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B3ACBE-C11F-410B-952A-F8409DE352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64DC26-C8CF-4124-B0FA-CDC2C6C8AA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167EB4-07CC-49B4-8074-7586CA2D4B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02C62E-1FD6-45EB-AED4-6B0AB05C0B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3A4316-B18D-4909-93E9-43C65F7EDE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4289AB-8F73-400F-99F6-7761004874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B79163-A459-4550-B585-48F1D70277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C4396B-3B75-4620-BFBF-390B76AC9C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E8337F-E2EF-4D79-A3B4-E318C17E53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03CFC9-7B9B-4150-817D-73409A97B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3E712A-DB5F-4CF0-A222-3C52C5C840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12022201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最新小学综合实践活动教师培训课件推进小学综合实践活动课程常态运行的几项策略课件</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汇报时间：2024-01-28</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小学综合实践活动课程现状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推进课程常态运行的策略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实践活动的设计与组织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资源整合与利用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家校合作与社会支持</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defRPr/>
            </a:pPr>
            <a:r>
              <a:rPr lang="en-US" sz="1200">
                <a:solidFill>
                  <a:schemeClr val="dk1">
                    <a:alpha val="100000"/>
                  </a:schemeClr>
                </a:solidFill>
                <a:latin typeface="Microsoft Yahei"/>
                <a:ea typeface="Microsoft Yahei"/>
                <a:cs typeface="Microsoft Yahei"/>
              </a:rPr>
              <a:t>适应新时代教育改革的需要，推动小学综合实践活动课程的常态化运行。</a:t>
            </a:r>
            <a:endParaRPr lang="en-US" sz="1100"/>
          </a:p>
        </p:txBody>
      </p:sp>
      <p:sp>
        <p:nvSpPr>
          <p:cNvPr id="3" name="AutoShape 3"/>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6816347" y="2303755"/>
            <a:ext cx="386524" cy="391763"/>
            <a:chOff x="6816347" y="2303755"/>
            <a:chExt cx="386524" cy="391763"/>
          </a:xfrm>
        </p:grpSpPr>
        <p:sp>
          <p:nvSpPr>
            <p:cNvPr id="5" name="Freeform 5"/>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6811680" y="3422847"/>
            <a:ext cx="395764" cy="395668"/>
            <a:chOff x="6811680" y="3422847"/>
            <a:chExt cx="395764" cy="395668"/>
          </a:xfrm>
        </p:grpSpPr>
        <p:sp>
          <p:nvSpPr>
            <p:cNvPr id="11" name="Freeform 11"/>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AutoShape 15"/>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6797440" y="4721819"/>
            <a:ext cx="443293" cy="443294"/>
            <a:chOff x="6797440" y="4721819"/>
            <a:chExt cx="443293" cy="443294"/>
          </a:xfrm>
        </p:grpSpPr>
        <p:sp>
          <p:nvSpPr>
            <p:cNvPr id="17" name="Freeform 17"/>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3" name="Picture 23"/>
          <p:cNvPicPr>
            <a:picLocks noChangeAspect="1"/>
          </p:cNvPicPr>
          <p:nvPr/>
        </p:nvPicPr>
        <p:blipFill>
          <a:blip r:embed="rId2"/>
          <a:srcRect t="18339" b="18339"/>
          <a:stretch>
            <a:fillRect/>
          </a:stretch>
        </p:blipFill>
        <p:spPr>
          <a:xfrm>
            <a:off x="573317" y="3848733"/>
            <a:ext cx="2634960" cy="2341801"/>
          </a:xfrm>
          <a:prstGeom prst="rect">
            <a:avLst/>
          </a:prstGeom>
        </p:spPr>
      </p:pic>
      <p:pic>
        <p:nvPicPr>
          <p:cNvPr id="24" name="Picture 24"/>
          <p:cNvPicPr>
            <a:picLocks noChangeAspect="1"/>
          </p:cNvPicPr>
          <p:nvPr/>
        </p:nvPicPr>
        <p:blipFill>
          <a:blip r:embed="rId3"/>
          <a:srcRect l="3029" r="3029"/>
          <a:stretch>
            <a:fillRect/>
          </a:stretch>
        </p:blipFill>
        <p:spPr>
          <a:xfrm>
            <a:off x="3337865" y="1324021"/>
            <a:ext cx="2689304" cy="2397530"/>
          </a:xfrm>
          <a:prstGeom prst="rect">
            <a:avLst/>
          </a:prstGeom>
        </p:spPr>
      </p:pic>
      <p:pic>
        <p:nvPicPr>
          <p:cNvPr id="25" name="Picture 25"/>
          <p:cNvPicPr>
            <a:picLocks noChangeAspect="1"/>
          </p:cNvPicPr>
          <p:nvPr/>
        </p:nvPicPr>
        <p:blipFill>
          <a:blip r:embed="rId4"/>
          <a:srcRect l="3094" r="3094"/>
          <a:stretch>
            <a:fillRect/>
          </a:stretch>
        </p:blipFill>
        <p:spPr>
          <a:xfrm>
            <a:off x="3337865" y="3848733"/>
            <a:ext cx="2689304" cy="2341801"/>
          </a:xfrm>
          <a:prstGeom prst="rect">
            <a:avLst/>
          </a:prstGeom>
        </p:spPr>
      </p:pic>
      <p:pic>
        <p:nvPicPr>
          <p:cNvPr id="26" name="Picture 26"/>
          <p:cNvPicPr>
            <a:picLocks noChangeAspect="1"/>
          </p:cNvPicPr>
          <p:nvPr/>
        </p:nvPicPr>
        <p:blipFill>
          <a:blip r:embed="rId5"/>
          <a:srcRect l="13776" r="13776"/>
          <a:stretch>
            <a:fillRect/>
          </a:stretch>
        </p:blipFill>
        <p:spPr>
          <a:xfrm>
            <a:off x="573317" y="1297445"/>
            <a:ext cx="2634960" cy="2424106"/>
          </a:xfrm>
          <a:prstGeom prst="rect">
            <a:avLst/>
          </a:prstGeom>
        </p:spPr>
      </p:pic>
      <p:sp>
        <p:nvSpPr>
          <p:cNvPr id="27" name="AutoShape 27"/>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提高学生综合素质和实践能力，培养创新精神和实践能力。</a:t>
            </a:r>
            <a:endParaRPr lang="en-US" sz="1100"/>
          </a:p>
        </p:txBody>
      </p:sp>
      <p:sp>
        <p:nvSpPr>
          <p:cNvPr id="28" name="AutoShape 28"/>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促进教师专业发展，提升综合实践活动课程的实施质量。</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介绍小学综合实践活动课程的意义、目标和内容。</a:t>
            </a:r>
            <a:endParaRPr lang="en-US" sz="1100"/>
          </a:p>
        </p:txBody>
      </p:sp>
      <p:sp>
        <p:nvSpPr>
          <p:cNvPr id="26" name="AutoShape 26"/>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探讨推进小学综合实践活动课程常态运行的策略。</a:t>
            </a:r>
            <a:endParaRPr lang="en-US" sz="1100"/>
          </a:p>
        </p:txBody>
      </p:sp>
      <p:sp>
        <p:nvSpPr>
          <p:cNvPr id="27" name="AutoShape 27"/>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分析当前小学综合实践活动课程实施的现状和问题。</a:t>
            </a:r>
            <a:endParaRPr lang="en-US" sz="1100"/>
          </a:p>
        </p:txBody>
      </p:sp>
      <p:sp>
        <p:nvSpPr>
          <p:cNvPr id="28" name="AutoShape 28"/>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分享成功的案例和经验，提供可借鉴的实践模式。</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https://d.book118.com/216120222015010050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2024-09-15T05:26:25.575</cp:lastPrinted>
  <dcterms:created xsi:type="dcterms:W3CDTF">2024-09-14T21:26:25Z</dcterms:created>
  <dcterms:modified xsi:type="dcterms:W3CDTF">2024-09-14T21:26:27Z</dcterms:modified>
</cp:coreProperties>
</file>