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ICJVI+MS-UIGothic"/>
      <p:regular r:id="rId15"/>
    </p:embeddedFont>
    <p:embeddedFont>
      <p:font typeface="SBLJIW+QGQQHE+MicrosoftYaHei-Bold"/>
      <p:regular r:id="rId16"/>
    </p:embeddedFont>
    <p:embeddedFont>
      <p:font typeface="CFKGNM+VCPBPW+ArialMT"/>
      <p:regular r:id="rId17"/>
    </p:embeddedFont>
    <p:embeddedFont>
      <p:font typeface="KJTCNT+LINQVW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D2A9C-4608-4692-A975-254B3DBE0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F192D-7E27-45C9-A214-6508ECFC8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9ACA8-74D2-41B2-8C98-5AAA8F262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BC72F-FC67-46F6-89D2-07E043F14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590DC-07F0-475A-84AB-CCA54D996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1CAFBB-2253-4D2A-BCEA-33AFC367A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85A044-81D9-4AEE-BE28-8EE320214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011BF-C00D-4194-A5F0-0348759C1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6791F-CC51-4E48-AB4B-EF1F9D191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4B3C4-6BFA-42B3-90D7-78D6D586E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72EBB-685A-4A9C-BD70-86C29BF5E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23054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28114" y="2271073"/>
            <a:ext cx="10538762" cy="12859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23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3950" spc="25">
                <a:solidFill>
                  <a:srgbClr val="FFFDFD"/>
                </a:solidFill>
                <a:latin typeface="JICJVI+MS-UIGothic"/>
                <a:cs typeface="JICJVI+MS-UIGothic"/>
              </a:rPr>
              <a:t>信通直</a:t>
            </a:r>
            <a:r>
              <a:rPr sz="3950" spc="28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3950" spc="23">
                <a:solidFill>
                  <a:srgbClr val="FFFDFD"/>
                </a:solidFill>
                <a:latin typeface="JICJVI+MS-UIGothic"/>
                <a:cs typeface="JICJVI+MS-UIGothic"/>
              </a:rPr>
              <a:t>技能</a:t>
            </a:r>
            <a:r>
              <a:rPr sz="3950" spc="28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3950" spc="23">
                <a:solidFill>
                  <a:srgbClr val="FFFDFD"/>
                </a:solidFill>
                <a:latin typeface="JICJVI+MS-UIGothic"/>
                <a:cs typeface="JICJVI+MS-UIGothic"/>
              </a:rPr>
              <a:t>程</a:t>
            </a:r>
            <a:r>
              <a:rPr sz="3950" spc="25">
                <a:solidFill>
                  <a:srgbClr val="FFFDFD"/>
                </a:solidFill>
                <a:latin typeface="SBLJIW+QGQQHE+MicrosoftYaHei-Bold"/>
                <a:cs typeface="SBLJIW+QGQQHE+MicrosoftYaHei-Bold"/>
              </a:rPr>
              <a:t>——</a:t>
            </a:r>
            <a:r>
              <a:rPr sz="3950" spc="25">
                <a:solidFill>
                  <a:srgbClr val="FFFDFD"/>
                </a:solidFill>
                <a:latin typeface="JICJVI+MS-UIGothic"/>
                <a:cs typeface="JICJVI+MS-UIGothic"/>
              </a:rPr>
              <a:t>陌拜最</a:t>
            </a:r>
            <a:r>
              <a:rPr sz="3950" spc="23">
                <a:solidFill>
                  <a:srgbClr val="FFFDFD"/>
                </a:solidFill>
                <a:latin typeface="SimSun"/>
                <a:cs typeface="SimSun"/>
              </a:rPr>
              <a:t>终</a:t>
            </a:r>
            <a:r>
              <a:rPr sz="3950" spc="23">
                <a:solidFill>
                  <a:srgbClr val="FFFDFD"/>
                </a:solidFill>
                <a:latin typeface="JICJVI+MS-UIGothic"/>
                <a:cs typeface="JICJVI+MS-UIGothic"/>
              </a:rPr>
              <a:t>版</a:t>
            </a:r>
            <a:r>
              <a:rPr sz="3950" spc="28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3950">
                <a:solidFill>
                  <a:srgbClr val="FFFDFD"/>
                </a:solidFill>
                <a:latin typeface="JICJVI+MS-UIGothic"/>
                <a:cs typeface="JICJV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1888704"/>
            <a:ext cx="2091232" cy="8822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FKGNM+VCPBPW+ArialMT"/>
                <a:cs typeface="CFKGNM+VCPBP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700">
                <a:solidFill>
                  <a:srgbClr val="FFFFFF"/>
                </a:solidFill>
                <a:latin typeface="JICJVI+MS-UIGothic"/>
                <a:cs typeface="JICJVI+MS-UIGothic"/>
              </a:rPr>
              <a:t>程介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66945" y="2505924"/>
            <a:ext cx="2776760" cy="1499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FKGNM+VCPBPW+ArialMT"/>
                <a:cs typeface="CFKGNM+VCPBP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JICJVI+MS-UIGothic"/>
                <a:cs typeface="JICJVI+MS-UIGothic"/>
              </a:rPr>
              <a:t>直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2700">
                <a:solidFill>
                  <a:srgbClr val="FFFFFF"/>
                </a:solidFill>
                <a:latin typeface="JICJVI+MS-UIGothic"/>
                <a:cs typeface="JICJVI+MS-UIGothic"/>
              </a:rPr>
              <a:t>基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2700">
                <a:solidFill>
                  <a:srgbClr val="FFFFFF"/>
                </a:solidFill>
                <a:latin typeface="JICJVI+MS-UIGothic"/>
                <a:cs typeface="JICJVI+MS-UIGothic"/>
              </a:rPr>
              <a:t>知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FKGNM+VCPBPW+ArialMT"/>
                <a:cs typeface="CFKGNM+VCPBP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JICJVI+MS-UIGothic"/>
                <a:cs typeface="JICJVI+MS-UIGothic"/>
              </a:rPr>
              <a:t>陌拜技巧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JICJVI+MS-UIGothic"/>
                <a:cs typeface="JICJVI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66945" y="3742410"/>
            <a:ext cx="3742456" cy="14914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FKGNM+VCPBPW+ArialMT"/>
                <a:cs typeface="CFKGNM+VCPBPW+ArialMT"/>
              </a:rPr>
              <a:t>•</a:t>
            </a:r>
            <a:r>
              <a:rPr sz="2750" spc="-5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50">
                <a:solidFill>
                  <a:srgbClr val="FFFFFF"/>
                </a:solidFill>
                <a:latin typeface="JICJVI+MS-UIGothic"/>
                <a:cs typeface="JICJVI+MS-UIGothic"/>
              </a:rPr>
              <a:t>直</a:t>
            </a:r>
            <a:r>
              <a:rPr sz="26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2650">
                <a:solidFill>
                  <a:srgbClr val="FFFFFF"/>
                </a:solidFill>
                <a:latin typeface="JICJVI+MS-UIGothic"/>
                <a:cs typeface="JICJVI+MS-UIGothic"/>
              </a:rPr>
              <a:t>心</a:t>
            </a:r>
            <a:r>
              <a:rPr sz="26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2650">
                <a:solidFill>
                  <a:srgbClr val="FFFFFF"/>
                </a:solidFill>
                <a:latin typeface="JICJVI+MS-UIGothic"/>
                <a:cs typeface="JICJVI+MS-UIGothic"/>
              </a:rPr>
              <a:t>与自我管理</a:t>
            </a:r>
          </a:p>
          <a:p>
            <a:pPr marL="0" marR="0">
              <a:lnSpc>
                <a:spcPts val="2865"/>
              </a:lnSpc>
              <a:spcBef>
                <a:spcPts val="1337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FKGNM+VCPBPW+ArialMT"/>
                <a:cs typeface="CFKGNM+VCPBP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2700">
                <a:solidFill>
                  <a:srgbClr val="FFFFFF"/>
                </a:solidFill>
                <a:latin typeface="JICJVI+MS-UIGothic"/>
                <a:cs typeface="JICJVI+MS-UIGothic"/>
              </a:rPr>
              <a:t>案例分析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66945" y="4974804"/>
            <a:ext cx="3119218" cy="8815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FKGNM+VCPBPW+ArialMT"/>
                <a:cs typeface="CFKGNM+VCPBP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700">
                <a:solidFill>
                  <a:srgbClr val="FFFFFF"/>
                </a:solidFill>
                <a:latin typeface="JICJVI+MS-UIGothic"/>
                <a:cs typeface="JICJVI+MS-UIGothic"/>
              </a:rPr>
              <a:t>程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700">
                <a:solidFill>
                  <a:srgbClr val="FFFFFF"/>
                </a:solidFill>
                <a:latin typeface="JICJVI+MS-UIGothic"/>
                <a:cs typeface="JICJVI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831330" y="3125628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JICJVI+MS-UIGothic"/>
                <a:cs typeface="JICJVI+MS-UIGothic"/>
              </a:rPr>
              <a:t>程介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609FFF"/>
                </a:solidFill>
                <a:latin typeface="JICJVI+MS-UIGothic"/>
                <a:cs typeface="JICJVI+MS-UIGothic"/>
              </a:rPr>
              <a:t>程目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609FFF"/>
                </a:solidFill>
                <a:latin typeface="JICJVI+MS-UIGothic"/>
                <a:cs typeface="JICJVI+MS-UIGothic"/>
              </a:rPr>
              <a:t>程大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JTCNT+LINQVW+MicrosoftYaHei"/>
                <a:cs typeface="KJTCNT+LINQVW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JTCNT+LINQVW+MicrosoftYaHei"/>
                <a:cs typeface="KJTCNT+LINQVW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JTCNT+LINQVW+MicrosoftYaHei"/>
                <a:cs typeface="KJTCNT+LINQVW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JTCNT+LINQVW+MicrosoftYaHei"/>
                <a:cs typeface="KJTCNT+LINQVW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609FFF"/>
                </a:solidFill>
                <a:latin typeface="JICJVI+MS-UIGothic"/>
                <a:cs typeface="JICJVI+MS-UIGothic"/>
              </a:rPr>
              <a:t>程安排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74129" y="31256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ICJVI+MS-UIGothic"/>
                <a:cs typeface="JICJVI+MS-UIGothic"/>
              </a:rPr>
              <a:t>直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3600">
                <a:solidFill>
                  <a:srgbClr val="FFFFFF"/>
                </a:solidFill>
                <a:latin typeface="JICJVI+MS-UIGothic"/>
                <a:cs typeface="JICJVI+MS-UIGothic"/>
              </a:rPr>
              <a:t>基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3600">
                <a:solidFill>
                  <a:srgbClr val="FFFFFF"/>
                </a:solidFill>
                <a:latin typeface="JICJVI+MS-UIGothic"/>
                <a:cs typeface="JICJVI+MS-UIGothic"/>
              </a:rPr>
              <a:t>知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JICJVI+MS-UIGothic"/>
                <a:cs typeface="JICJVI+MS-UIGothic"/>
              </a:rPr>
              <a:t>直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609FFF"/>
                </a:solidFill>
                <a:latin typeface="JICJVI+MS-UIGothic"/>
                <a:cs typeface="JICJVI+MS-UIGothic"/>
              </a:rPr>
              <a:t>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JICJVI+MS-UIGothic"/>
                <a:cs typeface="JICJVI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是一种以面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面方式直接向消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者推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商品和服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方式，具有直接、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、个性化和反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等特点。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JICJVI+MS-UIGothic"/>
                <a:cs typeface="JICJV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通常由直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直接与消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行接触和交流，能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了解消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者需求和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，并根据消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者需求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行个性化推荐和服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方式具有直接、互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个性化和反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等特点，能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售效率和消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JICJVI+MS-UIGothic"/>
                <a:cs typeface="JICJVI+MS-UIGothic"/>
              </a:rPr>
              <a:t>直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609FFF"/>
                </a:solidFill>
                <a:latin typeface="JICJVI+MS-UIGothic"/>
                <a:cs typeface="JICJVI+MS-UIGothic"/>
              </a:rPr>
              <a:t>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优势</a:t>
            </a:r>
            <a:r>
              <a:rPr sz="3000">
                <a:solidFill>
                  <a:srgbClr val="609FFF"/>
                </a:solidFill>
                <a:latin typeface="JICJVI+MS-UIGothic"/>
                <a:cs typeface="JICJVI+MS-UIGothic"/>
              </a:rPr>
              <a:t>与挑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29310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CJVI+MS-UIGothic"/>
                <a:cs typeface="JICJVI+MS-UIGothic"/>
              </a:rPr>
              <a:t>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JICJVI+MS-UIGothic"/>
                <a:cs typeface="JICJVI+MS-UIGothic"/>
              </a:rPr>
              <a:t>具有低成本、高效率、个性化服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JICJVI+MS-UIGothic"/>
                <a:cs typeface="JICJVI+MS-UIGothic"/>
              </a:rPr>
              <a:t>、快速反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JICJVI+MS-UIGothic"/>
                <a:cs typeface="JICJVI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JICJVI+MS-UIGothic"/>
                <a:cs typeface="JICJVI+MS-UIGothic"/>
              </a:rPr>
              <a:t>，但也面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JICJVI+MS-UIGothic"/>
                <a:cs typeface="JICJVI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JICJVI+MS-UIGothic"/>
                <a:cs typeface="JICJVI+MS-UIGothic"/>
              </a:rPr>
              <a:t>管理、法律法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ICJVI+MS-UIGothic"/>
                <a:cs typeface="JICJVI+MS-UIGothic"/>
              </a:rPr>
              <a:t>、道德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ICJVI+MS-UIGothic"/>
                <a:cs typeface="JICJVI+MS-UIGothic"/>
              </a:rPr>
              <a:t>范等方面的挑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JICJVI+MS-UIGothic"/>
                <a:cs typeface="JICJV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09FFF"/>
                </a:solidFill>
                <a:latin typeface="JICJVI+MS-UIGothic"/>
                <a:cs typeface="JICJV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577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直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能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降低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成本，提高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售效率，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消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者提供个性化服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和反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，增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品牌忠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度和口碑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播。然而，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直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也面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人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管理、法律法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、道德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范等方面的挑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，需要加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培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和管理，遵守相关法律法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和道德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46AF"/>
                </a:solidFill>
                <a:latin typeface="JICJVI+MS-UIGothic"/>
                <a:cs typeface="JICJVI+MS-UIGothic"/>
              </a:rPr>
              <a:t>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JICJVI+MS-UIGothic"/>
                <a:cs typeface="JICJVI+MS-UIGothic"/>
              </a:rPr>
              <a:t>直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609FFF"/>
                </a:solidFill>
                <a:latin typeface="JICJVI+MS-UIGothic"/>
                <a:cs typeface="JICJVI+MS-UIGothic"/>
              </a:rPr>
              <a:t>的法律法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609FFF"/>
                </a:solidFill>
                <a:latin typeface="JICJVI+MS-UIGothic"/>
                <a:cs typeface="JICJVI+MS-UIGothic"/>
              </a:rPr>
              <a:t>与道德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609FFF"/>
                </a:solidFill>
                <a:latin typeface="JICJVI+MS-UIGothic"/>
                <a:cs typeface="JICJVI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09FFF"/>
                </a:solidFill>
                <a:latin typeface="JICJVI+MS-UIGothic"/>
                <a:cs typeface="JICJVI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4827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需要遵守相关法律法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和道德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范，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以确保公平、透明、合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ICJVI+MS-UIGothic"/>
                <a:cs typeface="JICJVI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13710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直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需要遵守国家相关法律法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，包括《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直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管理条例》、《反不正当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争法》等。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同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，直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人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需要遵守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道德和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范，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包括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信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、保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消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者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益、不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虚假宣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等。此外，直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企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需要建立健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全的管理制度，加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人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培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和教育，确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保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活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的合</a:t>
            </a:r>
            <a:r>
              <a:rPr sz="1350">
                <a:solidFill>
                  <a:srgbClr val="0046A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46AF"/>
                </a:solidFill>
                <a:latin typeface="JICJVI+MS-UIGothic"/>
                <a:cs typeface="JICJVI+MS-UIGothic"/>
              </a:rPr>
              <a:t>性和道德性。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BLJIW+QGQQHE+MicrosoftYaHei-Bold"/>
                <a:cs typeface="SBLJIW+QGQQHE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https://d.book118.com/216123054023010103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JICJVI+MS-UIGothic</vt:lpstr>
      <vt:lpstr>SBLJIW+QGQQHE+MicrosoftYaHei-Bold</vt:lpstr>
      <vt:lpstr>CFKGNM+VCPBPW+ArialMT</vt:lpstr>
      <vt:lpstr>Times New Roman</vt:lpstr>
      <vt:lpstr>KJTCNT+LINQVW+MicrosoftYaHei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2024-09-28T07:35:34.404</cp:lastPrinted>
  <dcterms:created xsi:type="dcterms:W3CDTF">2024-09-27T23:35:34Z</dcterms:created>
  <dcterms:modified xsi:type="dcterms:W3CDTF">2024-09-27T23:35:35Z</dcterms:modified>
</cp:coreProperties>
</file>