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2" r:id="rId42"/>
  </p:sldIdLst>
  <p:sldSz cx="9144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tags" Target="tags/tag1.xml" /><Relationship Id="rId44" Type="http://schemas.openxmlformats.org/officeDocument/2006/relationships/presProps" Target="presProps.xml" /><Relationship Id="rId45" Type="http://schemas.openxmlformats.org/officeDocument/2006/relationships/viewProps" Target="viewProps.xml" /><Relationship Id="rId46" Type="http://schemas.openxmlformats.org/officeDocument/2006/relationships/theme" Target="theme/theme1.xml" /><Relationship Id="rId47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itchFamily="34" charset="0"/>
              <a:buNone/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itchFamily="34" charset="0"/>
              <a:buNone/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4340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3" name="Rectangle 5"/>
          <p:cNvSpPr>
            <a:spLocks noGrp="1" noRot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 smtClean="0"/>
              <a:t>单击此处编辑母版文本样式</a:t>
            </a:r>
            <a:endParaRPr lang="zh-CN" altLang="zh-CN" smtClean="0"/>
          </a:p>
          <a:p>
            <a:pPr lvl="1"/>
            <a:r>
              <a:rPr lang="zh-CN" altLang="zh-CN" smtClean="0"/>
              <a:t>第二级</a:t>
            </a:r>
            <a:endParaRPr lang="zh-CN" altLang="zh-CN" smtClean="0"/>
          </a:p>
          <a:p>
            <a:pPr lvl="2"/>
            <a:r>
              <a:rPr lang="zh-CN" altLang="zh-CN" smtClean="0"/>
              <a:t>第三级</a:t>
            </a:r>
            <a:endParaRPr lang="zh-CN" altLang="zh-CN" smtClean="0"/>
          </a:p>
          <a:p>
            <a:pPr lvl="3"/>
            <a:r>
              <a:rPr lang="zh-CN" altLang="zh-CN" smtClean="0"/>
              <a:t>第四级</a:t>
            </a:r>
            <a:endParaRPr lang="zh-CN" altLang="zh-CN" smtClean="0"/>
          </a:p>
          <a:p>
            <a:pPr lvl="4"/>
            <a:r>
              <a:rPr lang="zh-CN" altLang="zh-CN" smtClean="0"/>
              <a:t>第五级</a:t>
            </a:r>
            <a:endParaRPr lang="zh-CN" altLang="zh-CN" smtClean="0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buFont typeface="Arial" pitchFamily="34" charset="0"/>
              <a:buNone/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fld id="{5EE5B294-035D-426B-B8BA-4C1DA8571B95}" type="slidenum">
              <a:rPr lang="zh-CN" altLang="zh-CN"/>
              <a:t/>
            </a:fld>
            <a:endParaRPr lang="zh-CN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5B294-035D-426B-B8BA-4C1DA8571B95}" type="slidenum">
              <a:rPr lang="zh-CN" altLang="zh-CN" smtClean="0"/>
              <a:t>19</a:t>
            </a:fld>
            <a:endParaRPr lang="zh-CN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5B294-035D-426B-B8BA-4C1DA8571B95}" type="slidenum">
              <a:rPr lang="zh-CN" altLang="zh-CN" smtClean="0"/>
              <a:t>20</a:t>
            </a:fld>
            <a:endParaRPr lang="zh-CN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E5B294-035D-426B-B8BA-4C1DA8571B95}" type="slidenum">
              <a:rPr lang="zh-CN" altLang="zh-CN" smtClean="0"/>
              <a:t>31</a:t>
            </a:fld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058D8-AF16-49C5-9F41-7468E314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91C32-E234-488F-9588-5B6B29615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BB216-30FA-4478-AC7E-DE6F3717B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46D7C-8A03-425D-A9B0-A1668EA12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DED26E-DDD8-4453-8B66-9285F044A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985036-658D-4F21-A7E6-30AC276B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E2967-5785-4C29-84A9-CB1ACE5A3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B1ECC-35E2-482A-AC44-F87B6A0E5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5FFA9-2813-405D-BCA8-ED357F029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58C20-CE17-436F-BD08-FE2C011A0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3B202-96B1-4E27-B07D-ADFCD5501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942B49-0CD1-43B7-8874-DA30B66B92E7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C67A27-D0A1-4AD3-8AFE-CC061A8A539D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F0915B-2108-4B3B-A1EB-19F27112CA5C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EA1577-E9AF-4BF9-A044-25A19DDA0CE7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6EA5D9-3FE6-4CED-82B7-89934A25F0CD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289B6A-A3F4-4B12-9F3F-2095FB95C3B8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70BC46-C1C0-4973-B433-D2301494330B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4C9909-4035-4829-976B-AD5BC262C97D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08F470-EE37-4D36-961A-8D5A19193023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00A045-B80C-4DB4-B1E4-EAE720EA0FE8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A46BC1-7C13-40D4-AF80-5A6B01BB7DF9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hasCustomPrompt="1"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r>
              <a:rPr lang="zh-CN" altLang="en-US"/>
              <a:t>编辑母版文本样式
第二级
第三级
第四级
第五级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33A7B5-9F92-4E85-BBF6-FF5135B41BA1}" type="slidenum">
              <a:rPr lang="zh-CN" altLang="zh-CN"/>
              <a:t/>
            </a:fld>
            <a:endParaRPr lang="zh-CN" alt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image" Target="../media/image2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 smtClean="0"/>
              <a:t>单击此处编辑母版标题样式</a:t>
            </a:r>
            <a:endParaRPr lang="zh-CN" altLang="zh-CN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 smtClean="0"/>
              <a:t>单击此处编辑母版文本样式</a:t>
            </a:r>
            <a:endParaRPr lang="zh-CN" altLang="zh-CN" smtClean="0"/>
          </a:p>
          <a:p>
            <a:pPr lvl="1"/>
            <a:r>
              <a:rPr lang="zh-CN" altLang="zh-CN" smtClean="0"/>
              <a:t>第二级</a:t>
            </a:r>
            <a:endParaRPr lang="zh-CN" altLang="zh-CN" smtClean="0"/>
          </a:p>
          <a:p>
            <a:pPr lvl="2"/>
            <a:r>
              <a:rPr lang="zh-CN" altLang="zh-CN" smtClean="0"/>
              <a:t>第三级</a:t>
            </a:r>
            <a:endParaRPr lang="zh-CN" altLang="zh-CN" smtClean="0"/>
          </a:p>
          <a:p>
            <a:pPr lvl="3"/>
            <a:r>
              <a:rPr lang="zh-CN" altLang="zh-CN" smtClean="0"/>
              <a:t>第四级</a:t>
            </a:r>
            <a:endParaRPr lang="zh-CN" altLang="zh-CN" smtClean="0"/>
          </a:p>
          <a:p>
            <a:pPr lvl="4"/>
            <a:r>
              <a:rPr lang="zh-CN" altLang="zh-CN" smtClean="0"/>
              <a:t>第五级</a:t>
            </a:r>
            <a:endParaRPr lang="zh-CN" altLang="zh-CN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l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169EBE8A-F902-48CD-9C58-A2E8FD4DC3FB}" type="slidenum">
              <a:rPr lang="zh-CN" altLang="zh-CN"/>
              <a:t/>
            </a:fld>
            <a:endParaRPr lang="zh-CN" altLang="zh-CN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audio" Target="../media/carbrake1.wav" /><Relationship Id="rId3" Type="http://schemas.openxmlformats.org/officeDocument/2006/relationships/hyperlink" Target="&#28891;&#20043;&#27494;&#36864;&#31206;&#24072;020697&#26519;&#28023;&#40483;.swf" TargetMode="Ex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3511014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530" name="Text Box 2"/>
          <p:cNvSpPr txBox="1">
            <a:spLocks noChangeArrowheads="1"/>
          </p:cNvSpPr>
          <p:nvPr/>
        </p:nvSpPr>
        <p:spPr bwMode="auto">
          <a:xfrm>
            <a:off x="990600" y="442595"/>
            <a:ext cx="7162800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4800">
                <a:solidFill>
                  <a:srgbClr val="CC3300"/>
                </a:solidFill>
                <a:latin typeface="Times New Roman" panose="02020603050405020304" pitchFamily="18" charset="0"/>
                <a:ea typeface="华文中宋" pitchFamily="2" charset="-122"/>
              </a:rPr>
              <a:t>文言文该学些什么？</a:t>
            </a:r>
            <a:endParaRPr lang="zh-CN" altLang="en-US" sz="4800">
              <a:solidFill>
                <a:srgbClr val="CC3300"/>
              </a:solidFill>
              <a:latin typeface="Times New Roman" panose="02020603050405020304" pitchFamily="18" charset="0"/>
              <a:ea typeface="华文中宋" pitchFamily="2" charset="-122"/>
            </a:endParaRPr>
          </a:p>
        </p:txBody>
      </p:sp>
      <p:sp>
        <p:nvSpPr>
          <p:cNvPr id="150531" name="Text Box 3"/>
          <p:cNvSpPr txBox="1">
            <a:spLocks noChangeArrowheads="1"/>
          </p:cNvSpPr>
          <p:nvPr/>
        </p:nvSpPr>
        <p:spPr bwMode="auto">
          <a:xfrm>
            <a:off x="1295400" y="1524000"/>
            <a:ext cx="69342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1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、认准字形字音字义。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（自己利用工具书和注释完成）</a:t>
            </a: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150532" name="Text Box 4"/>
          <p:cNvSpPr txBox="1">
            <a:spLocks noChangeArrowheads="1"/>
          </p:cNvSpPr>
          <p:nvPr/>
        </p:nvSpPr>
        <p:spPr bwMode="auto">
          <a:xfrm>
            <a:off x="1295400" y="2620963"/>
            <a:ext cx="7391400" cy="326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2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、理解词语和句式：</a:t>
            </a:r>
            <a:endParaRPr lang="zh-CN" altLang="en-US" sz="3200">
              <a:solidFill>
                <a:srgbClr val="FF0000"/>
              </a:solidFill>
              <a:latin typeface="华文中宋" pitchFamily="2" charset="-122"/>
              <a:ea typeface="华文中宋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（</a:t>
            </a: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1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）掌握常见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实词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在文中的含义和用法</a:t>
            </a: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.</a:t>
            </a:r>
            <a:endParaRPr lang="en-US" altLang="zh-CN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（</a:t>
            </a: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2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）了解常见的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虚词</a:t>
            </a:r>
            <a:endParaRPr lang="zh-CN" altLang="en-US" sz="3200">
              <a:solidFill>
                <a:srgbClr val="FF0000"/>
              </a:solidFill>
              <a:latin typeface="华文中宋" pitchFamily="2" charset="-122"/>
              <a:ea typeface="华文中宋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（</a:t>
            </a: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3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）了解与现代汉语不同的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特殊句式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和用法。</a:t>
            </a: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0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0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05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0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0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0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0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0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0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554" name="Text Box 2"/>
          <p:cNvSpPr txBox="1">
            <a:spLocks noChangeArrowheads="1"/>
          </p:cNvSpPr>
          <p:nvPr/>
        </p:nvSpPr>
        <p:spPr bwMode="auto">
          <a:xfrm>
            <a:off x="914400" y="685800"/>
            <a:ext cx="72390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Times New Roman" panose="02020603050405020304" pitchFamily="18" charset="0"/>
              </a:rPr>
              <a:t>3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华文中宋" pitchFamily="2" charset="-122"/>
              </a:rPr>
              <a:t>、正确把握句子在文中的意思，并能</a:t>
            </a: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华文中宋" pitchFamily="2" charset="-122"/>
              </a:rPr>
              <a:t>翻译</a:t>
            </a:r>
            <a:r>
              <a:rPr lang="zh-CN" altLang="en-US" sz="3200">
                <a:solidFill>
                  <a:srgbClr val="000000"/>
                </a:solidFill>
                <a:latin typeface="Times New Roman" panose="02020603050405020304" pitchFamily="18" charset="0"/>
                <a:ea typeface="华文中宋" pitchFamily="2" charset="-122"/>
              </a:rPr>
              <a:t>成现代汉语。</a:t>
            </a:r>
            <a:endParaRPr lang="zh-CN" altLang="en-US" sz="3200">
              <a:solidFill>
                <a:srgbClr val="000000"/>
              </a:solidFill>
              <a:latin typeface="Times New Roman" panose="02020603050405020304" pitchFamily="18" charset="0"/>
              <a:ea typeface="华文中宋" pitchFamily="2" charset="-122"/>
            </a:endParaRPr>
          </a:p>
        </p:txBody>
      </p:sp>
      <p:sp>
        <p:nvSpPr>
          <p:cNvPr id="151555" name="Text Box 3"/>
          <p:cNvSpPr txBox="1">
            <a:spLocks noChangeArrowheads="1"/>
          </p:cNvSpPr>
          <p:nvPr/>
        </p:nvSpPr>
        <p:spPr bwMode="auto">
          <a:xfrm>
            <a:off x="1042988" y="1844675"/>
            <a:ext cx="75438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、能从文中了解相关的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古代文化常识</a:t>
            </a:r>
            <a:endParaRPr lang="zh-CN" altLang="en-US" sz="320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en-US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和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文学常识</a:t>
            </a:r>
            <a:r>
              <a:rPr lang="zh-CN" altLang="en-US" sz="32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endParaRPr lang="zh-CN" altLang="en-US" sz="3200">
              <a:solidFill>
                <a:srgbClr val="00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51556" name="Text Box 4"/>
          <p:cNvSpPr txBox="1">
            <a:spLocks noChangeArrowheads="1"/>
          </p:cNvSpPr>
          <p:nvPr/>
        </p:nvSpPr>
        <p:spPr bwMode="auto">
          <a:xfrm>
            <a:off x="1066800" y="3200400"/>
            <a:ext cx="6858000" cy="155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5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、能在通读全文的基础上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分析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文章的内容，并能分析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概括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作者在文中的观点态度。</a:t>
            </a: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151557" name="Text Box 5"/>
          <p:cNvSpPr txBox="1">
            <a:spLocks noChangeArrowheads="1"/>
          </p:cNvSpPr>
          <p:nvPr/>
        </p:nvSpPr>
        <p:spPr bwMode="auto">
          <a:xfrm>
            <a:off x="1081088" y="4797425"/>
            <a:ext cx="7162800" cy="1554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r>
              <a:rPr lang="zh-CN" altLang="en-US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、能吸收其中的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思想精华</a:t>
            </a:r>
            <a:r>
              <a:rPr lang="zh-CN" altLang="en-US" sz="32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借鉴其</a:t>
            </a:r>
            <a:r>
              <a:rPr lang="zh-CN" altLang="en-US" sz="32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写法</a:t>
            </a:r>
            <a:r>
              <a:rPr lang="zh-CN" altLang="en-US" sz="320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sz="32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并从中得到启发，应用到自己的学习和生活中。</a:t>
            </a:r>
            <a:endParaRPr lang="zh-CN" altLang="en-US" sz="3200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578" name="Text Box 2"/>
          <p:cNvSpPr txBox="1">
            <a:spLocks noChangeArrowheads="1"/>
          </p:cNvSpPr>
          <p:nvPr/>
        </p:nvSpPr>
        <p:spPr bwMode="auto">
          <a:xfrm>
            <a:off x="838200" y="609600"/>
            <a:ext cx="7543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en-US" sz="2400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52579" name="Text Box 3"/>
          <p:cNvSpPr txBox="1">
            <a:spLocks noChangeArrowheads="1"/>
          </p:cNvSpPr>
          <p:nvPr/>
        </p:nvSpPr>
        <p:spPr bwMode="auto">
          <a:xfrm>
            <a:off x="611188" y="404813"/>
            <a:ext cx="8064500" cy="55784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en-US" sz="40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掌握常见的文言知识</a:t>
            </a:r>
            <a:endParaRPr lang="zh-CN" altLang="en-US" sz="40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1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、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通假字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（每篇课中出现的通假字要整理到积累本上）。</a:t>
            </a: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2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、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异读字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（一个字保留了两个以上的读音，且音不同则义不同的字）。</a:t>
            </a: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3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、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古今异义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。有：词义的扩大、缩小、词义的转移、词义的轻重、词的感情色彩的变化和名称说法的改变。</a:t>
            </a: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  <a:p>
            <a:pPr eaLnBrk="1" hangingPunct="1">
              <a:spcBef>
                <a:spcPct val="50000"/>
              </a:spcBef>
            </a:pP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02" name="Rectangle 2"/>
          <p:cNvSpPr>
            <a:spLocks noChangeArrowheads="1"/>
          </p:cNvSpPr>
          <p:nvPr/>
        </p:nvSpPr>
        <p:spPr bwMode="auto">
          <a:xfrm>
            <a:off x="755650" y="2133600"/>
            <a:ext cx="8234363" cy="42354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5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、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一词多义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。</a:t>
            </a:r>
            <a:r>
              <a:rPr lang="zh-CN" altLang="en-US" sz="3200">
                <a:solidFill>
                  <a:srgbClr val="0000FF"/>
                </a:solidFill>
                <a:latin typeface="华文中宋" pitchFamily="2" charset="-122"/>
                <a:ea typeface="华文中宋" pitchFamily="2" charset="-122"/>
              </a:rPr>
              <a:t>即一个词有多种含义。如“食”有“吃”、“吃的东西”“专指饭”等等词义，如何判断一个词究竟用哪个词义呢？主要是联系上下文，认真阅读，认真分析，增强阅读能力。</a:t>
            </a:r>
            <a:endParaRPr lang="zh-CN" altLang="en-US" sz="3200">
              <a:solidFill>
                <a:srgbClr val="0000FF"/>
              </a:solidFill>
              <a:latin typeface="华文中宋" pitchFamily="2" charset="-122"/>
              <a:ea typeface="华文中宋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6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、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词类活用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：在古汉语中，某些词在特定的语言环境中又可以灵活运用，临时改变它的基本功能，在句中充当其它类词。 </a:t>
            </a: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</p:txBody>
      </p:sp>
      <p:sp>
        <p:nvSpPr>
          <p:cNvPr id="153603" name="Rectangle 3"/>
          <p:cNvSpPr>
            <a:spLocks noChangeArrowheads="1"/>
          </p:cNvSpPr>
          <p:nvPr/>
        </p:nvSpPr>
        <p:spPr bwMode="auto">
          <a:xfrm>
            <a:off x="755650" y="620713"/>
            <a:ext cx="7924800" cy="15541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4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、</a:t>
            </a:r>
            <a:r>
              <a:rPr lang="zh-CN" altLang="en-US" sz="32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偏义复词</a:t>
            </a:r>
            <a:r>
              <a:rPr lang="zh-CN" altLang="en-US" sz="3200">
                <a:solidFill>
                  <a:srgbClr val="000000"/>
                </a:solidFill>
                <a:latin typeface="华文中宋" pitchFamily="2" charset="-122"/>
                <a:ea typeface="华文中宋" pitchFamily="2" charset="-122"/>
              </a:rPr>
              <a:t>：即一个词由两个意思相近或相对、相反的语素构成，只取其中的一个语素的词义，另一个只作陪衬。</a:t>
            </a:r>
            <a:endParaRPr lang="zh-CN" altLang="en-US" sz="3200">
              <a:solidFill>
                <a:srgbClr val="000000"/>
              </a:solidFill>
              <a:latin typeface="华文中宋" pitchFamily="2" charset="-122"/>
              <a:ea typeface="华文中宋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387725"/>
            <a:ext cx="3200400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 Box 3"/>
          <p:cNvSpPr>
            <a:spLocks noGrp="1" noChangeArrowheads="1"/>
          </p:cNvSpPr>
          <p:nvPr>
            <p:ph type="title"/>
          </p:nvPr>
        </p:nvSpPr>
        <p:spPr>
          <a:xfrm>
            <a:off x="2590800" y="762000"/>
            <a:ext cx="6324600" cy="2209800"/>
          </a:xfrm>
          <a:solidFill>
            <a:schemeClr val="folHlink"/>
          </a:solidFill>
        </p:spPr>
        <p:txBody>
          <a:bodyPr/>
          <a:lstStyle/>
          <a:p>
            <a:pPr algn="l" eaLnBrk="1" hangingPunct="1">
              <a:spcBef>
                <a:spcPct val="50000"/>
              </a:spcBef>
            </a:pPr>
            <a:r>
              <a:rPr lang="zh-CN" altLang="en-US" sz="4000" b="1" smtClean="0"/>
              <a:t>一言之辩，重于九鼎之宝；三寸之舌，强于百万之师。</a:t>
            </a:r>
            <a:br>
              <a:rPr lang="zh-CN" altLang="en-US" sz="4000" b="1" smtClean="0"/>
            </a:br>
            <a:r>
              <a:rPr lang="zh-CN" altLang="en-US" sz="3200" smtClean="0"/>
              <a:t>                ——刘勰《文心雕龙》</a:t>
            </a:r>
            <a:r>
              <a:rPr lang="zh-CN" altLang="en-US" sz="4000" smtClean="0"/>
              <a:t> </a:t>
            </a:r>
            <a:endParaRPr lang="zh-CN" altLang="en-US" sz="400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7620000" y="914400"/>
            <a:ext cx="1219200" cy="4343400"/>
          </a:xfrm>
          <a:solidFill>
            <a:srgbClr val="92D050"/>
          </a:solidFill>
        </p:spPr>
        <p:txBody>
          <a:bodyPr vert="eaVert"/>
          <a:lstStyle/>
          <a:p>
            <a:pPr algn="l" eaLnBrk="1" hangingPunct="1"/>
            <a:r>
              <a:rPr lang="zh-CN" altLang="zh-CN" sz="5400" smtClean="0">
                <a:ea typeface="黑体" panose="02010609060101010101" pitchFamily="49" charset="-122"/>
              </a:rPr>
              <a:t>烛之武退秦师</a:t>
            </a:r>
            <a:endParaRPr lang="zh-CN" altLang="zh-CN" sz="5400" smtClean="0">
              <a:ea typeface="黑体" panose="02010609060101010101" pitchFamily="49" charset="-122"/>
            </a:endParaRPr>
          </a:p>
        </p:txBody>
      </p:sp>
      <p:pic>
        <p:nvPicPr>
          <p:cNvPr id="307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914400"/>
            <a:ext cx="7010400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296863" y="1327150"/>
            <a:ext cx="8551862" cy="4811713"/>
          </a:xfrm>
          <a:prstGeom prst="rect">
            <a:avLst/>
          </a:prstGeom>
          <a:noFill/>
          <a:ln w="19050">
            <a:solidFill>
              <a:srgbClr val="FF99CC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kumimoji="1" lang="en-US" altLang="zh-CN" sz="3800">
                <a:solidFill>
                  <a:srgbClr val="0000FF"/>
                </a:solidFill>
                <a:latin typeface="宋体" panose="02010600030101010101" pitchFamily="2" charset="-122"/>
              </a:rPr>
              <a:t>    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kumimoji="1" lang="zh-CN" altLang="en-US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左传</a:t>
            </a:r>
            <a:r>
              <a:rPr kumimoji="1" lang="en-US" altLang="en-US" sz="30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①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kumimoji="1" lang="zh-CN" altLang="en-US" sz="3800" b="1">
                <a:latin typeface="宋体" panose="02010600030101010101" pitchFamily="2" charset="-122"/>
              </a:rPr>
              <a:t>是</a:t>
            </a:r>
            <a:r>
              <a:rPr kumimoji="1" lang="zh-CN" altLang="en-US" sz="3800" b="1">
                <a:solidFill>
                  <a:srgbClr val="FF0000"/>
                </a:solidFill>
                <a:latin typeface="宋体" panose="02010600030101010101" pitchFamily="2" charset="-122"/>
              </a:rPr>
              <a:t>我国第一部</a:t>
            </a:r>
            <a:r>
              <a:rPr kumimoji="1" lang="zh-CN" altLang="en-US" sz="3800" b="1">
                <a:latin typeface="宋体" panose="02010600030101010101" pitchFamily="2" charset="-122"/>
              </a:rPr>
              <a:t>详细完整的</a:t>
            </a:r>
            <a:r>
              <a:rPr kumimoji="1" lang="zh-CN" altLang="en-US" sz="4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编年体</a:t>
            </a:r>
            <a:r>
              <a:rPr kumimoji="1" lang="zh-CN" altLang="en-US" sz="3800" b="1">
                <a:solidFill>
                  <a:srgbClr val="FF0000"/>
                </a:solidFill>
                <a:latin typeface="宋体" panose="02010600030101010101" pitchFamily="2" charset="-122"/>
              </a:rPr>
              <a:t>历史著作</a:t>
            </a:r>
            <a:r>
              <a:rPr kumimoji="1" lang="zh-CN" altLang="en-US" sz="3800" b="1">
                <a:latin typeface="宋体" panose="02010600030101010101" pitchFamily="2" charset="-122"/>
              </a:rPr>
              <a:t>，相传是鲁国的史官</a:t>
            </a:r>
            <a:r>
              <a:rPr kumimoji="1" lang="zh-CN" altLang="en-US" sz="3800" b="1">
                <a:solidFill>
                  <a:srgbClr val="FF0000"/>
                </a:solidFill>
                <a:latin typeface="宋体" panose="02010600030101010101" pitchFamily="2" charset="-122"/>
              </a:rPr>
              <a:t>左丘明</a:t>
            </a:r>
            <a:r>
              <a:rPr kumimoji="1" lang="zh-CN" altLang="en-US" sz="3800" b="1">
                <a:latin typeface="宋体" panose="02010600030101010101" pitchFamily="2" charset="-122"/>
              </a:rPr>
              <a:t>所著。因为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kumimoji="1" lang="zh-CN" altLang="en-US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左传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kumimoji="1" lang="zh-CN" altLang="en-US" sz="3800" b="1">
                <a:latin typeface="宋体" panose="02010600030101010101" pitchFamily="2" charset="-122"/>
              </a:rPr>
              <a:t>和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kumimoji="1" lang="zh-CN" altLang="en-US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公羊传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》《</a:t>
            </a:r>
            <a:r>
              <a:rPr kumimoji="1" lang="zh-CN" altLang="en-US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谷梁传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kumimoji="1" lang="zh-CN" altLang="en-US" sz="3800" b="1">
                <a:latin typeface="宋体" panose="02010600030101010101" pitchFamily="2" charset="-122"/>
              </a:rPr>
              <a:t>都是为解说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《</a:t>
            </a:r>
            <a:r>
              <a:rPr kumimoji="1" lang="zh-CN" altLang="en-US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春秋</a:t>
            </a:r>
            <a:r>
              <a:rPr kumimoji="1" lang="en-US" altLang="zh-CN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》</a:t>
            </a:r>
            <a:r>
              <a:rPr kumimoji="1" lang="zh-CN" altLang="en-US" sz="3800" b="1">
                <a:latin typeface="宋体" panose="02010600030101010101" pitchFamily="2" charset="-122"/>
              </a:rPr>
              <a:t>而作，所以它们又被称作</a:t>
            </a:r>
            <a:r>
              <a:rPr kumimoji="1" lang="zh-CN" altLang="en-US" sz="3800" b="1">
                <a:solidFill>
                  <a:srgbClr val="FF0000"/>
                </a:solidFill>
                <a:latin typeface="宋体" panose="02010600030101010101" pitchFamily="2" charset="-122"/>
                <a:ea typeface="黑体" panose="02010609060101010101" pitchFamily="49" charset="-122"/>
              </a:rPr>
              <a:t>“</a:t>
            </a:r>
            <a:r>
              <a:rPr kumimoji="1" lang="zh-CN" altLang="en-US" sz="3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春秋三传</a:t>
            </a:r>
            <a:r>
              <a:rPr kumimoji="1" lang="zh-CN" altLang="en-US" sz="3800" b="1">
                <a:solidFill>
                  <a:srgbClr val="FF0000"/>
                </a:solidFill>
                <a:latin typeface="宋体" panose="02010600030101010101" pitchFamily="2" charset="-122"/>
                <a:ea typeface="黑体" panose="02010609060101010101" pitchFamily="49" charset="-122"/>
              </a:rPr>
              <a:t>”</a:t>
            </a:r>
            <a:r>
              <a:rPr kumimoji="1" lang="zh-CN" altLang="en-US" sz="3800" b="1">
                <a:latin typeface="宋体" panose="02010600030101010101" pitchFamily="2" charset="-122"/>
              </a:rPr>
              <a:t>，</a:t>
            </a:r>
            <a:r>
              <a:rPr kumimoji="1" lang="en-US" altLang="zh-CN" sz="3800" b="1">
                <a:latin typeface="宋体" panose="02010600030101010101" pitchFamily="2" charset="-122"/>
              </a:rPr>
              <a:t>《</a:t>
            </a:r>
            <a:r>
              <a:rPr kumimoji="1" lang="zh-CN" altLang="en-US" sz="3800" b="1">
                <a:latin typeface="宋体" panose="02010600030101010101" pitchFamily="2" charset="-122"/>
              </a:rPr>
              <a:t>左传</a:t>
            </a:r>
            <a:r>
              <a:rPr kumimoji="1" lang="en-US" altLang="zh-CN" sz="3800" b="1">
                <a:latin typeface="宋体" panose="02010600030101010101" pitchFamily="2" charset="-122"/>
              </a:rPr>
              <a:t>》</a:t>
            </a:r>
            <a:r>
              <a:rPr kumimoji="1" lang="zh-CN" altLang="en-US" sz="3800" b="1">
                <a:latin typeface="宋体" panose="02010600030101010101" pitchFamily="2" charset="-122"/>
              </a:rPr>
              <a:t>又名</a:t>
            </a:r>
            <a:r>
              <a:rPr kumimoji="1" lang="en-US" altLang="zh-CN" sz="3800" b="1">
                <a:latin typeface="宋体" panose="02010600030101010101" pitchFamily="2" charset="-122"/>
              </a:rPr>
              <a:t>《</a:t>
            </a:r>
            <a:r>
              <a:rPr kumimoji="1" lang="zh-CN" altLang="en-US" sz="3800" b="1">
                <a:latin typeface="宋体" panose="02010600030101010101" pitchFamily="2" charset="-122"/>
              </a:rPr>
              <a:t>春秋左氏传</a:t>
            </a:r>
            <a:r>
              <a:rPr kumimoji="1" lang="en-US" altLang="zh-CN" sz="3800" b="1">
                <a:latin typeface="宋体" panose="02010600030101010101" pitchFamily="2" charset="-122"/>
              </a:rPr>
              <a:t>》</a:t>
            </a:r>
            <a:r>
              <a:rPr kumimoji="1" lang="zh-CN" altLang="en-US" sz="3800" b="1">
                <a:latin typeface="宋体" panose="02010600030101010101" pitchFamily="2" charset="-122"/>
              </a:rPr>
              <a:t>。</a:t>
            </a:r>
            <a:endParaRPr kumimoji="1" lang="zh-CN" altLang="en-US" sz="3800" b="1">
              <a:latin typeface="宋体" panose="02010600030101010101" pitchFamily="2" charset="-122"/>
            </a:endParaRPr>
          </a:p>
          <a:p>
            <a:pPr>
              <a:lnSpc>
                <a:spcPct val="115000"/>
              </a:lnSpc>
            </a:pPr>
            <a:r>
              <a:rPr lang="en-US" altLang="zh-CN" sz="3600" b="1">
                <a:solidFill>
                  <a:srgbClr val="0000CC"/>
                </a:solidFill>
              </a:rPr>
              <a:t>(</a:t>
            </a:r>
            <a:r>
              <a:rPr lang="en-US" altLang="zh-CN" sz="3200" b="1">
                <a:solidFill>
                  <a:srgbClr val="0000CC"/>
                </a:solidFill>
              </a:rPr>
              <a:t>①</a:t>
            </a:r>
            <a:r>
              <a:rPr lang="zh-CN" altLang="en-US" sz="3600" b="1">
                <a:solidFill>
                  <a:srgbClr val="0000CC"/>
                </a:solidFill>
              </a:rPr>
              <a:t>传－－注释或解释经书的文字。</a:t>
            </a:r>
            <a:r>
              <a:rPr lang="en-US" altLang="zh-CN" sz="3600" b="1">
                <a:solidFill>
                  <a:srgbClr val="0000CC"/>
                </a:solidFill>
              </a:rPr>
              <a:t>)</a:t>
            </a:r>
            <a:endParaRPr lang="en-US" altLang="zh-CN" sz="3600" b="1">
              <a:solidFill>
                <a:srgbClr val="0000CC"/>
              </a:solidFill>
            </a:endParaRP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1422400" y="142875"/>
            <a:ext cx="6616700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kumimoji="1" lang="en-US" altLang="zh-CN" sz="600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《</a:t>
            </a:r>
            <a:r>
              <a:rPr kumimoji="1" lang="zh-CN" altLang="en-US" sz="600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左传</a:t>
            </a:r>
            <a:r>
              <a:rPr kumimoji="1" lang="en-US" altLang="zh-CN" sz="600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》</a:t>
            </a:r>
            <a:r>
              <a:rPr kumimoji="1" lang="zh-CN" altLang="en-US" sz="600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简介</a:t>
            </a:r>
            <a:endParaRPr kumimoji="1" lang="zh-CN" altLang="en-US" sz="6000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隶书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1295400" y="381000"/>
            <a:ext cx="6400800" cy="790575"/>
          </a:xfrm>
          <a:solidFill>
            <a:schemeClr val="folHlink"/>
          </a:solidFill>
        </p:spPr>
        <p:txBody>
          <a:bodyPr/>
          <a:lstStyle/>
          <a:p>
            <a:pPr eaLnBrk="1" hangingPunct="1"/>
            <a:r>
              <a:rPr lang="zh-CN" altLang="zh-CN" b="1" smtClean="0">
                <a:solidFill>
                  <a:schemeClr val="tx1"/>
                </a:solidFill>
              </a:rPr>
              <a:t>《左传》主要艺术成就</a:t>
            </a:r>
            <a:endParaRPr lang="zh-CN" altLang="zh-CN" b="1" smtClean="0">
              <a:solidFill>
                <a:schemeClr val="tx1"/>
              </a:solidFill>
            </a:endParaRP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4800600" y="2165350"/>
            <a:ext cx="4114800" cy="2773363"/>
          </a:xfrm>
          <a:prstGeom prst="rect">
            <a:avLst/>
          </a:prstGeom>
          <a:solidFill>
            <a:srgbClr val="E3F3F4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长于叙事</a:t>
            </a:r>
            <a:r>
              <a:rPr lang="zh-CN" altLang="zh-CN" sz="4400" b="1">
                <a:effectLst>
                  <a:outerShdw blurRad="38100" dist="38100" dir="2700000" algn="tl">
                    <a:srgbClr val="FFFFFF"/>
                  </a:outerShdw>
                </a:effectLst>
              </a:rPr>
              <a:t>，尤其出色的是描写战争；</a:t>
            </a:r>
            <a:r>
              <a:rPr lang="zh-CN" altLang="zh-CN" sz="44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善于写人</a:t>
            </a:r>
            <a:r>
              <a:rPr lang="zh-CN" altLang="zh-CN" sz="4400" b="1">
                <a:effectLst>
                  <a:outerShdw blurRad="38100" dist="38100" dir="2700000" algn="tl">
                    <a:srgbClr val="FFFFFF"/>
                  </a:outerShdw>
                </a:effectLst>
              </a:rPr>
              <a:t>，</a:t>
            </a:r>
            <a:r>
              <a:rPr lang="zh-CN" altLang="zh-CN" sz="4400" b="1">
                <a:solidFill>
                  <a:srgbClr val="660066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工于记言</a:t>
            </a:r>
            <a:r>
              <a:rPr lang="zh-CN" altLang="zh-CN" sz="4400" b="1">
                <a:effectLst>
                  <a:outerShdw blurRad="38100" dist="38100" dir="2700000" algn="tl">
                    <a:srgbClr val="FFFFFF"/>
                  </a:outerShdw>
                </a:effectLst>
              </a:rPr>
              <a:t>。</a:t>
            </a:r>
            <a:endParaRPr lang="zh-CN" altLang="zh-CN" sz="4400" b="1"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pic>
        <p:nvPicPr>
          <p:cNvPr id="9220" name="Picture 5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0" y="1524000"/>
            <a:ext cx="427355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304800" y="1447800"/>
            <a:ext cx="8610600" cy="4062413"/>
          </a:xfrm>
          <a:prstGeom prst="rect">
            <a:avLst/>
          </a:prstGeom>
          <a:solidFill>
            <a:schemeClr val="bg1"/>
          </a:solidFill>
          <a:ln w="9525" cmpd="sng">
            <a:solidFill>
              <a:srgbClr val="FF99CC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4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    </a:t>
            </a:r>
            <a:r>
              <a:rPr lang="zh-CN" altLang="zh-CN" sz="4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《左传》</a:t>
            </a:r>
            <a:r>
              <a:rPr lang="zh-CN" altLang="zh-CN" sz="4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也是一部富有文学价值的历史散文著作。</a:t>
            </a:r>
            <a:r>
              <a:rPr lang="zh-CN" altLang="zh-CN" sz="4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《左传》</a:t>
            </a:r>
            <a:r>
              <a:rPr lang="zh-CN" altLang="zh-CN" sz="4000" b="1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善于描写战争和记述外交辞令，记事条理清楚，详略得当；写人简洁生动，人物形象栩栩如生，是历代散文的典范。</a:t>
            </a:r>
            <a:endParaRPr lang="zh-CN" altLang="zh-CN" sz="4000" b="1"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1295400" y="457200"/>
            <a:ext cx="6391275" cy="914400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5400" b="1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《左传》文学地位</a:t>
            </a:r>
            <a:endParaRPr lang="zh-CN" altLang="zh-CN" sz="5400" b="1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  <a:ea typeface="隶书" pitchFamily="49" charset="-122"/>
            </a:endParaRPr>
          </a:p>
        </p:txBody>
      </p:sp>
      <p:sp>
        <p:nvSpPr>
          <p:cNvPr id="21507" name="AutoShape 4">
            <a:hlinkClick r:id="rId3" action="ppaction://hlinkfile" highlightClick="1">
              <a:snd r:embed="rId2" name="carbrake.wav"/>
            </a:hlinkClick>
          </p:cNvPr>
          <p:cNvSpPr>
            <a:spLocks noChangeArrowheads="1"/>
          </p:cNvSpPr>
          <p:nvPr/>
        </p:nvSpPr>
        <p:spPr bwMode="auto">
          <a:xfrm>
            <a:off x="8534400" y="6096000"/>
            <a:ext cx="228600" cy="533400"/>
          </a:xfrm>
          <a:prstGeom prst="actionButtonMovi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</p:spTree>
  </p:cSld>
  <p:clrMapOvr>
    <a:masterClrMapping/>
  </p:clrMapOvr>
  <p:transition>
    <p:strips dir="rd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8" presetClass="entr" presetSubtype="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395288" y="115888"/>
            <a:ext cx="8424862" cy="1208087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defRPr/>
            </a:pPr>
            <a:r>
              <a:rPr lang="zh-CN" altLang="en-US" sz="4800">
                <a:solidFill>
                  <a:srgbClr val="000000"/>
                </a:solidFill>
                <a:latin typeface="Times New Roman" panose="02020603050405020304" pitchFamily="18" charset="0"/>
                <a:ea typeface="华文中宋" pitchFamily="2" charset="-122"/>
              </a:rPr>
              <a:t>我国古代史书有哪几种体例？</a:t>
            </a:r>
            <a:r>
              <a:rPr lang="zh-CN" altLang="en-US" sz="66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华文隶书" pitchFamily="2" charset="-122"/>
              </a:rPr>
              <a:t> </a:t>
            </a:r>
            <a:endParaRPr lang="zh-CN" altLang="en-US" sz="6600">
              <a:solidFill>
                <a:srgbClr val="E4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华文隶书" pitchFamily="2" charset="-122"/>
            </a:endParaRPr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79388" y="1484313"/>
            <a:ext cx="8964612" cy="440055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①通史：不间断地记叙自古及今的历史事件，如</a:t>
            </a:r>
            <a:r>
              <a:rPr lang="en-US" altLang="zh-CN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《</a:t>
            </a: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史记</a:t>
            </a:r>
            <a:r>
              <a:rPr lang="en-US" altLang="zh-CN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》</a:t>
            </a: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。</a:t>
            </a:r>
            <a:b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</a:b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②编年体：以年代为线索编排的有关历史事件，如</a:t>
            </a:r>
            <a:r>
              <a:rPr lang="en-US" altLang="zh-CN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《</a:t>
            </a: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左传</a:t>
            </a:r>
            <a:r>
              <a:rPr lang="en-US" altLang="zh-CN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》《</a:t>
            </a: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春秋</a:t>
            </a:r>
            <a:r>
              <a:rPr lang="en-US" altLang="zh-CN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》《</a:t>
            </a: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资治通鉴</a:t>
            </a:r>
            <a:r>
              <a:rPr lang="en-US" altLang="zh-CN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》</a:t>
            </a: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。</a:t>
            </a:r>
            <a:b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</a:b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③国别体：以国家为单位分别记叙的历史，如</a:t>
            </a:r>
            <a:r>
              <a:rPr lang="en-US" altLang="zh-CN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《</a:t>
            </a: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战国策</a:t>
            </a:r>
            <a:r>
              <a:rPr lang="en-US" altLang="zh-CN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》</a:t>
            </a:r>
            <a:r>
              <a:rPr lang="zh-CN" altLang="en-US" sz="4000" b="1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。</a:t>
            </a:r>
            <a:endParaRPr lang="zh-CN" altLang="en-US" sz="4000" b="1">
              <a:solidFill>
                <a:srgbClr val="E4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华文中宋" pitchFamily="2" charset="-122"/>
              <a:ea typeface="华文中宋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22288" y="1089025"/>
            <a:ext cx="8153400" cy="5084763"/>
          </a:xfrm>
        </p:spPr>
        <p:txBody>
          <a:bodyPr/>
          <a:lstStyle/>
          <a:p>
            <a:pPr marL="0" indent="0" eaLnBrk="1" hangingPunct="1">
              <a:spcBef>
                <a:spcPct val="50000"/>
              </a:spcBef>
              <a:buClrTx/>
              <a:buFont typeface="Wingdings" panose="05000000000000000000" pitchFamily="2" charset="2"/>
              <a:buNone/>
              <a:defRPr/>
            </a:pP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④断代史：记录某一时期或某一朝代的历史，如</a:t>
            </a:r>
            <a:r>
              <a:rPr lang="en-US" altLang="zh-CN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《</a:t>
            </a: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汉书</a:t>
            </a:r>
            <a:r>
              <a:rPr lang="en-US" altLang="zh-CN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》</a:t>
            </a: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。</a:t>
            </a:r>
            <a:b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</a:b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⑤纪事本末体：以事件为主线，将有关专题材料集中在一起，首创于南宋的袁枢，如袁枢的</a:t>
            </a:r>
            <a:r>
              <a:rPr lang="en-US" altLang="zh-CN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《</a:t>
            </a: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通鉴纪事本末</a:t>
            </a:r>
            <a:r>
              <a:rPr lang="en-US" altLang="zh-CN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》</a:t>
            </a: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。</a:t>
            </a:r>
            <a:b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</a:b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⑥纪传体：通过记叙人物活动反映历史事件，如</a:t>
            </a:r>
            <a:r>
              <a:rPr lang="en-US" altLang="zh-CN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《</a:t>
            </a: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史记</a:t>
            </a:r>
            <a:r>
              <a:rPr lang="en-US" altLang="zh-CN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》</a:t>
            </a:r>
            <a:r>
              <a:rPr lang="zh-CN" altLang="en-US" sz="4000" b="1" kern="12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中宋" pitchFamily="2" charset="-122"/>
                <a:ea typeface="华文中宋" pitchFamily="2" charset="-122"/>
              </a:rPr>
              <a:t>。 </a:t>
            </a:r>
            <a:endParaRPr lang="zh-CN" altLang="en-US" sz="4000" b="1" kern="1200">
              <a:solidFill>
                <a:srgbClr val="E4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华文中宋" pitchFamily="2" charset="-122"/>
              <a:ea typeface="华文中宋" pitchFamily="2" charset="-122"/>
            </a:endParaRPr>
          </a:p>
          <a:p>
            <a:pPr>
              <a:defRPr/>
            </a:pPr>
            <a:endParaRPr lang="zh-CN" altLang="en-US" sz="4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506" y="1524050"/>
            <a:ext cx="8229600" cy="2514534"/>
          </a:xfrm>
        </p:spPr>
        <p:txBody>
          <a:bodyPr/>
          <a:lstStyle/>
          <a:p>
            <a:pPr eaLnBrk="1" hangingPunct="1"/>
            <a:r>
              <a:rPr lang="zh-CN" altLang="en-US" sz="4400" b="1" smtClean="0"/>
              <a:t>朗读，注意读音和节奏。</a:t>
            </a:r>
            <a:endParaRPr lang="en-US" altLang="zh-CN" sz="4400" b="1" smtClean="0"/>
          </a:p>
          <a:p>
            <a:pPr eaLnBrk="1" hangingPunct="1"/>
            <a:r>
              <a:rPr lang="zh-CN" altLang="en-US" sz="4400" b="1" smtClean="0"/>
              <a:t>结合注释，课文</a:t>
            </a:r>
            <a:r>
              <a:rPr lang="zh-CN" altLang="en-US" sz="4400" b="1"/>
              <a:t>记叙了一个什么故事</a:t>
            </a:r>
            <a:r>
              <a:rPr lang="en-US" altLang="zh-CN" sz="4400" b="1"/>
              <a:t>,</a:t>
            </a:r>
            <a:r>
              <a:rPr lang="zh-CN" altLang="en-US" sz="4400" b="1"/>
              <a:t>请概括叙述</a:t>
            </a:r>
            <a:r>
              <a:rPr lang="en-US" altLang="zh-CN" sz="4400" b="1"/>
              <a:t>: </a:t>
            </a:r>
            <a:endParaRPr lang="en-US" altLang="zh-CN" sz="4400" b="1"/>
          </a:p>
        </p:txBody>
      </p:sp>
      <p:sp>
        <p:nvSpPr>
          <p:cNvPr id="3" name="TextBox 2"/>
          <p:cNvSpPr txBox="1"/>
          <p:nvPr/>
        </p:nvSpPr>
        <p:spPr>
          <a:xfrm>
            <a:off x="1219288" y="685871"/>
            <a:ext cx="22859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</a:rPr>
              <a:t>整体感知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468313" y="2189163"/>
            <a:ext cx="4319587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无能</a:t>
            </a:r>
            <a:r>
              <a:rPr lang="zh-CN" altLang="zh-CN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为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(       )也矣</a:t>
            </a:r>
            <a:endParaRPr lang="zh-CN" altLang="zh-CN" sz="3200" b="1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endParaRPr lang="zh-CN" altLang="zh-CN" sz="3200" b="1">
              <a:solidFill>
                <a:srgbClr val="CC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468313" y="2997200"/>
            <a:ext cx="3313112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共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(          )其乏困</a:t>
            </a:r>
            <a:endParaRPr lang="zh-CN" altLang="zh-CN" sz="3200" b="1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4356100" y="2997200"/>
            <a:ext cx="48593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秦伯</a:t>
            </a:r>
            <a:r>
              <a:rPr lang="zh-CN" altLang="en-US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说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(         )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,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与郑人盟</a:t>
            </a:r>
            <a:endParaRPr lang="zh-CN" altLang="en-US" sz="3200" b="1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4356100" y="1336675"/>
            <a:ext cx="47879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夫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(      )晋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,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何厌之有</a:t>
            </a:r>
            <a:endParaRPr lang="zh-CN" altLang="zh-CN" sz="3200" b="1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4356100" y="3860800"/>
            <a:ext cx="47529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微</a:t>
            </a:r>
            <a:r>
              <a:rPr lang="zh-CN" altLang="zh-CN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夫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(      )人之力不及此</a:t>
            </a:r>
            <a:endParaRPr lang="zh-CN" altLang="zh-CN" sz="3200" b="1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1908175" y="2205038"/>
            <a:ext cx="1150938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b="1">
                <a:solidFill>
                  <a:srgbClr val="6600CC"/>
                </a:solidFill>
              </a:rPr>
              <a:t>w</a:t>
            </a:r>
            <a:r>
              <a:rPr lang="zh-CN" altLang="zh-CN" b="1">
                <a:solidFill>
                  <a:srgbClr val="6600CC"/>
                </a:solidFill>
                <a:cs typeface="Arial" pitchFamily="34" charset="0"/>
              </a:rPr>
              <a:t>éi</a:t>
            </a:r>
            <a:endParaRPr lang="zh-CN" altLang="zh-CN" b="1">
              <a:solidFill>
                <a:srgbClr val="6600CC"/>
              </a:solidFill>
              <a:cs typeface="Arial" pitchFamily="34" charset="0"/>
            </a:endParaRPr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5076825" y="1412875"/>
            <a:ext cx="1223963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b="1">
                <a:solidFill>
                  <a:srgbClr val="6600CC"/>
                </a:solidFill>
              </a:rPr>
              <a:t>f</a:t>
            </a:r>
            <a:r>
              <a:rPr lang="zh-CN" altLang="zh-CN" b="1">
                <a:solidFill>
                  <a:srgbClr val="6600CC"/>
                </a:solidFill>
                <a:cs typeface="Arial" pitchFamily="34" charset="0"/>
              </a:rPr>
              <a:t>ú</a:t>
            </a:r>
            <a:endParaRPr lang="zh-CN" altLang="zh-CN" b="1">
              <a:solidFill>
                <a:srgbClr val="6600CC"/>
              </a:solidFill>
              <a:cs typeface="Arial" pitchFamily="34" charset="0"/>
            </a:endParaRP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1116013" y="2997200"/>
            <a:ext cx="15113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b="1">
                <a:solidFill>
                  <a:srgbClr val="6600CC"/>
                </a:solidFill>
              </a:rPr>
              <a:t>g</a:t>
            </a:r>
            <a:r>
              <a:rPr lang="zh-CN" altLang="zh-CN" b="1">
                <a:solidFill>
                  <a:srgbClr val="6600CC"/>
                </a:solidFill>
                <a:cs typeface="Arial" pitchFamily="34" charset="0"/>
              </a:rPr>
              <a:t>ō</a:t>
            </a:r>
            <a:r>
              <a:rPr lang="zh-CN" altLang="zh-CN" b="1">
                <a:solidFill>
                  <a:srgbClr val="6600CC"/>
                </a:solidFill>
              </a:rPr>
              <a:t>ng</a:t>
            </a:r>
            <a:endParaRPr lang="zh-CN" altLang="zh-CN" b="1">
              <a:solidFill>
                <a:srgbClr val="6600CC"/>
              </a:solidFill>
            </a:endParaRPr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5867400" y="2997200"/>
            <a:ext cx="11525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b="1">
                <a:solidFill>
                  <a:srgbClr val="6600CC"/>
                </a:solidFill>
              </a:rPr>
              <a:t>yu</a:t>
            </a:r>
            <a:r>
              <a:rPr lang="zh-CN" altLang="zh-CN" b="1">
                <a:solidFill>
                  <a:srgbClr val="6600CC"/>
                </a:solidFill>
                <a:cs typeface="Arial" pitchFamily="34" charset="0"/>
              </a:rPr>
              <a:t>è</a:t>
            </a:r>
            <a:endParaRPr lang="zh-CN" altLang="zh-CN" b="1">
              <a:solidFill>
                <a:srgbClr val="6600CC"/>
              </a:solidFill>
              <a:cs typeface="Arial" pitchFamily="34" charset="0"/>
            </a:endParaRP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5435600" y="3933825"/>
            <a:ext cx="7191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b="1">
                <a:solidFill>
                  <a:srgbClr val="6600CC"/>
                </a:solidFill>
              </a:rPr>
              <a:t>f</a:t>
            </a:r>
            <a:r>
              <a:rPr lang="zh-CN" altLang="zh-CN" b="1">
                <a:solidFill>
                  <a:srgbClr val="6600CC"/>
                </a:solidFill>
                <a:cs typeface="Arial" pitchFamily="34" charset="0"/>
              </a:rPr>
              <a:t>ú</a:t>
            </a:r>
            <a:endParaRPr lang="zh-CN" altLang="zh-CN" b="1">
              <a:solidFill>
                <a:srgbClr val="6600CC"/>
              </a:solidFill>
              <a:cs typeface="Arial" pitchFamily="34" charset="0"/>
            </a:endParaRPr>
          </a:p>
        </p:txBody>
      </p:sp>
      <p:sp>
        <p:nvSpPr>
          <p:cNvPr id="12300" name="Text Box 12"/>
          <p:cNvSpPr txBox="1">
            <a:spLocks noChangeArrowheads="1"/>
          </p:cNvSpPr>
          <p:nvPr/>
        </p:nvSpPr>
        <p:spPr bwMode="auto">
          <a:xfrm>
            <a:off x="2051050" y="1341438"/>
            <a:ext cx="10080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3600" b="1">
                <a:solidFill>
                  <a:srgbClr val="6600CC"/>
                </a:solidFill>
              </a:rPr>
              <a:t>f</a:t>
            </a:r>
            <a:r>
              <a:rPr lang="zh-CN" altLang="zh-CN" sz="3600" b="1">
                <a:solidFill>
                  <a:srgbClr val="6600CC"/>
                </a:solidFill>
                <a:cs typeface="Arial" pitchFamily="34" charset="0"/>
              </a:rPr>
              <a:t>á</a:t>
            </a:r>
            <a:r>
              <a:rPr lang="zh-CN" altLang="zh-CN" sz="3600" b="1">
                <a:solidFill>
                  <a:srgbClr val="6600CC"/>
                </a:solidFill>
              </a:rPr>
              <a:t>n</a:t>
            </a:r>
            <a:endParaRPr lang="zh-CN" altLang="zh-CN" sz="3600" b="1">
              <a:solidFill>
                <a:srgbClr val="6600CC"/>
              </a:solidFill>
            </a:endParaRPr>
          </a:p>
        </p:txBody>
      </p:sp>
      <p:sp>
        <p:nvSpPr>
          <p:cNvPr id="12301" name="Text Box 13"/>
          <p:cNvSpPr txBox="1">
            <a:spLocks noChangeArrowheads="1"/>
          </p:cNvSpPr>
          <p:nvPr/>
        </p:nvSpPr>
        <p:spPr bwMode="auto">
          <a:xfrm>
            <a:off x="1331913" y="4732338"/>
            <a:ext cx="15113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3600" b="1">
                <a:solidFill>
                  <a:srgbClr val="6600CC"/>
                </a:solidFill>
              </a:rPr>
              <a:t>  </a:t>
            </a:r>
            <a:r>
              <a:rPr lang="zh-CN" altLang="zh-CN" b="1">
                <a:solidFill>
                  <a:srgbClr val="6600CC"/>
                </a:solidFill>
              </a:rPr>
              <a:t>zhu</a:t>
            </a:r>
            <a:r>
              <a:rPr lang="zh-CN" altLang="zh-CN">
                <a:solidFill>
                  <a:srgbClr val="6600CC"/>
                </a:solidFill>
              </a:rPr>
              <a:t>ì</a:t>
            </a:r>
            <a:endParaRPr lang="zh-CN" altLang="zh-CN">
              <a:solidFill>
                <a:srgbClr val="6600CC"/>
              </a:solidFill>
            </a:endParaRPr>
          </a:p>
        </p:txBody>
      </p:sp>
      <p:sp>
        <p:nvSpPr>
          <p:cNvPr id="12302" name="Text Box 14"/>
          <p:cNvSpPr txBox="1">
            <a:spLocks noChangeArrowheads="1"/>
          </p:cNvSpPr>
          <p:nvPr/>
        </p:nvSpPr>
        <p:spPr bwMode="auto">
          <a:xfrm>
            <a:off x="2051050" y="3867150"/>
            <a:ext cx="1152525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3600" b="1">
                <a:solidFill>
                  <a:srgbClr val="6600CC"/>
                </a:solidFill>
              </a:rPr>
              <a:t>qu</a:t>
            </a:r>
            <a:r>
              <a:rPr lang="zh-CN" altLang="zh-CN" sz="3600" b="1">
                <a:solidFill>
                  <a:srgbClr val="6600CC"/>
                </a:solidFill>
                <a:cs typeface="Arial" pitchFamily="34" charset="0"/>
              </a:rPr>
              <a:t>ē</a:t>
            </a:r>
            <a:endParaRPr lang="zh-CN" altLang="zh-CN" sz="3600" b="1">
              <a:solidFill>
                <a:srgbClr val="6600CC"/>
              </a:solidFill>
              <a:cs typeface="Arial" pitchFamily="34" charset="0"/>
            </a:endParaRPr>
          </a:p>
        </p:txBody>
      </p:sp>
      <p:sp>
        <p:nvSpPr>
          <p:cNvPr id="12303" name="Text Box 15"/>
          <p:cNvSpPr txBox="1">
            <a:spLocks noChangeArrowheads="1"/>
          </p:cNvSpPr>
          <p:nvPr/>
        </p:nvSpPr>
        <p:spPr bwMode="auto">
          <a:xfrm>
            <a:off x="476250" y="1358900"/>
            <a:ext cx="496728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秦军</a:t>
            </a:r>
            <a:r>
              <a:rPr lang="zh-CN" altLang="en-US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氾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( 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       )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南</a:t>
            </a:r>
            <a:endParaRPr lang="zh-CN" altLang="en-US" sz="3200" b="1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304" name="Text Box 16"/>
          <p:cNvSpPr txBox="1">
            <a:spLocks noChangeArrowheads="1"/>
          </p:cNvSpPr>
          <p:nvPr/>
        </p:nvSpPr>
        <p:spPr bwMode="auto">
          <a:xfrm>
            <a:off x="522288" y="3878263"/>
            <a:ext cx="4968875" cy="639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若不</a:t>
            </a:r>
            <a:r>
              <a:rPr lang="zh-CN" altLang="en-US" sz="3600" b="1">
                <a:solidFill>
                  <a:srgbClr val="CC0099"/>
                </a:solidFill>
                <a:latin typeface="Arial" pitchFamily="34" charset="0"/>
                <a:ea typeface="宋体" panose="02010600030101010101" pitchFamily="2" charset="-122"/>
              </a:rPr>
              <a:t>阙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(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 )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秦</a:t>
            </a:r>
            <a:endParaRPr lang="zh-CN" altLang="en-US" sz="3200" b="1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05" name="Text Box 17"/>
          <p:cNvSpPr txBox="1">
            <a:spLocks noChangeArrowheads="1"/>
          </p:cNvSpPr>
          <p:nvPr/>
        </p:nvSpPr>
        <p:spPr bwMode="auto">
          <a:xfrm>
            <a:off x="468313" y="4797425"/>
            <a:ext cx="43195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夜</a:t>
            </a:r>
            <a:r>
              <a:rPr lang="zh-CN" altLang="en-US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缒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(  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       )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而出</a:t>
            </a:r>
            <a:endParaRPr lang="zh-CN" altLang="en-US" sz="3200" b="1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570" name="Oval 18"/>
          <p:cNvSpPr>
            <a:spLocks noChangeArrowheads="1"/>
          </p:cNvSpPr>
          <p:nvPr/>
        </p:nvSpPr>
        <p:spPr bwMode="auto">
          <a:xfrm>
            <a:off x="4140200" y="1557338"/>
            <a:ext cx="144463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2307" name="Text Box 19"/>
          <p:cNvSpPr txBox="1">
            <a:spLocks noChangeArrowheads="1"/>
          </p:cNvSpPr>
          <p:nvPr/>
        </p:nvSpPr>
        <p:spPr bwMode="auto">
          <a:xfrm>
            <a:off x="4356100" y="2205038"/>
            <a:ext cx="504031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失其所与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  <a:cs typeface="Arial" pitchFamily="34" charset="0"/>
              </a:rPr>
              <a:t>,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不</a:t>
            </a:r>
            <a:r>
              <a:rPr lang="zh-CN" altLang="zh-CN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知</a:t>
            </a:r>
            <a:r>
              <a:rPr lang="zh-CN" altLang="zh-CN" sz="3200" b="1"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（       ）</a:t>
            </a:r>
            <a:endParaRPr lang="zh-CN" altLang="zh-CN" sz="3200" b="1"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08" name="Text Box 20"/>
          <p:cNvSpPr txBox="1">
            <a:spLocks noChangeArrowheads="1"/>
          </p:cNvSpPr>
          <p:nvPr/>
        </p:nvSpPr>
        <p:spPr bwMode="auto">
          <a:xfrm>
            <a:off x="557213" y="5589588"/>
            <a:ext cx="6364287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使</a:t>
            </a:r>
            <a:r>
              <a:rPr lang="zh-CN" altLang="en-US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杞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  <a:cs typeface="Arial" pitchFamily="34" charset="0"/>
              </a:rPr>
              <a:t>(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      )子、</a:t>
            </a:r>
            <a:r>
              <a:rPr lang="zh-CN" altLang="en-US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逢</a:t>
            </a:r>
            <a:r>
              <a:rPr lang="zh-CN" altLang="en-US" sz="3200" b="1">
                <a:effectLst>
                  <a:outerShdw blurRad="38100" dist="38100" dir="2700000" algn="tl">
                    <a:srgbClr val="C0C0C0"/>
                  </a:outerShdw>
                </a:effectLst>
              </a:rPr>
              <a:t>（         ）孙戍之</a:t>
            </a:r>
            <a:r>
              <a:rPr lang="zh-CN" altLang="en-US" sz="3200" b="1">
                <a:solidFill>
                  <a:srgbClr val="CC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zh-CN" altLang="en-US" sz="3200" b="1">
              <a:solidFill>
                <a:srgbClr val="CC00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2309" name="Text Box 21"/>
          <p:cNvSpPr txBox="1">
            <a:spLocks noChangeArrowheads="1"/>
          </p:cNvSpPr>
          <p:nvPr/>
        </p:nvSpPr>
        <p:spPr bwMode="auto">
          <a:xfrm>
            <a:off x="7451725" y="2205038"/>
            <a:ext cx="12954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b="1">
                <a:solidFill>
                  <a:srgbClr val="6600CC"/>
                </a:solidFill>
              </a:rPr>
              <a:t>zh</a:t>
            </a:r>
            <a:r>
              <a:rPr lang="zh-CN" altLang="zh-CN" b="1">
                <a:solidFill>
                  <a:srgbClr val="6600CC"/>
                </a:solidFill>
                <a:cs typeface="Arial" pitchFamily="34" charset="0"/>
              </a:rPr>
              <a:t>ì</a:t>
            </a:r>
            <a:endParaRPr lang="zh-CN" altLang="zh-CN" b="1">
              <a:solidFill>
                <a:srgbClr val="6600CC"/>
              </a:solidFill>
              <a:cs typeface="Arial" pitchFamily="34" charset="0"/>
            </a:endParaRPr>
          </a:p>
        </p:txBody>
      </p:sp>
      <p:sp>
        <p:nvSpPr>
          <p:cNvPr id="23574" name="Oval 22"/>
          <p:cNvSpPr>
            <a:spLocks noChangeArrowheads="1"/>
          </p:cNvSpPr>
          <p:nvPr/>
        </p:nvSpPr>
        <p:spPr bwMode="auto">
          <a:xfrm>
            <a:off x="395288" y="1557338"/>
            <a:ext cx="144462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75" name="Oval 23"/>
          <p:cNvSpPr>
            <a:spLocks noChangeArrowheads="1"/>
          </p:cNvSpPr>
          <p:nvPr/>
        </p:nvSpPr>
        <p:spPr bwMode="auto">
          <a:xfrm>
            <a:off x="323850" y="2422525"/>
            <a:ext cx="144463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76" name="Oval 24"/>
          <p:cNvSpPr>
            <a:spLocks noChangeArrowheads="1"/>
          </p:cNvSpPr>
          <p:nvPr/>
        </p:nvSpPr>
        <p:spPr bwMode="auto">
          <a:xfrm>
            <a:off x="4140200" y="2420938"/>
            <a:ext cx="144463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77" name="Oval 25"/>
          <p:cNvSpPr>
            <a:spLocks noChangeArrowheads="1"/>
          </p:cNvSpPr>
          <p:nvPr/>
        </p:nvSpPr>
        <p:spPr bwMode="auto">
          <a:xfrm>
            <a:off x="323850" y="3213100"/>
            <a:ext cx="144463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78" name="Oval 26"/>
          <p:cNvSpPr>
            <a:spLocks noChangeArrowheads="1"/>
          </p:cNvSpPr>
          <p:nvPr/>
        </p:nvSpPr>
        <p:spPr bwMode="auto">
          <a:xfrm>
            <a:off x="4140200" y="4076700"/>
            <a:ext cx="144463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79" name="Oval 27"/>
          <p:cNvSpPr>
            <a:spLocks noChangeArrowheads="1"/>
          </p:cNvSpPr>
          <p:nvPr/>
        </p:nvSpPr>
        <p:spPr bwMode="auto">
          <a:xfrm>
            <a:off x="323850" y="4149725"/>
            <a:ext cx="144463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80" name="Oval 28"/>
          <p:cNvSpPr>
            <a:spLocks noChangeArrowheads="1"/>
          </p:cNvSpPr>
          <p:nvPr/>
        </p:nvSpPr>
        <p:spPr bwMode="auto">
          <a:xfrm>
            <a:off x="4140200" y="3213100"/>
            <a:ext cx="144463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81" name="Oval 29"/>
          <p:cNvSpPr>
            <a:spLocks noChangeArrowheads="1"/>
          </p:cNvSpPr>
          <p:nvPr/>
        </p:nvSpPr>
        <p:spPr bwMode="auto">
          <a:xfrm>
            <a:off x="323850" y="5014913"/>
            <a:ext cx="144463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82" name="Oval 30"/>
          <p:cNvSpPr>
            <a:spLocks noChangeArrowheads="1"/>
          </p:cNvSpPr>
          <p:nvPr/>
        </p:nvSpPr>
        <p:spPr bwMode="auto">
          <a:xfrm>
            <a:off x="341313" y="5905500"/>
            <a:ext cx="144462" cy="142875"/>
          </a:xfrm>
          <a:prstGeom prst="ellipse">
            <a:avLst/>
          </a:prstGeom>
          <a:gradFill rotWithShape="1">
            <a:gsLst>
              <a:gs pos="0">
                <a:srgbClr val="FF8200"/>
              </a:gs>
              <a:gs pos="10001">
                <a:srgbClr val="FF0000"/>
              </a:gs>
              <a:gs pos="35001">
                <a:srgbClr val="BA0066"/>
              </a:gs>
              <a:gs pos="70000">
                <a:srgbClr val="66008F"/>
              </a:gs>
              <a:gs pos="100000">
                <a:srgbClr val="000082"/>
              </a:gs>
            </a:gsLst>
            <a:path path="shape">
              <a:fillToRect l="50000" t="50000" r="50000" b="50000"/>
            </a:path>
          </a:gradFill>
          <a:ln w="9525">
            <a:solidFill>
              <a:srgbClr val="800080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2319" name="Text Box 31"/>
          <p:cNvSpPr txBox="1">
            <a:spLocks noChangeArrowheads="1"/>
          </p:cNvSpPr>
          <p:nvPr/>
        </p:nvSpPr>
        <p:spPr bwMode="auto">
          <a:xfrm>
            <a:off x="1638300" y="5613400"/>
            <a:ext cx="7191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b="1">
                <a:solidFill>
                  <a:srgbClr val="6600CC"/>
                </a:solidFill>
              </a:rPr>
              <a:t>q</a:t>
            </a:r>
            <a:r>
              <a:rPr lang="zh-CN" altLang="zh-CN" b="1">
                <a:solidFill>
                  <a:srgbClr val="6600CC"/>
                </a:solidFill>
                <a:latin typeface="宋体" panose="02010600030101010101" pitchFamily="2" charset="-122"/>
                <a:cs typeface="Arial" pitchFamily="34" charset="0"/>
              </a:rPr>
              <a:t>ǐ</a:t>
            </a:r>
            <a:endParaRPr lang="zh-CN" altLang="zh-CN" b="1">
              <a:solidFill>
                <a:srgbClr val="6600CC"/>
              </a:solidFill>
              <a:latin typeface="宋体" panose="02010600030101010101" pitchFamily="2" charset="-122"/>
              <a:cs typeface="Arial" pitchFamily="34" charset="0"/>
            </a:endParaRPr>
          </a:p>
        </p:txBody>
      </p:sp>
      <p:sp>
        <p:nvSpPr>
          <p:cNvPr id="12320" name="Text Box 32"/>
          <p:cNvSpPr txBox="1">
            <a:spLocks noChangeArrowheads="1"/>
          </p:cNvSpPr>
          <p:nvPr/>
        </p:nvSpPr>
        <p:spPr bwMode="auto">
          <a:xfrm>
            <a:off x="3870325" y="5613400"/>
            <a:ext cx="16573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b="1">
                <a:solidFill>
                  <a:srgbClr val="6600CC"/>
                </a:solidFill>
              </a:rPr>
              <a:t>p</a:t>
            </a:r>
            <a:r>
              <a:rPr lang="zh-CN" altLang="zh-CN" b="1">
                <a:solidFill>
                  <a:srgbClr val="6600CC"/>
                </a:solidFill>
                <a:cs typeface="Arial" pitchFamily="34" charset="0"/>
              </a:rPr>
              <a:t>á</a:t>
            </a:r>
            <a:r>
              <a:rPr lang="zh-CN" altLang="zh-CN" b="1">
                <a:solidFill>
                  <a:srgbClr val="6600CC"/>
                </a:solidFill>
              </a:rPr>
              <a:t>ng</a:t>
            </a:r>
            <a:endParaRPr lang="zh-CN" altLang="zh-CN" b="1">
              <a:solidFill>
                <a:srgbClr val="6600CC"/>
              </a:solidFill>
            </a:endParaRPr>
          </a:p>
        </p:txBody>
      </p:sp>
      <p:sp>
        <p:nvSpPr>
          <p:cNvPr id="23585" name="Oval 33"/>
          <p:cNvSpPr>
            <a:spLocks noChangeArrowheads="1"/>
          </p:cNvSpPr>
          <p:nvPr/>
        </p:nvSpPr>
        <p:spPr bwMode="auto">
          <a:xfrm>
            <a:off x="1619250" y="1916113"/>
            <a:ext cx="73025" cy="71437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86" name="Oval 34"/>
          <p:cNvSpPr>
            <a:spLocks noChangeArrowheads="1"/>
          </p:cNvSpPr>
          <p:nvPr/>
        </p:nvSpPr>
        <p:spPr bwMode="auto">
          <a:xfrm>
            <a:off x="4643438" y="1773238"/>
            <a:ext cx="73025" cy="71437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87" name="Oval 35"/>
          <p:cNvSpPr>
            <a:spLocks noChangeArrowheads="1"/>
          </p:cNvSpPr>
          <p:nvPr/>
        </p:nvSpPr>
        <p:spPr bwMode="auto">
          <a:xfrm>
            <a:off x="1619250" y="4437063"/>
            <a:ext cx="73025" cy="71437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88" name="Oval 36"/>
          <p:cNvSpPr>
            <a:spLocks noChangeArrowheads="1"/>
          </p:cNvSpPr>
          <p:nvPr/>
        </p:nvSpPr>
        <p:spPr bwMode="auto">
          <a:xfrm>
            <a:off x="5021263" y="4437063"/>
            <a:ext cx="73025" cy="71437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89" name="Oval 37"/>
          <p:cNvSpPr>
            <a:spLocks noChangeArrowheads="1"/>
          </p:cNvSpPr>
          <p:nvPr/>
        </p:nvSpPr>
        <p:spPr bwMode="auto">
          <a:xfrm>
            <a:off x="1547813" y="2709863"/>
            <a:ext cx="73025" cy="71437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90" name="Oval 38"/>
          <p:cNvSpPr>
            <a:spLocks noChangeArrowheads="1"/>
          </p:cNvSpPr>
          <p:nvPr/>
        </p:nvSpPr>
        <p:spPr bwMode="auto">
          <a:xfrm>
            <a:off x="5507038" y="3500438"/>
            <a:ext cx="73025" cy="71437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91" name="Oval 39"/>
          <p:cNvSpPr>
            <a:spLocks noChangeArrowheads="1"/>
          </p:cNvSpPr>
          <p:nvPr/>
        </p:nvSpPr>
        <p:spPr bwMode="auto">
          <a:xfrm>
            <a:off x="6804025" y="2708275"/>
            <a:ext cx="73025" cy="71438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92" name="Oval 40"/>
          <p:cNvSpPr>
            <a:spLocks noChangeArrowheads="1"/>
          </p:cNvSpPr>
          <p:nvPr/>
        </p:nvSpPr>
        <p:spPr bwMode="auto">
          <a:xfrm>
            <a:off x="1187450" y="5300663"/>
            <a:ext cx="73025" cy="71437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93" name="Oval 41"/>
          <p:cNvSpPr>
            <a:spLocks noChangeArrowheads="1"/>
          </p:cNvSpPr>
          <p:nvPr/>
        </p:nvSpPr>
        <p:spPr bwMode="auto">
          <a:xfrm>
            <a:off x="3294063" y="6121400"/>
            <a:ext cx="73025" cy="71438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94" name="Oval 42"/>
          <p:cNvSpPr>
            <a:spLocks noChangeArrowheads="1"/>
          </p:cNvSpPr>
          <p:nvPr/>
        </p:nvSpPr>
        <p:spPr bwMode="auto">
          <a:xfrm>
            <a:off x="1276350" y="6121400"/>
            <a:ext cx="73025" cy="71438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23595" name="Oval 43"/>
          <p:cNvSpPr>
            <a:spLocks noChangeArrowheads="1"/>
          </p:cNvSpPr>
          <p:nvPr/>
        </p:nvSpPr>
        <p:spPr bwMode="auto">
          <a:xfrm>
            <a:off x="754063" y="3500438"/>
            <a:ext cx="73025" cy="71437"/>
          </a:xfrm>
          <a:prstGeom prst="ellipse">
            <a:avLst/>
          </a:prstGeom>
          <a:solidFill>
            <a:srgbClr val="990099"/>
          </a:solidFill>
          <a:ln w="9525">
            <a:solidFill>
              <a:srgbClr val="990099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2332" name="Text Box 44"/>
          <p:cNvSpPr txBox="1">
            <a:spLocks noChangeArrowheads="1"/>
          </p:cNvSpPr>
          <p:nvPr/>
        </p:nvSpPr>
        <p:spPr bwMode="auto">
          <a:xfrm>
            <a:off x="2362200" y="152400"/>
            <a:ext cx="3946525" cy="914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54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字词注音</a:t>
            </a:r>
            <a:endParaRPr lang="zh-CN" altLang="zh-CN" sz="5400" b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隶书" pitchFamily="49" charset="-122"/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12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500"/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7" dur="500"/>
                                        <p:tgtEl>
                                          <p:spTgt spid="122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32" dur="500"/>
                                        <p:tgtEl>
                                          <p:spTgt spid="12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37" dur="500"/>
                                        <p:tgtEl>
                                          <p:spTgt spid="12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2" dur="500"/>
                                        <p:tgtEl>
                                          <p:spTgt spid="122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5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47" dur="500"/>
                                        <p:tgtEl>
                                          <p:spTgt spid="12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2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2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5" grpId="0"/>
      <p:bldP spid="12296" grpId="0"/>
      <p:bldP spid="12297" grpId="0"/>
      <p:bldP spid="12298" grpId="0"/>
      <p:bldP spid="12299" grpId="0"/>
      <p:bldP spid="12300" grpId="0"/>
      <p:bldP spid="12301" grpId="0"/>
      <p:bldP spid="12302" grpId="0"/>
      <p:bldP spid="12309" grpId="0"/>
      <p:bldP spid="12319" grpId="0"/>
      <p:bldP spid="123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83" name="Text Box 3"/>
          <p:cNvSpPr txBox="1">
            <a:spLocks noChangeArrowheads="1"/>
          </p:cNvSpPr>
          <p:nvPr/>
        </p:nvSpPr>
        <p:spPr bwMode="auto">
          <a:xfrm>
            <a:off x="684213" y="476250"/>
            <a:ext cx="64801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1" lang="zh-CN" altLang="zh-CN" sz="2400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74084" name="Rectangle 4"/>
          <p:cNvSpPr>
            <a:spLocks noChangeArrowheads="1"/>
          </p:cNvSpPr>
          <p:nvPr/>
        </p:nvSpPr>
        <p:spPr bwMode="auto">
          <a:xfrm>
            <a:off x="611188" y="547688"/>
            <a:ext cx="77057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333399"/>
                </a:solidFill>
              </a:rPr>
              <a:t>1</a:t>
            </a:r>
            <a:r>
              <a:rPr lang="zh-CN" altLang="en-US" sz="3200" b="1">
                <a:solidFill>
                  <a:srgbClr val="333399"/>
                </a:solidFill>
              </a:rPr>
              <a:t>、课文记叙了一个什么故事</a:t>
            </a:r>
            <a:r>
              <a:rPr lang="en-US" altLang="zh-CN" sz="3200" b="1">
                <a:solidFill>
                  <a:srgbClr val="333399"/>
                </a:solidFill>
              </a:rPr>
              <a:t>,</a:t>
            </a:r>
            <a:r>
              <a:rPr lang="zh-CN" altLang="en-US" sz="3200" b="1">
                <a:solidFill>
                  <a:srgbClr val="333399"/>
                </a:solidFill>
              </a:rPr>
              <a:t>请概括叙述</a:t>
            </a:r>
            <a:r>
              <a:rPr lang="en-US" altLang="zh-CN" sz="3200" b="1">
                <a:solidFill>
                  <a:srgbClr val="333399"/>
                </a:solidFill>
              </a:rPr>
              <a:t>: </a:t>
            </a:r>
            <a:endParaRPr lang="en-US" altLang="zh-CN" sz="3200" b="1">
              <a:solidFill>
                <a:srgbClr val="333399"/>
              </a:solidFill>
            </a:endParaRP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684213" y="1341438"/>
            <a:ext cx="7673896" cy="353943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en-US" altLang="zh-CN" b="0">
                <a:solidFill>
                  <a:srgbClr val="000000"/>
                </a:solidFill>
              </a:rPr>
              <a:t>        </a:t>
            </a:r>
            <a:r>
              <a:rPr lang="zh-CN" altLang="en-US" sz="3200">
                <a:solidFill>
                  <a:srgbClr val="FF0000"/>
                </a:solidFill>
              </a:rPr>
              <a:t>郑国被秦</a:t>
            </a:r>
            <a:r>
              <a:rPr lang="en-US" altLang="zh-CN" sz="3200">
                <a:solidFill>
                  <a:srgbClr val="FF0000"/>
                </a:solidFill>
              </a:rPr>
              <a:t>﹑</a:t>
            </a:r>
            <a:r>
              <a:rPr lang="zh-CN" altLang="en-US" sz="3200">
                <a:solidFill>
                  <a:srgbClr val="FF0000"/>
                </a:solidFill>
              </a:rPr>
              <a:t>晋两大国包围，形势危机。</a:t>
            </a:r>
            <a:endParaRPr lang="zh-CN" altLang="en-US" sz="3200">
              <a:solidFill>
                <a:srgbClr val="FF0000"/>
              </a:solidFill>
            </a:endParaRPr>
          </a:p>
          <a:p>
            <a:pPr eaLnBrk="1" hangingPunct="1"/>
            <a:r>
              <a:rPr lang="zh-CN" altLang="en-US" sz="3200">
                <a:solidFill>
                  <a:srgbClr val="FF0000"/>
                </a:solidFill>
              </a:rPr>
              <a:t>郑国大夫佚之狐向郑伯推荐烛之武。郑</a:t>
            </a:r>
            <a:endParaRPr lang="zh-CN" altLang="en-US" sz="3200">
              <a:solidFill>
                <a:srgbClr val="FF0000"/>
              </a:solidFill>
            </a:endParaRPr>
          </a:p>
          <a:p>
            <a:pPr eaLnBrk="1" hangingPunct="1"/>
            <a:r>
              <a:rPr lang="zh-CN" altLang="en-US" sz="3200">
                <a:solidFill>
                  <a:srgbClr val="FF0000"/>
                </a:solidFill>
              </a:rPr>
              <a:t>伯面请烛之武被拒，先自责后述其利害。</a:t>
            </a:r>
            <a:endParaRPr lang="zh-CN" altLang="en-US" sz="3200">
              <a:solidFill>
                <a:srgbClr val="FF0000"/>
              </a:solidFill>
            </a:endParaRPr>
          </a:p>
          <a:p>
            <a:pPr eaLnBrk="1" hangingPunct="1"/>
            <a:r>
              <a:rPr lang="zh-CN" altLang="en-US" sz="3200">
                <a:solidFill>
                  <a:srgbClr val="FF0000"/>
                </a:solidFill>
              </a:rPr>
              <a:t>烛之武以国家为重，不记前嫌，毅然受</a:t>
            </a:r>
            <a:endParaRPr lang="zh-CN" altLang="en-US" sz="3200">
              <a:solidFill>
                <a:srgbClr val="FF0000"/>
              </a:solidFill>
            </a:endParaRPr>
          </a:p>
          <a:p>
            <a:pPr eaLnBrk="1" hangingPunct="1"/>
            <a:r>
              <a:rPr lang="zh-CN" altLang="en-US" sz="3200">
                <a:solidFill>
                  <a:srgbClr val="FF0000"/>
                </a:solidFill>
              </a:rPr>
              <a:t>命，只身夜往秦军，智说秦君。秦君欣</a:t>
            </a:r>
            <a:endParaRPr lang="zh-CN" altLang="en-US" sz="3200">
              <a:solidFill>
                <a:srgbClr val="FF0000"/>
              </a:solidFill>
            </a:endParaRPr>
          </a:p>
          <a:p>
            <a:pPr eaLnBrk="1" hangingPunct="1"/>
            <a:r>
              <a:rPr lang="zh-CN" altLang="en-US" sz="3200">
                <a:solidFill>
                  <a:srgbClr val="FF0000"/>
                </a:solidFill>
              </a:rPr>
              <a:t>然与郑结盟留守并退兵。晋军不得已也</a:t>
            </a:r>
            <a:endParaRPr lang="zh-CN" altLang="en-US" sz="3200">
              <a:solidFill>
                <a:srgbClr val="FF0000"/>
              </a:solidFill>
            </a:endParaRPr>
          </a:p>
          <a:p>
            <a:pPr eaLnBrk="1" hangingPunct="1"/>
            <a:r>
              <a:rPr lang="zh-CN" altLang="en-US" sz="3200">
                <a:solidFill>
                  <a:srgbClr val="FF0000"/>
                </a:solidFill>
              </a:rPr>
              <a:t>退兵，郑国转危为安。 </a:t>
            </a:r>
            <a:endParaRPr lang="zh-CN" altLang="en-US" sz="3200">
              <a:solidFill>
                <a:srgbClr val="FF0000"/>
              </a:solidFill>
            </a:endParaRPr>
          </a:p>
        </p:txBody>
      </p:sp>
      <p:sp>
        <p:nvSpPr>
          <p:cNvPr id="19464" name="Rectangle 8"/>
          <p:cNvSpPr>
            <a:spLocks noChangeArrowheads="1"/>
          </p:cNvSpPr>
          <p:nvPr/>
        </p:nvSpPr>
        <p:spPr bwMode="auto">
          <a:xfrm>
            <a:off x="2912269" y="5597767"/>
            <a:ext cx="309880" cy="3683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>
                <a:solidFill>
                  <a:srgbClr val="000000"/>
                </a:solidFill>
              </a:rPr>
              <a:t> </a:t>
            </a:r>
            <a:endParaRPr lang="zh-CN" altLang="en-US" b="1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2" grpId="0"/>
      <p:bldP spid="1946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28714" y="609674"/>
            <a:ext cx="8229600" cy="1143000"/>
          </a:xfrm>
        </p:spPr>
        <p:txBody>
          <a:bodyPr/>
          <a:lstStyle/>
          <a:p>
            <a:r>
              <a:rPr lang="zh-CN" altLang="en-US" b="1" smtClean="0">
                <a:solidFill>
                  <a:srgbClr val="FF0000"/>
                </a:solidFill>
              </a:rPr>
              <a:t>解题：</a:t>
            </a:r>
            <a:r>
              <a:rPr lang="zh-CN" altLang="en-US" b="1" smtClean="0"/>
              <a:t>烛之武退秦师</a:t>
            </a:r>
            <a:endParaRPr lang="zh-CN" altLang="en-US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90694" y="1752644"/>
            <a:ext cx="6934018" cy="2057346"/>
          </a:xfrm>
        </p:spPr>
        <p:txBody>
          <a:bodyPr/>
          <a:lstStyle/>
          <a:p>
            <a:pPr marL="0" indent="0">
              <a:buNone/>
            </a:pPr>
            <a:r>
              <a:rPr lang="zh-CN" altLang="en-US" b="1" smtClean="0"/>
              <a:t>人物？事件？题眼？</a:t>
            </a:r>
            <a:endParaRPr lang="en-US" altLang="zh-CN" b="1" smtClean="0"/>
          </a:p>
          <a:p>
            <a:pPr marL="0" indent="0">
              <a:buNone/>
            </a:pPr>
            <a:r>
              <a:rPr lang="zh-CN" altLang="en-US" b="1" smtClean="0"/>
              <a:t>退：动词的使动用法，使</a:t>
            </a:r>
            <a:r>
              <a:rPr lang="en-US" altLang="zh-CN" b="1" smtClean="0"/>
              <a:t>……</a:t>
            </a:r>
            <a:r>
              <a:rPr lang="zh-CN" altLang="en-US" b="1" smtClean="0"/>
              <a:t>退</a:t>
            </a:r>
            <a:endParaRPr lang="en-US" altLang="zh-CN" b="1" smtClean="0"/>
          </a:p>
          <a:p>
            <a:pPr marL="0" indent="0">
              <a:buNone/>
            </a:pPr>
            <a:r>
              <a:rPr lang="zh-CN" altLang="en-US" b="1" smtClean="0"/>
              <a:t>师：军队</a:t>
            </a:r>
            <a:endParaRPr lang="en-US" altLang="zh-CN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107" name="Text Box 3"/>
          <p:cNvSpPr txBox="1">
            <a:spLocks noChangeArrowheads="1"/>
          </p:cNvSpPr>
          <p:nvPr/>
        </p:nvSpPr>
        <p:spPr bwMode="auto">
          <a:xfrm>
            <a:off x="684213" y="476250"/>
            <a:ext cx="64801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kumimoji="1" lang="zh-CN" altLang="zh-CN" sz="2400" b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75109" name="Rectangle 5"/>
          <p:cNvSpPr>
            <a:spLocks noChangeArrowheads="1"/>
          </p:cNvSpPr>
          <p:nvPr/>
        </p:nvSpPr>
        <p:spPr bwMode="auto">
          <a:xfrm>
            <a:off x="1367905" y="473581"/>
            <a:ext cx="615745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333399"/>
                </a:solidFill>
              </a:rPr>
              <a:t>围绕“退”，</a:t>
            </a:r>
            <a:r>
              <a:rPr lang="zh-CN" altLang="en-US" sz="3200" b="1">
                <a:solidFill>
                  <a:srgbClr val="333399"/>
                </a:solidFill>
              </a:rPr>
              <a:t>课文写了哪些内容</a:t>
            </a:r>
            <a:r>
              <a:rPr lang="en-US" altLang="zh-CN" sz="3200" b="1">
                <a:solidFill>
                  <a:srgbClr val="333399"/>
                </a:solidFill>
              </a:rPr>
              <a:t>?</a:t>
            </a:r>
            <a:endParaRPr lang="en-US" altLang="zh-CN" b="1">
              <a:solidFill>
                <a:srgbClr val="333399"/>
              </a:solidFill>
            </a:endParaRPr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161925" y="1501062"/>
            <a:ext cx="8820150" cy="452431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152400" algn="ctr"/>
            <a:r>
              <a:rPr lang="en-US" altLang="zh-CN" sz="3200" b="1">
                <a:solidFill>
                  <a:srgbClr val="FF0000"/>
                </a:solidFill>
              </a:rPr>
              <a:t>“</a:t>
            </a:r>
            <a:r>
              <a:rPr lang="zh-CN" altLang="en-US" sz="3200" b="1">
                <a:solidFill>
                  <a:srgbClr val="FF0000"/>
                </a:solidFill>
              </a:rPr>
              <a:t>退”</a:t>
            </a:r>
            <a:r>
              <a:rPr lang="zh-CN" altLang="en-US" sz="3200" b="1">
                <a:solidFill>
                  <a:srgbClr val="CC0000"/>
                </a:solidFill>
              </a:rPr>
              <a:t>因</a:t>
            </a:r>
            <a:r>
              <a:rPr lang="zh-CN" altLang="en-US" sz="3200" b="1">
                <a:solidFill>
                  <a:srgbClr val="FF0000"/>
                </a:solidFill>
              </a:rPr>
              <a:t>：秦、晋围郑（无礼于晋，贰于楚</a:t>
            </a:r>
            <a:r>
              <a:rPr lang="en-US" altLang="zh-CN" sz="3200" b="1">
                <a:solidFill>
                  <a:srgbClr val="FF0000"/>
                </a:solidFill>
              </a:rPr>
              <a:t>) </a:t>
            </a:r>
            <a:endParaRPr lang="en-US" altLang="zh-CN" sz="3200" b="1">
              <a:solidFill>
                <a:srgbClr val="FF0000"/>
              </a:solidFill>
            </a:endParaRPr>
          </a:p>
          <a:p>
            <a:pPr indent="152400" algn="ctr"/>
            <a:endParaRPr lang="en-US" altLang="zh-CN" sz="3200" b="1">
              <a:solidFill>
                <a:srgbClr val="FF0000"/>
              </a:solidFill>
            </a:endParaRPr>
          </a:p>
          <a:p>
            <a:pPr indent="152400" algn="ctr"/>
            <a:r>
              <a:rPr lang="en-US" altLang="zh-CN" sz="3200" b="1">
                <a:solidFill>
                  <a:srgbClr val="FF0000"/>
                </a:solidFill>
              </a:rPr>
              <a:t>“</a:t>
            </a:r>
            <a:r>
              <a:rPr lang="zh-CN" altLang="en-US" sz="3200" b="1">
                <a:solidFill>
                  <a:srgbClr val="FF0000"/>
                </a:solidFill>
              </a:rPr>
              <a:t>退”</a:t>
            </a:r>
            <a:r>
              <a:rPr lang="zh-CN" altLang="en-US" sz="3200" b="1">
                <a:solidFill>
                  <a:srgbClr val="CC0000"/>
                </a:solidFill>
              </a:rPr>
              <a:t>荐</a:t>
            </a:r>
            <a:r>
              <a:rPr lang="zh-CN" altLang="en-US" sz="3200" b="1">
                <a:solidFill>
                  <a:srgbClr val="FF0000"/>
                </a:solidFill>
              </a:rPr>
              <a:t> ：佚之狐荐烛之武</a:t>
            </a:r>
            <a:r>
              <a:rPr lang="en-US" altLang="zh-CN" sz="3200" b="1">
                <a:solidFill>
                  <a:srgbClr val="FF0000"/>
                </a:solidFill>
              </a:rPr>
              <a:t>-----</a:t>
            </a:r>
            <a:r>
              <a:rPr lang="zh-CN" altLang="en-US" sz="3200" b="1">
                <a:solidFill>
                  <a:srgbClr val="FF0000"/>
                </a:solidFill>
              </a:rPr>
              <a:t>烛之武发辞</a:t>
            </a:r>
            <a:endParaRPr lang="zh-CN" altLang="en-US" sz="3200" b="1">
              <a:solidFill>
                <a:srgbClr val="FF0000"/>
              </a:solidFill>
            </a:endParaRPr>
          </a:p>
          <a:p>
            <a:pPr indent="152400" algn="ctr"/>
            <a:r>
              <a:rPr lang="zh-CN" altLang="en-US" sz="3200" b="1">
                <a:solidFill>
                  <a:srgbClr val="FF0000"/>
                </a:solidFill>
              </a:rPr>
              <a:t>                  </a:t>
            </a:r>
            <a:r>
              <a:rPr lang="en-US" altLang="zh-CN" sz="3200" b="1">
                <a:solidFill>
                  <a:srgbClr val="FF0000"/>
                </a:solidFill>
              </a:rPr>
              <a:t>---</a:t>
            </a:r>
            <a:r>
              <a:rPr lang="zh-CN" altLang="en-US" sz="3200" b="1">
                <a:solidFill>
                  <a:srgbClr val="FF0000"/>
                </a:solidFill>
              </a:rPr>
              <a:t>郑公平息怨气</a:t>
            </a:r>
            <a:r>
              <a:rPr lang="en-US" altLang="zh-CN" sz="3200" b="1">
                <a:solidFill>
                  <a:srgbClr val="FF0000"/>
                </a:solidFill>
              </a:rPr>
              <a:t>-----</a:t>
            </a:r>
            <a:r>
              <a:rPr lang="zh-CN" altLang="en-US" sz="3200" b="1">
                <a:solidFill>
                  <a:srgbClr val="FF0000"/>
                </a:solidFill>
              </a:rPr>
              <a:t>烛之武</a:t>
            </a:r>
            <a:r>
              <a:rPr lang="zh-CN" altLang="en-US" sz="3200" b="1" smtClean="0">
                <a:solidFill>
                  <a:srgbClr val="FF0000"/>
                </a:solidFill>
              </a:rPr>
              <a:t>受命。 </a:t>
            </a:r>
            <a:endParaRPr lang="zh-CN" altLang="en-US" sz="3200" b="1" smtClean="0">
              <a:solidFill>
                <a:srgbClr val="FF0000"/>
              </a:solidFill>
            </a:endParaRPr>
          </a:p>
          <a:p>
            <a:pPr indent="152400" algn="ctr"/>
            <a:r>
              <a:rPr lang="zh-CN" altLang="en-US" sz="3200" b="1" smtClean="0">
                <a:solidFill>
                  <a:srgbClr val="FF0000"/>
                </a:solidFill>
              </a:rPr>
              <a:t> </a:t>
            </a:r>
            <a:endParaRPr lang="zh-CN" altLang="en-US" sz="3200" b="1" smtClean="0">
              <a:solidFill>
                <a:srgbClr val="FF0000"/>
              </a:solidFill>
            </a:endParaRPr>
          </a:p>
          <a:p>
            <a:pPr indent="152400" algn="ctr"/>
            <a:r>
              <a:rPr lang="zh-CN" altLang="en-US" sz="3200" b="1" smtClean="0">
                <a:solidFill>
                  <a:srgbClr val="FF0000"/>
                </a:solidFill>
              </a:rPr>
              <a:t>“退”</a:t>
            </a:r>
            <a:r>
              <a:rPr lang="zh-CN" altLang="en-US" sz="3200" b="1" smtClean="0">
                <a:solidFill>
                  <a:srgbClr val="CC0000"/>
                </a:solidFill>
              </a:rPr>
              <a:t>劝</a:t>
            </a:r>
            <a:r>
              <a:rPr lang="zh-CN" altLang="en-US" sz="3200" b="1" smtClean="0">
                <a:solidFill>
                  <a:srgbClr val="FF0000"/>
                </a:solidFill>
              </a:rPr>
              <a:t>：烛之武夜往秦师</a:t>
            </a:r>
            <a:r>
              <a:rPr lang="en-US" altLang="zh-CN" sz="3200" b="1" smtClean="0">
                <a:solidFill>
                  <a:srgbClr val="FF0000"/>
                </a:solidFill>
              </a:rPr>
              <a:t>-----</a:t>
            </a:r>
            <a:r>
              <a:rPr lang="zh-CN" altLang="en-US" sz="3200" b="1" smtClean="0">
                <a:solidFill>
                  <a:srgbClr val="FF0000"/>
                </a:solidFill>
              </a:rPr>
              <a:t>智说秦君</a:t>
            </a:r>
            <a:endParaRPr lang="zh-CN" altLang="en-US" sz="3200" b="1" smtClean="0">
              <a:solidFill>
                <a:srgbClr val="FF0000"/>
              </a:solidFill>
            </a:endParaRPr>
          </a:p>
          <a:p>
            <a:pPr indent="152400" algn="ctr"/>
            <a:r>
              <a:rPr lang="en-US" altLang="zh-CN" sz="3200" b="1" smtClean="0">
                <a:solidFill>
                  <a:srgbClr val="FF0000"/>
                </a:solidFill>
              </a:rPr>
              <a:t>-----</a:t>
            </a:r>
            <a:r>
              <a:rPr lang="zh-CN" altLang="en-US" sz="3200" b="1">
                <a:solidFill>
                  <a:srgbClr val="FF0000"/>
                </a:solidFill>
              </a:rPr>
              <a:t>秦君留守退师。 </a:t>
            </a:r>
            <a:endParaRPr lang="zh-CN" altLang="en-US" sz="3200" b="1">
              <a:solidFill>
                <a:srgbClr val="FF0000"/>
              </a:solidFill>
            </a:endParaRPr>
          </a:p>
          <a:p>
            <a:pPr indent="152400" algn="ctr"/>
            <a:endParaRPr lang="zh-CN" altLang="en-US" sz="3200" b="1">
              <a:solidFill>
                <a:srgbClr val="FF0000"/>
              </a:solidFill>
            </a:endParaRPr>
          </a:p>
          <a:p>
            <a:pPr indent="152400" algn="ctr"/>
            <a:r>
              <a:rPr lang="zh-CN" altLang="en-US" sz="3200" b="1">
                <a:solidFill>
                  <a:srgbClr val="FF0000"/>
                </a:solidFill>
              </a:rPr>
              <a:t>   “退”</a:t>
            </a:r>
            <a:r>
              <a:rPr lang="zh-CN" altLang="en-US" sz="3200" b="1">
                <a:solidFill>
                  <a:srgbClr val="CC0000"/>
                </a:solidFill>
              </a:rPr>
              <a:t>果</a:t>
            </a:r>
            <a:r>
              <a:rPr lang="zh-CN" altLang="en-US" sz="3200" b="1">
                <a:solidFill>
                  <a:srgbClr val="FF0000"/>
                </a:solidFill>
              </a:rPr>
              <a:t>：子犯请击之</a:t>
            </a:r>
            <a:r>
              <a:rPr lang="en-US" altLang="zh-CN" sz="3200" b="1">
                <a:solidFill>
                  <a:srgbClr val="FF0000"/>
                </a:solidFill>
              </a:rPr>
              <a:t>----</a:t>
            </a:r>
            <a:r>
              <a:rPr lang="zh-CN" altLang="en-US" sz="3200" b="1">
                <a:solidFill>
                  <a:srgbClr val="FF0000"/>
                </a:solidFill>
              </a:rPr>
              <a:t>晋侯析理终退师。 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4" dur="500"/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74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174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283" name="Text Box 3"/>
          <p:cNvSpPr txBox="1">
            <a:spLocks noChangeArrowheads="1"/>
          </p:cNvSpPr>
          <p:nvPr/>
        </p:nvSpPr>
        <p:spPr bwMode="auto">
          <a:xfrm>
            <a:off x="2757995" y="1016853"/>
            <a:ext cx="2438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3600" b="1">
                <a:solidFill>
                  <a:srgbClr val="0033CC"/>
                </a:solidFill>
                <a:latin typeface="Times New Roman" panose="02020603050405020304" pitchFamily="18" charset="0"/>
                <a:ea typeface="隶书" pitchFamily="49" charset="-122"/>
              </a:rPr>
              <a:t>秦晋围郑</a:t>
            </a:r>
            <a:endParaRPr kumimoji="1" lang="zh-CN" altLang="en-US" sz="3600" b="1">
              <a:solidFill>
                <a:srgbClr val="0033CC"/>
              </a:solidFill>
              <a:latin typeface="Times New Roman" panose="02020603050405020304" pitchFamily="18" charset="0"/>
              <a:ea typeface="隶书" pitchFamily="49" charset="-122"/>
            </a:endParaRPr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2681795" y="2159853"/>
            <a:ext cx="26670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3600" b="1">
                <a:solidFill>
                  <a:srgbClr val="0033CC"/>
                </a:solidFill>
                <a:latin typeface="Times New Roman" panose="02020603050405020304" pitchFamily="18" charset="0"/>
                <a:ea typeface="隶书" pitchFamily="49" charset="-122"/>
              </a:rPr>
              <a:t>临危受命</a:t>
            </a:r>
            <a:endParaRPr kumimoji="1" lang="zh-CN" altLang="en-US" sz="3600" b="1">
              <a:solidFill>
                <a:srgbClr val="0033CC"/>
              </a:solidFill>
              <a:latin typeface="Times New Roman" panose="02020603050405020304" pitchFamily="18" charset="0"/>
              <a:ea typeface="隶书" pitchFamily="49" charset="-122"/>
            </a:endParaRPr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2605595" y="3226653"/>
            <a:ext cx="2819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3600" b="1">
                <a:solidFill>
                  <a:srgbClr val="0033CC"/>
                </a:solidFill>
                <a:latin typeface="Times New Roman" panose="02020603050405020304" pitchFamily="18" charset="0"/>
                <a:ea typeface="隶书" pitchFamily="49" charset="-122"/>
              </a:rPr>
              <a:t>说退秦师</a:t>
            </a:r>
            <a:endParaRPr kumimoji="1" lang="zh-CN" altLang="en-US" sz="3600" b="1">
              <a:solidFill>
                <a:srgbClr val="0033CC"/>
              </a:solidFill>
              <a:latin typeface="Times New Roman" panose="02020603050405020304" pitchFamily="18" charset="0"/>
              <a:ea typeface="隶书" pitchFamily="49" charset="-122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2605595" y="4522053"/>
            <a:ext cx="31242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3600" b="1">
                <a:solidFill>
                  <a:srgbClr val="0033CC"/>
                </a:solidFill>
                <a:latin typeface="Times New Roman" panose="02020603050405020304" pitchFamily="18" charset="0"/>
                <a:ea typeface="隶书" pitchFamily="49" charset="-122"/>
              </a:rPr>
              <a:t>晋师撤离</a:t>
            </a:r>
            <a:endParaRPr kumimoji="1" lang="zh-CN" altLang="en-US" sz="3600" b="1">
              <a:solidFill>
                <a:srgbClr val="0033CC"/>
              </a:solidFill>
              <a:latin typeface="Times New Roman" panose="02020603050405020304" pitchFamily="18" charset="0"/>
              <a:ea typeface="隶书" pitchFamily="49" charset="-122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3443795" y="1702653"/>
            <a:ext cx="533400" cy="4572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7288" name="AutoShape 8"/>
          <p:cNvSpPr>
            <a:spLocks noChangeArrowheads="1"/>
          </p:cNvSpPr>
          <p:nvPr/>
        </p:nvSpPr>
        <p:spPr bwMode="auto">
          <a:xfrm>
            <a:off x="3443795" y="2769453"/>
            <a:ext cx="533400" cy="4572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3443795" y="3912453"/>
            <a:ext cx="533400" cy="457200"/>
          </a:xfrm>
          <a:prstGeom prst="down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7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72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7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7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7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3" grpId="0"/>
      <p:bldP spid="97284" grpId="0"/>
      <p:bldP spid="97285" grpId="0"/>
      <p:bldP spid="97286" grpId="0"/>
      <p:bldP spid="97287" grpId="0"/>
      <p:bldP spid="97288" grpId="0"/>
      <p:bldP spid="9728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85902" y="914466"/>
            <a:ext cx="7543602" cy="4525963"/>
          </a:xfrm>
        </p:spPr>
        <p:txBody>
          <a:bodyPr/>
          <a:lstStyle/>
          <a:p>
            <a:pPr lvl="0"/>
            <a:r>
              <a:rPr lang="zh-CN" altLang="en-US" b="1" smtClean="0">
                <a:solidFill>
                  <a:srgbClr val="000099"/>
                </a:solidFill>
              </a:rPr>
              <a:t>读</a:t>
            </a:r>
            <a:r>
              <a:rPr lang="zh-CN" altLang="en-US" b="1">
                <a:solidFill>
                  <a:srgbClr val="000099"/>
                </a:solidFill>
              </a:rPr>
              <a:t>第</a:t>
            </a:r>
            <a:r>
              <a:rPr lang="zh-CN" altLang="en-US" b="1" smtClean="0">
                <a:solidFill>
                  <a:srgbClr val="000099"/>
                </a:solidFill>
              </a:rPr>
              <a:t>一段，思考</a:t>
            </a:r>
            <a:r>
              <a:rPr lang="zh-CN" altLang="en-US" b="1">
                <a:solidFill>
                  <a:srgbClr val="000099"/>
                </a:solidFill>
              </a:rPr>
              <a:t>探究</a:t>
            </a:r>
            <a:r>
              <a:rPr lang="zh-CN" altLang="en-US" b="1" smtClean="0">
                <a:solidFill>
                  <a:srgbClr val="000099"/>
                </a:solidFill>
              </a:rPr>
              <a:t>：</a:t>
            </a:r>
            <a:endParaRPr lang="en-US" altLang="zh-CN" b="1" smtClean="0">
              <a:solidFill>
                <a:srgbClr val="000099"/>
              </a:solidFill>
            </a:endParaRPr>
          </a:p>
          <a:p>
            <a:r>
              <a:rPr lang="zh-CN" altLang="zh-CN" b="1">
                <a:solidFill>
                  <a:srgbClr val="002060"/>
                </a:solidFill>
              </a:rPr>
              <a:t>烛之武为什么要退秦师？</a:t>
            </a:r>
            <a:r>
              <a:rPr lang="zh-CN" altLang="en-US" b="1" smtClean="0">
                <a:solidFill>
                  <a:srgbClr val="002060"/>
                </a:solidFill>
              </a:rPr>
              <a:t>秦</a:t>
            </a:r>
            <a:r>
              <a:rPr lang="zh-CN" altLang="en-US" b="1">
                <a:solidFill>
                  <a:srgbClr val="002060"/>
                </a:solidFill>
              </a:rPr>
              <a:t>晋围郑的原因是什么</a:t>
            </a:r>
            <a:r>
              <a:rPr lang="zh-CN" altLang="en-US">
                <a:solidFill>
                  <a:srgbClr val="002060"/>
                </a:solidFill>
              </a:rPr>
              <a:t>？</a:t>
            </a:r>
            <a:r>
              <a:rPr lang="zh-CN" altLang="en-US" b="1">
                <a:solidFill>
                  <a:srgbClr val="002060"/>
                </a:solidFill>
              </a:rPr>
              <a:t>态势如何？这与整个故事发展有何关系</a:t>
            </a:r>
            <a:r>
              <a:rPr lang="en-US" altLang="zh-CN" b="1">
                <a:solidFill>
                  <a:srgbClr val="002060"/>
                </a:solidFill>
              </a:rPr>
              <a:t>?</a:t>
            </a:r>
            <a:endParaRPr lang="zh-CN" altLang="en-US" b="1">
              <a:solidFill>
                <a:srgbClr val="002060"/>
              </a:solidFill>
            </a:endParaRPr>
          </a:p>
          <a:p>
            <a:pPr marL="0" lvl="0" indent="0">
              <a:buNone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3200399" y="990600"/>
            <a:ext cx="5737225" cy="2259080"/>
          </a:xfrm>
          <a:prstGeom prst="rect">
            <a:avLst/>
          </a:prstGeom>
          <a:solidFill>
            <a:srgbClr val="E3F3F4"/>
          </a:solidFill>
          <a:ln w="3810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4644"/>
                </a:solidFill>
              </a:rPr>
              <a:t>　　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晋侯、秦伯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围郑，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其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无礼于晋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，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且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贰于楚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也。晋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军</a:t>
            </a:r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（于）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函陵，秦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军</a:t>
            </a:r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（于）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氾南。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341312" y="4800564"/>
            <a:ext cx="8505825" cy="1753235"/>
          </a:xfrm>
          <a:prstGeom prst="rect">
            <a:avLst/>
          </a:prstGeom>
          <a:noFill/>
          <a:ln w="3810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40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晋文公、秦穆公联合围攻郑国，因为郑国对楚国怀有二心。晋军驻扎在函陵，秦军驻扎在氾南。   </a:t>
            </a:r>
            <a:endParaRPr lang="zh-CN" altLang="en-US" sz="40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 flipV="1">
            <a:off x="4572000" y="533400"/>
            <a:ext cx="585788" cy="585788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5067300" y="112713"/>
            <a:ext cx="3825875" cy="829945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晋侯、秦伯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</a:t>
            </a:r>
            <a:r>
              <a:rPr lang="zh-CN" altLang="zh-CN" sz="2400" b="1">
                <a:solidFill>
                  <a:srgbClr val="000099"/>
                </a:solidFill>
                <a:ea typeface="黑体" panose="02010609060101010101" pitchFamily="49" charset="-122"/>
              </a:rPr>
              <a:t>晋文公、秦穆公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。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341313" y="1449388"/>
            <a:ext cx="1800225" cy="1754326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于：对</a:t>
            </a:r>
            <a:endParaRPr lang="zh-CN" altLang="zh-CN" sz="2400" b="1">
              <a:solidFill>
                <a:srgbClr val="FF0000"/>
              </a:solidFill>
              <a:ea typeface="黑体" panose="02010609060101010101" pitchFamily="49" charset="-122"/>
            </a:endParaRPr>
          </a:p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无礼于晋：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于晋无礼</a:t>
            </a:r>
            <a:r>
              <a:rPr lang="zh-CN" altLang="zh-CN" sz="2400" b="1" smtClean="0">
                <a:solidFill>
                  <a:srgbClr val="0000CC"/>
                </a:solidFill>
                <a:ea typeface="黑体" panose="02010609060101010101" pitchFamily="49" charset="-122"/>
              </a:rPr>
              <a:t>。</a:t>
            </a:r>
            <a:r>
              <a:rPr lang="zh-CN" altLang="en-US" sz="2400" b="1">
                <a:solidFill>
                  <a:srgbClr val="0000CC"/>
                </a:solidFill>
                <a:ea typeface="黑体" panose="02010609060101010101" pitchFamily="49" charset="-122"/>
              </a:rPr>
              <a:t>状语后置</a:t>
            </a:r>
            <a:endParaRPr lang="en-US" altLang="zh-CN" sz="2400" b="1" smtClean="0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13319" name="Line 7"/>
          <p:cNvSpPr>
            <a:spLocks noChangeShapeType="1"/>
          </p:cNvSpPr>
          <p:nvPr/>
        </p:nvSpPr>
        <p:spPr bwMode="auto">
          <a:xfrm flipH="1">
            <a:off x="2006600" y="1989138"/>
            <a:ext cx="2790825" cy="269875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0" name="Line 8"/>
          <p:cNvSpPr>
            <a:spLocks noChangeShapeType="1"/>
          </p:cNvSpPr>
          <p:nvPr/>
        </p:nvSpPr>
        <p:spPr bwMode="auto">
          <a:xfrm flipH="1" flipV="1">
            <a:off x="1752600" y="990600"/>
            <a:ext cx="1800225" cy="765175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252413" y="458788"/>
            <a:ext cx="1889125" cy="476250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以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：因为。</a:t>
            </a:r>
            <a:endParaRPr lang="zh-CN" altLang="zh-CN" sz="2400" b="1">
              <a:solidFill>
                <a:srgbClr val="000000"/>
              </a:solidFill>
              <a:ea typeface="黑体" panose="02010609060101010101" pitchFamily="49" charset="-122"/>
            </a:endParaRP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 flipH="1">
            <a:off x="2362200" y="2590800"/>
            <a:ext cx="1304925" cy="900113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341313" y="3429000"/>
            <a:ext cx="4635500" cy="841375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贰于楚：</a:t>
            </a:r>
            <a:r>
              <a:rPr lang="zh-CN" altLang="zh-CN" sz="2400" b="1">
                <a:solidFill>
                  <a:srgbClr val="000099"/>
                </a:solidFill>
                <a:ea typeface="黑体" panose="02010609060101010101" pitchFamily="49" charset="-122"/>
              </a:rPr>
              <a:t>依附于晋的同时又依附于楚。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贰，</a:t>
            </a:r>
            <a:r>
              <a:rPr lang="zh-CN" altLang="zh-CN" sz="2400" b="1">
                <a:solidFill>
                  <a:srgbClr val="000099"/>
                </a:solidFill>
                <a:ea typeface="黑体" panose="02010609060101010101" pitchFamily="49" charset="-122"/>
              </a:rPr>
              <a:t>从属二主。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数→动</a:t>
            </a:r>
            <a:endParaRPr lang="zh-CN" altLang="zh-CN" sz="2400" b="1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>
            <a:off x="6324600" y="2667000"/>
            <a:ext cx="1601788" cy="95885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325" name="Text Box 13"/>
          <p:cNvSpPr txBox="1">
            <a:spLocks noChangeArrowheads="1"/>
          </p:cNvSpPr>
          <p:nvPr/>
        </p:nvSpPr>
        <p:spPr bwMode="auto">
          <a:xfrm>
            <a:off x="6958013" y="3448050"/>
            <a:ext cx="1889125" cy="841375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军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：驻扎。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名词→动词</a:t>
            </a:r>
            <a:endParaRPr lang="zh-CN" altLang="zh-CN" sz="2400" b="1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13326" name="Line 14"/>
          <p:cNvSpPr>
            <a:spLocks noChangeShapeType="1"/>
          </p:cNvSpPr>
          <p:nvPr/>
        </p:nvSpPr>
        <p:spPr bwMode="auto">
          <a:xfrm>
            <a:off x="5410200" y="3124200"/>
            <a:ext cx="2257425" cy="43180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50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3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33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9" dur="500"/>
                                        <p:tgtEl>
                                          <p:spTgt spid="133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4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/>
      <p:bldP spid="13316" grpId="0"/>
      <p:bldP spid="13317" grpId="0"/>
      <p:bldP spid="13318" grpId="0"/>
      <p:bldP spid="13319" grpId="0"/>
      <p:bldP spid="13320" grpId="0"/>
      <p:bldP spid="13321" grpId="0"/>
      <p:bldP spid="13322" grpId="0"/>
      <p:bldP spid="13323" grpId="0"/>
      <p:bldP spid="13324" grpId="0"/>
      <p:bldP spid="13325" grpId="0"/>
      <p:bldP spid="1332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539750" y="1057275"/>
            <a:ext cx="8135938" cy="5140325"/>
          </a:xfrm>
          <a:prstGeom prst="rect">
            <a:avLst/>
          </a:prstGeom>
          <a:solidFill>
            <a:schemeClr val="bg1"/>
          </a:solidFill>
          <a:ln w="19050">
            <a:solidFill>
              <a:srgbClr val="FF99CC"/>
            </a:solidFill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kumimoji="1" lang="en-US" altLang="zh-CN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    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秦、晋围郑发生在公元前</a:t>
            </a:r>
            <a:r>
              <a:rPr kumimoji="1" lang="en-US" altLang="zh-CN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630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年</a:t>
            </a:r>
            <a:r>
              <a:rPr kumimoji="1" lang="en-US" altLang="zh-CN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(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鲁僖公三十年</a:t>
            </a:r>
            <a:r>
              <a:rPr kumimoji="1" lang="en-US" altLang="zh-CN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)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。在这之前，郑国有两件事得罪了晋国：一是晋文公当年逃亡路过郑国时，郑国没有以礼相待；二是在公元前</a:t>
            </a:r>
            <a:r>
              <a:rPr kumimoji="1" lang="en-US" altLang="zh-CN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632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年</a:t>
            </a:r>
            <a:r>
              <a:rPr kumimoji="1" lang="en-US" altLang="zh-CN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(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鲁僖公二十八年</a:t>
            </a:r>
            <a:r>
              <a:rPr kumimoji="1" lang="en-US" altLang="zh-CN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)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的晋、楚城濮之战中，郑国曾出兵帮助楚国，结果，城濮之战以楚国失败而告终。郑国感到形势不妙，马上派子人九出使晋国，与晋结好。甚至在公元前</a:t>
            </a:r>
            <a:r>
              <a:rPr kumimoji="1" lang="en-US" altLang="zh-CN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632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年五月，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楷体_GB2312" pitchFamily="49" charset="-122"/>
              </a:rPr>
              <a:t>“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晋侯及郑伯盟于衡雍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楷体_GB2312" pitchFamily="49" charset="-122"/>
              </a:rPr>
              <a:t>”</a:t>
            </a:r>
            <a:r>
              <a:rPr kumimoji="1" lang="zh-CN" altLang="en-US" sz="3000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。但是，最终也没能感化晋国。晋文公为了争夺霸权的需要，还是在两年后发动了这次战争。</a:t>
            </a:r>
            <a:endParaRPr kumimoji="1" lang="zh-CN" altLang="en-US" sz="3000">
              <a:solidFill>
                <a:srgbClr val="0000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2439988" y="142875"/>
            <a:ext cx="433705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kumimoji="1" lang="zh-CN" altLang="en-US" sz="5400">
                <a:solidFill>
                  <a:srgbClr val="FF0066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隶书" pitchFamily="49" charset="-122"/>
              </a:rPr>
              <a:t>故事背景</a:t>
            </a:r>
            <a:endParaRPr kumimoji="1" lang="zh-CN" altLang="en-US" sz="5400">
              <a:solidFill>
                <a:srgbClr val="FF0066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隶书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9746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5940" y="817245"/>
            <a:ext cx="8253413" cy="531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185988" y="6084888"/>
            <a:ext cx="49530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  <a:defRPr/>
            </a:pPr>
            <a:r>
              <a:rPr kumimoji="1" lang="zh-CN" altLang="en-US" sz="3200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楷体_GB2312" pitchFamily="49" charset="-122"/>
              </a:rPr>
              <a:t>春秋时期形势图</a:t>
            </a:r>
            <a:endParaRPr kumimoji="1" lang="zh-CN" altLang="en-US" sz="3200">
              <a:solidFill>
                <a:srgbClr val="00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sp>
        <p:nvSpPr>
          <p:cNvPr id="11268" name="Oval 4"/>
          <p:cNvSpPr>
            <a:spLocks noChangeArrowheads="1"/>
          </p:cNvSpPr>
          <p:nvPr/>
        </p:nvSpPr>
        <p:spPr bwMode="auto">
          <a:xfrm>
            <a:off x="3492500" y="2349500"/>
            <a:ext cx="792163" cy="719138"/>
          </a:xfrm>
          <a:prstGeom prst="ellipse">
            <a:avLst/>
          </a:prstGeom>
          <a:noFill/>
          <a:ln w="28575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69" name="Oval 5"/>
          <p:cNvSpPr>
            <a:spLocks noChangeArrowheads="1"/>
          </p:cNvSpPr>
          <p:nvPr/>
        </p:nvSpPr>
        <p:spPr bwMode="auto">
          <a:xfrm>
            <a:off x="2457450" y="2754313"/>
            <a:ext cx="792163" cy="719137"/>
          </a:xfrm>
          <a:prstGeom prst="ellipse">
            <a:avLst/>
          </a:prstGeom>
          <a:noFill/>
          <a:ln w="28575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0" name="Oval 6"/>
          <p:cNvSpPr>
            <a:spLocks noChangeArrowheads="1"/>
          </p:cNvSpPr>
          <p:nvPr/>
        </p:nvSpPr>
        <p:spPr bwMode="auto">
          <a:xfrm>
            <a:off x="4167188" y="4598988"/>
            <a:ext cx="792162" cy="719137"/>
          </a:xfrm>
          <a:prstGeom prst="ellipse">
            <a:avLst/>
          </a:prstGeom>
          <a:noFill/>
          <a:ln w="28575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1" name="Oval 7"/>
          <p:cNvSpPr>
            <a:spLocks noChangeArrowheads="1"/>
          </p:cNvSpPr>
          <p:nvPr/>
        </p:nvSpPr>
        <p:spPr bwMode="auto">
          <a:xfrm>
            <a:off x="6372225" y="1989138"/>
            <a:ext cx="792163" cy="719137"/>
          </a:xfrm>
          <a:prstGeom prst="ellipse">
            <a:avLst/>
          </a:prstGeom>
          <a:noFill/>
          <a:ln w="28575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2" name="Oval 8"/>
          <p:cNvSpPr>
            <a:spLocks noChangeArrowheads="1"/>
          </p:cNvSpPr>
          <p:nvPr/>
        </p:nvSpPr>
        <p:spPr bwMode="auto">
          <a:xfrm>
            <a:off x="5381625" y="3114675"/>
            <a:ext cx="792163" cy="719138"/>
          </a:xfrm>
          <a:prstGeom prst="ellipse">
            <a:avLst/>
          </a:prstGeom>
          <a:noFill/>
          <a:ln w="28575">
            <a:solidFill>
              <a:srgbClr val="0000FF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273" name="Rectangle 9"/>
          <p:cNvSpPr>
            <a:spLocks noChangeArrowheads="1"/>
          </p:cNvSpPr>
          <p:nvPr/>
        </p:nvSpPr>
        <p:spPr bwMode="auto">
          <a:xfrm>
            <a:off x="4469130" y="3308985"/>
            <a:ext cx="490220" cy="524510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69" grpId="0"/>
      <p:bldP spid="11270" grpId="0"/>
      <p:bldP spid="11271" grpId="0"/>
      <p:bldP spid="11272" grpId="0"/>
      <p:bldP spid="1127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819" name="Rectangle 3"/>
          <p:cNvSpPr>
            <a:spLocks noChangeArrowheads="1"/>
          </p:cNvSpPr>
          <p:nvPr/>
        </p:nvSpPr>
        <p:spPr bwMode="auto">
          <a:xfrm>
            <a:off x="1042988" y="503238"/>
            <a:ext cx="6913562" cy="5319712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</a:ln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66700">
              <a:spcBef>
                <a:spcPct val="50000"/>
              </a:spcBef>
            </a:pPr>
            <a:r>
              <a:rPr lang="zh-CN" altLang="en-US" sz="36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重耳过郑</a:t>
            </a:r>
            <a:r>
              <a:rPr lang="en-US" altLang="zh-CN" sz="3600">
                <a:solidFill>
                  <a:srgbClr val="FF0000"/>
                </a:solidFill>
                <a:latin typeface="华文中宋" pitchFamily="2" charset="-122"/>
                <a:ea typeface="华文中宋" pitchFamily="2" charset="-122"/>
              </a:rPr>
              <a:t>:</a:t>
            </a:r>
            <a:endParaRPr lang="en-US" altLang="zh-CN" sz="3600">
              <a:solidFill>
                <a:srgbClr val="FF0000"/>
              </a:solidFill>
              <a:latin typeface="华文中宋" pitchFamily="2" charset="-122"/>
              <a:ea typeface="华文中宋" pitchFamily="2" charset="-122"/>
            </a:endParaRPr>
          </a:p>
          <a:p>
            <a:pPr indent="266700">
              <a:spcBef>
                <a:spcPct val="50000"/>
              </a:spcBef>
            </a:pPr>
            <a:r>
              <a:rPr lang="en-US" altLang="zh-CN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      </a:t>
            </a:r>
            <a:r>
              <a:rPr lang="zh-CN" altLang="en-US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公元前</a:t>
            </a:r>
            <a:r>
              <a:rPr lang="en-US" altLang="zh-CN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637</a:t>
            </a:r>
            <a:r>
              <a:rPr lang="zh-CN" altLang="en-US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年，晋公子重耳在齐国居五年后，离开齐国。经曹、宋路过郑国。郑国大夫叔瞻劝郑文公要以礼待重耳，郑文公却以“诸侯亡公子过此者众，安可尽礼！”为由，不听叔瞻劝告，对重耳不礼。这就是课文中“以其无礼于晋”一事。</a:t>
            </a:r>
            <a:endParaRPr lang="zh-CN" altLang="en-US" sz="3600">
              <a:solidFill>
                <a:srgbClr val="E40000"/>
              </a:solidFill>
              <a:latin typeface="华文中宋" pitchFamily="2" charset="-122"/>
              <a:ea typeface="华文中宋" pitchFamily="2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1" name="Rectangle 3"/>
          <p:cNvSpPr>
            <a:spLocks noChangeArrowheads="1"/>
          </p:cNvSpPr>
          <p:nvPr/>
        </p:nvSpPr>
        <p:spPr bwMode="auto">
          <a:xfrm>
            <a:off x="430213" y="561567"/>
            <a:ext cx="8281987" cy="5015865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华文中宋" pitchFamily="2" charset="-122"/>
              </a:rPr>
              <a:t>郑楚结盟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华文中宋" pitchFamily="2" charset="-122"/>
            </a:endParaRPr>
          </a:p>
          <a:p>
            <a:pPr>
              <a:defRPr/>
            </a:pPr>
            <a:r>
              <a:rPr lang="zh-CN" altLang="en-US" sz="3600">
                <a:solidFill>
                  <a:srgbClr val="E40000"/>
                </a:solidFill>
                <a:latin typeface="Times New Roman" panose="02020603050405020304" pitchFamily="18" charset="0"/>
                <a:ea typeface="华文隶书" pitchFamily="2" charset="-122"/>
              </a:rPr>
              <a:t>   </a:t>
            </a:r>
            <a:r>
              <a:rPr lang="zh-CN" altLang="en-US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公元前</a:t>
            </a:r>
            <a:r>
              <a:rPr lang="en-US" altLang="zh-CN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632</a:t>
            </a:r>
            <a:r>
              <a:rPr lang="zh-CN" altLang="en-US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年</a:t>
            </a:r>
            <a:r>
              <a:rPr lang="en-US" altLang="zh-CN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4</a:t>
            </a:r>
            <a:r>
              <a:rPr lang="zh-CN" altLang="en-US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月，晋楚争霸中原，战于城濮，楚军大败。晋文公尊周攘夷，成为春秋霸主之一。当时，郑国处四战之地，无险可据，又自无礼于重耳之后，故背晋助楚，因此，郑文公曾到楚国怂恿楚成王出兵作战。楚败，郑文公内心恐惧，又派大夫子人九到晋国请罪求和。</a:t>
            </a:r>
            <a:endParaRPr lang="zh-CN" altLang="en-US" sz="3600">
              <a:solidFill>
                <a:srgbClr val="E4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华文隶书" pitchFamily="2" charset="-122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1" name="Rectangle 3"/>
          <p:cNvSpPr>
            <a:spLocks noChangeArrowheads="1"/>
          </p:cNvSpPr>
          <p:nvPr/>
        </p:nvSpPr>
        <p:spPr bwMode="auto">
          <a:xfrm>
            <a:off x="604838" y="503238"/>
            <a:ext cx="8281987" cy="4924425"/>
          </a:xfrm>
          <a:prstGeom prst="rect">
            <a:avLst/>
          </a:prstGeom>
          <a:solidFill>
            <a:schemeClr val="bg1"/>
          </a:solidFill>
          <a:ln w="9525">
            <a:solidFill>
              <a:srgbClr val="000000"/>
            </a:solidFill>
            <a:miter lim="800000"/>
          </a:ln>
          <a:effectLst/>
        </p:spPr>
        <p:txBody>
          <a:bodyPr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华文中宋" pitchFamily="2" charset="-122"/>
              </a:rPr>
              <a:t>郑楚结盟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华文中宋" pitchFamily="2" charset="-122"/>
            </a:endParaRPr>
          </a:p>
          <a:p>
            <a:pPr>
              <a:defRPr/>
            </a:pPr>
            <a:r>
              <a:rPr lang="zh-CN" altLang="en-US" sz="6600">
                <a:solidFill>
                  <a:srgbClr val="E40000"/>
                </a:solidFill>
                <a:latin typeface="Times New Roman" panose="02020603050405020304" pitchFamily="18" charset="0"/>
                <a:ea typeface="华文隶书" pitchFamily="2" charset="-122"/>
              </a:rPr>
              <a:t>   </a:t>
            </a:r>
            <a:r>
              <a:rPr lang="en-US" altLang="zh-CN" sz="28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 </a:t>
            </a:r>
            <a:r>
              <a:rPr lang="zh-CN" altLang="en-US" sz="3600">
                <a:solidFill>
                  <a:srgbClr val="E40000"/>
                </a:solidFill>
                <a:latin typeface="华文中宋" pitchFamily="2" charset="-122"/>
                <a:ea typeface="华文中宋" pitchFamily="2" charset="-122"/>
              </a:rPr>
              <a:t>五月，晋侯、郑伯盟于衡雍（今河南原阳西）。晋文公受周天子册命与四方诸侯盟于践土（在衡雍之西），晋文公为盟主，郑参与践土之盟，但晋、郑间的隔阂并未消除。郑既怂恿楚国出兵攻晋，又盟于晋，这就是文中所言“且贰于楚也”。</a:t>
            </a:r>
            <a:r>
              <a:rPr lang="zh-CN" altLang="en-US" sz="3600">
                <a:solidFill>
                  <a:srgbClr val="E4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anose="02020603050405020304" pitchFamily="18" charset="0"/>
                <a:ea typeface="华文隶书" pitchFamily="2" charset="-122"/>
              </a:rPr>
              <a:t> </a:t>
            </a:r>
            <a:endParaRPr lang="zh-CN" altLang="en-US" sz="3600">
              <a:solidFill>
                <a:srgbClr val="E4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Times New Roman" panose="02020603050405020304" pitchFamily="18" charset="0"/>
              <a:ea typeface="华文隶书" pitchFamily="2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14600" y="381000"/>
            <a:ext cx="4649788" cy="990600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zh-CN" altLang="zh-CN" sz="4200" b="1" smtClean="0">
                <a:latin typeface="黑体" panose="02010609060101010101" pitchFamily="49" charset="-122"/>
                <a:ea typeface="黑体" panose="02010609060101010101" pitchFamily="49" charset="-122"/>
              </a:rPr>
              <a:t>秦晋围郑示意图</a:t>
            </a:r>
            <a:endParaRPr lang="zh-CN" altLang="zh-CN" sz="4200" b="1" smtClean="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27650" name="图片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5800" y="1371600"/>
            <a:ext cx="7731125" cy="481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图片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300000">
            <a:off x="2971800" y="3810000"/>
            <a:ext cx="32004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图片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-1200000">
            <a:off x="5334000" y="3505200"/>
            <a:ext cx="16541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1110" y="457278"/>
            <a:ext cx="8229600" cy="5714850"/>
          </a:xfrm>
          <a:solidFill>
            <a:schemeClr val="bg1"/>
          </a:solidFill>
        </p:spPr>
        <p:txBody>
          <a:bodyPr/>
          <a:lstStyle/>
          <a:p>
            <a:pPr marL="0" lvl="0" indent="0" algn="just" defTabSz="91440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2250440"/>
              </a:tabLst>
            </a:pPr>
            <a:r>
              <a:rPr lang="en-US" altLang="zh-CN" sz="2400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Courier New" panose="02070309020205020404" pitchFamily="49" charset="0"/>
              </a:rPr>
              <a:t>(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charset="-122"/>
                <a:cs typeface="Courier New" panose="02070309020205020404" pitchFamily="49" charset="0"/>
              </a:rPr>
              <a:t>1)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文章第一段用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“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无礼于晋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”“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且贰于楚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”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交代了秦、晋围郑的原因，又用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“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晋军函陵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”“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秦军氾南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”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说明了攻方的态势，暗示郑国已经危在旦夕。这就</a:t>
            </a:r>
            <a:r>
              <a:rPr lang="zh-CN" altLang="zh-CN" sz="2400" b="1" kern="1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点明了烛之武游说秦伯的背景，为下文的故事发展做了铺垫。</a:t>
            </a:r>
            <a:endParaRPr lang="zh-CN" altLang="zh-CN" sz="2400" b="1" kern="100">
              <a:solidFill>
                <a:srgbClr val="FF0000"/>
              </a:solidFill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marL="0" lvl="0" indent="0" algn="just" defTabSz="91440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2250440"/>
              </a:tabLst>
            </a:pPr>
            <a:r>
              <a:rPr lang="en-US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Courier New" panose="02070309020205020404" pitchFamily="49" charset="0"/>
              </a:rPr>
              <a:t>(2)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与整个故事的发展的关系：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①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秦、晋围郑的两个原因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“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无礼于晋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”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及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“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贰于楚</a:t>
            </a: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”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都直接关系到晋国，而与秦国无关，这就</a:t>
            </a:r>
            <a:r>
              <a:rPr lang="zh-CN" altLang="zh-CN" sz="2400" b="1" kern="1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为烛之武说服秦伯提供了可能性，为故事的发展埋下了伏笔。</a:t>
            </a:r>
            <a:endParaRPr lang="zh-CN" altLang="zh-CN" sz="2400" b="1" kern="100">
              <a:solidFill>
                <a:srgbClr val="FF0000"/>
              </a:solidFill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marL="0" lvl="0" indent="0" algn="just" defTabSz="91440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2250440"/>
              </a:tabLst>
            </a:pPr>
            <a:r>
              <a:rPr lang="en-US" altLang="zh-CN" sz="2400" b="1" kern="100">
                <a:latin typeface="宋体" panose="02010600030101010101" pitchFamily="2" charset="-122"/>
                <a:ea typeface="微软雅黑" panose="020b0503020204020204" charset="-122"/>
                <a:cs typeface="Times New Roman" panose="02020603050405020304" pitchFamily="18" charset="0"/>
              </a:rPr>
              <a:t>②</a:t>
            </a:r>
            <a:r>
              <a:rPr lang="zh-CN" altLang="zh-CN" sz="2400" b="1" kern="100"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秦、晋两军，一在函陵，一在氾南，两军分驻，互不接触，这</a:t>
            </a:r>
            <a:r>
              <a:rPr lang="zh-CN" altLang="zh-CN" sz="2400" b="1" kern="1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为烛之武说服秦伯的秘密活动增加了有利条件。</a:t>
            </a:r>
            <a:r>
              <a:rPr lang="en-US" altLang="zh-CN" sz="2400" kern="100">
                <a:solidFill>
                  <a:srgbClr val="FF000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</a:t>
            </a:r>
            <a:endParaRPr lang="zh-CN" altLang="zh-CN" sz="2400" kern="100">
              <a:solidFill>
                <a:srgbClr val="FF0000"/>
              </a:solidFill>
              <a:latin typeface="宋体" panose="02010600030101010101" pitchFamily="2" charset="-122"/>
              <a:cs typeface="Courier New" panose="02070309020205020404" pitchFamily="49" charset="0"/>
            </a:endParaRPr>
          </a:p>
          <a:p>
            <a:pPr marL="0" lvl="0" indent="0">
              <a:buNone/>
            </a:pPr>
            <a:endParaRPr lang="en-US" altLang="zh-CN" b="1">
              <a:solidFill>
                <a:srgbClr val="752805"/>
              </a:solidFill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2366963" y="1792288"/>
            <a:ext cx="5040312" cy="1592262"/>
          </a:xfrm>
          <a:prstGeom prst="rect">
            <a:avLst/>
          </a:prstGeom>
          <a:solidFill>
            <a:srgbClr val="E3F3F4"/>
          </a:solidFill>
          <a:ln w="3810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zh-CN" sz="2400" b="1">
                <a:solidFill>
                  <a:srgbClr val="004644"/>
                </a:solidFill>
              </a:rPr>
              <a:t>　　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佚之狐</a:t>
            </a:r>
            <a:r>
              <a:rPr lang="zh-CN" altLang="zh-CN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言于郑伯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曰：“国危矣，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若</a:t>
            </a:r>
            <a:r>
              <a:rPr lang="zh-CN" altLang="zh-CN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使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烛之武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见秦君，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师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必退。”公从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之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。</a:t>
            </a:r>
            <a:r>
              <a:rPr lang="zh-CN" altLang="zh-CN"/>
              <a:t> </a:t>
            </a:r>
            <a:endParaRPr lang="zh-CN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533400" y="4648200"/>
            <a:ext cx="8207375" cy="1446213"/>
          </a:xfrm>
          <a:prstGeom prst="rect">
            <a:avLst/>
          </a:prstGeom>
          <a:solidFill>
            <a:srgbClr val="E3F3F4"/>
          </a:solidFill>
          <a:ln w="3810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000099"/>
                </a:solidFill>
                <a:latin typeface="宋体" panose="02010600030101010101" pitchFamily="2" charset="-122"/>
              </a:rPr>
              <a:t>    佚之狐对郑伯说：“郑国处于危险之中，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</a:rPr>
              <a:t>如果</a:t>
            </a:r>
            <a:r>
              <a:rPr lang="zh-CN" altLang="en-US" sz="3200" b="1">
                <a:solidFill>
                  <a:srgbClr val="000099"/>
                </a:solidFill>
                <a:latin typeface="宋体" panose="02010600030101010101" pitchFamily="2" charset="-122"/>
              </a:rPr>
              <a:t>能派烛之武去见秦伯，一定能说服他们撤军。”郑伯同意了。</a:t>
            </a:r>
            <a:r>
              <a:rPr lang="zh-CN" altLang="en-US" sz="2000">
                <a:latin typeface="宋体" panose="02010600030101010101" pitchFamily="2" charset="-122"/>
              </a:rPr>
              <a:t> </a:t>
            </a:r>
            <a:r>
              <a:rPr lang="zh-CN" altLang="en-US" sz="3200" b="1">
                <a:solidFill>
                  <a:srgbClr val="000099"/>
                </a:solidFill>
                <a:latin typeface="宋体" panose="02010600030101010101" pitchFamily="2" charset="-122"/>
              </a:rPr>
              <a:t>   </a:t>
            </a:r>
            <a:endParaRPr lang="zh-CN" altLang="en-US" sz="3200" b="1">
              <a:solidFill>
                <a:srgbClr val="000099"/>
              </a:solidFill>
              <a:latin typeface="宋体" panose="02010600030101010101" pitchFamily="2" charset="-122"/>
            </a:endParaRPr>
          </a:p>
        </p:txBody>
      </p:sp>
      <p:sp>
        <p:nvSpPr>
          <p:cNvPr id="17412" name="Line 4"/>
          <p:cNvSpPr>
            <a:spLocks noChangeShapeType="1"/>
          </p:cNvSpPr>
          <p:nvPr/>
        </p:nvSpPr>
        <p:spPr bwMode="auto">
          <a:xfrm flipH="1">
            <a:off x="2051050" y="3114675"/>
            <a:ext cx="1260475" cy="809625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657225" y="3878263"/>
            <a:ext cx="1889125" cy="47625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师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：军队。</a:t>
            </a:r>
            <a:endParaRPr lang="zh-CN" altLang="zh-CN" sz="2400" b="1">
              <a:solidFill>
                <a:srgbClr val="000000"/>
              </a:solidFill>
              <a:ea typeface="黑体" panose="02010609060101010101" pitchFamily="49" charset="-122"/>
            </a:endParaRPr>
          </a:p>
        </p:txBody>
      </p:sp>
      <p:sp>
        <p:nvSpPr>
          <p:cNvPr id="17414" name="Line 6"/>
          <p:cNvSpPr>
            <a:spLocks noChangeShapeType="1"/>
          </p:cNvSpPr>
          <p:nvPr/>
        </p:nvSpPr>
        <p:spPr bwMode="auto">
          <a:xfrm>
            <a:off x="6327775" y="3294063"/>
            <a:ext cx="584200" cy="449262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15" name="Text Box 7"/>
          <p:cNvSpPr txBox="1">
            <a:spLocks noChangeArrowheads="1"/>
          </p:cNvSpPr>
          <p:nvPr/>
        </p:nvSpPr>
        <p:spPr bwMode="auto">
          <a:xfrm>
            <a:off x="6416675" y="3808413"/>
            <a:ext cx="2520950" cy="47625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之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：代词，他。</a:t>
            </a:r>
            <a:endParaRPr lang="zh-CN" altLang="zh-CN" sz="2400" b="1">
              <a:solidFill>
                <a:srgbClr val="000000"/>
              </a:solidFill>
              <a:ea typeface="黑体" panose="02010609060101010101" pitchFamily="49" charset="-122"/>
            </a:endParaRPr>
          </a:p>
        </p:txBody>
      </p:sp>
      <p:sp>
        <p:nvSpPr>
          <p:cNvPr id="17416" name="Line 8"/>
          <p:cNvSpPr>
            <a:spLocks noChangeShapeType="1"/>
          </p:cNvSpPr>
          <p:nvPr/>
        </p:nvSpPr>
        <p:spPr bwMode="auto">
          <a:xfrm flipV="1">
            <a:off x="4751388" y="998538"/>
            <a:ext cx="1395412" cy="1439862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17" name="Text Box 9"/>
          <p:cNvSpPr txBox="1">
            <a:spLocks noChangeArrowheads="1"/>
          </p:cNvSpPr>
          <p:nvPr/>
        </p:nvSpPr>
        <p:spPr bwMode="auto">
          <a:xfrm>
            <a:off x="6057900" y="549275"/>
            <a:ext cx="2789238" cy="476250"/>
          </a:xfrm>
          <a:prstGeom prst="rect">
            <a:avLst/>
          </a:prstGeom>
          <a:solidFill>
            <a:schemeClr val="bg1"/>
          </a:solidFill>
          <a:ln w="1905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2400" b="1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</a:rPr>
              <a:t>若</a:t>
            </a:r>
            <a:r>
              <a:rPr lang="zh-CN" altLang="zh-CN" sz="2400" b="1">
                <a:solidFill>
                  <a:srgbClr val="0000CC"/>
                </a:solidFill>
                <a:latin typeface="Arial" pitchFamily="34" charset="0"/>
                <a:ea typeface="黑体" panose="02010609060101010101" pitchFamily="49" charset="-122"/>
              </a:rPr>
              <a:t>：假如。</a:t>
            </a:r>
            <a:r>
              <a:rPr lang="zh-CN" altLang="zh-CN" sz="24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黑体" panose="02010609060101010101" pitchFamily="49" charset="-122"/>
              </a:rPr>
              <a:t>使：派</a:t>
            </a:r>
            <a:endParaRPr lang="zh-CN" altLang="zh-CN" sz="2400" b="1">
              <a:solidFill>
                <a:srgbClr val="000000"/>
              </a:solidFill>
              <a:latin typeface="Arial" pitchFamily="34" charset="0"/>
              <a:ea typeface="黑体" panose="02010609060101010101" pitchFamily="49" charset="-122"/>
            </a:endParaRPr>
          </a:p>
        </p:txBody>
      </p:sp>
      <p:sp>
        <p:nvSpPr>
          <p:cNvPr id="17418" name="Rectangle 10"/>
          <p:cNvSpPr>
            <a:spLocks noChangeArrowheads="1"/>
          </p:cNvSpPr>
          <p:nvPr/>
        </p:nvSpPr>
        <p:spPr bwMode="auto">
          <a:xfrm>
            <a:off x="228600" y="1752600"/>
            <a:ext cx="1800225" cy="892552"/>
          </a:xfrm>
          <a:prstGeom prst="rect">
            <a:avLst/>
          </a:prstGeom>
          <a:solidFill>
            <a:schemeClr val="bg1"/>
          </a:solidFill>
          <a:ln w="1270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26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于郑伯</a:t>
            </a:r>
            <a:r>
              <a:rPr lang="zh-CN" altLang="zh-CN" sz="2600" b="1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言</a:t>
            </a:r>
            <a:endParaRPr lang="en-US" altLang="zh-CN" sz="2600" b="1" smtClean="0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 eaLnBrk="1" hangingPunct="1">
              <a:buFont typeface="Arial" pitchFamily="34" charset="0"/>
              <a:buNone/>
            </a:pPr>
            <a:r>
              <a:rPr lang="zh-CN" altLang="en-US" sz="2600" b="1" smtClean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状语后置</a:t>
            </a:r>
            <a:endParaRPr lang="zh-CN" altLang="zh-CN" sz="2600" b="1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7419" name="Line 11"/>
          <p:cNvSpPr>
            <a:spLocks noChangeShapeType="1"/>
          </p:cNvSpPr>
          <p:nvPr/>
        </p:nvSpPr>
        <p:spPr bwMode="auto">
          <a:xfrm flipH="1" flipV="1">
            <a:off x="2051050" y="2124075"/>
            <a:ext cx="2476500" cy="4445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420" name="Text Box 12"/>
          <p:cNvSpPr txBox="1">
            <a:spLocks noChangeArrowheads="1"/>
          </p:cNvSpPr>
          <p:nvPr/>
        </p:nvSpPr>
        <p:spPr bwMode="auto">
          <a:xfrm>
            <a:off x="1295400" y="609600"/>
            <a:ext cx="1981200" cy="701675"/>
          </a:xfrm>
          <a:prstGeom prst="rect">
            <a:avLst/>
          </a:prstGeom>
          <a:solidFill>
            <a:srgbClr val="FFCC66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en-US" sz="4000" b="1">
                <a:effectLst>
                  <a:outerShdw blurRad="38100" dist="38100" dir="2700000" algn="tl">
                    <a:srgbClr val="FFFFFF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第二段</a:t>
            </a:r>
            <a:endParaRPr lang="zh-CN" altLang="en-US" sz="4000" b="1">
              <a:effectLst>
                <a:outerShdw blurRad="38100" dist="38100" dir="2700000" algn="tl">
                  <a:srgbClr val="FFFFFF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500"/>
                                        <p:tgtEl>
                                          <p:spTgt spid="17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500"/>
                                        <p:tgtEl>
                                          <p:spTgt spid="17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7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  <p:bldP spid="17411" grpId="0"/>
      <p:bldP spid="17412" grpId="0"/>
      <p:bldP spid="17413" grpId="0"/>
      <p:bldP spid="17414" grpId="0"/>
      <p:bldP spid="17415" grpId="0"/>
      <p:bldP spid="17416" grpId="0"/>
      <p:bldP spid="17417" grpId="0"/>
      <p:bldP spid="17418" grpId="0"/>
      <p:bldP spid="17419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3506" y="914466"/>
            <a:ext cx="8305798" cy="4525963"/>
          </a:xfrm>
        </p:spPr>
        <p:txBody>
          <a:bodyPr/>
          <a:lstStyle/>
          <a:p>
            <a:pPr lvl="0" eaLnBrk="1" hangingPunct="1">
              <a:buClr>
                <a:srgbClr val="0066CC"/>
              </a:buClr>
              <a:buNone/>
            </a:pPr>
            <a:r>
              <a:rPr lang="zh-CN" altLang="en-US" b="1">
                <a:solidFill>
                  <a:srgbClr val="000000"/>
                </a:solidFill>
              </a:rPr>
              <a:t>郑国君臣为什么一开始就把劝说目标锁定在“秦军”而不是“晋军”？你能从文中找到根据吗？</a:t>
            </a:r>
            <a:endParaRPr lang="zh-CN" altLang="en-US" b="1">
              <a:solidFill>
                <a:srgbClr val="000000"/>
              </a:solidFill>
            </a:endParaRPr>
          </a:p>
          <a:p>
            <a:pPr marL="0" lvl="0" indent="0" eaLnBrk="1" hangingPunct="1">
              <a:lnSpc>
                <a:spcPct val="90000"/>
              </a:lnSpc>
              <a:buNone/>
            </a:pPr>
            <a:endParaRPr lang="en-US" altLang="zh-CN" b="1" smtClean="0">
              <a:solidFill>
                <a:srgbClr val="000000"/>
              </a:solidFill>
            </a:endParaRPr>
          </a:p>
          <a:p>
            <a:pPr marL="0" lvl="0" indent="0" eaLnBrk="1" hangingPunct="1">
              <a:lnSpc>
                <a:spcPct val="90000"/>
              </a:lnSpc>
              <a:buNone/>
            </a:pPr>
            <a:r>
              <a:rPr lang="zh-CN" altLang="zh-CN" b="1" smtClean="0">
                <a:solidFill>
                  <a:srgbClr val="000000"/>
                </a:solidFill>
              </a:rPr>
              <a:t>郑国</a:t>
            </a:r>
            <a:r>
              <a:rPr lang="zh-CN" altLang="zh-CN" b="1">
                <a:solidFill>
                  <a:srgbClr val="000000"/>
                </a:solidFill>
              </a:rPr>
              <a:t>和秦国没有直接的联系，为什么也要围攻郑国？</a:t>
            </a:r>
            <a:endParaRPr lang="zh-CN" altLang="zh-CN" b="1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3581426" y="4190980"/>
            <a:ext cx="1576073" cy="923330"/>
          </a:xfrm>
          <a:prstGeom prst="rect">
            <a:avLst/>
          </a:prstGeom>
          <a:solidFill>
            <a:srgbClr val="FFC000"/>
          </a:solidFill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 cap="all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利益</a:t>
            </a:r>
            <a:endParaRPr lang="zh-CN" altLang="en-US" sz="5400" b="1" cap="all" spc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002" name="Rectangle 2"/>
          <p:cNvSpPr>
            <a:spLocks noChangeArrowheads="1"/>
          </p:cNvSpPr>
          <p:nvPr/>
        </p:nvSpPr>
        <p:spPr bwMode="auto">
          <a:xfrm>
            <a:off x="457308" y="762070"/>
            <a:ext cx="8305582" cy="501675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en-US" altLang="zh-CN" sz="3000" b="1">
                <a:solidFill>
                  <a:srgbClr val="00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    </a:t>
            </a:r>
            <a:r>
              <a:rPr kumimoji="1" lang="zh-CN" altLang="en-US" sz="3200" b="1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</a:rPr>
              <a:t>晋国为什么要联合秦国围攻郑国呢？这是因为，秦国当时也要争夺霸权，也需要向外扩张。发生在公元前</a:t>
            </a:r>
            <a:r>
              <a:rPr kumimoji="1" lang="en-US" altLang="zh-CN" sz="3200" b="1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</a:rPr>
              <a:t>632</a:t>
            </a:r>
            <a:r>
              <a:rPr kumimoji="1" lang="zh-CN" altLang="en-US" sz="3200" b="1">
                <a:solidFill>
                  <a:srgbClr val="00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</a:rPr>
              <a:t>年的城濮之战，事实上是两大军事集团之间的战争。一方是晋文公率晋、宋、齐、秦四国联军，另一方则是以楚国为主的楚、陈、蔡、郑四国联军。两年后，当晋国发动对郑国的战争时，自然要寻找得力的伙伴。秦、晋历史上关系一直很好；更重要的是，秦国也有向外扩张的愿望，所以，秦、晋联合也就是必然的了。</a:t>
            </a:r>
            <a:endParaRPr kumimoji="1" lang="zh-CN" altLang="en-US" sz="3200" b="1">
              <a:solidFill>
                <a:srgbClr val="00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80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2097088" y="1223963"/>
            <a:ext cx="5942012" cy="2568575"/>
          </a:xfrm>
          <a:prstGeom prst="rect">
            <a:avLst/>
          </a:prstGeom>
          <a:solidFill>
            <a:srgbClr val="E3F3F4"/>
          </a:solidFill>
          <a:ln w="3810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zh-CN" sz="2400" b="1">
                <a:solidFill>
                  <a:srgbClr val="004644"/>
                </a:solidFill>
              </a:rPr>
              <a:t>　　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辞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曰：“臣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之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壮也，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犹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不如人；今老矣，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无能为也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已。”公曰：“吾不能早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用子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，今急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而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求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子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，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是寡人之过也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。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然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郑亡，子亦有不利焉！”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许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之。</a:t>
            </a:r>
            <a:r>
              <a:rPr lang="zh-CN" altLang="zh-CN" b="1"/>
              <a:t> </a:t>
            </a:r>
            <a:endParaRPr lang="zh-CN" altLang="zh-CN" b="1"/>
          </a:p>
        </p:txBody>
      </p:sp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161925" y="4945063"/>
            <a:ext cx="8712200" cy="1554162"/>
          </a:xfrm>
          <a:prstGeom prst="rect">
            <a:avLst/>
          </a:prstGeom>
          <a:solidFill>
            <a:srgbClr val="E3F3F4"/>
          </a:solidFill>
          <a:ln w="3810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zh-CN" sz="2600" b="1">
                <a:latin typeface="Times New Roman" panose="02020603050405020304" pitchFamily="18" charset="0"/>
              </a:rPr>
              <a:t>　　</a:t>
            </a:r>
            <a:r>
              <a:rPr lang="zh-CN" altLang="zh-CN" sz="2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烛之武</a:t>
            </a:r>
            <a:r>
              <a:rPr lang="zh-CN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推辞</a:t>
            </a:r>
            <a:r>
              <a:rPr lang="zh-CN" altLang="zh-CN" sz="2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说：“我年轻时，</a:t>
            </a:r>
            <a:r>
              <a:rPr lang="zh-CN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尚且</a:t>
            </a:r>
            <a:r>
              <a:rPr lang="zh-CN" altLang="zh-CN" sz="2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不如别人；现在老了，做不成什么了。”郑文公说：“我早先没有</a:t>
            </a:r>
            <a:r>
              <a:rPr lang="zh-CN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重用</a:t>
            </a:r>
            <a:r>
              <a:rPr lang="zh-CN" altLang="zh-CN" sz="2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您，现在危急之中求您，</a:t>
            </a:r>
            <a:r>
              <a:rPr lang="zh-CN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这是我的过错</a:t>
            </a:r>
            <a:r>
              <a:rPr lang="zh-CN" altLang="zh-CN" sz="2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。然而郑国灭亡了，对您也不利啊!”烛之武就</a:t>
            </a:r>
            <a:r>
              <a:rPr lang="zh-CN" altLang="zh-CN" sz="2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答应</a:t>
            </a:r>
            <a:r>
              <a:rPr lang="zh-CN" altLang="zh-CN" sz="2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了。</a:t>
            </a:r>
            <a:r>
              <a:rPr lang="zh-CN" altLang="zh-CN" sz="2600"/>
              <a:t>  </a:t>
            </a:r>
            <a:r>
              <a:rPr lang="zh-CN" altLang="zh-CN" sz="2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</a:t>
            </a:r>
            <a:endParaRPr lang="zh-CN" altLang="zh-CN" sz="26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0" y="0"/>
            <a:ext cx="4167188" cy="841375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之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：助词，主谓之间，取消句子的独立性，不译。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 flipH="1" flipV="1">
            <a:off x="3671888" y="954088"/>
            <a:ext cx="1079500" cy="49530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8" name="Line 6"/>
          <p:cNvSpPr>
            <a:spLocks noChangeShapeType="1"/>
          </p:cNvSpPr>
          <p:nvPr/>
        </p:nvSpPr>
        <p:spPr bwMode="auto">
          <a:xfrm flipV="1">
            <a:off x="5832475" y="1042988"/>
            <a:ext cx="46038" cy="94615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4302125" y="0"/>
            <a:ext cx="3241675" cy="120650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无能为也已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：不能干什么了。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为：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做（什么）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已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，同“矣”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18440" name="Line 8"/>
          <p:cNvSpPr>
            <a:spLocks noChangeShapeType="1"/>
          </p:cNvSpPr>
          <p:nvPr/>
        </p:nvSpPr>
        <p:spPr bwMode="auto">
          <a:xfrm flipH="1" flipV="1">
            <a:off x="1601788" y="2528888"/>
            <a:ext cx="584200" cy="49530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90488" y="1673225"/>
            <a:ext cx="1916112" cy="841375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子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：古代对男子的尊称。</a:t>
            </a:r>
            <a:endParaRPr lang="zh-CN" altLang="zh-CN" sz="2400" b="1">
              <a:solidFill>
                <a:srgbClr val="000000"/>
              </a:solidFill>
              <a:ea typeface="黑体" panose="02010609060101010101" pitchFamily="49" charset="-122"/>
            </a:endParaRPr>
          </a:p>
        </p:txBody>
      </p:sp>
      <p:sp>
        <p:nvSpPr>
          <p:cNvPr id="18442" name="Line 10"/>
          <p:cNvSpPr>
            <a:spLocks noChangeShapeType="1"/>
          </p:cNvSpPr>
          <p:nvPr/>
        </p:nvSpPr>
        <p:spPr bwMode="auto">
          <a:xfrm flipH="1" flipV="1">
            <a:off x="1466850" y="2393950"/>
            <a:ext cx="3914775" cy="179388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3" name="Line 11"/>
          <p:cNvSpPr>
            <a:spLocks noChangeShapeType="1"/>
          </p:cNvSpPr>
          <p:nvPr/>
        </p:nvSpPr>
        <p:spPr bwMode="auto">
          <a:xfrm flipH="1">
            <a:off x="1466850" y="3114675"/>
            <a:ext cx="1619250" cy="103505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4" name="Text Box 12"/>
          <p:cNvSpPr txBox="1">
            <a:spLocks noChangeArrowheads="1"/>
          </p:cNvSpPr>
          <p:nvPr/>
        </p:nvSpPr>
        <p:spPr bwMode="auto">
          <a:xfrm>
            <a:off x="136525" y="3848100"/>
            <a:ext cx="4500563" cy="841375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是寡人之过也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是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，代词，这。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过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，过错。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也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，判断句的标志。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18445" name="Line 13"/>
          <p:cNvSpPr>
            <a:spLocks noChangeShapeType="1"/>
          </p:cNvSpPr>
          <p:nvPr/>
        </p:nvSpPr>
        <p:spPr bwMode="auto">
          <a:xfrm>
            <a:off x="6237288" y="3203575"/>
            <a:ext cx="1260475" cy="585788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6" name="Text Box 14"/>
          <p:cNvSpPr txBox="1">
            <a:spLocks noChangeArrowheads="1"/>
          </p:cNvSpPr>
          <p:nvPr/>
        </p:nvSpPr>
        <p:spPr bwMode="auto">
          <a:xfrm>
            <a:off x="6958013" y="3878263"/>
            <a:ext cx="1916112" cy="47625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然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：然而。</a:t>
            </a:r>
            <a:endParaRPr lang="zh-CN" altLang="zh-CN" sz="2400" b="1">
              <a:solidFill>
                <a:srgbClr val="000000"/>
              </a:solidFill>
              <a:ea typeface="黑体" panose="02010609060101010101" pitchFamily="49" charset="-122"/>
            </a:endParaRPr>
          </a:p>
        </p:txBody>
      </p:sp>
      <p:sp>
        <p:nvSpPr>
          <p:cNvPr id="18447" name="Text Box 15"/>
          <p:cNvSpPr txBox="1">
            <a:spLocks noChangeArrowheads="1"/>
          </p:cNvSpPr>
          <p:nvPr/>
        </p:nvSpPr>
        <p:spPr bwMode="auto">
          <a:xfrm>
            <a:off x="161925" y="998538"/>
            <a:ext cx="1619250" cy="508000"/>
          </a:xfrm>
          <a:prstGeom prst="rect">
            <a:avLst/>
          </a:prstGeom>
          <a:solidFill>
            <a:schemeClr val="bg1"/>
          </a:solidFill>
          <a:ln w="1905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2600" b="1">
                <a:solidFill>
                  <a:schemeClr val="accent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辞：</a:t>
            </a:r>
            <a:r>
              <a:rPr lang="zh-CN" altLang="zh-CN" sz="26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推辞</a:t>
            </a:r>
            <a:endParaRPr lang="zh-CN" altLang="zh-CN" sz="26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48" name="Line 16"/>
          <p:cNvSpPr>
            <a:spLocks noChangeShapeType="1"/>
          </p:cNvSpPr>
          <p:nvPr/>
        </p:nvSpPr>
        <p:spPr bwMode="auto">
          <a:xfrm flipH="1" flipV="1">
            <a:off x="1827213" y="1223963"/>
            <a:ext cx="944562" cy="314325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9" name="Text Box 17"/>
          <p:cNvSpPr txBox="1">
            <a:spLocks noChangeArrowheads="1"/>
          </p:cNvSpPr>
          <p:nvPr/>
        </p:nvSpPr>
        <p:spPr bwMode="auto">
          <a:xfrm>
            <a:off x="8001000" y="533400"/>
            <a:ext cx="946150" cy="949325"/>
          </a:xfrm>
          <a:prstGeom prst="rect">
            <a:avLst/>
          </a:prstGeom>
          <a:solidFill>
            <a:schemeClr val="bg1"/>
          </a:solidFill>
          <a:ln w="1905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22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犹：</a:t>
            </a:r>
            <a:endParaRPr lang="zh-CN" altLang="zh-CN" sz="22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22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尚且</a:t>
            </a:r>
            <a:endParaRPr lang="zh-CN" altLang="zh-CN" sz="22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50" name="Line 18"/>
          <p:cNvSpPr>
            <a:spLocks noChangeShapeType="1"/>
          </p:cNvSpPr>
          <p:nvPr/>
        </p:nvSpPr>
        <p:spPr bwMode="auto">
          <a:xfrm flipV="1">
            <a:off x="6732588" y="998538"/>
            <a:ext cx="1260475" cy="45085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51" name="Text Box 19"/>
          <p:cNvSpPr txBox="1">
            <a:spLocks noChangeArrowheads="1"/>
          </p:cNvSpPr>
          <p:nvPr/>
        </p:nvSpPr>
        <p:spPr bwMode="auto">
          <a:xfrm>
            <a:off x="8216900" y="2033588"/>
            <a:ext cx="720725" cy="1096962"/>
          </a:xfrm>
          <a:prstGeom prst="rect">
            <a:avLst/>
          </a:prstGeom>
          <a:solidFill>
            <a:schemeClr val="bg1"/>
          </a:solidFill>
          <a:ln w="1270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26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而：</a:t>
            </a:r>
            <a:endParaRPr lang="zh-CN" altLang="zh-CN" sz="26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  <a:buNone/>
              <a:defRPr/>
            </a:pPr>
            <a:r>
              <a:rPr lang="zh-CN" altLang="zh-CN" sz="26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才</a:t>
            </a:r>
            <a:endParaRPr lang="zh-CN" altLang="zh-CN" sz="26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8452" name="Line 20"/>
          <p:cNvSpPr>
            <a:spLocks noChangeShapeType="1"/>
          </p:cNvSpPr>
          <p:nvPr/>
        </p:nvSpPr>
        <p:spPr bwMode="auto">
          <a:xfrm>
            <a:off x="7181850" y="2619375"/>
            <a:ext cx="946150" cy="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53" name="Line 21"/>
          <p:cNvSpPr>
            <a:spLocks noChangeShapeType="1"/>
          </p:cNvSpPr>
          <p:nvPr/>
        </p:nvSpPr>
        <p:spPr bwMode="auto">
          <a:xfrm>
            <a:off x="5292725" y="3698875"/>
            <a:ext cx="134938" cy="674688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54" name="Rectangle 22"/>
          <p:cNvSpPr>
            <a:spLocks noChangeArrowheads="1"/>
          </p:cNvSpPr>
          <p:nvPr/>
        </p:nvSpPr>
        <p:spPr bwMode="auto">
          <a:xfrm>
            <a:off x="4751388" y="4379913"/>
            <a:ext cx="2611437" cy="501650"/>
          </a:xfrm>
          <a:prstGeom prst="rect">
            <a:avLst/>
          </a:prstGeom>
          <a:solidFill>
            <a:schemeClr val="bg1"/>
          </a:solidFill>
          <a:ln w="1270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2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（烛之武）</a:t>
            </a:r>
            <a:r>
              <a:rPr lang="zh-CN" altLang="zh-CN" sz="26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</a:rPr>
              <a:t>许之</a:t>
            </a:r>
            <a:endParaRPr lang="zh-CN" altLang="zh-CN" sz="2600" b="1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4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4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4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3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4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4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5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 nodeType="clickPar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 nodeType="clickPar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84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84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 nodeType="clickPar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2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/>
      <p:bldP spid="18436" grpId="0"/>
      <p:bldP spid="18437" grpId="0"/>
      <p:bldP spid="18438" grpId="0"/>
      <p:bldP spid="18439" grpId="0"/>
      <p:bldP spid="18440" grpId="0"/>
      <p:bldP spid="18441" grpId="0"/>
      <p:bldP spid="18442" grpId="0"/>
      <p:bldP spid="18443" grpId="0"/>
      <p:bldP spid="18444" grpId="0"/>
      <p:bldP spid="18445" grpId="0"/>
      <p:bldP spid="18446" grpId="0"/>
      <p:bldP spid="18447" grpId="0"/>
      <p:bldP spid="18448" grpId="0"/>
      <p:bldP spid="18449" grpId="0"/>
      <p:bldP spid="18450" grpId="0"/>
      <p:bldP spid="18451" grpId="0"/>
      <p:bldP spid="18452" grpId="0"/>
      <p:bldP spid="18453" grpId="0"/>
      <p:bldP spid="1845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704" y="762070"/>
            <a:ext cx="8229600" cy="5333860"/>
          </a:xfrm>
          <a:solidFill>
            <a:schemeClr val="bg1"/>
          </a:solidFill>
        </p:spPr>
        <p:txBody>
          <a:bodyPr/>
          <a:lstStyle/>
          <a:p>
            <a:r>
              <a:rPr lang="zh-CN" altLang="en-US" b="1">
                <a:solidFill>
                  <a:srgbClr val="002060"/>
                </a:solidFill>
                <a:latin typeface="黑体" panose="02010609060101010101" pitchFamily="49" charset="-122"/>
              </a:rPr>
              <a:t>思考</a:t>
            </a:r>
            <a:r>
              <a:rPr lang="zh-CN" altLang="en-US" sz="2800" b="1">
                <a:solidFill>
                  <a:srgbClr val="002060"/>
                </a:solidFill>
                <a:latin typeface="黑体" panose="02010609060101010101" pitchFamily="49" charset="-122"/>
              </a:rPr>
              <a:t>：</a:t>
            </a:r>
            <a:r>
              <a:rPr lang="zh-CN" altLang="en-US" b="1">
                <a:solidFill>
                  <a:srgbClr val="002060"/>
                </a:solidFill>
                <a:latin typeface="黑体" panose="02010609060101010101" pitchFamily="49" charset="-122"/>
              </a:rPr>
              <a:t>郑伯是怎样说服烛之武的</a:t>
            </a:r>
            <a:r>
              <a:rPr lang="zh-CN" altLang="en-US" b="1" smtClean="0">
                <a:solidFill>
                  <a:srgbClr val="002060"/>
                </a:solidFill>
                <a:latin typeface="黑体" panose="02010609060101010101" pitchFamily="49" charset="-122"/>
              </a:rPr>
              <a:t>？由此可见郑伯</a:t>
            </a:r>
            <a:r>
              <a:rPr lang="zh-CN" altLang="zh-CN" kern="100" smtClean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是</a:t>
            </a:r>
            <a:r>
              <a:rPr lang="zh-CN" altLang="zh-CN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一个怎样的人？</a:t>
            </a:r>
            <a:endParaRPr lang="en-US" altLang="zh-CN" b="1" smtClean="0">
              <a:solidFill>
                <a:srgbClr val="002060"/>
              </a:solidFill>
              <a:latin typeface="黑体" panose="02010609060101010101" pitchFamily="49" charset="-122"/>
            </a:endParaRPr>
          </a:p>
          <a:p>
            <a:pPr marL="0" lvl="0" indent="0" algn="just" defTabSz="91440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2250440"/>
              </a:tabLst>
            </a:pPr>
            <a:r>
              <a:rPr lang="en-US" altLang="zh-CN" kern="100" smtClean="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charset="-122"/>
                <a:cs typeface="Times New Roman" panose="02020603050405020304" pitchFamily="18" charset="0"/>
              </a:rPr>
              <a:t>   </a:t>
            </a:r>
            <a:endParaRPr lang="en-US" altLang="zh-CN" kern="100" smtClean="0">
              <a:solidFill>
                <a:srgbClr val="002060"/>
              </a:solidFill>
              <a:latin typeface="Times New Roman" panose="02020603050405020304" pitchFamily="18" charset="0"/>
              <a:ea typeface="微软雅黑" panose="020b0503020204020204" charset="-122"/>
              <a:cs typeface="Times New Roman" panose="02020603050405020304" pitchFamily="18" charset="0"/>
            </a:endParaRPr>
          </a:p>
          <a:p>
            <a:pPr marL="0" indent="0" algn="just" defTabSz="91440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tabLst>
                <a:tab pos="2250440"/>
              </a:tabLst>
            </a:pPr>
            <a:r>
              <a:rPr lang="zh-CN" altLang="zh-CN" b="1" kern="100">
                <a:latin typeface="+mn-ea"/>
                <a:cs typeface="Times New Roman" panose="02020603050405020304" pitchFamily="18" charset="0"/>
              </a:rPr>
              <a:t>郑伯是一个善于纳谏、勇于自责、精于言辞的君主</a:t>
            </a:r>
            <a:r>
              <a:rPr lang="zh-CN" altLang="zh-CN" b="1" kern="100" smtClean="0">
                <a:latin typeface="+mn-ea"/>
                <a:cs typeface="Times New Roman" panose="02020603050405020304" pitchFamily="18" charset="0"/>
              </a:rPr>
              <a:t>。面对</a:t>
            </a:r>
            <a:r>
              <a:rPr lang="zh-CN" altLang="zh-CN" b="1" kern="100">
                <a:latin typeface="+mn-ea"/>
                <a:cs typeface="Times New Roman" panose="02020603050405020304" pitchFamily="18" charset="0"/>
              </a:rPr>
              <a:t>烛之武的牢骚，他诚恳地承认错误；说服烛之武时，他站在烛之武利益的角度来分析问题，使烛之武难以拒绝</a:t>
            </a:r>
            <a:r>
              <a:rPr lang="zh-CN" altLang="zh-CN" b="1" kern="100" smtClean="0">
                <a:latin typeface="+mn-ea"/>
                <a:cs typeface="Times New Roman" panose="02020603050405020304" pitchFamily="18" charset="0"/>
              </a:rPr>
              <a:t>。</a:t>
            </a:r>
            <a:endParaRPr lang="en-US" altLang="zh-CN" b="1" smtClean="0">
              <a:latin typeface="+mn-ea"/>
            </a:endParaRPr>
          </a:p>
          <a:p>
            <a:pPr marL="0" indent="0" algn="ctr">
              <a:buNone/>
            </a:pPr>
            <a:r>
              <a:rPr lang="zh-CN" altLang="en-US" b="1" smtClean="0">
                <a:solidFill>
                  <a:srgbClr val="FF0000"/>
                </a:solidFill>
                <a:latin typeface="黑体" panose="02010609060101010101" pitchFamily="49" charset="-122"/>
              </a:rPr>
              <a:t>动之以情，晓之以理</a:t>
            </a:r>
            <a:endParaRPr lang="en-US" altLang="zh-CN" b="1" smtClean="0">
              <a:solidFill>
                <a:srgbClr val="FF0000"/>
              </a:solidFill>
              <a:latin typeface="黑体" panose="02010609060101010101" pitchFamily="49" charset="-122"/>
            </a:endParaRPr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383588" cy="1752600"/>
          </a:xfrm>
        </p:spPr>
        <p:txBody>
          <a:bodyPr/>
          <a:lstStyle/>
          <a:p>
            <a:pPr eaLnBrk="1" hangingPunct="1"/>
            <a:r>
              <a:rPr lang="zh-CN" altLang="zh-CN" sz="3600" b="1" smtClean="0"/>
              <a:t>言为心声，语见其人</a:t>
            </a:r>
            <a:br>
              <a:rPr lang="zh-CN" altLang="zh-CN" sz="3600" b="1" smtClean="0"/>
            </a:br>
            <a:r>
              <a:rPr lang="zh-CN" altLang="zh-CN" sz="3600" b="1" smtClean="0"/>
              <a:t>——探究烛之武其言其人</a:t>
            </a:r>
            <a:r>
              <a:rPr lang="zh-CN" altLang="zh-CN" sz="3600" smtClean="0"/>
              <a:t> </a:t>
            </a:r>
            <a:br>
              <a:rPr lang="zh-CN" altLang="zh-CN" sz="3600" smtClean="0"/>
            </a:br>
            <a:endParaRPr lang="zh-CN" altLang="zh-CN" sz="3600" smtClean="0"/>
          </a:p>
        </p:txBody>
      </p:sp>
      <p:pic>
        <p:nvPicPr>
          <p:cNvPr id="31746" name="Picture 2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clrChange>
              <a:clrFrom>
                <a:srgbClr val="FEFAF1"/>
              </a:clrFrom>
              <a:clrTo>
                <a:srgbClr val="FEFAF1">
                  <a:alpha val="0"/>
                </a:srgbClr>
              </a:clrTo>
            </a:clrChange>
            <a:lum contrast="1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800" y="1600200"/>
            <a:ext cx="2578100" cy="44323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9460" name="Rectangle 4"/>
          <p:cNvSpPr>
            <a:spLocks noChangeArrowheads="1"/>
          </p:cNvSpPr>
          <p:nvPr/>
        </p:nvSpPr>
        <p:spPr bwMode="auto">
          <a:xfrm>
            <a:off x="457200" y="2438400"/>
            <a:ext cx="5867400" cy="3124200"/>
          </a:xfrm>
          <a:prstGeom prst="rect">
            <a:avLst/>
          </a:prstGeom>
          <a:solidFill>
            <a:schemeClr val="bg1"/>
          </a:solidFill>
          <a:ln w="38100">
            <a:solidFill>
              <a:srgbClr val="FF3300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zh-CN" altLang="zh-CN" sz="3200" b="1"/>
              <a:t>《东周列国志》中关于烛之武的句子</a:t>
            </a:r>
            <a:r>
              <a:rPr lang="en-US" altLang="zh-CN" sz="3200" b="1"/>
              <a:t>——</a:t>
            </a:r>
            <a:endParaRPr lang="zh-CN" altLang="zh-CN" sz="3200" b="1"/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zh-CN" altLang="zh-CN" sz="3200" b="1"/>
              <a:t>“须眉尽白，伛偻其身，蹒跚其步”，以致到了朝堂之上，“左右莫不含笑”。</a:t>
            </a:r>
            <a:endParaRPr lang="zh-CN" altLang="zh-CN" sz="3200" b="1"/>
          </a:p>
          <a:p>
            <a:pPr marL="342900" indent="-342900" eaLnBrk="1" hangingPunct="1">
              <a:lnSpc>
                <a:spcPct val="90000"/>
              </a:lnSpc>
              <a:spcBef>
                <a:spcPct val="20000"/>
              </a:spcBef>
            </a:pPr>
            <a:r>
              <a:rPr lang="zh-CN" altLang="zh-CN" sz="3200" b="1"/>
              <a:t>           </a:t>
            </a:r>
            <a:r>
              <a:rPr lang="zh-CN" altLang="zh-CN" sz="2400" b="1"/>
              <a:t>——（明）冯梦龙《东周列国志》</a:t>
            </a:r>
            <a:endParaRPr lang="zh-CN" altLang="zh-CN" sz="24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46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 uiExpand="1" build="p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308" y="762070"/>
            <a:ext cx="8229384" cy="3505108"/>
          </a:xfrm>
        </p:spPr>
        <p:txBody>
          <a:bodyPr/>
          <a:lstStyle/>
          <a:p>
            <a:pPr lvl="0"/>
            <a:r>
              <a:rPr lang="zh-CN" altLang="en-US" sz="36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《孙子兵法·谋攻》</a:t>
            </a:r>
            <a:r>
              <a:rPr lang="zh-CN" altLang="en-US" sz="3600" b="1"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说：</a:t>
            </a:r>
            <a:r>
              <a:rPr lang="zh-CN" altLang="en-US" sz="3600" b="1">
                <a:solidFill>
                  <a:srgbClr val="3333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“上兵伐谋，其次伐交，其次伐兵，其下攻城。</a:t>
            </a:r>
            <a:r>
              <a:rPr lang="zh-CN" altLang="en-US" sz="3600" b="1" smtClean="0">
                <a:solidFill>
                  <a:srgbClr val="3333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”那么烛之武属于哪一种呢？</a:t>
            </a:r>
            <a:endParaRPr lang="en-US" altLang="zh-CN" sz="3600" b="1" smtClean="0">
              <a:solidFill>
                <a:srgbClr val="3333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0">
              <a:buNone/>
            </a:pPr>
            <a:endParaRPr lang="en-US" altLang="zh-CN" sz="3600" b="1" smtClean="0">
              <a:solidFill>
                <a:srgbClr val="3333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/>
            <a:r>
              <a:rPr lang="zh-CN" altLang="en-US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讨论</a:t>
            </a:r>
            <a:r>
              <a:rPr lang="zh-CN" altLang="en-US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分析</a:t>
            </a:r>
            <a:r>
              <a:rPr lang="zh-CN" altLang="en-US" b="1">
                <a:solidFill>
                  <a:srgbClr val="3333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烛之武是</a:t>
            </a:r>
            <a:r>
              <a:rPr lang="zh-CN" altLang="en-US" b="1" smtClean="0">
                <a:solidFill>
                  <a:srgbClr val="3333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如何一步步劝退秦师的？ 划出烛之武辞令中的</a:t>
            </a:r>
            <a:r>
              <a:rPr lang="zh-CN" altLang="en-US" b="1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层次</a:t>
            </a:r>
            <a:r>
              <a:rPr lang="zh-CN" altLang="en-US" b="1" smtClean="0">
                <a:solidFill>
                  <a:srgbClr val="3333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。</a:t>
            </a:r>
            <a:endParaRPr lang="zh-CN" altLang="en-US" b="1">
              <a:solidFill>
                <a:srgbClr val="333399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en-US" altLang="zh-CN" sz="3600" b="1" smtClean="0">
              <a:solidFill>
                <a:srgbClr val="3333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</a:pPr>
            <a:endParaRPr lang="zh-CN" altLang="en-US" sz="3600" b="1">
              <a:solidFill>
                <a:srgbClr val="333399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28714" y="609674"/>
            <a:ext cx="8762770" cy="5410058"/>
          </a:xfrm>
        </p:spPr>
        <p:txBody>
          <a:bodyPr/>
          <a:lstStyle/>
          <a:p>
            <a:pPr marL="0" indent="0">
              <a:buNone/>
            </a:pPr>
            <a:r>
              <a:rPr lang="zh-CN" altLang="en-US" b="1" smtClean="0"/>
              <a:t>烛之武动用他的口舌打动了秦君，一共几句话？</a:t>
            </a:r>
            <a:endParaRPr lang="en-US" altLang="zh-CN" b="1" smtClean="0"/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kumimoji="1" lang="zh-CN" altLang="en-US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秦</a:t>
            </a:r>
            <a:r>
              <a:rPr kumimoji="1" lang="zh-CN" altLang="en-US" sz="40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、晋围郑，郑既知亡矣</a:t>
            </a:r>
            <a:r>
              <a:rPr kumimoji="1" lang="zh-CN" altLang="en-US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。</a:t>
            </a:r>
            <a:endParaRPr kumimoji="1" lang="en-US" altLang="zh-CN" sz="4000" b="1" smtClean="0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kumimoji="1" lang="zh-CN" altLang="en-US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若</a:t>
            </a:r>
            <a:r>
              <a:rPr kumimoji="1" lang="zh-CN" altLang="en-US" sz="40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亡郑而有益于君，敢</a:t>
            </a:r>
            <a:r>
              <a:rPr kumimoji="1" lang="zh-CN" altLang="en-US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以烦执事。 </a:t>
            </a:r>
            <a:endParaRPr kumimoji="1" lang="zh-CN" altLang="en-US" sz="4000" b="1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zh-CN" sz="40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越国以鄙远，君知其难</a:t>
            </a:r>
            <a:r>
              <a:rPr lang="zh-CN" altLang="zh-CN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也</a:t>
            </a:r>
            <a:r>
              <a:rPr lang="zh-CN" altLang="en-US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。</a:t>
            </a:r>
            <a:endParaRPr lang="en-US" altLang="zh-CN" sz="4000" b="1" smtClean="0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zh-CN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焉</a:t>
            </a:r>
            <a:r>
              <a:rPr lang="zh-CN" altLang="zh-CN" sz="40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用亡郑以陪邻</a:t>
            </a:r>
            <a:r>
              <a:rPr lang="zh-CN" altLang="zh-CN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？</a:t>
            </a:r>
            <a:endParaRPr lang="en-US" altLang="zh-CN" sz="4000" b="1" smtClean="0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zh-CN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邻</a:t>
            </a:r>
            <a:r>
              <a:rPr lang="zh-CN" altLang="zh-CN" sz="40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之厚，君之薄也</a:t>
            </a:r>
            <a:r>
              <a:rPr lang="zh-CN" altLang="zh-CN" sz="4000" b="1" smtClean="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。</a:t>
            </a:r>
            <a:endParaRPr lang="en-US" altLang="zh-CN" sz="4000" b="1" smtClean="0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 marL="0" indent="0">
              <a:buNone/>
            </a:pPr>
            <a:endParaRPr lang="zh-CN" altLang="en-US" sz="4000" b="1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308" y="990664"/>
            <a:ext cx="8534176" cy="5029068"/>
          </a:xfrm>
        </p:spPr>
        <p:txBody>
          <a:bodyPr/>
          <a:lstStyle/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zh-CN" sz="36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若舍郑以为东道主，行李之往来，共其乏困，君亦无所害。</a:t>
            </a:r>
            <a:endParaRPr lang="en-US" altLang="zh-CN" sz="3600" b="1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lang="zh-CN" altLang="zh-CN" sz="36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且君尝为晋君赐矣，许君焦、瑕，朝济而夕设版焉，君之所知也。</a:t>
            </a:r>
            <a:endParaRPr lang="zh-CN" altLang="zh-CN" sz="3600" b="1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kumimoji="1" lang="zh-CN" altLang="en-US" sz="36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夫晋，何厌之有？</a:t>
            </a:r>
            <a:endParaRPr kumimoji="1" lang="en-US" altLang="zh-CN" sz="3600" b="1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kumimoji="1" lang="zh-CN" altLang="en-US" sz="36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既东封郑，又欲肆其西封，不阙秦，将焉取之？</a:t>
            </a:r>
            <a:endParaRPr kumimoji="1" lang="en-US" altLang="zh-CN" sz="3600" b="1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buClr>
                <a:srgbClr val="FF0000"/>
              </a:buClr>
              <a:buFont typeface="Wingdings" panose="05000000000000000000" pitchFamily="2" charset="2"/>
              <a:buChar char="l"/>
            </a:pPr>
            <a:r>
              <a:rPr kumimoji="1" lang="zh-CN" altLang="en-US" sz="3600" b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阙秦以利晋，唯君图之。 </a:t>
            </a:r>
            <a:endParaRPr kumimoji="1" lang="zh-CN" altLang="en-US" sz="3600" b="1">
              <a:solidFill>
                <a:srgbClr val="0070C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2366963" y="1089025"/>
            <a:ext cx="5040312" cy="2079625"/>
          </a:xfrm>
          <a:prstGeom prst="rect">
            <a:avLst/>
          </a:prstGeom>
          <a:solidFill>
            <a:srgbClr val="E3F3F4"/>
          </a:solidFill>
          <a:ln w="3810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400" b="1">
                <a:solidFill>
                  <a:srgbClr val="004644"/>
                </a:solidFill>
              </a:rPr>
              <a:t>　　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夜  缒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而出。见秦伯，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曰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：“秦、晋围郑，郑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既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知其亡矣。若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亡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郑而有益于君，敢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以</a:t>
            </a:r>
            <a:r>
              <a:rPr lang="zh-CN" altLang="en-US" sz="3200" b="1">
                <a:solidFill>
                  <a:srgbClr val="0033CC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（之）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烦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执事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。 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304800" y="4419600"/>
            <a:ext cx="8610600" cy="2324100"/>
          </a:xfrm>
          <a:prstGeom prst="rect">
            <a:avLst/>
          </a:prstGeom>
          <a:solidFill>
            <a:schemeClr val="bg1"/>
          </a:solidFill>
          <a:ln w="3810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3200" b="1">
                <a:solidFill>
                  <a:srgbClr val="000099"/>
                </a:solidFill>
                <a:latin typeface="宋体" panose="02010600030101010101" pitchFamily="2" charset="-122"/>
              </a:rPr>
              <a:t>    当晚，烛之武用绳子从城上吊下去，见到了秦伯，烛之武说：“秦、晋两国围攻郑国，郑国</a:t>
            </a:r>
            <a:r>
              <a:rPr lang="zh-CN" altLang="en-US" sz="3200" b="1">
                <a:solidFill>
                  <a:srgbClr val="FF0000"/>
                </a:solidFill>
                <a:latin typeface="宋体" panose="02010600030101010101" pitchFamily="2" charset="-122"/>
              </a:rPr>
              <a:t>已经</a:t>
            </a:r>
            <a:r>
              <a:rPr lang="zh-CN" altLang="en-US" sz="3200" b="1">
                <a:solidFill>
                  <a:srgbClr val="000099"/>
                </a:solidFill>
                <a:latin typeface="宋体" panose="02010600030101010101" pitchFamily="2" charset="-122"/>
              </a:rPr>
              <a:t>知道要灭亡了。如果灭掉郑国对您有什么好处，那就冒昧地拿（亡郑这件事）烦劳您。 </a:t>
            </a:r>
            <a:endParaRPr lang="zh-CN" altLang="en-US" sz="3200" b="1">
              <a:solidFill>
                <a:srgbClr val="000099"/>
              </a:solidFill>
              <a:latin typeface="宋体" panose="02010600030101010101" pitchFamily="2" charset="-122"/>
            </a:endParaRPr>
          </a:p>
        </p:txBody>
      </p:sp>
      <p:sp>
        <p:nvSpPr>
          <p:cNvPr id="25604" name="Line 4"/>
          <p:cNvSpPr>
            <a:spLocks noChangeShapeType="1"/>
          </p:cNvSpPr>
          <p:nvPr/>
        </p:nvSpPr>
        <p:spPr bwMode="auto">
          <a:xfrm flipV="1">
            <a:off x="3311525" y="773113"/>
            <a:ext cx="1439863" cy="40640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4876800" y="381000"/>
            <a:ext cx="2473325" cy="696913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55000"/>
              </a:lnSpc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夜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：名词</a:t>
            </a: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作状语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。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  <a:p>
            <a:pPr eaLnBrk="1" hangingPunct="1">
              <a:lnSpc>
                <a:spcPct val="55000"/>
              </a:lnSpc>
              <a:spcBef>
                <a:spcPct val="50000"/>
              </a:spcBef>
            </a:pP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在夜里；当夜。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25606" name="Text Box 6"/>
          <p:cNvSpPr txBox="1">
            <a:spLocks noChangeArrowheads="1"/>
          </p:cNvSpPr>
          <p:nvPr/>
        </p:nvSpPr>
        <p:spPr bwMode="auto">
          <a:xfrm>
            <a:off x="341313" y="1898650"/>
            <a:ext cx="1800225" cy="120650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亡：</a:t>
            </a:r>
            <a:r>
              <a:rPr lang="zh-CN" altLang="zh-CN" sz="24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…</a:t>
            </a:r>
            <a:r>
              <a:rPr lang="zh-CN" altLang="zh-CN" sz="24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灭亡。 </a:t>
            </a:r>
            <a:r>
              <a:rPr lang="zh-CN" altLang="zh-CN" sz="24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使动用法。</a:t>
            </a:r>
            <a:endParaRPr lang="zh-CN" altLang="zh-CN" sz="24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5607" name="Line 7"/>
          <p:cNvSpPr>
            <a:spLocks noChangeShapeType="1"/>
          </p:cNvSpPr>
          <p:nvPr/>
        </p:nvSpPr>
        <p:spPr bwMode="auto">
          <a:xfrm flipH="1">
            <a:off x="1871663" y="2303463"/>
            <a:ext cx="2835275" cy="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8" name="Line 8"/>
          <p:cNvSpPr>
            <a:spLocks noChangeShapeType="1"/>
          </p:cNvSpPr>
          <p:nvPr/>
        </p:nvSpPr>
        <p:spPr bwMode="auto">
          <a:xfrm flipH="1" flipV="1">
            <a:off x="2185988" y="593725"/>
            <a:ext cx="1936750" cy="720725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228600" y="381000"/>
            <a:ext cx="1889125" cy="120650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缒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：用绳子拴着从城墙上往下吊。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25610" name="Line 10"/>
          <p:cNvSpPr>
            <a:spLocks noChangeShapeType="1"/>
          </p:cNvSpPr>
          <p:nvPr/>
        </p:nvSpPr>
        <p:spPr bwMode="auto">
          <a:xfrm flipH="1">
            <a:off x="5292725" y="2933700"/>
            <a:ext cx="1214438" cy="45085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2592388" y="3338513"/>
            <a:ext cx="4275137" cy="965200"/>
          </a:xfrm>
          <a:prstGeom prst="rect">
            <a:avLst/>
          </a:prstGeom>
          <a:solidFill>
            <a:schemeClr val="bg1"/>
          </a:solidFill>
          <a:ln w="19050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执事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：执行事务的人，对对方的敬称</a:t>
            </a:r>
            <a:endParaRPr lang="zh-CN" altLang="zh-CN" sz="28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2276475" y="188913"/>
            <a:ext cx="2386013" cy="508000"/>
          </a:xfrm>
          <a:prstGeom prst="rect">
            <a:avLst/>
          </a:prstGeom>
          <a:solidFill>
            <a:schemeClr val="bg1"/>
          </a:solidFill>
          <a:ln w="1905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26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（烛之武）</a:t>
            </a:r>
            <a:r>
              <a:rPr lang="zh-CN" altLang="zh-CN" sz="2600" b="1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曰</a:t>
            </a:r>
            <a:endParaRPr lang="zh-CN" altLang="zh-CN" sz="2600" b="1">
              <a:solidFill>
                <a:srgbClr val="0000FF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5613" name="Line 13"/>
          <p:cNvSpPr>
            <a:spLocks noChangeShapeType="1"/>
          </p:cNvSpPr>
          <p:nvPr/>
        </p:nvSpPr>
        <p:spPr bwMode="auto">
          <a:xfrm flipV="1">
            <a:off x="2727325" y="728663"/>
            <a:ext cx="404813" cy="94615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7858125" y="1314450"/>
            <a:ext cx="990600" cy="1103313"/>
          </a:xfrm>
          <a:prstGeom prst="rect">
            <a:avLst/>
          </a:prstGeom>
          <a:solidFill>
            <a:schemeClr val="bg1"/>
          </a:solidFill>
          <a:ln w="1905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6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49" charset="-122"/>
              </a:rPr>
              <a:t>既：</a:t>
            </a:r>
            <a:endParaRPr lang="zh-CN" altLang="zh-CN" sz="26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黑体" panose="02010609060101010101" pitchFamily="49" charset="-122"/>
            </a:endParaRPr>
          </a:p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6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49" charset="-122"/>
              </a:rPr>
              <a:t>已经</a:t>
            </a:r>
            <a:endParaRPr lang="zh-CN" altLang="zh-CN" sz="26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黑体" panose="02010609060101010101" pitchFamily="49" charset="-122"/>
            </a:endParaRPr>
          </a:p>
        </p:txBody>
      </p:sp>
      <p:sp>
        <p:nvSpPr>
          <p:cNvPr id="25615" name="Line 15"/>
          <p:cNvSpPr>
            <a:spLocks noChangeShapeType="1"/>
          </p:cNvSpPr>
          <p:nvPr/>
        </p:nvSpPr>
        <p:spPr bwMode="auto">
          <a:xfrm flipV="1">
            <a:off x="6777038" y="1854200"/>
            <a:ext cx="900112" cy="46038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349004" y="3316988"/>
            <a:ext cx="6445996" cy="923330"/>
          </a:xfrm>
          <a:prstGeom prst="rect">
            <a:avLst/>
          </a:prstGeom>
          <a:solidFill>
            <a:srgbClr val="FFC000"/>
          </a:solidFill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欲扬先抑，以退为进</a:t>
            </a:r>
            <a:endParaRPr lang="zh-CN" altLang="en-US" sz="5400" b="1" cap="all" spc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0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6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6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5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6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 nodeType="clickPar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1" dur="5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 nodeType="clickPar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/>
      <p:bldP spid="25604" grpId="0"/>
      <p:bldP spid="25605" grpId="0"/>
      <p:bldP spid="25606" grpId="0"/>
      <p:bldP spid="25607" grpId="0"/>
      <p:bldP spid="25608" grpId="0"/>
      <p:bldP spid="25609" grpId="0"/>
      <p:bldP spid="25610" grpId="0"/>
      <p:bldP spid="25611" grpId="0"/>
      <p:bldP spid="25612" grpId="0"/>
      <p:bldP spid="25613" grpId="0"/>
      <p:bldP spid="25614" grpId="0"/>
      <p:bldP spid="25615" grpId="0"/>
      <p:bldP spid="2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3040063" y="1149633"/>
            <a:ext cx="5718175" cy="1569660"/>
          </a:xfrm>
          <a:prstGeom prst="rect">
            <a:avLst/>
          </a:prstGeom>
          <a:noFill/>
          <a:ln w="3810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zh-CN" sz="2400" b="1">
                <a:solidFill>
                  <a:srgbClr val="004644"/>
                </a:solidFill>
              </a:rPr>
              <a:t>　　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越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国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以鄙</a:t>
            </a:r>
            <a:r>
              <a:rPr lang="zh-CN" altLang="zh-CN" sz="3200" b="1">
                <a:solidFill>
                  <a:srgbClr val="0000FF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远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，君知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其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难也；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焉用亡郑以陪邻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？邻之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厚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，君之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薄</a:t>
            </a:r>
            <a:r>
              <a:rPr lang="zh-CN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也</a:t>
            </a:r>
            <a:r>
              <a:rPr lang="zh-CN" altLang="zh-CN" sz="3200" b="1" smtClean="0">
                <a:latin typeface="Times New Roman" panose="02020603050405020304" pitchFamily="18" charset="0"/>
                <a:ea typeface="黑体" panose="02010609060101010101" pitchFamily="49" charset="-122"/>
              </a:rPr>
              <a:t>。</a:t>
            </a:r>
            <a:endParaRPr lang="zh-CN" altLang="zh-CN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206375" y="4557713"/>
            <a:ext cx="8775700" cy="1865126"/>
          </a:xfrm>
          <a:prstGeom prst="rect">
            <a:avLst/>
          </a:prstGeom>
          <a:noFill/>
          <a:ln w="3810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zh-CN" sz="2400" b="1">
                <a:latin typeface="Times New Roman" panose="02020603050405020304" pitchFamily="18" charset="0"/>
              </a:rPr>
              <a:t>　</a:t>
            </a:r>
            <a:r>
              <a:rPr lang="zh-CN" altLang="zh-CN" sz="3200" b="1">
                <a:latin typeface="Times New Roman" panose="02020603050405020304" pitchFamily="18" charset="0"/>
              </a:rPr>
              <a:t>　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越过</a:t>
            </a:r>
            <a:r>
              <a:rPr lang="zh-CN" altLang="zh-CN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晋国把远方的郑国作为秦国的东部边境，您知道是很难的，（您）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怎么要用灭掉郑国来给邻国（晋国）增加土地呢？</a:t>
            </a:r>
            <a:r>
              <a:rPr lang="zh-CN" altLang="zh-CN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邻邦的国力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雄厚</a:t>
            </a:r>
            <a:r>
              <a:rPr lang="zh-CN" altLang="zh-CN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了，您的国力也就相对</a:t>
            </a:r>
            <a:r>
              <a:rPr lang="zh-CN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削弱</a:t>
            </a:r>
            <a:r>
              <a:rPr lang="zh-CN" altLang="zh-CN" sz="32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了</a:t>
            </a:r>
            <a:r>
              <a:rPr lang="zh-CN" altLang="zh-CN" sz="3200" b="1" smtClean="0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。</a:t>
            </a:r>
            <a:endParaRPr lang="zh-CN" altLang="zh-CN" sz="32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0" y="907695"/>
            <a:ext cx="2700338" cy="476250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400" b="1">
                <a:solidFill>
                  <a:srgbClr val="FF0000"/>
                </a:solidFill>
                <a:ea typeface="黑体" panose="02010609060101010101" pitchFamily="49" charset="-122"/>
              </a:rPr>
              <a:t>以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：相当于“而”。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26629" name="Line 5"/>
          <p:cNvSpPr>
            <a:spLocks noChangeShapeType="1"/>
          </p:cNvSpPr>
          <p:nvPr/>
        </p:nvSpPr>
        <p:spPr bwMode="auto">
          <a:xfrm flipH="1" flipV="1">
            <a:off x="2819816" y="1065212"/>
            <a:ext cx="1935162" cy="314325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0" name="Line 6"/>
          <p:cNvSpPr>
            <a:spLocks noChangeShapeType="1"/>
          </p:cNvSpPr>
          <p:nvPr/>
        </p:nvSpPr>
        <p:spPr bwMode="auto">
          <a:xfrm flipV="1">
            <a:off x="5181584" y="549274"/>
            <a:ext cx="290529" cy="731838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2347913" y="196850"/>
            <a:ext cx="6796088" cy="521970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鄙：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把…当作（</a:t>
            </a: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边邑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）。</a:t>
            </a: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名词用作动词。</a:t>
            </a:r>
            <a:endParaRPr lang="zh-CN" altLang="zh-CN" sz="2800" b="1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  <p:sp>
        <p:nvSpPr>
          <p:cNvPr id="26632" name="Line 8"/>
          <p:cNvSpPr>
            <a:spLocks noChangeShapeType="1"/>
          </p:cNvSpPr>
          <p:nvPr/>
        </p:nvSpPr>
        <p:spPr bwMode="auto">
          <a:xfrm flipH="1">
            <a:off x="2576159" y="1863640"/>
            <a:ext cx="1214437" cy="531850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3" name="Text Box 9"/>
          <p:cNvSpPr txBox="1">
            <a:spLocks noChangeArrowheads="1"/>
          </p:cNvSpPr>
          <p:nvPr/>
        </p:nvSpPr>
        <p:spPr bwMode="auto">
          <a:xfrm>
            <a:off x="0" y="1644650"/>
            <a:ext cx="2881313" cy="2246769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焉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：哪里，怎么。</a:t>
            </a: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以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：相当于“而”，连词，表目的，“来”。</a:t>
            </a: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陪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：增加</a:t>
            </a:r>
            <a:r>
              <a:rPr lang="zh-CN" altLang="zh-CN" sz="2400" b="1">
                <a:solidFill>
                  <a:srgbClr val="0000CC"/>
                </a:solidFill>
                <a:ea typeface="黑体" panose="02010609060101010101" pitchFamily="49" charset="-122"/>
              </a:rPr>
              <a:t>。</a:t>
            </a:r>
            <a:endParaRPr lang="zh-CN" altLang="zh-CN" sz="24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26640" name="Text Box 16"/>
          <p:cNvSpPr txBox="1">
            <a:spLocks noChangeArrowheads="1"/>
          </p:cNvSpPr>
          <p:nvPr/>
        </p:nvSpPr>
        <p:spPr bwMode="auto">
          <a:xfrm>
            <a:off x="476250" y="117475"/>
            <a:ext cx="1871663" cy="523220"/>
          </a:xfrm>
          <a:prstGeom prst="rect">
            <a:avLst/>
          </a:prstGeom>
          <a:noFill/>
          <a:ln w="19050" cmpd="sng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49" charset="-122"/>
              </a:rPr>
              <a:t>越：跨过。</a:t>
            </a:r>
            <a:endParaRPr lang="zh-CN" altLang="zh-CN" sz="28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ea typeface="黑体" panose="02010609060101010101" pitchFamily="49" charset="-122"/>
            </a:endParaRPr>
          </a:p>
        </p:txBody>
      </p:sp>
      <p:sp>
        <p:nvSpPr>
          <p:cNvPr id="26641" name="Line 17"/>
          <p:cNvSpPr>
            <a:spLocks noChangeShapeType="1"/>
          </p:cNvSpPr>
          <p:nvPr/>
        </p:nvSpPr>
        <p:spPr bwMode="auto">
          <a:xfrm flipH="1" flipV="1">
            <a:off x="2260017" y="512025"/>
            <a:ext cx="1663700" cy="913549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42" name="Rectangle 18"/>
          <p:cNvSpPr>
            <a:spLocks noChangeArrowheads="1"/>
          </p:cNvSpPr>
          <p:nvPr/>
        </p:nvSpPr>
        <p:spPr bwMode="auto">
          <a:xfrm>
            <a:off x="7823993" y="3039897"/>
            <a:ext cx="1266693" cy="954107"/>
          </a:xfrm>
          <a:prstGeom prst="rect">
            <a:avLst/>
          </a:prstGeom>
          <a:solidFill>
            <a:schemeClr val="bg1"/>
          </a:solidFill>
          <a:ln w="19050" cmpd="sng">
            <a:solidFill>
              <a:srgbClr val="FF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2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其：这</a:t>
            </a:r>
            <a:endParaRPr lang="zh-CN" altLang="zh-CN" sz="28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eaLnBrk="1" hangingPunct="1">
              <a:buFont typeface="Arial" pitchFamily="34" charset="0"/>
              <a:buNone/>
            </a:pPr>
            <a:r>
              <a:rPr lang="zh-CN" altLang="zh-CN" sz="2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件事</a:t>
            </a:r>
            <a:endParaRPr lang="zh-CN" altLang="zh-CN" sz="28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643" name="Line 19"/>
          <p:cNvSpPr>
            <a:spLocks noChangeShapeType="1"/>
          </p:cNvSpPr>
          <p:nvPr/>
        </p:nvSpPr>
        <p:spPr bwMode="auto">
          <a:xfrm>
            <a:off x="7238931" y="1393824"/>
            <a:ext cx="761980" cy="1646072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44" name="Rectangle 20"/>
          <p:cNvSpPr>
            <a:spLocks noChangeArrowheads="1"/>
          </p:cNvSpPr>
          <p:nvPr/>
        </p:nvSpPr>
        <p:spPr bwMode="auto">
          <a:xfrm>
            <a:off x="5440362" y="3252622"/>
            <a:ext cx="1627369" cy="523220"/>
          </a:xfrm>
          <a:prstGeom prst="rect">
            <a:avLst/>
          </a:prstGeom>
          <a:noFill/>
          <a:ln w="19050" cmpd="sng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r>
              <a:rPr lang="zh-CN" altLang="zh-CN" sz="2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厚：增强</a:t>
            </a:r>
            <a:endParaRPr lang="zh-CN" altLang="zh-CN" sz="28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645" name="Rectangle 21"/>
          <p:cNvSpPr>
            <a:spLocks noChangeArrowheads="1"/>
          </p:cNvSpPr>
          <p:nvPr/>
        </p:nvSpPr>
        <p:spPr bwMode="auto">
          <a:xfrm>
            <a:off x="3469481" y="3211182"/>
            <a:ext cx="1627369" cy="523220"/>
          </a:xfrm>
          <a:prstGeom prst="rect">
            <a:avLst/>
          </a:prstGeom>
          <a:noFill/>
          <a:ln w="19050" cmpd="sng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r>
              <a:rPr lang="zh-CN" altLang="zh-CN" sz="2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itchFamily="34" charset="0"/>
                <a:ea typeface="宋体" panose="02010600030101010101" pitchFamily="2" charset="-122"/>
              </a:rPr>
              <a:t>薄：削弱</a:t>
            </a:r>
            <a:endParaRPr lang="zh-CN" altLang="zh-CN" sz="28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6646" name="Line 22"/>
          <p:cNvSpPr>
            <a:spLocks noChangeShapeType="1"/>
          </p:cNvSpPr>
          <p:nvPr/>
        </p:nvSpPr>
        <p:spPr bwMode="auto">
          <a:xfrm flipH="1">
            <a:off x="6010558" y="2083600"/>
            <a:ext cx="1380767" cy="1271385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47" name="Line 23"/>
          <p:cNvSpPr>
            <a:spLocks noChangeShapeType="1"/>
          </p:cNvSpPr>
          <p:nvPr/>
        </p:nvSpPr>
        <p:spPr bwMode="auto">
          <a:xfrm>
            <a:off x="4062197" y="2395490"/>
            <a:ext cx="357407" cy="857132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327264" y="3360756"/>
            <a:ext cx="6445996" cy="923330"/>
          </a:xfrm>
          <a:prstGeom prst="rect">
            <a:avLst/>
          </a:prstGeom>
          <a:solidFill>
            <a:srgbClr val="FFC000"/>
          </a:solidFill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阐明利害，动摇秦君</a:t>
            </a:r>
            <a:endParaRPr lang="zh-CN" altLang="en-US" sz="5400" b="1" cap="all" spc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5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6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6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6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5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6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6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6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66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66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 nodeType="clickPar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4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/>
      <p:bldP spid="26628" grpId="0"/>
      <p:bldP spid="26629" grpId="0"/>
      <p:bldP spid="26630" grpId="0"/>
      <p:bldP spid="26631" grpId="0"/>
      <p:bldP spid="26632" grpId="0"/>
      <p:bldP spid="26633" grpId="0"/>
      <p:bldP spid="26640" grpId="0"/>
      <p:bldP spid="26641" grpId="0"/>
      <p:bldP spid="26642" grpId="0"/>
      <p:bldP spid="26643" grpId="0"/>
      <p:bldP spid="26644" grpId="0"/>
      <p:bldP spid="26645" grpId="0"/>
      <p:bldP spid="26646" grpId="0"/>
      <p:bldP spid="26647" grpId="0"/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457308" y="1585466"/>
            <a:ext cx="7619800" cy="1200329"/>
          </a:xfrm>
          <a:prstGeom prst="rect">
            <a:avLst/>
          </a:prstGeom>
          <a:noFill/>
          <a:ln w="3810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zh-CN" sz="2400" b="1">
                <a:solidFill>
                  <a:srgbClr val="004644"/>
                </a:solidFill>
              </a:rPr>
              <a:t>　　</a:t>
            </a:r>
            <a:r>
              <a:rPr lang="zh-CN" altLang="zh-CN" sz="3600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若</a:t>
            </a:r>
            <a:r>
              <a:rPr lang="zh-CN" altLang="zh-CN" sz="3600" b="1">
                <a:latin typeface="Times New Roman" panose="02020603050405020304" pitchFamily="18" charset="0"/>
                <a:ea typeface="黑体" panose="02010609060101010101" pitchFamily="49" charset="-122"/>
              </a:rPr>
              <a:t>舍郑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以为东道主</a:t>
            </a:r>
            <a:r>
              <a:rPr lang="zh-CN" altLang="zh-CN" sz="3600" b="1">
                <a:latin typeface="Times New Roman" panose="02020603050405020304" pitchFamily="18" charset="0"/>
                <a:ea typeface="黑体" panose="02010609060101010101" pitchFamily="49" charset="-122"/>
              </a:rPr>
              <a:t>，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行李之往来</a:t>
            </a:r>
            <a:r>
              <a:rPr lang="zh-CN" altLang="zh-CN" sz="3600" b="1">
                <a:latin typeface="Times New Roman" panose="02020603050405020304" pitchFamily="18" charset="0"/>
                <a:ea typeface="黑体" panose="02010609060101010101" pitchFamily="49" charset="-122"/>
              </a:rPr>
              <a:t>，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共其乏困</a:t>
            </a:r>
            <a:r>
              <a:rPr lang="zh-CN" altLang="zh-CN" sz="3600" b="1">
                <a:latin typeface="Times New Roman" panose="02020603050405020304" pitchFamily="18" charset="0"/>
                <a:ea typeface="黑体" panose="02010609060101010101" pitchFamily="49" charset="-122"/>
              </a:rPr>
              <a:t>，君亦无所害。  </a:t>
            </a:r>
            <a:endParaRPr lang="zh-CN" altLang="zh-CN" sz="36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206375" y="4557713"/>
            <a:ext cx="8775700" cy="2086725"/>
          </a:xfrm>
          <a:prstGeom prst="rect">
            <a:avLst/>
          </a:prstGeom>
          <a:noFill/>
          <a:ln w="3810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  <a:spcBef>
                <a:spcPct val="20000"/>
              </a:spcBef>
              <a:buClr>
                <a:schemeClr val="hlink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zh-CN" sz="2400" b="1">
                <a:latin typeface="Times New Roman" panose="02020603050405020304" pitchFamily="18" charset="0"/>
              </a:rPr>
              <a:t>　　</a:t>
            </a: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</a:t>
            </a:r>
            <a:r>
              <a:rPr lang="zh-CN" altLang="zh-CN" sz="3600" b="1" smtClean="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假如</a:t>
            </a:r>
            <a:r>
              <a:rPr lang="zh-CN" altLang="zh-CN" sz="3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放弃灭郑的打算，而让郑国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作为</a:t>
            </a:r>
            <a:r>
              <a:rPr lang="zh-CN" altLang="zh-CN" sz="3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您秦国</a:t>
            </a:r>
            <a:r>
              <a:rPr lang="zh-CN" altLang="zh-CN" sz="36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东方道路上的主人</a:t>
            </a:r>
            <a:r>
              <a:rPr lang="zh-CN" altLang="zh-CN" sz="3600" b="1">
                <a:solidFill>
                  <a:srgbClr val="000099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，秦国的使者往来，郑国可以随时供给他们所缺乏的东西，对您秦国来说，也没有什么害处。      </a:t>
            </a:r>
            <a:endParaRPr lang="zh-CN" altLang="zh-CN" sz="3600" b="1">
              <a:solidFill>
                <a:srgbClr val="000099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6634" name="Line 10"/>
          <p:cNvSpPr>
            <a:spLocks noChangeShapeType="1"/>
          </p:cNvSpPr>
          <p:nvPr/>
        </p:nvSpPr>
        <p:spPr bwMode="auto">
          <a:xfrm>
            <a:off x="4676826" y="1987996"/>
            <a:ext cx="223838" cy="1349375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5" name="Text Box 11"/>
          <p:cNvSpPr txBox="1">
            <a:spLocks noChangeArrowheads="1"/>
          </p:cNvSpPr>
          <p:nvPr/>
        </p:nvSpPr>
        <p:spPr bwMode="auto">
          <a:xfrm>
            <a:off x="4633538" y="3004557"/>
            <a:ext cx="4136852" cy="1384995"/>
          </a:xfrm>
          <a:prstGeom prst="rect">
            <a:avLst/>
          </a:prstGeom>
          <a:noFill/>
          <a:ln w="19050" cmpd="sng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黑体" panose="02010609060101010101" pitchFamily="49" charset="-122"/>
              </a:rPr>
              <a:t>以（之）为；</a:t>
            </a: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东道主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：东方道路上的主人。现泛指主人。</a:t>
            </a:r>
            <a:endParaRPr lang="zh-CN" altLang="zh-CN" sz="28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26636" name="Line 12"/>
          <p:cNvSpPr>
            <a:spLocks noChangeShapeType="1"/>
          </p:cNvSpPr>
          <p:nvPr/>
        </p:nvSpPr>
        <p:spPr bwMode="auto">
          <a:xfrm>
            <a:off x="914496" y="2514624"/>
            <a:ext cx="457188" cy="609584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637" name="Text Box 13"/>
          <p:cNvSpPr txBox="1">
            <a:spLocks noChangeArrowheads="1"/>
          </p:cNvSpPr>
          <p:nvPr/>
        </p:nvSpPr>
        <p:spPr bwMode="auto">
          <a:xfrm>
            <a:off x="2189636" y="152486"/>
            <a:ext cx="6954364" cy="954107"/>
          </a:xfrm>
          <a:prstGeom prst="rect">
            <a:avLst/>
          </a:prstGeom>
          <a:noFill/>
          <a:ln w="19050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CN" altLang="zh-CN" sz="2800" b="1">
                <a:solidFill>
                  <a:srgbClr val="FF0000"/>
                </a:solidFill>
                <a:ea typeface="黑体" panose="02010609060101010101" pitchFamily="49" charset="-122"/>
              </a:rPr>
              <a:t>行李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：出使的人，使者。现指外出的人携带的随身物品。之：主谓之间。</a:t>
            </a:r>
            <a:endParaRPr lang="zh-CN" altLang="zh-CN" sz="2800" b="1">
              <a:solidFill>
                <a:srgbClr val="0000CC"/>
              </a:solidFill>
              <a:ea typeface="黑体" panose="02010609060101010101" pitchFamily="49" charset="-122"/>
            </a:endParaRPr>
          </a:p>
        </p:txBody>
      </p:sp>
      <p:sp>
        <p:nvSpPr>
          <p:cNvPr id="26639" name="Text Box 15"/>
          <p:cNvSpPr txBox="1">
            <a:spLocks noChangeArrowheads="1"/>
          </p:cNvSpPr>
          <p:nvPr/>
        </p:nvSpPr>
        <p:spPr bwMode="auto">
          <a:xfrm>
            <a:off x="381110" y="3004558"/>
            <a:ext cx="3617053" cy="1384995"/>
          </a:xfrm>
          <a:prstGeom prst="rect">
            <a:avLst/>
          </a:prstGeom>
          <a:noFill/>
          <a:ln w="19050" cmpd="sng">
            <a:solidFill>
              <a:srgbClr val="FF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共</a:t>
            </a:r>
            <a:r>
              <a:rPr lang="zh-CN" altLang="zh-CN" sz="28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：同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“</a:t>
            </a:r>
            <a:r>
              <a:rPr lang="zh-CN" altLang="zh-CN" sz="28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供</a:t>
            </a:r>
            <a:r>
              <a:rPr lang="zh-CN" altLang="zh-CN" sz="2800" b="1">
                <a:solidFill>
                  <a:srgbClr val="0000CC"/>
                </a:solidFill>
                <a:ea typeface="黑体" panose="02010609060101010101" pitchFamily="49" charset="-122"/>
              </a:rPr>
              <a:t>”</a:t>
            </a:r>
            <a:r>
              <a:rPr lang="zh-CN" altLang="zh-CN" sz="28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。</a:t>
            </a:r>
            <a:r>
              <a:rPr lang="zh-CN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乏困：</a:t>
            </a:r>
            <a:r>
              <a:rPr lang="zh-CN" altLang="zh-CN" sz="2800" b="1">
                <a:solidFill>
                  <a:srgbClr val="0000CC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缺少的(东西)。</a:t>
            </a:r>
            <a:r>
              <a:rPr lang="zh-CN" altLang="zh-CN" sz="2800" b="1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形→名</a:t>
            </a:r>
            <a:endParaRPr lang="zh-CN" altLang="zh-CN" sz="2800" b="1">
              <a:solidFill>
                <a:srgbClr val="FF33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26647" name="Line 23"/>
          <p:cNvSpPr>
            <a:spLocks noChangeShapeType="1"/>
          </p:cNvSpPr>
          <p:nvPr/>
        </p:nvSpPr>
        <p:spPr bwMode="auto">
          <a:xfrm flipV="1">
            <a:off x="6172158" y="914466"/>
            <a:ext cx="785855" cy="914376"/>
          </a:xfrm>
          <a:prstGeom prst="line">
            <a:avLst/>
          </a:prstGeom>
          <a:noFill/>
          <a:ln w="9525">
            <a:solidFill>
              <a:srgbClr val="FF0066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1410540" y="3263462"/>
            <a:ext cx="6445996" cy="923330"/>
          </a:xfrm>
          <a:prstGeom prst="rect">
            <a:avLst/>
          </a:prstGeom>
          <a:solidFill>
            <a:srgbClr val="FFC000"/>
          </a:solidFill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替秦着想，以利相诱</a:t>
            </a:r>
            <a:endParaRPr lang="zh-CN" altLang="en-US" sz="5400" b="1" cap="all" spc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6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500"/>
                                        <p:tgtEl>
                                          <p:spTgt spid="26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5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500"/>
                                        <p:tgtEl>
                                          <p:spTgt spid="26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6" dur="500"/>
                                        <p:tgtEl>
                                          <p:spTgt spid="26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  <p:bldP spid="26627" grpId="0"/>
      <p:bldP spid="26634" grpId="0"/>
      <p:bldP spid="26635" grpId="0"/>
      <p:bldP spid="26636" grpId="0"/>
      <p:bldP spid="26637" grpId="0"/>
      <p:bldP spid="26639" grpId="0"/>
      <p:bldP spid="26647" grpId="0"/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https://d.book118.com/216135110142010103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180</Paragraphs>
  <Slides>39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baseType="lpstr" size="54">
      <vt:lpstr>Arial</vt:lpstr>
      <vt:lpstr>Calibri</vt:lpstr>
      <vt:lpstr>宋体</vt:lpstr>
      <vt:lpstr>Times New Roman</vt:lpstr>
      <vt:lpstr>华文中宋</vt:lpstr>
      <vt:lpstr>黑体</vt:lpstr>
      <vt:lpstr>隶书</vt:lpstr>
      <vt:lpstr>华文隶书</vt:lpstr>
      <vt:lpstr>Wingdings</vt:lpstr>
      <vt:lpstr>等线 Light</vt:lpstr>
      <vt:lpstr>等线</vt:lpstr>
      <vt:lpstr>楷体_GB2312</vt:lpstr>
      <vt:lpstr>微软雅黑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一言之辩，重于九鼎之宝；三寸之舌，强于百万之师。                ——刘勰《文心雕龙》 </vt:lpstr>
      <vt:lpstr>烛之武退秦师</vt:lpstr>
      <vt:lpstr>PowerPoint Presentation</vt:lpstr>
      <vt:lpstr>《左传》主要艺术成就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解题：烛之武退秦师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秦晋围郑示意图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言为心声，语见其人——探究烛之武其言其人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2024-09-28T23:16:11.985</cp:lastPrinted>
  <dcterms:created xsi:type="dcterms:W3CDTF">2024-09-28T15:16:12Z</dcterms:created>
  <dcterms:modified xsi:type="dcterms:W3CDTF">2024-09-28T15:16:13Z</dcterms:modified>
</cp:coreProperties>
</file>