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RLUUVU+OFHBKB+MicrosoftYaHei"/>
      <p:regular r:id="rId16"/>
    </p:embeddedFont>
    <p:embeddedFont>
      <p:font typeface="CKGVGS+MS-UIGothic"/>
      <p:regular r:id="rId17"/>
    </p:embeddedFont>
    <p:embeddedFont>
      <p:font typeface="DIBMCH+QFQIPM+MicrosoftYaHei-Bold"/>
      <p:regular r:id="rId18"/>
    </p:embeddedFont>
    <p:embeddedFont>
      <p:font typeface="HSSMAH+WMEIUV+Arial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E4D02-2249-4C47-8C11-BEB10205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69441-678B-447E-922E-03B7EBD3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CFD98-4700-4808-80C3-EE9727B81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3CD1B-6C9F-4E94-858E-6A2E32FC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44FB0-A854-48D9-A33B-38C5B5C5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47D38-737E-4C55-928D-10913BBA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5E48C-41E6-4641-871C-4D4366FC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10255-A8AF-4CD4-A159-59BD66BB0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BA9D1-AF5A-412C-969C-A747D6787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99916-671D-4C32-8383-FCCF4A06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12F40-6FB3-4793-BE6F-AE7BAC9F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22141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02950" y="380305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B3"/>
                </a:solidFill>
                <a:latin typeface="RLUUVU+OFHBKB+MicrosoftYaHei"/>
                <a:cs typeface="RLUUVU+OFHBKB+MicrosoftYaHei"/>
              </a:rPr>
              <a:t>REPORTING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3340" y="1612259"/>
            <a:ext cx="2348238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B3"/>
                </a:solidFill>
                <a:latin typeface="RLUUVU+OFHBKB+MicrosoftYaHei"/>
                <a:cs typeface="RLUUVU+OFHBKB+MicrosoftYaHei"/>
              </a:rPr>
              <a:t>2023</a:t>
            </a:r>
            <a:r>
              <a:rPr sz="1400">
                <a:solidFill>
                  <a:srgbClr val="FFFFB3"/>
                </a:solidFill>
                <a:latin typeface="RLUUVU+OFHBKB+MicrosoftYaHei"/>
                <a:cs typeface="RLUUVU+OFHBKB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RLUUVU+OFHBKB+MicrosoftYaHei"/>
                <a:cs typeface="RLUUVU+OFHBKB+MicrosoftYaHei"/>
              </a:rPr>
              <a:t>WORK</a:t>
            </a:r>
            <a:r>
              <a:rPr sz="1400">
                <a:solidFill>
                  <a:srgbClr val="FFFFB3"/>
                </a:solidFill>
                <a:latin typeface="RLUUVU+OFHBKB+MicrosoftYaHei"/>
                <a:cs typeface="RLUUVU+OFHBKB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RLUUVU+OFHBKB+MicrosoftYaHei"/>
                <a:cs typeface="RLUUVU+OFHBKB+MicrosoftYaHei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67075" y="23881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CKGVGS+MS-UIGothic"/>
                <a:cs typeface="CKGVGS+MS-UIGothic"/>
              </a:rPr>
              <a:t>高一年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级</a:t>
            </a:r>
            <a:r>
              <a:rPr sz="4950">
                <a:solidFill>
                  <a:srgbClr val="FFFFB3"/>
                </a:solidFill>
                <a:latin typeface="CKGVGS+MS-UIGothic"/>
                <a:cs typeface="CKGVGS+MS-UIGothic"/>
              </a:rPr>
              <a:t>力学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总</a:t>
            </a:r>
            <a:r>
              <a:rPr sz="4950">
                <a:solidFill>
                  <a:srgbClr val="FFFFB3"/>
                </a:solidFill>
                <a:latin typeface="CKGVGS+MS-UIGothic"/>
                <a:cs typeface="CKGVGS+MS-UIGothic"/>
              </a:rPr>
              <a:t>复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习</a:t>
            </a:r>
          </a:p>
          <a:p>
            <a:pPr marL="2200275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CKGVGS+MS-UIGothic"/>
                <a:cs typeface="CKGVGS+MS-UIGothic"/>
              </a:rPr>
              <a:t>建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46985" y="3871956"/>
            <a:ext cx="13340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9515" y="452139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HSSMAH+WMEIUV+ArialMT"/>
                <a:cs typeface="HSSMAH+WMEIUV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CKGVGS+MS-UIGothic"/>
                <a:cs typeface="CKGVGS+MS-UIGothic"/>
              </a:rPr>
              <a:t>力学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EB554D"/>
                </a:solidFill>
                <a:latin typeface="CKGVGS+MS-UIGothic"/>
                <a:cs typeface="CKGVGS+MS-UIGothic"/>
              </a:rPr>
              <a:t>合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EB554D"/>
                </a:solidFill>
                <a:latin typeface="CKGVGS+MS-UIGothic"/>
                <a:cs typeface="CKGVGS+MS-UIGothic"/>
              </a:rPr>
              <a:t>用与拓展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CKGVGS+MS-UIGothic"/>
                <a:cs typeface="CKGVGS+MS-UIGothic"/>
              </a:rPr>
              <a:t>力学基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EB554D"/>
                </a:solidFill>
                <a:latin typeface="CKGVGS+MS-UIGothic"/>
                <a:cs typeface="CKGVGS+MS-UIGothic"/>
              </a:rPr>
              <a:t>概念复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力与力的性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力的定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与性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理解力的概念，包括力的矢量性、独立性和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位等基本性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8687692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力是一个矢量，具有大小和方向两个基本要素，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足平行四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形法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。力的大小是一个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量，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（</a:t>
            </a:r>
            <a:r>
              <a:rPr sz="1500">
                <a:solidFill>
                  <a:srgbClr val="FFFFFF"/>
                </a:solidFill>
                <a:latin typeface="RLUUVU+OFHBKB+MicrosoftYaHei"/>
                <a:cs typeface="RLUUVU+OFHBKB+MicrosoftYaHei"/>
              </a:rPr>
              <a:t>N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），国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际单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位制中的基本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CKGVGS+MS-UIGothic"/>
                <a:cs typeface="CKGVGS+MS-UIGothic"/>
              </a:rPr>
              <a:t>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牛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顿</a:t>
            </a: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定律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在此添加您的文本</a:t>
            </a:r>
            <a:r>
              <a:rPr sz="18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17</a:t>
            </a: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在此添加您的文本</a:t>
            </a:r>
            <a:r>
              <a:rPr sz="18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16</a:t>
            </a: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167625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第一定律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167625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第二定律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在此添加您的文本</a:t>
            </a:r>
            <a:r>
              <a:rPr sz="18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16</a:t>
            </a: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在此添加您的文本</a:t>
            </a:r>
            <a:r>
              <a:rPr sz="18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16</a:t>
            </a: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015" y="3562203"/>
            <a:ext cx="4862951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理解并能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第一定律的内容，即</a:t>
            </a:r>
            <a:r>
              <a:rPr sz="1350">
                <a:solidFill>
                  <a:srgbClr val="000000"/>
                </a:solidFill>
                <a:latin typeface="RLUUVU+OFHBKB+MicrosoftYaHei"/>
                <a:cs typeface="RLUUVU+OFHBKB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物体在不受外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力作用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，将保持静止状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或匀速直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RLUUVU+OFHBKB+MicrosoftYaHei"/>
                <a:cs typeface="RLUUVU+OFHBK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58709" y="3562203"/>
            <a:ext cx="4862951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理解并能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第二定律的内容，即</a:t>
            </a:r>
            <a:r>
              <a:rPr sz="1350">
                <a:solidFill>
                  <a:srgbClr val="000000"/>
                </a:solidFill>
                <a:latin typeface="RLUUVU+OFHBKB+MicrosoftYaHei"/>
                <a:cs typeface="RLUUVU+OFHBKB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物体加速度的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大小与作用力成正比，与物体的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量成反比</a:t>
            </a:r>
            <a:r>
              <a:rPr sz="1350">
                <a:solidFill>
                  <a:srgbClr val="000000"/>
                </a:solidFill>
                <a:latin typeface="RLUUVU+OFHBKB+MicrosoftYaHei"/>
                <a:cs typeface="RLUUVU+OFHBKB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01015" y="5122318"/>
            <a:ext cx="2914446" cy="634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EB554D"/>
                </a:solidFill>
                <a:latin typeface="CKGVGS+MS-UIGothic"/>
                <a:cs typeface="CKGVGS+MS-UIGothic"/>
              </a:rPr>
              <a:t>在此添加您的文本</a:t>
            </a:r>
            <a:r>
              <a:rPr sz="195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16</a:t>
            </a:r>
            <a:r>
              <a:rPr sz="1950">
                <a:solidFill>
                  <a:srgbClr val="EB554D"/>
                </a:solidFill>
                <a:latin typeface="CKGVGS+MS-UIGothic"/>
                <a:cs typeface="CKGVGS+MS-UIGothic"/>
              </a:rPr>
              <a:t>字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458709" y="511659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在此添加您的文本</a:t>
            </a:r>
            <a:r>
              <a:rPr sz="18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16</a:t>
            </a:r>
            <a:r>
              <a:rPr sz="1800">
                <a:solidFill>
                  <a:srgbClr val="EB554D"/>
                </a:solidFill>
                <a:latin typeface="CKGVGS+MS-UIGothic"/>
                <a:cs typeface="CKGVGS+MS-UIGothic"/>
              </a:rPr>
              <a:t>字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01015" y="552244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物体运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的描述，指出力是改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物体运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的原因，而不是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持物体运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的原因。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58709" y="5522448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此定律描述了力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物体运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的影响，是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力学中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458709" y="583105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的基本定律。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力的平衡与相互作用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0214" y="180896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力的平衡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9180" y="1808968"/>
            <a:ext cx="4665784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理解并能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够应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用力的平衡概念，即物体受到的合力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零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，物体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于静止或匀速直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0214" y="3384403"/>
            <a:ext cx="4796715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力的平衡是物体在受到多个力作用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些力相互抵消，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合力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零的状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09180" y="3384403"/>
            <a:ext cx="11144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相互作用力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20214" y="5053183"/>
            <a:ext cx="4665784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理解并能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相互作用力的概念，即两个物体之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作用力和反作用力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是大小相等、方向相反、作用在同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一条直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上。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09180" y="5053183"/>
            <a:ext cx="4665784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是牛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第三定律的内容，指出作用力和反作用力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是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存在，并且性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KGVGS+MS-UIGothic"/>
                <a:cs typeface="CKGVGS+MS-UIGothic"/>
              </a:rPr>
              <a:t>相同。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CKGVGS+MS-UIGothic"/>
                <a:cs typeface="CKGVGS+MS-UIGothic"/>
              </a:rPr>
              <a:t>力学基本原理复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量与冲量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35494" y="1965801"/>
            <a:ext cx="15490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冲量是描述力作用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的物理量，等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于力与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的乘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15154" y="2237439"/>
            <a:ext cx="473197" cy="3987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>
                <a:solidFill>
                  <a:srgbClr val="000000"/>
                </a:solidFill>
                <a:latin typeface="HSSMAH+WMEIUV+ArialMT"/>
                <a:cs typeface="HSSMAH+WMEIUV+ArialMT"/>
              </a:rPr>
              <a:t>•</a:t>
            </a:r>
            <a:r>
              <a:rPr sz="1250" spc="84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000000"/>
                </a:solidFill>
                <a:latin typeface="RLUUVU+OFHBKB+MicrosoftYaHei"/>
                <a:cs typeface="RLUUVU+OFHBKB+MicrosoftYaHei"/>
              </a:rPr>
              <a:t>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2590" y="4729321"/>
            <a:ext cx="1447800" cy="12039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量是描述物体运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的物理量，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等于物体的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量与</a:t>
            </a:r>
          </a:p>
          <a:p>
            <a:pPr marL="0" marR="0">
              <a:lnSpc>
                <a:spcPts val="1200"/>
              </a:lnSpc>
              <a:spcBef>
                <a:spcPts val="95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速度的乘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587740" y="4866481"/>
            <a:ext cx="13716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量定理：物体所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11400" y="500364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理解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量与冲量的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概念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87740" y="5140801"/>
            <a:ext cx="17014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受合外力的冲量等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于物体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量的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200">
                <a:solidFill>
                  <a:srgbClr val="000000"/>
                </a:solidFill>
                <a:latin typeface="CKGVGS+MS-UIGothic"/>
                <a:cs typeface="CKGVGS+MS-UIGothic"/>
              </a:rPr>
              <a:t>化量。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能与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势</a:t>
            </a: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85000" y="163613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能是物体由于运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而具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有的能量，等于物体的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量与速度平方的乘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的一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47139" y="2103492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算方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47139" y="2446393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68180" y="320585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机械能守恒定律：在没有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外力做功的情况下，物体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能之和保持不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04389" y="4861975"/>
            <a:ext cx="539633" cy="4956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HSSMAH+WMEIUV+ArialMT"/>
                <a:cs typeface="HSSMAH+WMEIUV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LUUVU+OFHBKB+MicrosoftYaHei"/>
                <a:cs typeface="RLUUVU+OFHBKB+MicrosoftYaHei"/>
              </a:rPr>
              <a:t>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85000" y="50600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能是物体由于位置或高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度而具有的能量，常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有重力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角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CKGVGS+MS-UIGothic"/>
                <a:cs typeface="CKGVGS+MS-UIGothic"/>
              </a:rPr>
              <a:t>量与扭矩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2500" y="1773928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量是描述物体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的物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理量，等于物体的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转动惯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量与角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速度的乘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97519" y="27416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扭矩是描述力矩作用的物理量，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等于力的大小、力臂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度和力与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力臂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角的正弦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的乘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42870" y="3082705"/>
            <a:ext cx="539633" cy="4956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HSSMAH+WMEIUV+ArialMT"/>
                <a:cs typeface="HSSMAH+WMEIUV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LUUVU+OFHBKB+MicrosoftYaHei"/>
                <a:cs typeface="RLUUVU+OFHBKB+MicrosoftYaHei"/>
              </a:rPr>
              <a:t>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15705" y="4927972"/>
            <a:ext cx="295751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量定理：物体所受合外力的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8019" y="5099422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理解角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量与扭矩的概念及其关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15705" y="5270872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力矩的冲量等于物体角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8019" y="5442322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系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15705" y="561377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KGVGS+MS-UIGothic"/>
                <a:cs typeface="CKGVGS+MS-UIGothic"/>
              </a:rPr>
              <a:t>化量。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DIBMCH+QFQIPM+MicrosoftYaHei-Bold"/>
                <a:cs typeface="DIBMCH+QFQIP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CKGVGS+MS-UIGothic"/>
                <a:cs typeface="CKGVGS+MS-UIGothic"/>
              </a:rPr>
              <a:t>力学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问题</a:t>
            </a:r>
            <a:r>
              <a:rPr sz="4500">
                <a:solidFill>
                  <a:srgbClr val="EB554D"/>
                </a:solidFill>
                <a:latin typeface="CKGVGS+MS-UIGothic"/>
                <a:cs typeface="CKGVGS+MS-UIGothic"/>
              </a:rPr>
              <a:t>解决策略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https://d.book118.com/216142214112010050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RLUUVU+OFHBKB+MicrosoftYaHei</vt:lpstr>
      <vt:lpstr>CKGVGS+MS-UIGothic</vt:lpstr>
      <vt:lpstr>SimSun</vt:lpstr>
      <vt:lpstr>DIBMCH+QFQIPM+MicrosoftYaHei-Bold</vt:lpstr>
      <vt:lpstr>HSSMAH+WMEIUV+ArialMT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2024-09-15T16:41:26.837</cp:lastPrinted>
  <dcterms:created xsi:type="dcterms:W3CDTF">2024-09-15T08:41:26Z</dcterms:created>
  <dcterms:modified xsi:type="dcterms:W3CDTF">2024-09-15T08:41:28Z</dcterms:modified>
</cp:coreProperties>
</file>