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4" r:id="rId36"/>
  </p:sldIdLst>
  <p:sldSz cx="9144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tags" Target="tags/tag1.xml" /><Relationship Id="rId38" Type="http://schemas.openxmlformats.org/officeDocument/2006/relationships/presProps" Target="presProps.xml" /><Relationship Id="rId39" Type="http://schemas.openxmlformats.org/officeDocument/2006/relationships/viewProps" Target="viewProps.xml" /><Relationship Id="rId4" Type="http://schemas.openxmlformats.org/officeDocument/2006/relationships/slide" Target="slides/slide1.xml" /><Relationship Id="rId40" Type="http://schemas.openxmlformats.org/officeDocument/2006/relationships/theme" Target="theme/theme1.xml" /><Relationship Id="rId41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1200" b="0">
                <a:latin typeface="Arial" pitchFamily="34" charset="0"/>
              </a:defRPr>
            </a:lvl1pPr>
          </a:lstStyle>
          <a:p>
            <a:pPr>
              <a:defRPr/>
            </a:pPr>
            <a:r>
              <a:rPr lang="en-US" altLang="zh-CN" smtClean="0"/>
              <a:t>.</a:t>
            </a:r>
            <a:r>
              <a:rPr lang="zh-CN" altLang="en-US" smtClean="0"/>
              <a:t>专业资料</a:t>
            </a:r>
            <a:r>
              <a:rPr lang="en-US" altLang="zh-CN" smtClean="0"/>
              <a:t>-</a:t>
            </a:r>
            <a:r>
              <a:rPr lang="zh-CN" altLang="en-US" smtClean="0"/>
              <a:t>医学专业课件</a:t>
            </a:r>
            <a:r>
              <a:rPr lang="en-US" altLang="zh-CN" smtClean="0"/>
              <a:t>.</a:t>
            </a:r>
            <a:endParaRPr lang="zh-CN" altLang="en-US"/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1200" b="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4294967295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en-US" altLang="zh-CN" noProof="0" smtClean="0"/>
              <a:t>Click to edit Master text styles</a:t>
            </a:r>
          </a:p>
          <a:p>
            <a:pPr lvl="1"/>
            <a:r>
              <a:rPr lang="en-US" altLang="zh-CN" noProof="0" smtClean="0"/>
              <a:t>Second level</a:t>
            </a:r>
          </a:p>
          <a:p>
            <a:pPr lvl="2"/>
            <a:r>
              <a:rPr lang="en-US" altLang="zh-CN" noProof="0" smtClean="0"/>
              <a:t>Third level</a:t>
            </a:r>
          </a:p>
          <a:p>
            <a:pPr lvl="3"/>
            <a:r>
              <a:rPr lang="en-US" altLang="zh-CN" noProof="0" smtClean="0"/>
              <a:t>Fourth level</a:t>
            </a:r>
          </a:p>
          <a:p>
            <a:pPr lvl="4"/>
            <a:r>
              <a:rPr lang="en-US" altLang="zh-CN" noProof="0" smtClean="0"/>
              <a:t>Fifth level</a:t>
            </a:r>
          </a:p>
        </p:txBody>
      </p:sp>
      <p:sp>
        <p:nvSpPr>
          <p:cNvPr id="563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1200" b="0">
                <a:latin typeface="Arial" pitchFamily="34" charset="0"/>
              </a:defRPr>
            </a:lvl1pPr>
          </a:lstStyle>
          <a:p>
            <a:pPr>
              <a:defRPr/>
            </a:pPr>
            <a:r>
              <a:rPr lang="en-US" altLang="zh-CN" smtClean="0"/>
              <a:t>.</a:t>
            </a:r>
            <a:r>
              <a:rPr lang="zh-CN" altLang="en-US" smtClean="0"/>
              <a:t>精选课件讲课</a:t>
            </a:r>
            <a:r>
              <a:rPr lang="en-US" altLang="zh-CN" smtClean="0"/>
              <a:t>.</a:t>
            </a:r>
            <a:endParaRPr lang="en-US" altLang="zh-CN"/>
          </a:p>
        </p:txBody>
      </p:sp>
      <p:sp>
        <p:nvSpPr>
          <p:cNvPr id="563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 algn="r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1200" b="0" noProof="1">
                <a:latin typeface="Arial" pitchFamily="34" charset="0"/>
              </a:defRPr>
            </a:lvl1pPr>
          </a:lstStyle>
          <a:p>
            <a:fld id="{F449A2BF-99F3-480A-86CE-6C982AD54D26}" type="slidenum">
              <a:rPr lang="zh-CN" altLang="en-US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3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_rels/notesSlide3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_rels/notesSlide3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4098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6146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8194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10242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12290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14338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16386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18434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0482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2530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4578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6626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3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8674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1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0722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69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2770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7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4818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5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6866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3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8914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1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40962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09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43010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7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45058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5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47106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prstTxWarp prst="textNoShape">
              <a:avLst/>
            </a:prstTxWarp>
          </a:bodyPr>
          <a:lstStyle/>
          <a:p>
            <a:fld id="{60050E1F-7C51-4CAB-B619-411BA439EC03}" type="slidenum">
              <a:rPr lang="zh-CN" altLang="en-US" smtClean="0"/>
              <a:t>23</a:t>
            </a:fld>
            <a:endParaRPr lang="zh-CN" altLang="en-US" smtClean="0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90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10000"/>
              </a:lnSpc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下丘脑</a:t>
            </a:r>
            <a:r>
              <a:rPr lang="en-US" altLang="zh-CN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-</a:t>
            </a: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垂体</a:t>
            </a:r>
            <a:r>
              <a:rPr lang="en-US" altLang="zh-CN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-</a:t>
            </a: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卵巢轴从初潮至发育成熟往往需要几年的时间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青春期少女在初潮后至发育成熟过程中，下丘脑</a:t>
            </a:r>
            <a:r>
              <a:rPr lang="en-US" altLang="zh-CN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-</a:t>
            </a: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垂体</a:t>
            </a:r>
            <a:r>
              <a:rPr lang="en-US" altLang="zh-CN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-</a:t>
            </a: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卵巢轴复杂而精密的调节关系并不稳定，易受各种内外环境的改变而发生功能失调</a:t>
            </a:r>
          </a:p>
          <a:p>
            <a:pPr eaLnBrk="1" hangingPunct="1">
              <a:defRPr/>
            </a:pPr>
            <a:endParaRPr lang="zh-CN" altLang="en-US" smtClean="0"/>
          </a:p>
        </p:txBody>
      </p:sp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1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51202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49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53250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7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55298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345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57346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3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59394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41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61442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489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63490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537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65538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85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67586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200" b="0">
                <a:latin typeface="Arial" pitchFamily="34" charset="0"/>
              </a:rPr>
              <a:t>.卫生.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zh-CN" sz="1200" b="0">
                <a:latin typeface="Arial" pitchFamily="34" charset="0"/>
              </a:rPr>
              <a:t>.管理.</a:t>
            </a: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52254-D0C1-4EE4-8508-A34F40CF8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53397-135B-4946-9BD0-E6921F30C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35346-C448-4805-BD4D-F3044251B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22A6C-36D1-475B-AB34-6182A442B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21C0DE-B23A-4E08-9F76-BC12A389B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7E8FBA-39C5-4DA1-8C1A-AD707FC02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5DBB01-4576-428C-8261-447CA1D18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F8427-41D2-44D5-AF38-9968F544B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8BA73-068D-49B8-AA83-E6974D6A9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3ACDF-50D0-4E07-ABCC-5194D9EAB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ECE1A-7711-40FA-9446-AB4AE8C64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0677364"/>
      </p:ext>
    </p:extLst>
  </p:cSld>
  <p:clrMapOvr>
    <a:masterClrMapping/>
  </p:clrMapOvr>
  <p:transition/>
  <p:timing/>
  <p:hf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57212587"/>
      </p:ext>
    </p:extLst>
  </p:cSld>
  <p:clrMapOvr>
    <a:masterClrMapping/>
  </p:clrMapOvr>
  <p:transition/>
  <p:timing/>
  <p:hf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06541815"/>
      </p:ext>
    </p:extLst>
  </p:cSld>
  <p:clrMapOvr>
    <a:masterClrMapping/>
  </p:clrMapOvr>
  <p:transition/>
  <p:timing/>
  <p:hf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69188313"/>
      </p:ext>
    </p:extLst>
  </p:cSld>
  <p:clrMapOvr>
    <a:masterClrMapping/>
  </p:clrMapOvr>
  <p:transition/>
  <p:timing/>
  <p:hf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43589393"/>
      </p:ext>
    </p:extLst>
  </p:cSld>
  <p:clrMapOvr>
    <a:masterClrMapping/>
  </p:clrMapOvr>
  <p:transition/>
  <p:timing/>
  <p:hf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68863755"/>
      </p:ext>
    </p:extLst>
  </p:cSld>
  <p:clrMapOvr>
    <a:masterClrMapping/>
  </p:clrMapOvr>
  <p:transition/>
  <p:timing/>
  <p:hf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23213431"/>
      </p:ext>
    </p:extLst>
  </p:cSld>
  <p:clrMapOvr>
    <a:masterClrMapping/>
  </p:clrMapOvr>
  <p:transition/>
  <p:timing/>
  <p:hf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21956784"/>
      </p:ext>
    </p:extLst>
  </p:cSld>
  <p:clrMapOvr>
    <a:masterClrMapping/>
  </p:clrMapOvr>
  <p:transition/>
  <p:timing/>
  <p:hf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11950914"/>
      </p:ext>
    </p:extLst>
  </p:cSld>
  <p:clrMapOvr>
    <a:masterClrMapping/>
  </p:clrMapOvr>
  <p:transition/>
  <p:timing/>
  <p:hf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09649586"/>
      </p:ext>
    </p:extLst>
  </p:cSld>
  <p:clrMapOvr>
    <a:masterClrMapping/>
  </p:clrMapOvr>
  <p:transition/>
  <p:timing/>
  <p:hf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745162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745162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34109937"/>
      </p:ext>
    </p:extLst>
  </p:cSld>
  <p:clrMapOvr>
    <a:masterClrMapping/>
  </p:clrMapOvr>
  <p:transition/>
  <p:timing/>
  <p:hf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566738" y="1752600"/>
            <a:ext cx="8001000" cy="426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1027" name="AutoShape 4"/>
          <p:cNvSpPr>
            <a:spLocks noChangeArrowheads="1"/>
          </p:cNvSpPr>
          <p:nvPr/>
        </p:nvSpPr>
        <p:spPr bwMode="auto">
          <a:xfrm>
            <a:off x="609600" y="1566863"/>
            <a:ext cx="7958138" cy="109537"/>
          </a:xfrm>
          <a:custGeom>
            <a:gdLst>
              <a:gd name="T0" fmla="*/ 0 w 1000"/>
              <a:gd name="T1" fmla="*/ 0 h 1000"/>
              <a:gd name="T2" fmla="*/ 2147483647 w 1000"/>
              <a:gd name="T3" fmla="*/ 0 h 1000"/>
              <a:gd name="T4" fmla="*/ 2147483647 w 1000"/>
              <a:gd name="T5" fmla="*/ 2147483647 h 1000"/>
              <a:gd name="T6" fmla="*/ 0 w 1000"/>
              <a:gd name="T7" fmla="*/ 2147483647 h 1000"/>
              <a:gd name="T8" fmla="*/ 0 w 1000"/>
              <a:gd name="T9" fmla="*/ 0 h 1000"/>
              <a:gd name="T10" fmla="*/ 2147483647 w 1000"/>
              <a:gd name="T11" fmla="*/ 0 h 10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1000" h="1000" stroke="0">
                <a:moveTo>
                  <a:pt x="0" y="0"/>
                </a:moveTo>
                <a:lnTo>
                  <a:pt x="585" y="0"/>
                </a:lnTo>
                <a:lnTo>
                  <a:pt x="585" y="1000"/>
                </a:lnTo>
                <a:lnTo>
                  <a:pt x="0" y="1000"/>
                </a:lnTo>
                <a:lnTo>
                  <a:pt x="0" y="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gradFill rotWithShape="1">
            <a:gsLst>
              <a:gs pos="0">
                <a:srgbClr val="F4FB93"/>
              </a:gs>
              <a:gs pos="50000">
                <a:srgbClr val="00CCFF"/>
              </a:gs>
              <a:gs pos="100000">
                <a:srgbClr val="F4FB93"/>
              </a:gs>
            </a:gsLst>
            <a:lin ang="5400000" scaled="1"/>
          </a:gradFill>
          <a:ln w="19050">
            <a:solidFill>
              <a:srgbClr val="EAF73F"/>
            </a:solidFill>
            <a:round/>
          </a:ln>
        </p:spPr>
        <p:txBody>
          <a:bodyPr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19812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sz="1200" b="0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algn="ctr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sz="1200" b="0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/>
              <a:t>.</a:t>
            </a:r>
          </a:p>
        </p:txBody>
      </p:sp>
      <p:sp>
        <p:nvSpPr>
          <p:cNvPr id="4105" name="AutoShape 9"/>
          <p:cNvSpPr>
            <a:spLocks noChangeArrowheads="1"/>
          </p:cNvSpPr>
          <p:nvPr/>
        </p:nvSpPr>
        <p:spPr bwMode="auto">
          <a:xfrm>
            <a:off x="539750" y="1484313"/>
            <a:ext cx="8135938" cy="287337"/>
          </a:xfrm>
          <a:prstGeom prst="wave">
            <a:avLst>
              <a:gd name="adj1" fmla="val 13005"/>
              <a:gd name="adj2" fmla="val 134"/>
            </a:avLst>
          </a:prstGeom>
          <a:gradFill rotWithShape="1">
            <a:gsLst>
              <a:gs pos="0">
                <a:schemeClr val="bg1"/>
              </a:gs>
              <a:gs pos="50000">
                <a:srgbClr val="6699FF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4106" name="AutoShape 10"/>
          <p:cNvSpPr>
            <a:spLocks noChangeArrowheads="1"/>
          </p:cNvSpPr>
          <p:nvPr/>
        </p:nvSpPr>
        <p:spPr bwMode="auto">
          <a:xfrm>
            <a:off x="539750" y="1557338"/>
            <a:ext cx="8135938" cy="214312"/>
          </a:xfrm>
          <a:prstGeom prst="wave">
            <a:avLst>
              <a:gd name="adj1" fmla="val 13005"/>
              <a:gd name="adj2" fmla="val 134"/>
            </a:avLst>
          </a:prstGeom>
          <a:gradFill rotWithShape="1">
            <a:gsLst>
              <a:gs pos="0">
                <a:schemeClr val="bg1"/>
              </a:gs>
              <a:gs pos="50000">
                <a:srgbClr val="6699FF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</p:spPr>
        <p:txBody>
          <a:bodyPr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anose="020b060403050404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anose="020b060403050404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anose="020b060403050404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anose="020b060403050404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anose="020b060403050404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anose="020b060403050404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anose="020b060403050404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anose="020b0604030504040204" pitchFamily="34" charset="0"/>
        </a:defRPr>
      </a:lvl9pPr>
    </p:titleStyle>
    <p:bodyStyle>
      <a:lvl1pPr marL="469900" indent="-469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o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n"/>
        <a:defRPr sz="2600">
          <a:solidFill>
            <a:schemeClr val="tx1"/>
          </a:solidFill>
          <a:latin typeface="+mn-lt"/>
        </a:defRPr>
      </a:lvl2pPr>
      <a:lvl3pPr marL="1304925" indent="-39528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o"/>
        <a:defRPr sz="2300">
          <a:solidFill>
            <a:schemeClr val="tx1"/>
          </a:solidFill>
          <a:latin typeface="+mn-lt"/>
        </a:defRPr>
      </a:lvl3pPr>
      <a:lvl4pPr marL="1693863" indent="-3873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</a:defRPr>
      </a:lvl4pPr>
      <a:lvl5pPr marL="2093913" indent="-398463" algn="l" rtl="0" eaLnBrk="0" fontAlgn="base" hangingPunct="0">
        <a:spcBef>
          <a:spcPct val="25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51430" indent="-398780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</a:defRPr>
      </a:lvl6pPr>
      <a:lvl7pPr marL="3008630" indent="-398780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65830" indent="-398780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</a:defRPr>
      </a:lvl8pPr>
      <a:lvl9pPr marL="3923030" indent="-398780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1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5.xml" /><Relationship Id="rId3" Type="http://schemas.openxmlformats.org/officeDocument/2006/relationships/image" Target="../media/image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6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7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8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9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0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1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2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4311302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913" y="2349500"/>
            <a:ext cx="6911975" cy="3240088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z="3900" b="1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功能失调性子宫出血的诊治</a:t>
            </a:r>
            <a:endParaRPr lang="en-US" altLang="zh-CN" sz="3900" b="1" smtClean="0">
              <a:solidFill>
                <a:schemeClr val="hlink"/>
              </a:solidFill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  <a:p>
            <a:pPr eaLnBrk="1" hangingPunct="1">
              <a:defRPr/>
            </a:pPr>
            <a:endParaRPr lang="en-US" altLang="zh-CN" sz="3900" b="1" smtClean="0">
              <a:solidFill>
                <a:schemeClr val="hlink"/>
              </a:solidFill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773113"/>
            <a:ext cx="8229600" cy="1143000"/>
          </a:xfrm>
        </p:spPr>
        <p:txBody>
          <a:bodyPr vert="horz" wrap="square" lIns="91440" tIns="45720" rIns="91440" bIns="45720" numCol="1" anchor="t" anchorCtr="0" compatLnSpc="1"/>
          <a:lstStyle/>
          <a:p>
            <a:pPr eaLnBrk="1" hangingPunct="1">
              <a:defRPr/>
            </a:pPr>
            <a:r>
              <a:rPr lang="zh-CN" altLang="en-US" sz="40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功血概述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674688" y="2185988"/>
            <a:ext cx="8001000" cy="4267200"/>
          </a:xfrm>
        </p:spPr>
        <p:txBody>
          <a:bodyPr/>
          <a:lstStyle/>
          <a:p>
            <a:pPr eaLnBrk="1" hangingPunct="1">
              <a:lnSpc>
                <a:spcPct val="120000"/>
              </a:lnSpc>
              <a:buSzPct val="85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zh-CN" altLang="en-US" b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功血的定义</a:t>
            </a:r>
          </a:p>
          <a:p>
            <a:pPr eaLnBrk="1" hangingPunct="1">
              <a:lnSpc>
                <a:spcPct val="120000"/>
              </a:lnSpc>
              <a:buSzPct val="85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功血的分类</a:t>
            </a:r>
          </a:p>
          <a:p>
            <a:pPr eaLnBrk="1" hangingPunct="1">
              <a:lnSpc>
                <a:spcPct val="120000"/>
              </a:lnSpc>
              <a:buSzPct val="85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功血的流行病学</a:t>
            </a:r>
          </a:p>
          <a:p>
            <a:pPr eaLnBrk="1" hangingPunct="1">
              <a:buSzPct val="85000"/>
              <a:buFont typeface="Wingdings" panose="05000000000000000000" pitchFamily="2" charset="2"/>
              <a:buBlip>
                <a:blip r:embed="rId3"/>
              </a:buBlip>
              <a:defRPr/>
            </a:pPr>
            <a:endParaRPr lang="zh-CN" altLang="en-US" b="1" smtClean="0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  <a:p>
            <a:pPr eaLnBrk="1" hangingPunct="1">
              <a:buSzPct val="85000"/>
              <a:buFont typeface="Wingdings" panose="05000000000000000000" pitchFamily="2" charset="2"/>
              <a:buBlip>
                <a:blip r:embed="rId3"/>
              </a:buBlip>
              <a:defRPr/>
            </a:pPr>
            <a:endParaRPr lang="zh-CN" altLang="en-US" b="1" smtClean="0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692150"/>
            <a:ext cx="8229600" cy="725488"/>
          </a:xfrm>
        </p:spPr>
        <p:txBody>
          <a:bodyPr vert="horz" wrap="square" lIns="91440" tIns="45720" rIns="91440" bIns="45720" numCol="1" anchor="t" anchorCtr="0" compatLnSpc="1"/>
          <a:lstStyle/>
          <a:p>
            <a:pPr eaLnBrk="1" hangingPunct="1"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 相关概念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825625"/>
            <a:ext cx="7883525" cy="4267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正常月经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          周期：</a:t>
            </a:r>
            <a:r>
              <a:rPr lang="en-US" altLang="zh-CN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24-35</a:t>
            </a: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天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          经期</a:t>
            </a:r>
            <a:r>
              <a:rPr lang="en-US" altLang="zh-CN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:    2-7</a:t>
            </a: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天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          平均失血量：</a:t>
            </a:r>
            <a:r>
              <a:rPr lang="en-US" altLang="zh-CN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20-60ml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常见概念：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          异常子宫出血（</a:t>
            </a:r>
            <a:r>
              <a:rPr lang="en-US" altLang="zh-CN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AUB)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US" altLang="zh-CN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          </a:t>
            </a: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月经过多（</a:t>
            </a:r>
            <a:r>
              <a:rPr lang="en-US" altLang="zh-CN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Menorrhagia</a:t>
            </a: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）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          </a:t>
            </a:r>
            <a:r>
              <a:rPr lang="zh-CN" altLang="en-US" sz="2800" b="1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功能性子宫出血（</a:t>
            </a:r>
            <a:r>
              <a:rPr lang="en-US" altLang="zh-CN" sz="2800" b="1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DUB)</a:t>
            </a:r>
          </a:p>
          <a:p>
            <a:pPr eaLnBrk="1" hangingPunct="1">
              <a:lnSpc>
                <a:spcPct val="90000"/>
              </a:lnSpc>
              <a:defRPr/>
            </a:pPr>
            <a:endParaRPr lang="zh-CN" altLang="en-US" sz="2800" b="1" smtClean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2133600"/>
            <a:ext cx="8001000" cy="3240088"/>
          </a:xfrm>
        </p:spPr>
        <p:txBody>
          <a:bodyPr/>
          <a:lstStyle/>
          <a:p>
            <a:pPr marL="0" indent="711200" eaLnBrk="1" hangingPunct="1">
              <a:defRPr/>
            </a:pP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功血</a:t>
            </a:r>
            <a:r>
              <a:rPr lang="en-US" altLang="zh-CN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=</a:t>
            </a: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没有器质性病变的无排卵性出血</a:t>
            </a:r>
            <a:endParaRPr lang="en-US" altLang="zh-CN" sz="2800" b="1" smtClean="0"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711200" eaLnBrk="1" hangingPunct="1">
              <a:defRPr/>
            </a:pP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出血来源于子宫内膜，排除器质性病变</a:t>
            </a:r>
            <a:endParaRPr lang="en-US" altLang="zh-CN" sz="2800" b="1" smtClean="0"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218" name="Text Box 4"/>
          <p:cNvSpPr txBox="1">
            <a:spLocks noChangeArrowheads="1"/>
          </p:cNvSpPr>
          <p:nvPr/>
        </p:nvSpPr>
        <p:spPr bwMode="auto">
          <a:xfrm>
            <a:off x="684213" y="765175"/>
            <a:ext cx="244792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4000"/>
              <a:t>美国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620713"/>
            <a:ext cx="8075612" cy="796925"/>
          </a:xfrm>
        </p:spPr>
        <p:txBody>
          <a:bodyPr vert="horz" wrap="square" lIns="91440" tIns="45720" rIns="91440" bIns="45720" numCol="1" anchor="t" anchorCtr="0" compatLnSpc="1"/>
          <a:lstStyle/>
          <a:p>
            <a:pPr eaLnBrk="1" hangingPunct="1">
              <a:defRPr/>
            </a:pPr>
            <a:r>
              <a:rPr lang="zh-CN" altLang="en-US" sz="42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欧洲</a:t>
            </a:r>
            <a:endParaRPr lang="en-GB" altLang="zh-CN" sz="4200" b="1" smtClean="0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1116013" y="1989138"/>
            <a:ext cx="7010400" cy="41148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z="2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当过多的子宫出血（包括经量过大、经期延长或行经周期缩短）不是由于可证实的盆腔疾病、妊娠合并症或全身性疾病导致时，即可以诊断为功血</a:t>
            </a:r>
          </a:p>
          <a:p>
            <a:pPr eaLnBrk="1" hangingPunct="1">
              <a:defRPr/>
            </a:pPr>
            <a:r>
              <a:rPr lang="zh-CN" altLang="en-US" sz="2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月经过多：为一症状，主诉连续数个规则周期的</a:t>
            </a:r>
            <a:r>
              <a:rPr lang="en-US" altLang="zh-CN" sz="2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BML</a:t>
            </a:r>
            <a:r>
              <a:rPr lang="zh-CN" altLang="en-US" sz="2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过多，各观测量</a:t>
            </a:r>
            <a:r>
              <a:rPr lang="en-US" altLang="zh-CN" sz="2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&gt;80ml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zh-CN" altLang="en-US" sz="2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　　生殖器官器质性病变３０％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zh-CN" altLang="en-US" sz="2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　　血液病：</a:t>
            </a:r>
            <a:r>
              <a:rPr lang="en-US" altLang="zh-CN" sz="2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&lt;</a:t>
            </a:r>
            <a:r>
              <a:rPr lang="zh-CN" altLang="en-US" sz="2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５％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zh-CN" altLang="en-US" sz="2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　　全身内分泌疾病：</a:t>
            </a:r>
            <a:r>
              <a:rPr lang="en-US" altLang="zh-CN" sz="2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&lt;5%</a:t>
            </a:r>
          </a:p>
          <a:p>
            <a:pPr eaLnBrk="1" hangingPunct="1">
              <a:defRPr/>
            </a:pPr>
            <a:endParaRPr lang="zh-CN" altLang="en-GB" sz="2600" b="1" smtClean="0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692150"/>
            <a:ext cx="8229600" cy="725488"/>
          </a:xfrm>
        </p:spPr>
        <p:txBody>
          <a:bodyPr vert="horz" wrap="square" lIns="91440" tIns="45720" rIns="91440" bIns="45720" numCol="1" anchor="t" anchorCtr="0" compatLnSpc="1"/>
          <a:lstStyle/>
          <a:p>
            <a:pPr eaLnBrk="1" hangingPunct="1"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 </a:t>
            </a:r>
            <a:r>
              <a:rPr lang="zh-CN" altLang="en-US" sz="40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中国</a:t>
            </a:r>
            <a:endParaRPr lang="zh-CN" altLang="en-GB" sz="4000" b="1" smtClean="0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566737" y="1752600"/>
            <a:ext cx="7726363" cy="4267200"/>
          </a:xfrm>
          <a:ln>
            <a:miter lim="800000"/>
          </a:ln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妇产科学</a:t>
            </a:r>
            <a:endParaRPr lang="en-US" altLang="zh-CN" sz="2800" b="1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zh-CN" altLang="en-US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功</a:t>
            </a: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血：</a:t>
            </a:r>
            <a:r>
              <a:rPr lang="zh-CN" altLang="en-US" sz="2800" b="1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是指由调节生殖的神经内分泌机制失常引起的异常子宫</a:t>
            </a: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出血</a:t>
            </a:r>
            <a:endParaRPr lang="en-US" altLang="zh-CN" sz="2800" b="1" smtClean="0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zh-CN" altLang="en-US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分为</a:t>
            </a: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无排卵性和有排卵性两类</a:t>
            </a:r>
            <a:endParaRPr lang="en-US" altLang="zh-CN" sz="2800" b="1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US" altLang="zh-CN" sz="2400" b="1" smtClean="0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zh-CN" altLang="en-US" sz="2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强调</a:t>
            </a:r>
            <a:r>
              <a:rPr lang="zh-CN" altLang="en-US" sz="2600" b="1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其基本的病理生理改变为：中枢神经系统－下丘脑－垂体－卵巢轴（</a:t>
            </a:r>
            <a:r>
              <a:rPr lang="en-US" altLang="zh-CN" sz="2600" b="1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HPOA</a:t>
            </a:r>
            <a:r>
              <a:rPr lang="zh-CN" altLang="en-US" sz="2600" b="1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）的神经内分泌调控异常，或卵巢、子宫内膜或肌层局部调控功能的异常</a:t>
            </a:r>
            <a:r>
              <a:rPr lang="zh-CN" altLang="en-GB" sz="2600" b="1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 </a:t>
            </a:r>
          </a:p>
          <a:p>
            <a:pPr lvl="7">
              <a:lnSpc>
                <a:spcPct val="90000"/>
              </a:lnSpc>
              <a:defRPr/>
            </a:pPr>
            <a:endParaRPr lang="zh-CN" altLang="en-US" sz="1600" b="1" smtClean="0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1" name="Picture 2" descr="m-404-1-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17763" y="2024063"/>
            <a:ext cx="5354637" cy="5138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2" name="Text Box 3"/>
          <p:cNvSpPr txBox="1">
            <a:spLocks noChangeArrowheads="1"/>
          </p:cNvSpPr>
          <p:nvPr/>
        </p:nvSpPr>
        <p:spPr bwMode="auto">
          <a:xfrm>
            <a:off x="4191000" y="1219200"/>
            <a:ext cx="1533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2400">
                <a:solidFill>
                  <a:schemeClr val="tx2"/>
                </a:solidFill>
                <a:latin typeface="Times New Roman" panose="02020603050405020304" pitchFamily="18" charset="0"/>
              </a:rPr>
              <a:t>下丘脑</a:t>
            </a:r>
          </a:p>
        </p:txBody>
      </p:sp>
      <p:sp>
        <p:nvSpPr>
          <p:cNvPr id="15363" name="AutoShape 4"/>
          <p:cNvSpPr>
            <a:spLocks noChangeArrowheads="1"/>
          </p:cNvSpPr>
          <p:nvPr/>
        </p:nvSpPr>
        <p:spPr bwMode="auto">
          <a:xfrm>
            <a:off x="4648200" y="1719263"/>
            <a:ext cx="228600" cy="1524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vert="eaVert"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64" name="Text Box 5"/>
          <p:cNvSpPr txBox="1">
            <a:spLocks noChangeArrowheads="1"/>
          </p:cNvSpPr>
          <p:nvPr/>
        </p:nvSpPr>
        <p:spPr bwMode="auto">
          <a:xfrm>
            <a:off x="3160713" y="1885950"/>
            <a:ext cx="351631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>
                <a:solidFill>
                  <a:srgbClr val="FF3300"/>
                </a:solidFill>
                <a:latin typeface="Times New Roman" panose="02020603050405020304" pitchFamily="18" charset="0"/>
              </a:rPr>
              <a:t>垂体促性腺激素释放激素</a:t>
            </a:r>
            <a:r>
              <a:rPr lang="en-US" altLang="zh-CN">
                <a:solidFill>
                  <a:srgbClr val="FF3300"/>
                </a:solidFill>
                <a:latin typeface="Times New Roman" panose="02020603050405020304" pitchFamily="18" charset="0"/>
              </a:rPr>
              <a:t>(GnRH)</a:t>
            </a:r>
          </a:p>
        </p:txBody>
      </p:sp>
      <p:sp>
        <p:nvSpPr>
          <p:cNvPr id="15365" name="AutoShape 6"/>
          <p:cNvSpPr>
            <a:spLocks noChangeArrowheads="1"/>
          </p:cNvSpPr>
          <p:nvPr/>
        </p:nvSpPr>
        <p:spPr bwMode="auto">
          <a:xfrm>
            <a:off x="4648200" y="2252663"/>
            <a:ext cx="228600" cy="1524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vert="eaVert"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66" name="Text Box 7"/>
          <p:cNvSpPr txBox="1">
            <a:spLocks noChangeArrowheads="1"/>
          </p:cNvSpPr>
          <p:nvPr/>
        </p:nvSpPr>
        <p:spPr bwMode="auto">
          <a:xfrm>
            <a:off x="4932363" y="2590800"/>
            <a:ext cx="7969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2400">
                <a:solidFill>
                  <a:schemeClr val="tx2"/>
                </a:solidFill>
                <a:latin typeface="Times New Roman" panose="02020603050405020304" pitchFamily="18" charset="0"/>
              </a:rPr>
              <a:t>垂体</a:t>
            </a:r>
          </a:p>
        </p:txBody>
      </p:sp>
      <p:sp>
        <p:nvSpPr>
          <p:cNvPr id="15367" name="AutoShape 8"/>
          <p:cNvSpPr>
            <a:spLocks noChangeArrowheads="1"/>
          </p:cNvSpPr>
          <p:nvPr/>
        </p:nvSpPr>
        <p:spPr bwMode="auto">
          <a:xfrm>
            <a:off x="4648200" y="3014663"/>
            <a:ext cx="228600" cy="1524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vert="eaVert"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68" name="Text Box 9"/>
          <p:cNvSpPr txBox="1">
            <a:spLocks noChangeArrowheads="1"/>
          </p:cNvSpPr>
          <p:nvPr/>
        </p:nvSpPr>
        <p:spPr bwMode="auto">
          <a:xfrm>
            <a:off x="4170363" y="3167063"/>
            <a:ext cx="133508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>
                <a:solidFill>
                  <a:srgbClr val="FF3300"/>
                </a:solidFill>
                <a:latin typeface="Times New Roman" panose="02020603050405020304" pitchFamily="18" charset="0"/>
              </a:rPr>
              <a:t>促性腺激素</a:t>
            </a:r>
          </a:p>
        </p:txBody>
      </p:sp>
      <p:sp>
        <p:nvSpPr>
          <p:cNvPr id="15369" name="Line 10"/>
          <p:cNvSpPr>
            <a:spLocks noChangeShapeType="1"/>
          </p:cNvSpPr>
          <p:nvPr/>
        </p:nvSpPr>
        <p:spPr bwMode="auto">
          <a:xfrm flipV="1">
            <a:off x="5465763" y="3349625"/>
            <a:ext cx="381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70" name="Line 11"/>
          <p:cNvSpPr>
            <a:spLocks noChangeShapeType="1"/>
          </p:cNvSpPr>
          <p:nvPr/>
        </p:nvSpPr>
        <p:spPr bwMode="auto">
          <a:xfrm>
            <a:off x="3789363" y="3349625"/>
            <a:ext cx="381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71" name="Text Box 12"/>
          <p:cNvSpPr txBox="1">
            <a:spLocks noChangeArrowheads="1"/>
          </p:cNvSpPr>
          <p:nvPr/>
        </p:nvSpPr>
        <p:spPr bwMode="auto">
          <a:xfrm>
            <a:off x="3179763" y="3167063"/>
            <a:ext cx="6286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>
                <a:solidFill>
                  <a:srgbClr val="FF3300"/>
                </a:solidFill>
                <a:latin typeface="Times New Roman" panose="02020603050405020304" pitchFamily="18" charset="0"/>
              </a:rPr>
              <a:t>FSH</a:t>
            </a:r>
          </a:p>
        </p:txBody>
      </p:sp>
      <p:sp>
        <p:nvSpPr>
          <p:cNvPr id="15372" name="Text Box 13"/>
          <p:cNvSpPr txBox="1">
            <a:spLocks noChangeArrowheads="1"/>
          </p:cNvSpPr>
          <p:nvPr/>
        </p:nvSpPr>
        <p:spPr bwMode="auto">
          <a:xfrm>
            <a:off x="5922963" y="3167063"/>
            <a:ext cx="5143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>
                <a:solidFill>
                  <a:srgbClr val="FF3300"/>
                </a:solidFill>
                <a:latin typeface="Times New Roman" panose="02020603050405020304" pitchFamily="18" charset="0"/>
              </a:rPr>
              <a:t>LH</a:t>
            </a:r>
          </a:p>
        </p:txBody>
      </p:sp>
      <p:sp>
        <p:nvSpPr>
          <p:cNvPr id="15373" name="Line 14"/>
          <p:cNvSpPr>
            <a:spLocks noChangeShapeType="1"/>
          </p:cNvSpPr>
          <p:nvPr/>
        </p:nvSpPr>
        <p:spPr bwMode="auto">
          <a:xfrm flipH="1">
            <a:off x="2722563" y="3624263"/>
            <a:ext cx="38100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74" name="Line 15"/>
          <p:cNvSpPr>
            <a:spLocks noChangeShapeType="1"/>
          </p:cNvSpPr>
          <p:nvPr/>
        </p:nvSpPr>
        <p:spPr bwMode="auto">
          <a:xfrm flipH="1">
            <a:off x="3255963" y="3700463"/>
            <a:ext cx="1524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75" name="Line 16"/>
          <p:cNvSpPr>
            <a:spLocks noChangeShapeType="1"/>
          </p:cNvSpPr>
          <p:nvPr/>
        </p:nvSpPr>
        <p:spPr bwMode="auto">
          <a:xfrm>
            <a:off x="3636963" y="3700463"/>
            <a:ext cx="22860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76" name="Line 17"/>
          <p:cNvSpPr>
            <a:spLocks noChangeShapeType="1"/>
          </p:cNvSpPr>
          <p:nvPr/>
        </p:nvSpPr>
        <p:spPr bwMode="auto">
          <a:xfrm>
            <a:off x="3789363" y="3624263"/>
            <a:ext cx="838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77" name="Line 18"/>
          <p:cNvSpPr>
            <a:spLocks noChangeShapeType="1"/>
          </p:cNvSpPr>
          <p:nvPr/>
        </p:nvSpPr>
        <p:spPr bwMode="auto">
          <a:xfrm flipH="1">
            <a:off x="4017963" y="3624263"/>
            <a:ext cx="18288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78" name="Line 19"/>
          <p:cNvSpPr>
            <a:spLocks noChangeShapeType="1"/>
          </p:cNvSpPr>
          <p:nvPr/>
        </p:nvSpPr>
        <p:spPr bwMode="auto">
          <a:xfrm flipH="1">
            <a:off x="5008563" y="3624263"/>
            <a:ext cx="9906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79" name="Line 20"/>
          <p:cNvSpPr>
            <a:spLocks noChangeShapeType="1"/>
          </p:cNvSpPr>
          <p:nvPr/>
        </p:nvSpPr>
        <p:spPr bwMode="auto">
          <a:xfrm flipH="1">
            <a:off x="5770563" y="3700463"/>
            <a:ext cx="2286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80" name="Line 21"/>
          <p:cNvSpPr>
            <a:spLocks noChangeShapeType="1"/>
          </p:cNvSpPr>
          <p:nvPr/>
        </p:nvSpPr>
        <p:spPr bwMode="auto">
          <a:xfrm flipH="1">
            <a:off x="5618163" y="5300663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81" name="Text Box 22"/>
          <p:cNvSpPr txBox="1">
            <a:spLocks noChangeArrowheads="1"/>
          </p:cNvSpPr>
          <p:nvPr/>
        </p:nvSpPr>
        <p:spPr bwMode="auto">
          <a:xfrm>
            <a:off x="5160963" y="4933950"/>
            <a:ext cx="11398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>
                <a:solidFill>
                  <a:srgbClr val="FF3300"/>
                </a:solidFill>
                <a:latin typeface="Times New Roman" panose="02020603050405020304" pitchFamily="18" charset="0"/>
              </a:rPr>
              <a:t>孕激素</a:t>
            </a:r>
          </a:p>
        </p:txBody>
      </p:sp>
      <p:sp>
        <p:nvSpPr>
          <p:cNvPr id="15382" name="Text Box 23"/>
          <p:cNvSpPr txBox="1">
            <a:spLocks noChangeArrowheads="1"/>
          </p:cNvSpPr>
          <p:nvPr/>
        </p:nvSpPr>
        <p:spPr bwMode="auto">
          <a:xfrm>
            <a:off x="3332163" y="5072063"/>
            <a:ext cx="9525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>
                <a:solidFill>
                  <a:srgbClr val="FF3300"/>
                </a:solidFill>
                <a:latin typeface="Times New Roman" panose="02020603050405020304" pitchFamily="18" charset="0"/>
              </a:rPr>
              <a:t>雌激素</a:t>
            </a:r>
          </a:p>
        </p:txBody>
      </p:sp>
      <p:sp>
        <p:nvSpPr>
          <p:cNvPr id="15383" name="Line 24"/>
          <p:cNvSpPr>
            <a:spLocks noChangeShapeType="1"/>
          </p:cNvSpPr>
          <p:nvPr/>
        </p:nvSpPr>
        <p:spPr bwMode="auto">
          <a:xfrm>
            <a:off x="3179763" y="4843463"/>
            <a:ext cx="2286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84" name="Line 25"/>
          <p:cNvSpPr>
            <a:spLocks noChangeShapeType="1"/>
          </p:cNvSpPr>
          <p:nvPr/>
        </p:nvSpPr>
        <p:spPr bwMode="auto">
          <a:xfrm flipH="1">
            <a:off x="3789363" y="4843463"/>
            <a:ext cx="1524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85" name="Line 26"/>
          <p:cNvSpPr>
            <a:spLocks noChangeShapeType="1"/>
          </p:cNvSpPr>
          <p:nvPr/>
        </p:nvSpPr>
        <p:spPr bwMode="auto">
          <a:xfrm flipH="1">
            <a:off x="3255963" y="5529263"/>
            <a:ext cx="2286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86" name="Line 27"/>
          <p:cNvSpPr>
            <a:spLocks noChangeShapeType="1"/>
          </p:cNvSpPr>
          <p:nvPr/>
        </p:nvSpPr>
        <p:spPr bwMode="auto">
          <a:xfrm flipH="1">
            <a:off x="3713163" y="5453063"/>
            <a:ext cx="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87" name="Line 28"/>
          <p:cNvSpPr>
            <a:spLocks noChangeShapeType="1"/>
          </p:cNvSpPr>
          <p:nvPr/>
        </p:nvSpPr>
        <p:spPr bwMode="auto">
          <a:xfrm>
            <a:off x="4017963" y="5529263"/>
            <a:ext cx="30480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88" name="Line 29"/>
          <p:cNvSpPr>
            <a:spLocks noChangeShapeType="1"/>
          </p:cNvSpPr>
          <p:nvPr/>
        </p:nvSpPr>
        <p:spPr bwMode="auto">
          <a:xfrm flipH="1">
            <a:off x="5618163" y="4919663"/>
            <a:ext cx="0" cy="76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89" name="Text Box 30"/>
          <p:cNvSpPr txBox="1">
            <a:spLocks noChangeArrowheads="1"/>
          </p:cNvSpPr>
          <p:nvPr/>
        </p:nvSpPr>
        <p:spPr bwMode="auto">
          <a:xfrm>
            <a:off x="4038600" y="228600"/>
            <a:ext cx="17573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2400">
                <a:solidFill>
                  <a:schemeClr val="tx2"/>
                </a:solidFill>
                <a:latin typeface="Times New Roman" panose="02020603050405020304" pitchFamily="18" charset="0"/>
              </a:rPr>
              <a:t>中枢皮层</a:t>
            </a:r>
          </a:p>
        </p:txBody>
      </p:sp>
      <p:sp>
        <p:nvSpPr>
          <p:cNvPr id="15390" name="AutoShape 31"/>
          <p:cNvSpPr>
            <a:spLocks noChangeArrowheads="1"/>
          </p:cNvSpPr>
          <p:nvPr/>
        </p:nvSpPr>
        <p:spPr bwMode="auto">
          <a:xfrm>
            <a:off x="4648200" y="685800"/>
            <a:ext cx="228600" cy="1524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vert="eaVert"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7616" name="Text Box 32"/>
          <p:cNvSpPr txBox="1">
            <a:spLocks noChangeArrowheads="1"/>
          </p:cNvSpPr>
          <p:nvPr/>
        </p:nvSpPr>
        <p:spPr bwMode="auto">
          <a:xfrm>
            <a:off x="1236663" y="1676400"/>
            <a:ext cx="671512" cy="2832100"/>
          </a:xfrm>
          <a:prstGeom prst="rect">
            <a:avLst/>
          </a:prstGeom>
          <a:noFill/>
          <a:ln>
            <a:noFill/>
          </a:ln>
          <a:effectLst/>
        </p:spPr>
        <p:txBody>
          <a:bodyPr vert="eaVert"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kumimoji="1" lang="zh-CN" altLang="en-US" sz="32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黑体" panose="02010609060101010101" pitchFamily="49" charset="-122"/>
              </a:rPr>
              <a:t>生殖内分泌轴</a:t>
            </a:r>
          </a:p>
        </p:txBody>
      </p:sp>
      <p:sp>
        <p:nvSpPr>
          <p:cNvPr id="67617" name="Text Box 33"/>
          <p:cNvSpPr txBox="1">
            <a:spLocks noChangeArrowheads="1"/>
          </p:cNvSpPr>
          <p:nvPr/>
        </p:nvSpPr>
        <p:spPr bwMode="auto">
          <a:xfrm>
            <a:off x="4495800" y="762000"/>
            <a:ext cx="492125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kumimoji="1" lang="zh-CN" altLang="en-US" sz="2400" i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？</a:t>
            </a:r>
          </a:p>
        </p:txBody>
      </p:sp>
      <p:sp>
        <p:nvSpPr>
          <p:cNvPr id="15393" name="AutoShape 34"/>
          <p:cNvSpPr>
            <a:spLocks noChangeArrowheads="1"/>
          </p:cNvSpPr>
          <p:nvPr/>
        </p:nvSpPr>
        <p:spPr bwMode="auto">
          <a:xfrm>
            <a:off x="4648200" y="1143000"/>
            <a:ext cx="228600" cy="1524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vert="eaVert"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 spd="med">
    <p:rand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Text Box 2"/>
          <p:cNvSpPr txBox="1">
            <a:spLocks noChangeArrowheads="1"/>
          </p:cNvSpPr>
          <p:nvPr/>
        </p:nvSpPr>
        <p:spPr bwMode="auto">
          <a:xfrm>
            <a:off x="971550" y="908050"/>
            <a:ext cx="611188" cy="500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 wrap="none"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2800">
                <a:solidFill>
                  <a:schemeClr val="tx2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基础体温、激素水平与子宫内膜</a:t>
            </a:r>
          </a:p>
        </p:txBody>
      </p:sp>
      <p:grpSp>
        <p:nvGrpSpPr>
          <p:cNvPr id="17410" name="Group 21"/>
          <p:cNvGrpSpPr/>
          <p:nvPr/>
        </p:nvGrpSpPr>
        <p:grpSpPr>
          <a:xfrm>
            <a:off x="2195513" y="422275"/>
            <a:ext cx="5843587" cy="5959475"/>
            <a:chOff x="1650" y="240"/>
            <a:chExt cx="3681" cy="3754"/>
          </a:xfrm>
        </p:grpSpPr>
        <p:pic>
          <p:nvPicPr>
            <p:cNvPr id="17411" name="Picture 3"/>
            <p:cNvPicPr preferRelativeResize="0"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lum bright="64000" contrast="-24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160" y="288"/>
              <a:ext cx="3171" cy="3589"/>
            </a:xfrm>
            <a:prstGeom prst="rect">
              <a:avLst/>
            </a:prstGeom>
            <a:solidFill>
              <a:srgbClr val="9BA9F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12" name="Line 4"/>
            <p:cNvSpPr>
              <a:spLocks noChangeShapeType="1"/>
            </p:cNvSpPr>
            <p:nvPr/>
          </p:nvSpPr>
          <p:spPr bwMode="auto">
            <a:xfrm flipH="1" flipV="1">
              <a:off x="2233" y="1911"/>
              <a:ext cx="0" cy="541"/>
            </a:xfrm>
            <a:prstGeom prst="line">
              <a:avLst/>
            </a:prstGeom>
            <a:noFill/>
            <a:ln w="9525">
              <a:solidFill>
                <a:srgbClr val="3CEAFC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13" name="Line 5"/>
            <p:cNvSpPr>
              <a:spLocks noChangeShapeType="1"/>
            </p:cNvSpPr>
            <p:nvPr/>
          </p:nvSpPr>
          <p:spPr bwMode="auto">
            <a:xfrm flipH="1" flipV="1">
              <a:off x="2233" y="1026"/>
              <a:ext cx="0" cy="541"/>
            </a:xfrm>
            <a:prstGeom prst="line">
              <a:avLst/>
            </a:prstGeom>
            <a:noFill/>
            <a:ln w="9525">
              <a:solidFill>
                <a:srgbClr val="3CEAFC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14" name="Line 6"/>
            <p:cNvSpPr>
              <a:spLocks noChangeShapeType="1"/>
            </p:cNvSpPr>
            <p:nvPr/>
          </p:nvSpPr>
          <p:spPr bwMode="auto">
            <a:xfrm>
              <a:off x="2230" y="2452"/>
              <a:ext cx="2853" cy="0"/>
            </a:xfrm>
            <a:prstGeom prst="line">
              <a:avLst/>
            </a:prstGeom>
            <a:noFill/>
            <a:ln w="9525">
              <a:solidFill>
                <a:srgbClr val="3CEAFC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15" name="Line 7"/>
            <p:cNvSpPr>
              <a:spLocks noChangeShapeType="1"/>
            </p:cNvSpPr>
            <p:nvPr/>
          </p:nvSpPr>
          <p:spPr bwMode="auto">
            <a:xfrm>
              <a:off x="2233" y="1567"/>
              <a:ext cx="2782" cy="0"/>
            </a:xfrm>
            <a:prstGeom prst="line">
              <a:avLst/>
            </a:prstGeom>
            <a:noFill/>
            <a:ln w="9525">
              <a:solidFill>
                <a:srgbClr val="3CEAFC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16" name="Rectangle 8"/>
            <p:cNvSpPr>
              <a:spLocks noChangeArrowheads="1"/>
            </p:cNvSpPr>
            <p:nvPr/>
          </p:nvSpPr>
          <p:spPr bwMode="auto">
            <a:xfrm>
              <a:off x="2233" y="240"/>
              <a:ext cx="2996" cy="541"/>
            </a:xfrm>
            <a:prstGeom prst="rect">
              <a:avLst/>
            </a:prstGeom>
            <a:noFill/>
            <a:ln w="9525">
              <a:solidFill>
                <a:srgbClr val="3CEAFC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17" name="Rectangle 9"/>
            <p:cNvSpPr>
              <a:spLocks noChangeArrowheads="1"/>
            </p:cNvSpPr>
            <p:nvPr/>
          </p:nvSpPr>
          <p:spPr bwMode="auto">
            <a:xfrm>
              <a:off x="2519" y="731"/>
              <a:ext cx="285" cy="50"/>
            </a:xfrm>
            <a:prstGeom prst="rect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miter lim="800000"/>
            </a:ln>
          </p:spPr>
          <p:txBody>
            <a:bodyPr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18" name="Rectangle 10"/>
            <p:cNvSpPr>
              <a:spLocks noChangeArrowheads="1"/>
            </p:cNvSpPr>
            <p:nvPr/>
          </p:nvSpPr>
          <p:spPr bwMode="auto">
            <a:xfrm>
              <a:off x="4943" y="731"/>
              <a:ext cx="286" cy="50"/>
            </a:xfrm>
            <a:prstGeom prst="rect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miter lim="800000"/>
            </a:ln>
          </p:spPr>
          <p:txBody>
            <a:bodyPr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8619" name="Text Box 11"/>
            <p:cNvSpPr txBox="1">
              <a:spLocks noChangeArrowheads="1"/>
            </p:cNvSpPr>
            <p:nvPr/>
          </p:nvSpPr>
          <p:spPr bwMode="auto">
            <a:xfrm>
              <a:off x="2235" y="3744"/>
              <a:ext cx="3024" cy="25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txBody>
            <a:bodyPr>
              <a:spAutoFit/>
            </a:bodyPr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tabLst>
                  <a:tab pos="857250"/>
                  <a:tab pos="2190750"/>
                  <a:tab pos="2857500"/>
                  <a:tab pos="4857750"/>
                </a:tabLs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tabLst>
                  <a:tab pos="857250"/>
                  <a:tab pos="2190750"/>
                  <a:tab pos="2857500"/>
                  <a:tab pos="4857750"/>
                </a:tabLs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tabLst>
                  <a:tab pos="857250"/>
                  <a:tab pos="2190750"/>
                  <a:tab pos="2857500"/>
                  <a:tab pos="4857750"/>
                </a:tabLs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tabLst>
                  <a:tab pos="857250"/>
                  <a:tab pos="2190750"/>
                  <a:tab pos="2857500"/>
                  <a:tab pos="4857750"/>
                </a:tabLs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tabLst>
                  <a:tab pos="857250"/>
                  <a:tab pos="2190750"/>
                  <a:tab pos="2857500"/>
                  <a:tab pos="4857750"/>
                </a:tabLs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tabLst>
                  <a:tab pos="857250"/>
                  <a:tab pos="2190750"/>
                  <a:tab pos="2857500"/>
                  <a:tab pos="4857750"/>
                </a:tabLs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tabLst>
                  <a:tab pos="857250"/>
                  <a:tab pos="2190750"/>
                  <a:tab pos="2857500"/>
                  <a:tab pos="4857750"/>
                </a:tabLs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tabLst>
                  <a:tab pos="857250"/>
                  <a:tab pos="2190750"/>
                  <a:tab pos="2857500"/>
                  <a:tab pos="4857750"/>
                </a:tabLs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tabLst>
                  <a:tab pos="857250"/>
                  <a:tab pos="2190750"/>
                  <a:tab pos="2857500"/>
                  <a:tab pos="4857750"/>
                </a:tabLs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buClrTx/>
                <a:buFontTx/>
                <a:buNone/>
                <a:defRPr/>
              </a:pPr>
              <a:r>
                <a:rPr kumimoji="1" lang="en-US" altLang="zh-CN" sz="2000" smtClean="0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1		14                          28</a:t>
              </a:r>
            </a:p>
          </p:txBody>
        </p:sp>
        <p:sp>
          <p:nvSpPr>
            <p:cNvPr id="17420" name="Text Box 12"/>
            <p:cNvSpPr txBox="1">
              <a:spLocks noChangeArrowheads="1"/>
            </p:cNvSpPr>
            <p:nvPr/>
          </p:nvSpPr>
          <p:spPr bwMode="auto">
            <a:xfrm>
              <a:off x="1650" y="334"/>
              <a:ext cx="438" cy="35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zh-CN" altLang="en-US" sz="2000">
                  <a:latin typeface="Times New Roman" panose="02020603050405020304" pitchFamily="18" charset="0"/>
                </a:rPr>
                <a:t>基础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zh-CN" altLang="en-US" sz="2000">
                  <a:latin typeface="Times New Roman" panose="02020603050405020304" pitchFamily="18" charset="0"/>
                </a:rPr>
                <a:t>体温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zh-CN" altLang="en-US" sz="2000">
                <a:latin typeface="Times New Roman" panose="02020603050405020304" pitchFamily="18" charset="0"/>
              </a:endParaRP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zh-CN" altLang="en-US" sz="2000">
                <a:latin typeface="Times New Roman" panose="02020603050405020304" pitchFamily="18" charset="0"/>
              </a:endParaRP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zh-CN" altLang="en-US" sz="2000">
                  <a:latin typeface="Times New Roman" panose="02020603050405020304" pitchFamily="18" charset="0"/>
                </a:rPr>
                <a:t>垂体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zh-CN" altLang="en-US" sz="2000">
                  <a:latin typeface="Times New Roman" panose="02020603050405020304" pitchFamily="18" charset="0"/>
                </a:rPr>
                <a:t>激素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zh-CN" altLang="en-US" sz="2000">
                <a:latin typeface="Times New Roman" panose="02020603050405020304" pitchFamily="18" charset="0"/>
              </a:endParaRP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zh-CN" altLang="en-US" sz="2000">
                <a:latin typeface="Times New Roman" panose="02020603050405020304" pitchFamily="18" charset="0"/>
              </a:endParaRP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zh-CN" altLang="en-US" sz="2000">
                  <a:latin typeface="Times New Roman" panose="02020603050405020304" pitchFamily="18" charset="0"/>
                </a:rPr>
                <a:t>卵巢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zh-CN" altLang="en-US" sz="2000">
                  <a:latin typeface="Times New Roman" panose="02020603050405020304" pitchFamily="18" charset="0"/>
                </a:rPr>
                <a:t>激素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zh-CN" altLang="en-US" sz="2000">
                <a:latin typeface="Times New Roman" panose="02020603050405020304" pitchFamily="18" charset="0"/>
              </a:endParaRP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zh-CN" altLang="en-US" sz="2000">
                <a:latin typeface="Times New Roman" panose="02020603050405020304" pitchFamily="18" charset="0"/>
              </a:endParaRP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zh-CN" altLang="en-US" sz="2000">
                  <a:latin typeface="Times New Roman" panose="02020603050405020304" pitchFamily="18" charset="0"/>
                </a:rPr>
                <a:t>卵巢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zh-CN" altLang="en-US" sz="2000">
                <a:latin typeface="Times New Roman" panose="02020603050405020304" pitchFamily="18" charset="0"/>
              </a:endParaRP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zh-CN" altLang="en-US" sz="2000">
                <a:latin typeface="Times New Roman" panose="02020603050405020304" pitchFamily="18" charset="0"/>
              </a:endParaRP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zh-CN" altLang="en-US" sz="2000">
                <a:latin typeface="Times New Roman" panose="02020603050405020304" pitchFamily="18" charset="0"/>
              </a:endParaRP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zh-CN" altLang="en-US" sz="2000">
                  <a:latin typeface="Times New Roman" panose="02020603050405020304" pitchFamily="18" charset="0"/>
                </a:rPr>
                <a:t>内膜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zh-CN" altLang="en-US" sz="2000">
                <a:latin typeface="Times New Roman" panose="02020603050405020304" pitchFamily="18" charset="0"/>
              </a:endParaRPr>
            </a:p>
          </p:txBody>
        </p:sp>
        <p:sp>
          <p:nvSpPr>
            <p:cNvPr id="17421" name="Text Box 13"/>
            <p:cNvSpPr txBox="1">
              <a:spLocks noChangeArrowheads="1"/>
            </p:cNvSpPr>
            <p:nvPr/>
          </p:nvSpPr>
          <p:spPr bwMode="auto">
            <a:xfrm>
              <a:off x="3138" y="2702"/>
              <a:ext cx="40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zh-CN" altLang="en-US">
                  <a:latin typeface="Times New Roman" panose="02020603050405020304" pitchFamily="18" charset="0"/>
                </a:rPr>
                <a:t>卵泡</a:t>
              </a:r>
            </a:p>
          </p:txBody>
        </p:sp>
        <p:sp>
          <p:nvSpPr>
            <p:cNvPr id="68622" name="Text Box 14"/>
            <p:cNvSpPr txBox="1">
              <a:spLocks noChangeArrowheads="1"/>
            </p:cNvSpPr>
            <p:nvPr/>
          </p:nvSpPr>
          <p:spPr bwMode="auto">
            <a:xfrm>
              <a:off x="4722" y="2894"/>
              <a:ext cx="406" cy="23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  <a:defRPr/>
              </a:pPr>
              <a:r>
                <a:rPr kumimoji="1" lang="zh-CN" altLang="en-US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黄体</a:t>
              </a:r>
            </a:p>
          </p:txBody>
        </p:sp>
        <p:sp>
          <p:nvSpPr>
            <p:cNvPr id="68623" name="Text Box 15"/>
            <p:cNvSpPr txBox="1">
              <a:spLocks noChangeArrowheads="1"/>
            </p:cNvSpPr>
            <p:nvPr/>
          </p:nvSpPr>
          <p:spPr bwMode="auto">
            <a:xfrm>
              <a:off x="2754" y="2030"/>
              <a:ext cx="551" cy="23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  <a:defRPr/>
              </a:pPr>
              <a:r>
                <a:rPr kumimoji="1" lang="zh-CN" altLang="en-US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雌激素</a:t>
              </a:r>
            </a:p>
          </p:txBody>
        </p:sp>
        <p:sp>
          <p:nvSpPr>
            <p:cNvPr id="68624" name="Text Box 16"/>
            <p:cNvSpPr txBox="1">
              <a:spLocks noChangeArrowheads="1"/>
            </p:cNvSpPr>
            <p:nvPr/>
          </p:nvSpPr>
          <p:spPr bwMode="auto">
            <a:xfrm>
              <a:off x="4482" y="1790"/>
              <a:ext cx="551" cy="23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  <a:defRPr/>
              </a:pPr>
              <a:r>
                <a:rPr kumimoji="1" lang="zh-CN" altLang="en-US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孕激素</a:t>
              </a:r>
            </a:p>
          </p:txBody>
        </p:sp>
        <p:sp>
          <p:nvSpPr>
            <p:cNvPr id="68625" name="Text Box 17"/>
            <p:cNvSpPr txBox="1">
              <a:spLocks noChangeArrowheads="1"/>
            </p:cNvSpPr>
            <p:nvPr/>
          </p:nvSpPr>
          <p:spPr bwMode="auto">
            <a:xfrm>
              <a:off x="2418" y="1209"/>
              <a:ext cx="427" cy="250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  <a:defRPr/>
              </a:pPr>
              <a:r>
                <a:rPr kumimoji="1" lang="en-US" altLang="zh-CN" sz="20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FSH</a:t>
              </a:r>
              <a:endParaRPr kumimoji="1" lang="en-US" altLang="zh-CN" sz="2000">
                <a:latin typeface="Times New Roman" panose="02020603050405020304" pitchFamily="18" charset="0"/>
              </a:endParaRPr>
            </a:p>
          </p:txBody>
        </p:sp>
        <p:sp>
          <p:nvSpPr>
            <p:cNvPr id="68626" name="Text Box 18"/>
            <p:cNvSpPr txBox="1">
              <a:spLocks noChangeArrowheads="1"/>
            </p:cNvSpPr>
            <p:nvPr/>
          </p:nvSpPr>
          <p:spPr bwMode="auto">
            <a:xfrm>
              <a:off x="3618" y="969"/>
              <a:ext cx="347" cy="250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  <a:defRPr/>
              </a:pPr>
              <a:r>
                <a:rPr kumimoji="1" lang="en-US" altLang="zh-CN" sz="20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</a:rPr>
                <a:t>LH</a:t>
              </a:r>
            </a:p>
          </p:txBody>
        </p:sp>
        <p:sp>
          <p:nvSpPr>
            <p:cNvPr id="68627" name="Text Box 19"/>
            <p:cNvSpPr txBox="1">
              <a:spLocks noChangeArrowheads="1"/>
            </p:cNvSpPr>
            <p:nvPr/>
          </p:nvSpPr>
          <p:spPr bwMode="auto">
            <a:xfrm>
              <a:off x="2235" y="768"/>
              <a:ext cx="3045" cy="231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txBody>
            <a:bodyPr>
              <a:spAutoFit/>
            </a:bodyPr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tabLst>
                  <a:tab pos="381000"/>
                  <a:tab pos="1047750"/>
                  <a:tab pos="1905000"/>
                  <a:tab pos="3143250"/>
                  <a:tab pos="4191000"/>
                  <a:tab pos="4762500"/>
                </a:tabLs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tabLst>
                  <a:tab pos="381000"/>
                  <a:tab pos="1047750"/>
                  <a:tab pos="1905000"/>
                  <a:tab pos="3143250"/>
                  <a:tab pos="4191000"/>
                  <a:tab pos="4762500"/>
                </a:tabLs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tabLst>
                  <a:tab pos="381000"/>
                  <a:tab pos="1047750"/>
                  <a:tab pos="1905000"/>
                  <a:tab pos="3143250"/>
                  <a:tab pos="4191000"/>
                  <a:tab pos="4762500"/>
                </a:tabLs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tabLst>
                  <a:tab pos="381000"/>
                  <a:tab pos="1047750"/>
                  <a:tab pos="1905000"/>
                  <a:tab pos="3143250"/>
                  <a:tab pos="4191000"/>
                  <a:tab pos="4762500"/>
                </a:tabLs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tabLst>
                  <a:tab pos="381000"/>
                  <a:tab pos="1047750"/>
                  <a:tab pos="1905000"/>
                  <a:tab pos="3143250"/>
                  <a:tab pos="4191000"/>
                  <a:tab pos="4762500"/>
                </a:tabLs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tabLst>
                  <a:tab pos="381000"/>
                  <a:tab pos="1047750"/>
                  <a:tab pos="1905000"/>
                  <a:tab pos="3143250"/>
                  <a:tab pos="4191000"/>
                  <a:tab pos="4762500"/>
                </a:tabLs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tabLst>
                  <a:tab pos="381000"/>
                  <a:tab pos="1047750"/>
                  <a:tab pos="1905000"/>
                  <a:tab pos="3143250"/>
                  <a:tab pos="4191000"/>
                  <a:tab pos="4762500"/>
                </a:tabLs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tabLst>
                  <a:tab pos="381000"/>
                  <a:tab pos="1047750"/>
                  <a:tab pos="1905000"/>
                  <a:tab pos="3143250"/>
                  <a:tab pos="4191000"/>
                  <a:tab pos="4762500"/>
                </a:tabLs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tabLst>
                  <a:tab pos="381000"/>
                  <a:tab pos="1047750"/>
                  <a:tab pos="1905000"/>
                  <a:tab pos="3143250"/>
                  <a:tab pos="4191000"/>
                  <a:tab pos="4762500"/>
                </a:tabLst>
                <a:defRPr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buClrTx/>
                <a:buFontTx/>
                <a:buNone/>
                <a:defRPr/>
              </a:pPr>
              <a:r>
                <a:rPr kumimoji="1" lang="zh-CN" altLang="en-US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Times New Roman" panose="02020603050405020304" pitchFamily="18" charset="0"/>
                </a:rPr>
                <a:t>月经	卵泡期	排卵期	黄体期月经</a:t>
              </a:r>
            </a:p>
          </p:txBody>
        </p:sp>
        <p:sp>
          <p:nvSpPr>
            <p:cNvPr id="17428" name="Rectangle 20"/>
            <p:cNvSpPr>
              <a:spLocks noChangeArrowheads="1"/>
            </p:cNvSpPr>
            <p:nvPr/>
          </p:nvSpPr>
          <p:spPr bwMode="auto">
            <a:xfrm>
              <a:off x="1659" y="3744"/>
              <a:ext cx="438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zh-CN" altLang="en-US" sz="2000">
                  <a:latin typeface="Times New Roman" panose="02020603050405020304" pitchFamily="18" charset="0"/>
                </a:rPr>
                <a:t>天数</a:t>
              </a:r>
            </a:p>
          </p:txBody>
        </p:sp>
      </p:grpSp>
    </p:spTree>
  </p:cSld>
  <p:clrMapOvr>
    <a:masterClrMapping/>
  </p:clrMapOvr>
  <p:transition spd="med">
    <p:random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765175"/>
            <a:ext cx="7499350" cy="854075"/>
          </a:xfrm>
        </p:spPr>
        <p:txBody>
          <a:bodyPr vert="horz" wrap="square" lIns="91440" tIns="45720" rIns="91440" bIns="45720" numCol="1" anchor="t" anchorCtr="0" compatLnSpc="1"/>
          <a:lstStyle/>
          <a:p>
            <a:pPr eaLnBrk="1" hangingPunct="1"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正常月经的发生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989138"/>
            <a:ext cx="7705725" cy="44196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大脑、下丘脑</a:t>
            </a:r>
            <a:r>
              <a:rPr lang="en-US" altLang="zh-CN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-</a:t>
            </a: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垂体</a:t>
            </a:r>
            <a:r>
              <a:rPr lang="en-US" altLang="zh-CN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-</a:t>
            </a: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卵巢轴的启动</a:t>
            </a:r>
          </a:p>
          <a:p>
            <a:pPr lvl="1" indent="-436880" eaLnBrk="1" hangingPunct="1">
              <a:lnSpc>
                <a:spcPct val="90000"/>
              </a:lnSpc>
              <a:buSzPct val="120000"/>
              <a:buFont typeface="Wingdings" panose="05000000000000000000" pitchFamily="2" charset="2"/>
              <a:buChar char="§"/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ea"/>
              </a:rPr>
              <a:t>卵巢内卵泡发育与排卵</a:t>
            </a:r>
          </a:p>
          <a:p>
            <a:pPr lvl="1" indent="-436880" eaLnBrk="1" hangingPunct="1">
              <a:lnSpc>
                <a:spcPct val="90000"/>
              </a:lnSpc>
              <a:buSzPct val="120000"/>
              <a:buFont typeface="Wingdings" panose="05000000000000000000" pitchFamily="2" charset="2"/>
              <a:buChar char="§"/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ea"/>
              </a:rPr>
              <a:t>卵泡分泌雌激素作用于子宫内膜产生增殖期变 化</a:t>
            </a:r>
          </a:p>
          <a:p>
            <a:pPr lvl="1" indent="-436880" eaLnBrk="1" hangingPunct="1">
              <a:lnSpc>
                <a:spcPct val="90000"/>
              </a:lnSpc>
              <a:buSzPct val="120000"/>
              <a:buFont typeface="Wingdings" panose="05000000000000000000" pitchFamily="2" charset="2"/>
              <a:buChar char="§"/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ea"/>
              </a:rPr>
              <a:t>排卵后，黄体分泌雌、孕激素，使子宫内膜转化为分泌期</a:t>
            </a:r>
          </a:p>
          <a:p>
            <a:pPr lvl="1" indent="-436880" eaLnBrk="1" hangingPunct="1">
              <a:lnSpc>
                <a:spcPct val="90000"/>
              </a:lnSpc>
              <a:buSzPct val="120000"/>
              <a:buFont typeface="Wingdings" panose="05000000000000000000" pitchFamily="2" charset="2"/>
              <a:buChar char="§"/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ea"/>
              </a:rPr>
              <a:t>卵子未受精，黄体萎缩，雌、孕激素水平下降，子宫内膜失去支持而脱落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q"/>
              <a:defRPr/>
            </a:pPr>
            <a:r>
              <a:rPr kumimoji="1" lang="zh-CN" altLang="en-US" sz="2800" b="1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上述任何一个部位出现异常就可出现月经不调或闭经</a:t>
            </a:r>
          </a:p>
          <a:p>
            <a:pPr eaLnBrk="1" hangingPunct="1">
              <a:lnSpc>
                <a:spcPct val="90000"/>
              </a:lnSpc>
              <a:buSzPct val="120000"/>
              <a:buFont typeface="Wingdings" panose="05000000000000000000" pitchFamily="2" charset="2"/>
              <a:buChar char="§"/>
              <a:defRPr/>
            </a:pPr>
            <a:endParaRPr lang="zh-CN" altLang="en-US" sz="2400" b="1" smtClean="0"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39750" y="620713"/>
            <a:ext cx="8359775" cy="1081087"/>
          </a:xfrm>
        </p:spPr>
        <p:txBody>
          <a:bodyPr vert="horz" wrap="square" lIns="91440" tIns="45720" rIns="91440" bIns="45720" numCol="1" anchor="t" anchorCtr="0" compatLnSpc="1"/>
          <a:lstStyle/>
          <a:p>
            <a:pPr eaLnBrk="1" hangingPunct="1"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正常月经的自限机制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idx="1"/>
          </p:nvPr>
        </p:nvSpPr>
        <p:spPr>
          <a:xfrm>
            <a:off x="914400" y="2133600"/>
            <a:ext cx="8229600" cy="4530725"/>
          </a:xfrm>
        </p:spPr>
        <p:txBody>
          <a:bodyPr/>
          <a:lstStyle/>
          <a:p>
            <a:pPr eaLnBrk="1" hangingPunct="1">
              <a:buSzPct val="80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zh-CN" altLang="en-US" sz="32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子宫内膜同步剥脱</a:t>
            </a:r>
          </a:p>
          <a:p>
            <a:pPr eaLnBrk="1" hangingPunct="1">
              <a:buSzPct val="80000"/>
              <a:buFont typeface="Wingdings" panose="05000000000000000000" pitchFamily="2" charset="2"/>
              <a:buBlip>
                <a:blip r:embed="rId3"/>
              </a:buBlip>
              <a:defRPr/>
            </a:pPr>
            <a:endParaRPr lang="zh-CN" altLang="en-US" sz="3200" b="1" smtClean="0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  <a:p>
            <a:pPr eaLnBrk="1" hangingPunct="1">
              <a:buSzPct val="80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zh-CN" altLang="en-US" sz="32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局部前列腺素</a:t>
            </a:r>
          </a:p>
          <a:p>
            <a:pPr eaLnBrk="1" hangingPunct="1">
              <a:buSzPct val="80000"/>
              <a:buFont typeface="Wingdings" panose="05000000000000000000" pitchFamily="2" charset="2"/>
              <a:buBlip>
                <a:blip r:embed="rId3"/>
              </a:buBlip>
              <a:defRPr/>
            </a:pPr>
            <a:endParaRPr lang="zh-CN" altLang="en-US" sz="3200" b="1" smtClean="0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  <a:p>
            <a:pPr eaLnBrk="1" hangingPunct="1">
              <a:buSzPct val="80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zh-CN" altLang="en-US" sz="32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子宫内膜局部凝血功能增强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3" name="Picture 2" descr="uteru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400" y="762000"/>
            <a:ext cx="8001000" cy="2928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4" name="Oval 3"/>
          <p:cNvSpPr>
            <a:spLocks noChangeArrowheads="1"/>
          </p:cNvSpPr>
          <p:nvPr/>
        </p:nvSpPr>
        <p:spPr bwMode="auto">
          <a:xfrm>
            <a:off x="6553200" y="990600"/>
            <a:ext cx="1828800" cy="1981200"/>
          </a:xfrm>
          <a:prstGeom prst="ellipse">
            <a:avLst/>
          </a:prstGeom>
          <a:noFill/>
          <a:ln w="38100">
            <a:solidFill>
              <a:srgbClr val="FF33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37604" name="Text Box 4"/>
          <p:cNvSpPr txBox="1">
            <a:spLocks noChangeArrowheads="1"/>
          </p:cNvSpPr>
          <p:nvPr/>
        </p:nvSpPr>
        <p:spPr bwMode="auto">
          <a:xfrm>
            <a:off x="1887538" y="4437063"/>
            <a:ext cx="3884612" cy="1800225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  <a:spcBef>
                <a:spcPct val="0"/>
              </a:spcBef>
              <a:buClr>
                <a:schemeClr val="tx2"/>
              </a:buClr>
              <a:buFont typeface="Wingdings" panose="05000000000000000000" pitchFamily="2" charset="2"/>
              <a:buChar char="Ø"/>
              <a:defRPr/>
            </a:pPr>
            <a:r>
              <a:rPr lang="zh-CN" alt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  <a:cs typeface="Angsana New" panose="02020603050405020304" pitchFamily="18" charset="-34"/>
              </a:rPr>
              <a:t>黄体萎缩</a:t>
            </a:r>
          </a:p>
          <a:p>
            <a:pPr eaLnBrk="0" hangingPunct="0">
              <a:lnSpc>
                <a:spcPct val="100000"/>
              </a:lnSpc>
              <a:spcBef>
                <a:spcPct val="0"/>
              </a:spcBef>
              <a:buClr>
                <a:schemeClr val="tx2"/>
              </a:buClr>
              <a:buFont typeface="Wingdings" panose="05000000000000000000" pitchFamily="2" charset="2"/>
              <a:buChar char="Ø"/>
              <a:defRPr/>
            </a:pPr>
            <a:r>
              <a:rPr lang="zh-CN" alt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  <a:cs typeface="Angsana New" panose="02020603050405020304" pitchFamily="18" charset="-34"/>
              </a:rPr>
              <a:t>雌孕激素水平下降</a:t>
            </a:r>
          </a:p>
          <a:p>
            <a:pPr eaLnBrk="0" hangingPunct="0">
              <a:lnSpc>
                <a:spcPct val="100000"/>
              </a:lnSpc>
              <a:spcBef>
                <a:spcPct val="0"/>
              </a:spcBef>
              <a:buClr>
                <a:schemeClr val="tx2"/>
              </a:buClr>
              <a:buFont typeface="Wingdings" panose="05000000000000000000" pitchFamily="2" charset="2"/>
              <a:buChar char="Ø"/>
              <a:defRPr/>
            </a:pPr>
            <a:r>
              <a:rPr lang="zh-CN" alt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  <a:cs typeface="Angsana New" panose="02020603050405020304" pitchFamily="18" charset="-34"/>
              </a:rPr>
              <a:t>血管收缩</a:t>
            </a:r>
          </a:p>
          <a:p>
            <a:pPr eaLnBrk="0" hangingPunct="0">
              <a:lnSpc>
                <a:spcPct val="100000"/>
              </a:lnSpc>
              <a:spcBef>
                <a:spcPct val="0"/>
              </a:spcBef>
              <a:buClr>
                <a:schemeClr val="tx2"/>
              </a:buClr>
              <a:buFont typeface="Wingdings" panose="05000000000000000000" pitchFamily="2" charset="2"/>
              <a:buChar char="Ø"/>
              <a:defRPr/>
            </a:pPr>
            <a:r>
              <a:rPr lang="zh-CN" alt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  <a:cs typeface="Angsana New" panose="02020603050405020304" pitchFamily="18" charset="-34"/>
              </a:rPr>
              <a:t>白细胞浸润</a:t>
            </a:r>
          </a:p>
        </p:txBody>
      </p:sp>
      <p:sp>
        <p:nvSpPr>
          <p:cNvPr id="537605" name="Text Box 5"/>
          <p:cNvSpPr txBox="1">
            <a:spLocks noChangeArrowheads="1"/>
          </p:cNvSpPr>
          <p:nvPr/>
        </p:nvSpPr>
        <p:spPr bwMode="auto">
          <a:xfrm>
            <a:off x="1101725" y="3857625"/>
            <a:ext cx="3040063" cy="579438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3200" i="1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  <a:cs typeface="Angsana New" panose="02020603050405020304" pitchFamily="18" charset="-34"/>
              </a:rPr>
              <a:t>月经出血的机理</a:t>
            </a:r>
          </a:p>
        </p:txBody>
      </p:sp>
    </p:spTree>
  </p:cSld>
  <p:clrMapOvr>
    <a:masterClrMapping/>
  </p:clrMapOvr>
  <p:transition>
    <p:strips dir="rd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01" name="Picture 2" descr="uteru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400" y="423863"/>
            <a:ext cx="8001000" cy="2928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38627" name="Text Box 3"/>
          <p:cNvSpPr txBox="1">
            <a:spLocks noChangeArrowheads="1"/>
          </p:cNvSpPr>
          <p:nvPr/>
        </p:nvSpPr>
        <p:spPr bwMode="auto">
          <a:xfrm>
            <a:off x="381000" y="3582988"/>
            <a:ext cx="2209800" cy="519112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2800" i="1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  <a:cs typeface="Angsana New" panose="02020603050405020304" pitchFamily="18" charset="-34"/>
              </a:rPr>
              <a:t>退变 </a:t>
            </a:r>
            <a:r>
              <a:rPr lang="en-US" altLang="zh-CN" sz="2800" i="1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  <a:cs typeface="Angsana New" panose="02020603050405020304" pitchFamily="18" charset="-34"/>
              </a:rPr>
              <a:t>(Day 1-2)</a:t>
            </a:r>
          </a:p>
        </p:txBody>
      </p:sp>
      <p:sp>
        <p:nvSpPr>
          <p:cNvPr id="538628" name="Text Box 4"/>
          <p:cNvSpPr txBox="1">
            <a:spLocks noChangeArrowheads="1"/>
          </p:cNvSpPr>
          <p:nvPr/>
        </p:nvSpPr>
        <p:spPr bwMode="auto">
          <a:xfrm>
            <a:off x="381000" y="4144963"/>
            <a:ext cx="4983163" cy="1830387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95000"/>
              </a:lnSpc>
              <a:spcBef>
                <a:spcPct val="0"/>
              </a:spcBef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zh-CN" sz="24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 </a:t>
            </a:r>
            <a:r>
              <a:rPr lang="zh-CN" alt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溶酶体酶</a:t>
            </a:r>
          </a:p>
          <a:p>
            <a:pPr eaLnBrk="0" hangingPunct="0">
              <a:lnSpc>
                <a:spcPct val="95000"/>
              </a:lnSpc>
              <a:spcBef>
                <a:spcPct val="0"/>
              </a:spcBef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zh-CN" alt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 </a:t>
            </a:r>
            <a:r>
              <a:rPr lang="en-US" altLang="zh-CN" sz="24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PGF</a:t>
            </a:r>
            <a:r>
              <a:rPr lang="en-US" altLang="zh-CN" sz="2400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2 </a:t>
            </a:r>
            <a:r>
              <a:rPr lang="en-US" altLang="zh-CN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  <a:sym typeface="Symbol" panose="05050102010706020507" pitchFamily="18" charset="2"/>
              </a:rPr>
              <a:t></a:t>
            </a:r>
            <a:r>
              <a:rPr lang="en-US" altLang="zh-CN" sz="24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  (</a:t>
            </a:r>
            <a:r>
              <a:rPr lang="zh-CN" alt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肌层和基底动脉血管收缩</a:t>
            </a:r>
            <a:r>
              <a:rPr lang="en-US" altLang="zh-CN" sz="24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)</a:t>
            </a:r>
          </a:p>
          <a:p>
            <a:pPr eaLnBrk="0" hangingPunct="0">
              <a:lnSpc>
                <a:spcPct val="95000"/>
              </a:lnSpc>
              <a:spcBef>
                <a:spcPct val="0"/>
              </a:spcBef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zh-CN" sz="24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 </a:t>
            </a:r>
            <a:r>
              <a:rPr lang="zh-CN" alt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功能性内膜剥脱</a:t>
            </a:r>
          </a:p>
          <a:p>
            <a:pPr eaLnBrk="0" hangingPunct="0">
              <a:lnSpc>
                <a:spcPct val="95000"/>
              </a:lnSpc>
              <a:spcBef>
                <a:spcPct val="0"/>
              </a:spcBef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zh-CN" alt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血小板栓子</a:t>
            </a:r>
          </a:p>
          <a:p>
            <a:pPr eaLnBrk="0" hangingPunct="0">
              <a:lnSpc>
                <a:spcPct val="95000"/>
              </a:lnSpc>
              <a:spcBef>
                <a:spcPct val="0"/>
              </a:spcBef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zh-CN" alt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 纤溶</a:t>
            </a:r>
          </a:p>
        </p:txBody>
      </p:sp>
      <p:sp>
        <p:nvSpPr>
          <p:cNvPr id="538629" name="Text Box 5"/>
          <p:cNvSpPr txBox="1">
            <a:spLocks noChangeArrowheads="1"/>
          </p:cNvSpPr>
          <p:nvPr/>
        </p:nvSpPr>
        <p:spPr bwMode="auto">
          <a:xfrm>
            <a:off x="5380038" y="3552825"/>
            <a:ext cx="2241550" cy="519113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2800" i="1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  <a:cs typeface="Angsana New" panose="02020603050405020304" pitchFamily="18" charset="-34"/>
              </a:rPr>
              <a:t>再生 </a:t>
            </a:r>
            <a:r>
              <a:rPr lang="en-US" altLang="zh-CN" sz="2800" i="1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  <a:cs typeface="Angsana New" panose="02020603050405020304" pitchFamily="18" charset="-34"/>
              </a:rPr>
              <a:t>(Day 3-4)</a:t>
            </a:r>
          </a:p>
        </p:txBody>
      </p:sp>
      <p:sp>
        <p:nvSpPr>
          <p:cNvPr id="538630" name="Text Box 6"/>
          <p:cNvSpPr txBox="1">
            <a:spLocks noChangeArrowheads="1"/>
          </p:cNvSpPr>
          <p:nvPr/>
        </p:nvSpPr>
        <p:spPr bwMode="auto">
          <a:xfrm>
            <a:off x="5380038" y="4132263"/>
            <a:ext cx="3641725" cy="1406525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spcBef>
                <a:spcPct val="0"/>
              </a:spcBef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zh-CN" sz="24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 </a:t>
            </a:r>
            <a:r>
              <a:rPr lang="zh-CN" alt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退变内膜排出</a:t>
            </a:r>
          </a:p>
          <a:p>
            <a:pPr eaLnBrk="0" hangingPunct="0">
              <a:lnSpc>
                <a:spcPct val="90000"/>
              </a:lnSpc>
              <a:spcBef>
                <a:spcPct val="0"/>
              </a:spcBef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zh-CN" alt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 内膜再生</a:t>
            </a:r>
          </a:p>
          <a:p>
            <a:pPr lvl="1" eaLnBrk="0" hangingPunct="0">
              <a:lnSpc>
                <a:spcPct val="90000"/>
              </a:lnSpc>
              <a:spcBef>
                <a:spcPct val="0"/>
              </a:spcBef>
              <a:buClr>
                <a:schemeClr val="folHlink"/>
              </a:buClr>
              <a:buFont typeface="Arial Narrow" panose="020b0606020202030204" pitchFamily="34" charset="0"/>
              <a:buChar char="►"/>
            </a:pPr>
            <a:r>
              <a:rPr lang="zh-CN" alt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完全愈合	</a:t>
            </a:r>
          </a:p>
          <a:p>
            <a:pPr lvl="1" eaLnBrk="0" hangingPunct="0">
              <a:lnSpc>
                <a:spcPct val="90000"/>
              </a:lnSpc>
              <a:spcBef>
                <a:spcPct val="0"/>
              </a:spcBef>
              <a:buClr>
                <a:schemeClr val="folHlink"/>
              </a:buClr>
              <a:buFont typeface="Arial Narrow" panose="020b0606020202030204" pitchFamily="34" charset="0"/>
              <a:buChar char="►"/>
            </a:pPr>
            <a:r>
              <a:rPr lang="zh-CN" alt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 Narrow" panose="020b0606020202030204" pitchFamily="34" charset="0"/>
              </a:rPr>
              <a:t>月经停止</a:t>
            </a:r>
          </a:p>
        </p:txBody>
      </p:sp>
      <p:sp>
        <p:nvSpPr>
          <p:cNvPr id="25606" name="Oval 7"/>
          <p:cNvSpPr>
            <a:spLocks noChangeArrowheads="1"/>
          </p:cNvSpPr>
          <p:nvPr/>
        </p:nvSpPr>
        <p:spPr bwMode="auto">
          <a:xfrm>
            <a:off x="685800" y="381000"/>
            <a:ext cx="1828800" cy="1981200"/>
          </a:xfrm>
          <a:prstGeom prst="ellipse">
            <a:avLst/>
          </a:prstGeom>
          <a:noFill/>
          <a:ln w="38100">
            <a:solidFill>
              <a:srgbClr val="FF33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38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538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8629" grpId="0"/>
      <p:bldP spid="53863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692150"/>
            <a:ext cx="8229600" cy="725488"/>
          </a:xfrm>
        </p:spPr>
        <p:txBody>
          <a:bodyPr vert="horz" wrap="square" lIns="91440" tIns="45720" rIns="91440" bIns="45720" numCol="1" anchor="t" anchorCtr="0" compatLnSpc="1"/>
          <a:lstStyle/>
          <a:p>
            <a:pPr eaLnBrk="1" hangingPunct="1"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异常子宫出血的分类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2771775" y="1844675"/>
            <a:ext cx="3600450" cy="504825"/>
          </a:xfrm>
          <a:gradFill rotWithShape="1">
            <a:gsLst>
              <a:gs pos="0">
                <a:srgbClr val="F4FB93">
                  <a:gamma/>
                  <a:shade val="46275"/>
                  <a:invGamma/>
                </a:srgbClr>
              </a:gs>
              <a:gs pos="100000">
                <a:srgbClr val="F4FB93"/>
              </a:gs>
            </a:gsLst>
            <a:lin ang="5400000" scaled="1"/>
          </a:gradFill>
        </p:spPr>
        <p:txBody>
          <a:bodyPr/>
          <a:lstStyle/>
          <a:p>
            <a:pPr marL="609600" indent="-609600" algn="ctr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zh-CN" altLang="en-US" sz="2800" b="1" smtClean="0">
                <a:effectLst>
                  <a:outerShdw blurRad="38100" dist="38100" dir="2700000" algn="tl">
                    <a:srgbClr val="FFFFFF"/>
                  </a:outerShdw>
                </a:effectLst>
                <a:ea typeface="宋体" panose="02010600030101010101" pitchFamily="2" charset="-122"/>
              </a:rPr>
              <a:t>异常子宫出血</a:t>
            </a:r>
          </a:p>
        </p:txBody>
      </p:sp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1763713" y="3068638"/>
            <a:ext cx="2328862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Tahoma" panose="020b0604030504040204" pitchFamily="34" charset="0"/>
                <a:cs typeface="Times New Roman" panose="02020603050405020304" pitchFamily="18" charset="0"/>
              </a:rPr>
              <a:t>器质性疾病引起</a:t>
            </a:r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5219700" y="3068638"/>
            <a:ext cx="2022475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Tahoma" panose="020b0604030504040204" pitchFamily="34" charset="0"/>
                <a:cs typeface="Times New Roman" panose="02020603050405020304" pitchFamily="18" charset="0"/>
              </a:rPr>
              <a:t>功能失调引起</a:t>
            </a:r>
          </a:p>
        </p:txBody>
      </p:sp>
      <p:sp>
        <p:nvSpPr>
          <p:cNvPr id="27653" name="AutoShape 6"/>
          <p:cNvSpPr>
            <a:spLocks noChangeArrowheads="1"/>
          </p:cNvSpPr>
          <p:nvPr/>
        </p:nvSpPr>
        <p:spPr bwMode="auto">
          <a:xfrm rot="2449774">
            <a:off x="2989263" y="2349500"/>
            <a:ext cx="574675" cy="863600"/>
          </a:xfrm>
          <a:prstGeom prst="downArrow">
            <a:avLst>
              <a:gd name="adj1" fmla="val 50000"/>
              <a:gd name="adj2" fmla="val 37555"/>
            </a:avLst>
          </a:prstGeom>
          <a:gradFill rotWithShape="1">
            <a:gsLst>
              <a:gs pos="0">
                <a:srgbClr val="475E76"/>
              </a:gs>
              <a:gs pos="50000">
                <a:srgbClr val="99CCFF"/>
              </a:gs>
              <a:gs pos="100000">
                <a:srgbClr val="475E76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654" name="AutoShape 8"/>
          <p:cNvSpPr>
            <a:spLocks noChangeArrowheads="1"/>
          </p:cNvSpPr>
          <p:nvPr/>
        </p:nvSpPr>
        <p:spPr bwMode="auto">
          <a:xfrm rot="-2910278">
            <a:off x="5580856" y="2348707"/>
            <a:ext cx="576263" cy="863600"/>
          </a:xfrm>
          <a:prstGeom prst="downArrow">
            <a:avLst>
              <a:gd name="adj1" fmla="val 50000"/>
              <a:gd name="adj2" fmla="val 37452"/>
            </a:avLst>
          </a:prstGeom>
          <a:gradFill rotWithShape="1">
            <a:gsLst>
              <a:gs pos="0">
                <a:srgbClr val="475E76"/>
              </a:gs>
              <a:gs pos="50000">
                <a:srgbClr val="99CCFF"/>
              </a:gs>
              <a:gs pos="100000">
                <a:srgbClr val="475E76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655" name="AutoShape 10"/>
          <p:cNvSpPr>
            <a:spLocks noChangeArrowheads="1"/>
          </p:cNvSpPr>
          <p:nvPr/>
        </p:nvSpPr>
        <p:spPr bwMode="auto">
          <a:xfrm>
            <a:off x="2484438" y="3573463"/>
            <a:ext cx="574675" cy="720725"/>
          </a:xfrm>
          <a:prstGeom prst="downArrow">
            <a:avLst>
              <a:gd name="adj1" fmla="val 50000"/>
              <a:gd name="adj2" fmla="val 31342"/>
            </a:avLst>
          </a:prstGeom>
          <a:gradFill rotWithShape="1">
            <a:gsLst>
              <a:gs pos="0">
                <a:srgbClr val="475E76"/>
              </a:gs>
              <a:gs pos="50000">
                <a:srgbClr val="99CCFF"/>
              </a:gs>
              <a:gs pos="100000">
                <a:srgbClr val="475E76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656" name="AutoShape 11"/>
          <p:cNvSpPr>
            <a:spLocks noChangeArrowheads="1"/>
          </p:cNvSpPr>
          <p:nvPr/>
        </p:nvSpPr>
        <p:spPr bwMode="auto">
          <a:xfrm>
            <a:off x="5940425" y="3573463"/>
            <a:ext cx="576263" cy="719137"/>
          </a:xfrm>
          <a:prstGeom prst="downArrow">
            <a:avLst>
              <a:gd name="adj1" fmla="val 50000"/>
              <a:gd name="adj2" fmla="val 31187"/>
            </a:avLst>
          </a:prstGeom>
          <a:gradFill rotWithShape="1">
            <a:gsLst>
              <a:gs pos="0">
                <a:srgbClr val="475E76"/>
              </a:gs>
              <a:gs pos="50000">
                <a:srgbClr val="99CCFF"/>
              </a:gs>
              <a:gs pos="100000">
                <a:srgbClr val="475E76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44" name="Text Box 12"/>
          <p:cNvSpPr txBox="1">
            <a:spLocks noChangeArrowheads="1"/>
          </p:cNvSpPr>
          <p:nvPr/>
        </p:nvSpPr>
        <p:spPr bwMode="auto">
          <a:xfrm>
            <a:off x="1116013" y="4292600"/>
            <a:ext cx="3394075" cy="1970088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marL="342900" indent="-342900"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800100" indent="-342900"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57300" indent="-342900"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714500" indent="-342900"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1700" indent="-342900"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628900" indent="-3429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086100" indent="-3429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543300" indent="-3429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000500" indent="-3429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10000"/>
              </a:lnSpc>
              <a:buClrTx/>
              <a:buFontTx/>
              <a:buChar char="•"/>
              <a:defRPr/>
            </a:pPr>
            <a:r>
              <a:rPr lang="zh-CN" altLang="en-US" sz="16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全身系统性疾病：凝血功能障碍</a:t>
            </a:r>
          </a:p>
          <a:p>
            <a:pPr eaLnBrk="0" hangingPunct="0">
              <a:lnSpc>
                <a:spcPct val="110000"/>
              </a:lnSpc>
              <a:buClrTx/>
              <a:buFontTx/>
              <a:buChar char="•"/>
              <a:defRPr/>
            </a:pPr>
            <a:r>
              <a:rPr lang="zh-CN" altLang="en-US" sz="16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妊娠：各种异位妊娠、流产</a:t>
            </a:r>
          </a:p>
          <a:p>
            <a:pPr eaLnBrk="0" hangingPunct="0">
              <a:lnSpc>
                <a:spcPct val="110000"/>
              </a:lnSpc>
              <a:buClrTx/>
              <a:buFontTx/>
              <a:buChar char="•"/>
              <a:defRPr/>
            </a:pPr>
            <a:r>
              <a:rPr lang="zh-CN" altLang="en-US" sz="16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避孕药具</a:t>
            </a:r>
          </a:p>
          <a:p>
            <a:pPr eaLnBrk="0" hangingPunct="0">
              <a:lnSpc>
                <a:spcPct val="110000"/>
              </a:lnSpc>
              <a:buClrTx/>
              <a:buFontTx/>
              <a:buChar char="•"/>
              <a:defRPr/>
            </a:pPr>
            <a:r>
              <a:rPr lang="zh-CN" altLang="en-US" sz="16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生殖系统器质性疾病</a:t>
            </a:r>
          </a:p>
          <a:p>
            <a:pPr lvl="1" eaLnBrk="0" hangingPunct="0">
              <a:lnSpc>
                <a:spcPct val="110000"/>
              </a:lnSpc>
              <a:buClrTx/>
              <a:buFontTx/>
              <a:buChar char="•"/>
              <a:defRPr/>
            </a:pPr>
            <a:r>
              <a:rPr lang="zh-CN" altLang="en-US" sz="16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炎症</a:t>
            </a:r>
          </a:p>
          <a:p>
            <a:pPr lvl="1" eaLnBrk="0" hangingPunct="0">
              <a:lnSpc>
                <a:spcPct val="110000"/>
              </a:lnSpc>
              <a:buClrTx/>
              <a:buFontTx/>
              <a:buChar char="•"/>
              <a:defRPr/>
            </a:pPr>
            <a:r>
              <a:rPr lang="zh-CN" altLang="en-US" sz="16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肿瘤</a:t>
            </a:r>
          </a:p>
          <a:p>
            <a:pPr lvl="1" eaLnBrk="0" hangingPunct="0">
              <a:lnSpc>
                <a:spcPct val="110000"/>
              </a:lnSpc>
              <a:buClrTx/>
              <a:buFontTx/>
              <a:buChar char="•"/>
              <a:defRPr/>
            </a:pPr>
            <a:r>
              <a:rPr lang="zh-CN" altLang="en-US" sz="16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外伤</a:t>
            </a:r>
          </a:p>
        </p:txBody>
      </p:sp>
      <p:sp>
        <p:nvSpPr>
          <p:cNvPr id="18445" name="Text Box 13"/>
          <p:cNvSpPr txBox="1">
            <a:spLocks noChangeArrowheads="1"/>
          </p:cNvSpPr>
          <p:nvPr/>
        </p:nvSpPr>
        <p:spPr bwMode="auto">
          <a:xfrm>
            <a:off x="4840288" y="4365625"/>
            <a:ext cx="3260725" cy="2238375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1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zh-CN" altLang="en-US" sz="160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由于生殖内分泌轴功能紊乱造成的子宫异常出血：</a:t>
            </a:r>
          </a:p>
          <a:p>
            <a:pPr eaLnBrk="0" hangingPunct="0">
              <a:lnSpc>
                <a:spcPct val="110000"/>
              </a:lnSpc>
              <a:spcBef>
                <a:spcPct val="0"/>
              </a:spcBef>
              <a:buClr>
                <a:srgbClr val="000099"/>
              </a:buClr>
              <a:buFont typeface="Wingdings" panose="05000000000000000000" pitchFamily="2" charset="2"/>
              <a:buChar char="Ø"/>
              <a:defRPr/>
            </a:pPr>
            <a:r>
              <a:rPr lang="zh-CN" altLang="en-US" sz="1600">
                <a:effectLst>
                  <a:outerShdw blurRad="38100" dist="38100" dir="2700000" algn="tl">
                    <a:srgbClr val="C0C0C0"/>
                  </a:outerShdw>
                </a:effectLst>
              </a:rPr>
              <a:t>有排卵性；有周期性排卵</a:t>
            </a:r>
          </a:p>
          <a:p>
            <a:pPr lvl="1" eaLnBrk="0" hangingPunct="0">
              <a:lnSpc>
                <a:spcPct val="110000"/>
              </a:lnSpc>
              <a:spcBef>
                <a:spcPct val="0"/>
              </a:spcBef>
              <a:buClrTx/>
              <a:buFontTx/>
              <a:buChar char="•"/>
              <a:defRPr/>
            </a:pPr>
            <a:r>
              <a:rPr lang="zh-CN" altLang="en-US" sz="1600">
                <a:effectLst>
                  <a:outerShdw blurRad="38100" dist="38100" dir="2700000" algn="tl">
                    <a:srgbClr val="C0C0C0"/>
                  </a:outerShdw>
                </a:effectLst>
              </a:rPr>
              <a:t>月经过多</a:t>
            </a:r>
            <a:endParaRPr lang="en-US" altLang="zh-CN" sz="160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lvl="1" eaLnBrk="0" hangingPunct="0">
              <a:lnSpc>
                <a:spcPct val="110000"/>
              </a:lnSpc>
              <a:spcBef>
                <a:spcPct val="0"/>
              </a:spcBef>
              <a:buClrTx/>
              <a:buFontTx/>
              <a:buChar char="•"/>
              <a:defRPr/>
            </a:pPr>
            <a:r>
              <a:rPr lang="zh-CN" altLang="en-US" sz="1600">
                <a:effectLst>
                  <a:outerShdw blurRad="38100" dist="38100" dir="2700000" algn="tl">
                    <a:srgbClr val="C0C0C0"/>
                  </a:outerShdw>
                </a:effectLst>
              </a:rPr>
              <a:t>经间出血</a:t>
            </a:r>
            <a:endParaRPr lang="en-US" altLang="zh-CN" sz="160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0" hangingPunct="0">
              <a:lnSpc>
                <a:spcPct val="110000"/>
              </a:lnSpc>
              <a:spcBef>
                <a:spcPct val="0"/>
              </a:spcBef>
              <a:buClr>
                <a:srgbClr val="000099"/>
              </a:buClr>
              <a:buFont typeface="Wingdings" panose="05000000000000000000" pitchFamily="2" charset="2"/>
              <a:buChar char="Ø"/>
              <a:defRPr/>
            </a:pPr>
            <a:r>
              <a:rPr lang="zh-CN" altLang="en-US" sz="1600">
                <a:effectLst>
                  <a:outerShdw blurRad="38100" dist="38100" dir="2700000" algn="tl">
                    <a:srgbClr val="C0C0C0"/>
                  </a:outerShdw>
                </a:effectLst>
              </a:rPr>
              <a:t>无排卵性；无周期性排卵</a:t>
            </a:r>
          </a:p>
          <a:p>
            <a:pPr lvl="1" eaLnBrk="0" hangingPunct="0">
              <a:lnSpc>
                <a:spcPct val="110000"/>
              </a:lnSpc>
              <a:spcBef>
                <a:spcPct val="0"/>
              </a:spcBef>
              <a:buClrTx/>
              <a:buFontTx/>
              <a:buChar char="•"/>
              <a:defRPr/>
            </a:pPr>
            <a:r>
              <a:rPr lang="zh-CN" altLang="en-US" sz="1600">
                <a:effectLst>
                  <a:outerShdw blurRad="38100" dist="38100" dir="2700000" algn="tl">
                    <a:srgbClr val="C0C0C0"/>
                  </a:outerShdw>
                </a:effectLst>
              </a:rPr>
              <a:t>青春期无排卵性功血</a:t>
            </a:r>
            <a:endParaRPr lang="en-US" altLang="zh-CN" sz="160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lvl="1" eaLnBrk="0" hangingPunct="0">
              <a:lnSpc>
                <a:spcPct val="110000"/>
              </a:lnSpc>
              <a:spcBef>
                <a:spcPct val="0"/>
              </a:spcBef>
              <a:buClrTx/>
              <a:buFontTx/>
              <a:buChar char="•"/>
              <a:defRPr/>
            </a:pPr>
            <a:r>
              <a:rPr lang="zh-CN" altLang="en-US" sz="1600">
                <a:effectLst>
                  <a:outerShdw blurRad="38100" dist="38100" dir="2700000" algn="tl">
                    <a:srgbClr val="C0C0C0"/>
                  </a:outerShdw>
                </a:effectLst>
              </a:rPr>
              <a:t>绝经过渡期无排卵性功血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49288" y="655638"/>
            <a:ext cx="7707312" cy="762000"/>
          </a:xfrm>
        </p:spPr>
        <p:txBody>
          <a:bodyPr vert="horz" wrap="square" lIns="91440" tIns="45720" rIns="91440" bIns="45720" numCol="1" anchor="t" anchorCtr="0" compatLnSpc="1"/>
          <a:lstStyle/>
          <a:p>
            <a:pPr eaLnBrk="1" hangingPunct="1"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功能失调性子宫出血分类</a:t>
            </a:r>
          </a:p>
        </p:txBody>
      </p:sp>
      <p:grpSp>
        <p:nvGrpSpPr>
          <p:cNvPr id="29698" name="Group 13"/>
          <p:cNvGrpSpPr/>
          <p:nvPr/>
        </p:nvGrpSpPr>
        <p:grpSpPr>
          <a:xfrm>
            <a:off x="684213" y="2205038"/>
            <a:ext cx="7991475" cy="3887787"/>
            <a:chOff x="720" y="1344"/>
            <a:chExt cx="4706" cy="2494"/>
          </a:xfrm>
        </p:grpSpPr>
        <p:sp>
          <p:nvSpPr>
            <p:cNvPr id="29699" name="Rectangle 3"/>
            <p:cNvSpPr>
              <a:spLocks noChangeArrowheads="1"/>
            </p:cNvSpPr>
            <p:nvPr/>
          </p:nvSpPr>
          <p:spPr bwMode="auto">
            <a:xfrm>
              <a:off x="720" y="1978"/>
              <a:ext cx="1367" cy="844"/>
            </a:xfrm>
            <a:prstGeom prst="rect">
              <a:avLst/>
            </a:prstGeom>
            <a:gradFill rotWithShape="0">
              <a:gsLst>
                <a:gs pos="0">
                  <a:srgbClr val="FFFAF6"/>
                </a:gs>
                <a:gs pos="100000">
                  <a:srgbClr val="FFCC99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zh-CN" altLang="en-US" sz="2400">
                  <a:solidFill>
                    <a:srgbClr val="000099"/>
                  </a:solidFill>
                  <a:latin typeface="Tahoma" panose="020b0604030504040204" pitchFamily="34" charset="0"/>
                </a:rPr>
                <a:t>功能失调性</a:t>
              </a:r>
            </a:p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zh-CN" altLang="en-US" sz="2400">
                  <a:solidFill>
                    <a:srgbClr val="000099"/>
                  </a:solidFill>
                  <a:latin typeface="Tahoma" panose="020b0604030504040204" pitchFamily="34" charset="0"/>
                </a:rPr>
                <a:t>子宫出血</a:t>
              </a:r>
            </a:p>
          </p:txBody>
        </p:sp>
        <p:sp>
          <p:nvSpPr>
            <p:cNvPr id="29700" name="AutoShape 4"/>
            <p:cNvSpPr/>
            <p:nvPr/>
          </p:nvSpPr>
          <p:spPr bwMode="auto">
            <a:xfrm>
              <a:off x="2142" y="1440"/>
              <a:ext cx="164" cy="1920"/>
            </a:xfrm>
            <a:prstGeom prst="leftBrace">
              <a:avLst>
                <a:gd name="adj1" fmla="val 97453"/>
                <a:gd name="adj2" fmla="val 50000"/>
              </a:avLst>
            </a:prstGeom>
            <a:noFill/>
            <a:ln w="952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01" name="Rectangle 5"/>
            <p:cNvSpPr>
              <a:spLocks noChangeArrowheads="1"/>
            </p:cNvSpPr>
            <p:nvPr/>
          </p:nvSpPr>
          <p:spPr bwMode="auto">
            <a:xfrm>
              <a:off x="2416" y="1363"/>
              <a:ext cx="1367" cy="845"/>
            </a:xfrm>
            <a:prstGeom prst="rect">
              <a:avLst/>
            </a:prstGeom>
            <a:gradFill rotWithShape="0">
              <a:gsLst>
                <a:gs pos="0">
                  <a:srgbClr val="FFFF99"/>
                </a:gs>
                <a:gs pos="100000">
                  <a:srgbClr val="FFFFCB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buClr>
                  <a:schemeClr val="folHlink"/>
                </a:buClr>
                <a:buSzPct val="60000"/>
              </a:pPr>
              <a:r>
                <a:rPr lang="zh-CN" altLang="en-US" sz="2400">
                  <a:solidFill>
                    <a:srgbClr val="000099"/>
                  </a:solidFill>
                  <a:latin typeface="Tahoma" panose="020b0604030504040204" pitchFamily="34" charset="0"/>
                </a:rPr>
                <a:t>无排卵型</a:t>
              </a:r>
            </a:p>
            <a:p>
              <a:pPr algn="ctr">
                <a:lnSpc>
                  <a:spcPct val="100000"/>
                </a:lnSpc>
                <a:buClr>
                  <a:schemeClr val="folHlink"/>
                </a:buClr>
                <a:buSzPct val="60000"/>
              </a:pPr>
              <a:r>
                <a:rPr lang="zh-CN" altLang="en-US" sz="2400">
                  <a:solidFill>
                    <a:srgbClr val="000099"/>
                  </a:solidFill>
                  <a:latin typeface="Tahoma" panose="020b0604030504040204" pitchFamily="34" charset="0"/>
                </a:rPr>
                <a:t>功血</a:t>
              </a:r>
            </a:p>
          </p:txBody>
        </p:sp>
        <p:sp>
          <p:nvSpPr>
            <p:cNvPr id="29702" name="Rectangle 6"/>
            <p:cNvSpPr>
              <a:spLocks noChangeArrowheads="1"/>
            </p:cNvSpPr>
            <p:nvPr/>
          </p:nvSpPr>
          <p:spPr bwMode="auto">
            <a:xfrm>
              <a:off x="2416" y="2515"/>
              <a:ext cx="1367" cy="845"/>
            </a:xfrm>
            <a:prstGeom prst="rect">
              <a:avLst/>
            </a:prstGeom>
            <a:gradFill rotWithShape="0">
              <a:gsLst>
                <a:gs pos="0">
                  <a:srgbClr val="FFFDFB"/>
                </a:gs>
                <a:gs pos="100000">
                  <a:srgbClr val="FFCC99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buClr>
                  <a:schemeClr val="folHlink"/>
                </a:buClr>
                <a:buSzPct val="60000"/>
              </a:pPr>
              <a:r>
                <a:rPr lang="zh-CN" altLang="en-US" sz="2400">
                  <a:solidFill>
                    <a:srgbClr val="000099"/>
                  </a:solidFill>
                  <a:latin typeface="Tahoma" panose="020b0604030504040204" pitchFamily="34" charset="0"/>
                </a:rPr>
                <a:t>有排卵型</a:t>
              </a:r>
            </a:p>
            <a:p>
              <a:pPr algn="ctr">
                <a:lnSpc>
                  <a:spcPct val="100000"/>
                </a:lnSpc>
                <a:buClr>
                  <a:schemeClr val="folHlink"/>
                </a:buClr>
                <a:buSzPct val="60000"/>
              </a:pPr>
              <a:r>
                <a:rPr lang="zh-CN" altLang="en-US" sz="2400">
                  <a:solidFill>
                    <a:srgbClr val="000099"/>
                  </a:solidFill>
                  <a:latin typeface="Tahoma" panose="020b0604030504040204" pitchFamily="34" charset="0"/>
                </a:rPr>
                <a:t>功血</a:t>
              </a:r>
            </a:p>
          </p:txBody>
        </p:sp>
        <p:sp>
          <p:nvSpPr>
            <p:cNvPr id="29703" name="AutoShape 7"/>
            <p:cNvSpPr/>
            <p:nvPr/>
          </p:nvSpPr>
          <p:spPr bwMode="auto">
            <a:xfrm>
              <a:off x="3833" y="1344"/>
              <a:ext cx="136" cy="800"/>
            </a:xfrm>
            <a:prstGeom prst="leftBrace">
              <a:avLst>
                <a:gd name="adj1" fmla="val 48965"/>
                <a:gd name="adj2" fmla="val 50000"/>
              </a:avLst>
            </a:prstGeom>
            <a:noFill/>
            <a:ln w="952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04" name="Rectangle 8"/>
            <p:cNvSpPr>
              <a:spLocks noChangeArrowheads="1"/>
            </p:cNvSpPr>
            <p:nvPr/>
          </p:nvSpPr>
          <p:spPr bwMode="auto">
            <a:xfrm>
              <a:off x="4059" y="1344"/>
              <a:ext cx="1367" cy="378"/>
            </a:xfrm>
            <a:prstGeom prst="rect">
              <a:avLst/>
            </a:prstGeom>
            <a:gradFill rotWithShape="0">
              <a:gsLst>
                <a:gs pos="0">
                  <a:srgbClr val="FFFF99"/>
                </a:gs>
                <a:gs pos="100000">
                  <a:srgbClr val="FFFFE0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buClr>
                  <a:schemeClr val="folHlink"/>
                </a:buClr>
                <a:buSzPct val="60000"/>
              </a:pPr>
              <a:r>
                <a:rPr lang="zh-CN" altLang="en-US" sz="2400">
                  <a:solidFill>
                    <a:schemeClr val="folHlink"/>
                  </a:solidFill>
                  <a:latin typeface="Tahoma" panose="020b0604030504040204" pitchFamily="34" charset="0"/>
                </a:rPr>
                <a:t>青春</a:t>
              </a:r>
              <a:r>
                <a:rPr lang="zh-CN" altLang="en-US" sz="2400">
                  <a:solidFill>
                    <a:srgbClr val="000099"/>
                  </a:solidFill>
                  <a:latin typeface="Tahoma" panose="020b0604030504040204" pitchFamily="34" charset="0"/>
                </a:rPr>
                <a:t>期</a:t>
              </a:r>
            </a:p>
          </p:txBody>
        </p:sp>
        <p:sp>
          <p:nvSpPr>
            <p:cNvPr id="29705" name="Rectangle 9"/>
            <p:cNvSpPr>
              <a:spLocks noChangeArrowheads="1"/>
            </p:cNvSpPr>
            <p:nvPr/>
          </p:nvSpPr>
          <p:spPr bwMode="auto">
            <a:xfrm>
              <a:off x="4059" y="1797"/>
              <a:ext cx="1367" cy="409"/>
            </a:xfrm>
            <a:prstGeom prst="rect">
              <a:avLst/>
            </a:prstGeom>
            <a:gradFill rotWithShape="0">
              <a:gsLst>
                <a:gs pos="0">
                  <a:srgbClr val="FFFF99"/>
                </a:gs>
                <a:gs pos="100000">
                  <a:srgbClr val="FFFFE6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buClr>
                  <a:schemeClr val="folHlink"/>
                </a:buClr>
                <a:buSzPct val="60000"/>
              </a:pPr>
              <a:r>
                <a:rPr lang="zh-CN" altLang="en-US" sz="2000">
                  <a:solidFill>
                    <a:schemeClr val="folHlink"/>
                  </a:solidFill>
                  <a:latin typeface="Tahoma" panose="020b0604030504040204" pitchFamily="34" charset="0"/>
                </a:rPr>
                <a:t>绝经过渡期</a:t>
              </a:r>
            </a:p>
          </p:txBody>
        </p:sp>
        <p:sp>
          <p:nvSpPr>
            <p:cNvPr id="29706" name="AutoShape 10"/>
            <p:cNvSpPr/>
            <p:nvPr/>
          </p:nvSpPr>
          <p:spPr bwMode="auto">
            <a:xfrm>
              <a:off x="3878" y="2523"/>
              <a:ext cx="136" cy="800"/>
            </a:xfrm>
            <a:prstGeom prst="leftBrace">
              <a:avLst>
                <a:gd name="adj1" fmla="val 48965"/>
                <a:gd name="adj2" fmla="val 50000"/>
              </a:avLst>
            </a:prstGeom>
            <a:noFill/>
            <a:ln w="9525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07" name="Rectangle 11"/>
            <p:cNvSpPr>
              <a:spLocks noChangeArrowheads="1"/>
            </p:cNvSpPr>
            <p:nvPr/>
          </p:nvSpPr>
          <p:spPr bwMode="auto">
            <a:xfrm>
              <a:off x="4059" y="2341"/>
              <a:ext cx="1367" cy="378"/>
            </a:xfrm>
            <a:prstGeom prst="rect">
              <a:avLst/>
            </a:prstGeom>
            <a:gradFill rotWithShape="0">
              <a:gsLst>
                <a:gs pos="0">
                  <a:srgbClr val="FFFF99"/>
                </a:gs>
                <a:gs pos="100000">
                  <a:srgbClr val="FFFFE0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buClr>
                  <a:schemeClr val="folHlink"/>
                </a:buClr>
                <a:buSzPct val="60000"/>
              </a:pPr>
              <a:r>
                <a:rPr lang="zh-CN" altLang="en-US" sz="2000">
                  <a:solidFill>
                    <a:schemeClr val="folHlink"/>
                  </a:solidFill>
                  <a:latin typeface="Tahoma" panose="020b0604030504040204" pitchFamily="34" charset="0"/>
                </a:rPr>
                <a:t>月经过多</a:t>
              </a:r>
            </a:p>
          </p:txBody>
        </p:sp>
        <p:sp>
          <p:nvSpPr>
            <p:cNvPr id="29708" name="Rectangle 12"/>
            <p:cNvSpPr>
              <a:spLocks noChangeArrowheads="1"/>
            </p:cNvSpPr>
            <p:nvPr/>
          </p:nvSpPr>
          <p:spPr bwMode="auto">
            <a:xfrm>
              <a:off x="4059" y="2961"/>
              <a:ext cx="1361" cy="877"/>
            </a:xfrm>
            <a:prstGeom prst="rect">
              <a:avLst/>
            </a:prstGeom>
            <a:gradFill rotWithShape="0">
              <a:gsLst>
                <a:gs pos="0">
                  <a:srgbClr val="FFFF99"/>
                </a:gs>
                <a:gs pos="100000">
                  <a:srgbClr val="FFFFE0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buClr>
                  <a:schemeClr val="folHlink"/>
                </a:buClr>
                <a:buSzPct val="60000"/>
              </a:pPr>
              <a:r>
                <a:rPr lang="zh-CN" altLang="en-US">
                  <a:solidFill>
                    <a:schemeClr val="folHlink"/>
                  </a:solidFill>
                  <a:latin typeface="Tahoma" panose="020b0604030504040204" pitchFamily="34" charset="0"/>
                </a:rPr>
                <a:t>经间出血</a:t>
              </a:r>
            </a:p>
            <a:p>
              <a:pPr lvl="1">
                <a:lnSpc>
                  <a:spcPct val="100000"/>
                </a:lnSpc>
                <a:buClr>
                  <a:schemeClr val="folHlink"/>
                </a:buClr>
                <a:buSzPct val="60000"/>
              </a:pPr>
              <a:r>
                <a:rPr lang="zh-CN" altLang="en-US">
                  <a:solidFill>
                    <a:schemeClr val="folHlink"/>
                  </a:solidFill>
                  <a:latin typeface="Tahoma" panose="020b0604030504040204" pitchFamily="34" charset="0"/>
                </a:rPr>
                <a:t>月经频发</a:t>
              </a:r>
            </a:p>
            <a:p>
              <a:pPr lvl="1">
                <a:lnSpc>
                  <a:spcPct val="100000"/>
                </a:lnSpc>
                <a:buClr>
                  <a:schemeClr val="folHlink"/>
                </a:buClr>
                <a:buSzPct val="60000"/>
              </a:pPr>
              <a:r>
                <a:rPr lang="zh-CN" altLang="en-US">
                  <a:solidFill>
                    <a:schemeClr val="folHlink"/>
                  </a:solidFill>
                  <a:latin typeface="Tahoma" panose="020b0604030504040204" pitchFamily="34" charset="0"/>
                </a:rPr>
                <a:t>经期延长</a:t>
              </a:r>
            </a:p>
            <a:p>
              <a:pPr lvl="1">
                <a:lnSpc>
                  <a:spcPct val="100000"/>
                </a:lnSpc>
                <a:buClr>
                  <a:schemeClr val="folHlink"/>
                </a:buClr>
                <a:buSzPct val="60000"/>
              </a:pPr>
              <a:r>
                <a:rPr lang="zh-CN" altLang="en-US">
                  <a:solidFill>
                    <a:schemeClr val="folHlink"/>
                  </a:solidFill>
                  <a:latin typeface="Tahoma" panose="020b0604030504040204" pitchFamily="34" charset="0"/>
                </a:rPr>
                <a:t>围排卵期出血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630238"/>
            <a:ext cx="8229600" cy="1143000"/>
          </a:xfrm>
        </p:spPr>
        <p:txBody>
          <a:bodyPr vert="horz" wrap="square" lIns="91440" tIns="45720" rIns="91440" bIns="45720" numCol="1" anchor="t" anchorCtr="0" compatLnSpc="1"/>
          <a:lstStyle/>
          <a:p>
            <a:pPr eaLnBrk="1" hangingPunct="1"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功血的流行病学</a:t>
            </a:r>
          </a:p>
        </p:txBody>
      </p:sp>
      <p:sp>
        <p:nvSpPr>
          <p:cNvPr id="134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WHO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：育龄期女性中</a:t>
            </a: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19%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有月经过多，其最常见的原因为功血</a:t>
            </a:r>
          </a:p>
          <a:p>
            <a:pPr eaLnBrk="1" hangingPunct="1"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美国</a:t>
            </a: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10%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的有正常月经周期的妇女发生</a:t>
            </a: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DUB</a:t>
            </a:r>
          </a:p>
          <a:p>
            <a:pPr eaLnBrk="1" hangingPunct="1"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中国</a:t>
            </a:r>
            <a:endParaRPr lang="en-US" altLang="zh-CN" sz="2400" b="1" smtClean="0"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  <a:p>
            <a:pPr lvl="1" indent="-436880" eaLnBrk="1" hangingPunct="1"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北京协和医院收集的</a:t>
            </a: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1973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～</a:t>
            </a: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1981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年的</a:t>
            </a: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624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例功血，青春期占</a:t>
            </a: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42.8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％，育龄期</a:t>
            </a: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9.3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％，更年期</a:t>
            </a: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24.2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ea"/>
              </a:rPr>
              <a:t>％</a:t>
            </a:r>
          </a:p>
          <a:p>
            <a:pPr eaLnBrk="1" hangingPunct="1">
              <a:defRPr/>
            </a:pPr>
            <a:endParaRPr lang="en-US" altLang="zh-CN" sz="2400" b="1" smtClean="0"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4213" y="630238"/>
            <a:ext cx="7772400" cy="1143000"/>
          </a:xfrm>
        </p:spPr>
        <p:txBody>
          <a:bodyPr vert="horz" wrap="square" lIns="91440" tIns="45720" rIns="91440" bIns="45720" numCol="1" anchor="t" anchorCtr="0" compatLnSpc="1"/>
          <a:lstStyle/>
          <a:p>
            <a:pPr eaLnBrk="1" hangingPunct="1">
              <a:defRPr/>
            </a:pPr>
            <a:r>
              <a:rPr lang="zh-CN" altLang="en-US" sz="42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国内各类功血的比例</a:t>
            </a:r>
            <a:endParaRPr lang="zh-CN" altLang="en-US" b="1" smtClean="0"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893763" y="1916113"/>
            <a:ext cx="7550150" cy="4108450"/>
          </a:xfrm>
        </p:spPr>
        <p:txBody>
          <a:bodyPr/>
          <a:lstStyle/>
          <a:p>
            <a:pPr eaLnBrk="1" hangingPunct="1">
              <a:lnSpc>
                <a:spcPct val="110000"/>
              </a:lnSpc>
            </a:pP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功血发病率：约占妇科门诊的</a:t>
            </a:r>
            <a:r>
              <a:rPr lang="en-US" altLang="zh-CN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10</a:t>
            </a: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％</a:t>
            </a:r>
          </a:p>
          <a:p>
            <a:pPr eaLnBrk="1" hangingPunct="1">
              <a:lnSpc>
                <a:spcPct val="110000"/>
              </a:lnSpc>
            </a:pP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功血分类：</a:t>
            </a:r>
          </a:p>
          <a:p>
            <a:pPr lvl="1" eaLnBrk="1" hangingPunct="1">
              <a:lnSpc>
                <a:spcPct val="110000"/>
              </a:lnSpc>
            </a:pP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无排卵性功血</a:t>
            </a:r>
            <a:r>
              <a:rPr lang="en-US" altLang="zh-CN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(anovulatory DUB)</a:t>
            </a: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：约占功血的</a:t>
            </a:r>
            <a:r>
              <a:rPr lang="en-US" altLang="zh-CN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70</a:t>
            </a: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～</a:t>
            </a:r>
            <a:r>
              <a:rPr lang="en-US" altLang="zh-CN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80</a:t>
            </a: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％ </a:t>
            </a:r>
          </a:p>
          <a:p>
            <a:pPr lvl="1" eaLnBrk="1" hangingPunct="1">
              <a:lnSpc>
                <a:spcPct val="110000"/>
              </a:lnSpc>
              <a:buFont typeface="Wingdings" panose="05000000000000000000" pitchFamily="2" charset="2"/>
              <a:buNone/>
            </a:pP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* 青春期           （</a:t>
            </a:r>
            <a:r>
              <a:rPr lang="en-US" altLang="zh-CN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20</a:t>
            </a: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％） </a:t>
            </a:r>
          </a:p>
          <a:p>
            <a:pPr lvl="1" eaLnBrk="1" hangingPunct="1">
              <a:lnSpc>
                <a:spcPct val="110000"/>
              </a:lnSpc>
              <a:buFont typeface="Wingdings" panose="05000000000000000000" pitchFamily="2" charset="2"/>
              <a:buNone/>
            </a:pP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* 绝经过渡期       （</a:t>
            </a:r>
            <a:r>
              <a:rPr lang="en-US" altLang="zh-CN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50</a:t>
            </a: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％）</a:t>
            </a: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 </a:t>
            </a:r>
          </a:p>
          <a:p>
            <a:pPr lvl="1" eaLnBrk="1" hangingPunct="1">
              <a:lnSpc>
                <a:spcPct val="110000"/>
              </a:lnSpc>
            </a:pP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有排卵型功血</a:t>
            </a:r>
            <a:r>
              <a:rPr lang="en-US" altLang="zh-CN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(ovulatory DUB) 20% </a:t>
            </a: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～</a:t>
            </a:r>
            <a:r>
              <a:rPr lang="en-US" altLang="zh-CN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30%</a:t>
            </a:r>
          </a:p>
          <a:p>
            <a:pPr lvl="1" eaLnBrk="1" hangingPunct="1">
              <a:lnSpc>
                <a:spcPct val="110000"/>
              </a:lnSpc>
              <a:buFont typeface="Wingdings" panose="05000000000000000000" pitchFamily="2" charset="2"/>
              <a:buNone/>
            </a:pPr>
            <a:r>
              <a:rPr lang="en-US" altLang="zh-CN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    *  </a:t>
            </a: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排卵期（围排卵期）出血</a:t>
            </a:r>
          </a:p>
          <a:p>
            <a:pPr lvl="1" eaLnBrk="1" hangingPunct="1">
              <a:lnSpc>
                <a:spcPct val="110000"/>
              </a:lnSpc>
              <a:buFont typeface="Wingdings" panose="05000000000000000000" pitchFamily="2" charset="2"/>
              <a:buNone/>
            </a:pP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    *  黄体功能不全及萎缩不全</a:t>
            </a:r>
          </a:p>
          <a:p>
            <a:pPr lvl="1" eaLnBrk="1" hangingPunct="1">
              <a:lnSpc>
                <a:spcPct val="110000"/>
              </a:lnSpc>
              <a:buFont typeface="Wingdings" panose="05000000000000000000" pitchFamily="2" charset="2"/>
              <a:buNone/>
            </a:pP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    *  月经过多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913" y="2781300"/>
            <a:ext cx="6400800" cy="17526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z="39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功血的诊断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3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692150"/>
            <a:ext cx="8229600" cy="1143000"/>
          </a:xfrm>
        </p:spPr>
        <p:txBody>
          <a:bodyPr vert="horz" wrap="square" lIns="91440" tIns="45720" rIns="91440" bIns="45720" numCol="1" anchor="t" anchorCtr="0" compatLnSpc="1"/>
          <a:lstStyle/>
          <a:p>
            <a:pPr eaLnBrk="1" hangingPunct="1"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功血的诊断流程</a:t>
            </a:r>
            <a:endParaRPr lang="en-US" altLang="zh-CN" b="1" smtClean="0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</p:txBody>
      </p:sp>
      <p:sp>
        <p:nvSpPr>
          <p:cNvPr id="313347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825625"/>
            <a:ext cx="7812088" cy="4267200"/>
          </a:xfrm>
        </p:spPr>
        <p:txBody>
          <a:bodyPr/>
          <a:lstStyle/>
          <a:p>
            <a:pPr lvl="1" eaLnBrk="1" hangingPunct="1">
              <a:buFont typeface="Wingdings" panose="05000000000000000000" pitchFamily="2" charset="2"/>
              <a:buNone/>
            </a:pPr>
            <a:endParaRPr lang="zh-CN" altLang="en-US" b="1" smtClean="0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  <a:p>
            <a:pPr eaLnBrk="1" hangingPunct="1"/>
            <a:r>
              <a:rPr lang="zh-CN" altLang="en-US" b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诊断流程</a:t>
            </a:r>
          </a:p>
          <a:p>
            <a:pPr lvl="1" eaLnBrk="1" hangingPunct="1"/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确定异常子宫出血的模式 </a:t>
            </a:r>
          </a:p>
          <a:p>
            <a:pPr lvl="1" eaLnBrk="1" hangingPunct="1"/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除外器质性疾病</a:t>
            </a:r>
          </a:p>
          <a:p>
            <a:pPr lvl="1" eaLnBrk="1" hangingPunct="1"/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鉴别有无排卵及无排卵的病因 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zh-CN" altLang="en-US" b="1" smtClean="0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title" orient="vert"/>
          </p:nvPr>
        </p:nvSpPr>
        <p:spPr bwMode="auto">
          <a:xfrm>
            <a:off x="755650" y="2133600"/>
            <a:ext cx="815975" cy="2808288"/>
          </a:xfrm>
          <a:solidFill>
            <a:srgbClr val="FFFFFF"/>
          </a:solidFill>
        </p:spPr>
        <p:txBody>
          <a:bodyPr wrap="square" lIns="91440" tIns="45720" rIns="91440" bIns="45720" numCol="1" anchor="t" anchorCtr="0" compatLnSpc="1"/>
          <a:lstStyle/>
          <a:p>
            <a:pPr eaLnBrk="1" hangingPunct="1"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诊断流程</a:t>
            </a:r>
          </a:p>
        </p:txBody>
      </p:sp>
      <p:sp>
        <p:nvSpPr>
          <p:cNvPr id="39938" name="AutoShape 3"/>
          <p:cNvSpPr>
            <a:spLocks noChangeArrowheads="1"/>
          </p:cNvSpPr>
          <p:nvPr/>
        </p:nvSpPr>
        <p:spPr bwMode="auto">
          <a:xfrm>
            <a:off x="4518025" y="1101725"/>
            <a:ext cx="1636713" cy="769938"/>
          </a:xfrm>
          <a:prstGeom prst="flowChartDecision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1200" b="0">
                <a:latin typeface="Arial" pitchFamily="34" charset="0"/>
              </a:rPr>
              <a:t>生殖道、阴道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1200" b="0">
                <a:latin typeface="Arial" pitchFamily="34" charset="0"/>
              </a:rPr>
              <a:t>和宫颈出血？</a:t>
            </a:r>
          </a:p>
        </p:txBody>
      </p:sp>
      <p:sp>
        <p:nvSpPr>
          <p:cNvPr id="39939" name="AutoShape 4"/>
          <p:cNvSpPr>
            <a:spLocks noChangeArrowheads="1"/>
          </p:cNvSpPr>
          <p:nvPr/>
        </p:nvSpPr>
        <p:spPr bwMode="auto">
          <a:xfrm>
            <a:off x="6513513" y="1281113"/>
            <a:ext cx="1179512" cy="409575"/>
          </a:xfrm>
          <a:prstGeom prst="flowChartProcess">
            <a:avLst/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1200" b="0">
                <a:latin typeface="Arial" pitchFamily="34" charset="0"/>
              </a:rPr>
              <a:t>其他对症诊疗</a:t>
            </a:r>
          </a:p>
        </p:txBody>
      </p:sp>
      <p:cxnSp>
        <p:nvCxnSpPr>
          <p:cNvPr id="39940" name="AutoShape 5"/>
          <p:cNvCxnSpPr>
            <a:cxnSpLocks noChangeShapeType="1"/>
            <a:stCxn id="39938" idx="3"/>
            <a:endCxn id="39939" idx="1"/>
          </p:cNvCxnSpPr>
          <p:nvPr/>
        </p:nvCxnSpPr>
        <p:spPr bwMode="auto">
          <a:xfrm flipV="1">
            <a:off x="6154738" y="1485900"/>
            <a:ext cx="358775" cy="158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9941" name="AutoShape 6"/>
          <p:cNvSpPr>
            <a:spLocks noChangeArrowheads="1"/>
          </p:cNvSpPr>
          <p:nvPr/>
        </p:nvSpPr>
        <p:spPr bwMode="auto">
          <a:xfrm>
            <a:off x="4748213" y="2133600"/>
            <a:ext cx="1179512" cy="288925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1200" b="0">
                <a:latin typeface="Arial" pitchFamily="34" charset="0"/>
              </a:rPr>
              <a:t>出血模式确认</a:t>
            </a:r>
          </a:p>
        </p:txBody>
      </p:sp>
      <p:grpSp>
        <p:nvGrpSpPr>
          <p:cNvPr id="39942" name="Group 7"/>
          <p:cNvGrpSpPr/>
          <p:nvPr/>
        </p:nvGrpSpPr>
        <p:grpSpPr>
          <a:xfrm>
            <a:off x="2943225" y="1320800"/>
            <a:ext cx="1412875" cy="941388"/>
            <a:chOff x="981" y="3029"/>
            <a:chExt cx="817" cy="726"/>
          </a:xfrm>
        </p:grpSpPr>
        <p:sp>
          <p:nvSpPr>
            <p:cNvPr id="39943" name="AutoShape 8"/>
            <p:cNvSpPr>
              <a:spLocks noChangeArrowheads="1"/>
            </p:cNvSpPr>
            <p:nvPr/>
          </p:nvSpPr>
          <p:spPr bwMode="auto">
            <a:xfrm>
              <a:off x="981" y="3029"/>
              <a:ext cx="817" cy="227"/>
            </a:xfrm>
            <a:prstGeom prst="flowChartProcess">
              <a:avLst/>
            </a:prstGeom>
            <a:solidFill>
              <a:srgbClr val="FFCCCC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zh-CN" altLang="en-US" sz="1200">
                  <a:solidFill>
                    <a:schemeClr val="folHlink"/>
                  </a:solidFill>
                  <a:latin typeface="Arial" pitchFamily="34" charset="0"/>
                </a:rPr>
                <a:t>按年龄分</a:t>
              </a:r>
            </a:p>
          </p:txBody>
        </p:sp>
        <p:sp>
          <p:nvSpPr>
            <p:cNvPr id="39944" name="AutoShape 9"/>
            <p:cNvSpPr>
              <a:spLocks noChangeArrowheads="1"/>
            </p:cNvSpPr>
            <p:nvPr/>
          </p:nvSpPr>
          <p:spPr bwMode="auto">
            <a:xfrm>
              <a:off x="981" y="3256"/>
              <a:ext cx="817" cy="499"/>
            </a:xfrm>
            <a:prstGeom prst="flowChartProcess">
              <a:avLst/>
            </a:prstGeom>
            <a:solidFill>
              <a:srgbClr val="FFCCCC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 typeface="Wingdings" panose="05000000000000000000" pitchFamily="2" charset="2"/>
                <a:buChar char="p"/>
              </a:pPr>
              <a:r>
                <a:rPr lang="zh-CN" altLang="en-US" sz="1200" b="0">
                  <a:latin typeface="Arial" pitchFamily="34" charset="0"/>
                </a:rPr>
                <a:t>青春期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 typeface="Wingdings" panose="05000000000000000000" pitchFamily="2" charset="2"/>
                <a:buChar char="p"/>
              </a:pPr>
              <a:r>
                <a:rPr lang="zh-CN" altLang="en-US" sz="1200" b="0">
                  <a:latin typeface="Arial" pitchFamily="34" charset="0"/>
                </a:rPr>
                <a:t>育龄期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 typeface="Wingdings" panose="05000000000000000000" pitchFamily="2" charset="2"/>
                <a:buChar char="p"/>
              </a:pPr>
              <a:r>
                <a:rPr lang="zh-CN" altLang="en-US" sz="1200" b="0">
                  <a:latin typeface="Arial" pitchFamily="34" charset="0"/>
                </a:rPr>
                <a:t>绝经过渡期</a:t>
              </a:r>
            </a:p>
          </p:txBody>
        </p:sp>
      </p:grpSp>
      <p:grpSp>
        <p:nvGrpSpPr>
          <p:cNvPr id="39945" name="Group 10"/>
          <p:cNvGrpSpPr/>
          <p:nvPr/>
        </p:nvGrpSpPr>
        <p:grpSpPr>
          <a:xfrm>
            <a:off x="2484438" y="2409825"/>
            <a:ext cx="1871662" cy="931863"/>
            <a:chOff x="981" y="3029"/>
            <a:chExt cx="817" cy="726"/>
          </a:xfrm>
        </p:grpSpPr>
        <p:sp>
          <p:nvSpPr>
            <p:cNvPr id="39946" name="AutoShape 11"/>
            <p:cNvSpPr>
              <a:spLocks noChangeArrowheads="1"/>
            </p:cNvSpPr>
            <p:nvPr/>
          </p:nvSpPr>
          <p:spPr bwMode="auto">
            <a:xfrm>
              <a:off x="981" y="3029"/>
              <a:ext cx="817" cy="227"/>
            </a:xfrm>
            <a:prstGeom prst="flowChartProcess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zh-CN" altLang="en-US" sz="1200" b="0">
                  <a:latin typeface="Arial" pitchFamily="34" charset="0"/>
                </a:rPr>
                <a:t>按周期及经期分</a:t>
              </a:r>
            </a:p>
          </p:txBody>
        </p:sp>
        <p:sp>
          <p:nvSpPr>
            <p:cNvPr id="39947" name="AutoShape 12"/>
            <p:cNvSpPr>
              <a:spLocks noChangeArrowheads="1"/>
            </p:cNvSpPr>
            <p:nvPr/>
          </p:nvSpPr>
          <p:spPr bwMode="auto">
            <a:xfrm>
              <a:off x="981" y="3256"/>
              <a:ext cx="817" cy="499"/>
            </a:xfrm>
            <a:prstGeom prst="flowChartProcess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 typeface="Wingdings" panose="05000000000000000000" pitchFamily="2" charset="2"/>
                <a:buChar char="p"/>
              </a:pPr>
              <a:r>
                <a:rPr lang="zh-CN" altLang="en-US" sz="1200" b="0">
                  <a:latin typeface="Arial" pitchFamily="34" charset="0"/>
                </a:rPr>
                <a:t>有无规律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 typeface="Wingdings" panose="05000000000000000000" pitchFamily="2" charset="2"/>
                <a:buChar char="p"/>
              </a:pPr>
              <a:r>
                <a:rPr lang="zh-CN" altLang="en-US" sz="1200" b="0">
                  <a:latin typeface="Arial" pitchFamily="34" charset="0"/>
                </a:rPr>
                <a:t>月经前后（经期延长）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 typeface="Wingdings" panose="05000000000000000000" pitchFamily="2" charset="2"/>
                <a:buChar char="p"/>
              </a:pPr>
              <a:r>
                <a:rPr lang="zh-CN" altLang="en-US" sz="1200" b="0">
                  <a:latin typeface="Arial" pitchFamily="34" charset="0"/>
                </a:rPr>
                <a:t>排卵期</a:t>
              </a:r>
            </a:p>
          </p:txBody>
        </p:sp>
      </p:grpSp>
      <p:grpSp>
        <p:nvGrpSpPr>
          <p:cNvPr id="39948" name="Group 13"/>
          <p:cNvGrpSpPr/>
          <p:nvPr/>
        </p:nvGrpSpPr>
        <p:grpSpPr>
          <a:xfrm>
            <a:off x="6513513" y="2038350"/>
            <a:ext cx="1311275" cy="658813"/>
            <a:chOff x="981" y="3029"/>
            <a:chExt cx="817" cy="726"/>
          </a:xfrm>
        </p:grpSpPr>
        <p:sp>
          <p:nvSpPr>
            <p:cNvPr id="39949" name="AutoShape 14"/>
            <p:cNvSpPr>
              <a:spLocks noChangeArrowheads="1"/>
            </p:cNvSpPr>
            <p:nvPr/>
          </p:nvSpPr>
          <p:spPr bwMode="auto">
            <a:xfrm>
              <a:off x="981" y="3029"/>
              <a:ext cx="817" cy="227"/>
            </a:xfrm>
            <a:prstGeom prst="flowChartProcess">
              <a:avLst/>
            </a:prstGeom>
            <a:solidFill>
              <a:srgbClr val="FF99FF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zh-CN" altLang="en-US" sz="1200">
                  <a:latin typeface="Arial" pitchFamily="34" charset="0"/>
                </a:rPr>
                <a:t>按出血量分</a:t>
              </a:r>
            </a:p>
          </p:txBody>
        </p:sp>
        <p:sp>
          <p:nvSpPr>
            <p:cNvPr id="39950" name="AutoShape 15"/>
            <p:cNvSpPr>
              <a:spLocks noChangeArrowheads="1"/>
            </p:cNvSpPr>
            <p:nvPr/>
          </p:nvSpPr>
          <p:spPr bwMode="auto">
            <a:xfrm>
              <a:off x="981" y="3256"/>
              <a:ext cx="817" cy="499"/>
            </a:xfrm>
            <a:prstGeom prst="flowChartProcess">
              <a:avLst/>
            </a:prstGeom>
            <a:solidFill>
              <a:srgbClr val="FF99FF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 typeface="Wingdings" panose="05000000000000000000" pitchFamily="2" charset="2"/>
                <a:buChar char="p"/>
              </a:pPr>
              <a:r>
                <a:rPr lang="zh-CN" altLang="en-US" sz="1200">
                  <a:latin typeface="Arial" pitchFamily="34" charset="0"/>
                </a:rPr>
                <a:t>月经出血过多</a:t>
              </a:r>
            </a:p>
          </p:txBody>
        </p:sp>
      </p:grpSp>
      <p:sp>
        <p:nvSpPr>
          <p:cNvPr id="39951" name="AutoShape 16"/>
          <p:cNvSpPr>
            <a:spLocks noChangeArrowheads="1"/>
          </p:cNvSpPr>
          <p:nvPr/>
        </p:nvSpPr>
        <p:spPr bwMode="auto">
          <a:xfrm>
            <a:off x="4748213" y="455613"/>
            <a:ext cx="1179512" cy="373062"/>
          </a:xfrm>
          <a:prstGeom prst="flowChartProces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50000"/>
              </a:spcBef>
              <a:buClrTx/>
              <a:buFontTx/>
              <a:buNone/>
            </a:pPr>
            <a:r>
              <a:rPr lang="zh-CN" altLang="en-US" sz="1200" b="0">
                <a:latin typeface="Arial" pitchFamily="34" charset="0"/>
              </a:rPr>
              <a:t>异常子宫出血</a:t>
            </a:r>
          </a:p>
        </p:txBody>
      </p:sp>
      <p:cxnSp>
        <p:nvCxnSpPr>
          <p:cNvPr id="39952" name="AutoShape 17"/>
          <p:cNvCxnSpPr>
            <a:cxnSpLocks noChangeShapeType="1"/>
            <a:stCxn id="39951" idx="2"/>
            <a:endCxn id="39938" idx="0"/>
          </p:cNvCxnSpPr>
          <p:nvPr/>
        </p:nvCxnSpPr>
        <p:spPr bwMode="auto">
          <a:xfrm flipH="1">
            <a:off x="5337175" y="828675"/>
            <a:ext cx="1588" cy="27305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9953" name="AutoShape 18"/>
          <p:cNvCxnSpPr>
            <a:cxnSpLocks noChangeShapeType="1"/>
            <a:stCxn id="39938" idx="2"/>
            <a:endCxn id="39938" idx="2"/>
          </p:cNvCxnSpPr>
          <p:nvPr/>
        </p:nvCxnSpPr>
        <p:spPr bwMode="auto">
          <a:xfrm flipH="1">
            <a:off x="5337175" y="1871663"/>
            <a:ext cx="0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9954" name="AutoShape 19"/>
          <p:cNvCxnSpPr>
            <a:cxnSpLocks noChangeShapeType="1"/>
            <a:stCxn id="39938" idx="2"/>
            <a:endCxn id="39941" idx="0"/>
          </p:cNvCxnSpPr>
          <p:nvPr/>
        </p:nvCxnSpPr>
        <p:spPr bwMode="auto">
          <a:xfrm>
            <a:off x="5337175" y="1871663"/>
            <a:ext cx="1588" cy="2619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9955" name="AutoShape 20"/>
          <p:cNvCxnSpPr>
            <a:cxnSpLocks noChangeShapeType="1"/>
            <a:stCxn id="39944" idx="3"/>
            <a:endCxn id="39941" idx="1"/>
          </p:cNvCxnSpPr>
          <p:nvPr/>
        </p:nvCxnSpPr>
        <p:spPr bwMode="auto">
          <a:xfrm>
            <a:off x="4356100" y="1938338"/>
            <a:ext cx="392113" cy="339725"/>
          </a:xfrm>
          <a:prstGeom prst="bentConnector3">
            <a:avLst>
              <a:gd name="adj1" fmla="val 49796"/>
            </a:avLst>
          </a:prstGeom>
          <a:noFill/>
          <a:ln w="9525">
            <a:solidFill>
              <a:schemeClr val="tx1"/>
            </a:solidFill>
            <a:miter lim="800000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9956" name="AutoShape 21"/>
          <p:cNvCxnSpPr>
            <a:cxnSpLocks noChangeShapeType="1"/>
            <a:stCxn id="39947" idx="3"/>
            <a:endCxn id="39941" idx="1"/>
          </p:cNvCxnSpPr>
          <p:nvPr/>
        </p:nvCxnSpPr>
        <p:spPr bwMode="auto">
          <a:xfrm flipV="1">
            <a:off x="4356100" y="2278063"/>
            <a:ext cx="392113" cy="744537"/>
          </a:xfrm>
          <a:prstGeom prst="bentConnector3">
            <a:avLst>
              <a:gd name="adj1" fmla="val 49796"/>
            </a:avLst>
          </a:prstGeom>
          <a:noFill/>
          <a:ln w="9525">
            <a:solidFill>
              <a:schemeClr val="tx1"/>
            </a:solidFill>
            <a:miter lim="800000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9957" name="Line 22"/>
          <p:cNvSpPr>
            <a:spLocks noChangeShapeType="1"/>
          </p:cNvSpPr>
          <p:nvPr/>
        </p:nvSpPr>
        <p:spPr bwMode="auto">
          <a:xfrm flipH="1">
            <a:off x="5927725" y="2298700"/>
            <a:ext cx="5857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958" name="AutoShape 23"/>
          <p:cNvSpPr>
            <a:spLocks noChangeArrowheads="1"/>
          </p:cNvSpPr>
          <p:nvPr/>
        </p:nvSpPr>
        <p:spPr bwMode="auto">
          <a:xfrm>
            <a:off x="4616450" y="3706813"/>
            <a:ext cx="1439863" cy="644525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1200" b="0">
                <a:latin typeface="Arial" pitchFamily="34" charset="0"/>
              </a:rPr>
              <a:t>月经有无规律</a:t>
            </a:r>
          </a:p>
        </p:txBody>
      </p:sp>
      <p:sp>
        <p:nvSpPr>
          <p:cNvPr id="39959" name="AutoShape 24"/>
          <p:cNvSpPr>
            <a:spLocks noChangeArrowheads="1"/>
          </p:cNvSpPr>
          <p:nvPr/>
        </p:nvSpPr>
        <p:spPr bwMode="auto">
          <a:xfrm>
            <a:off x="6383338" y="3860800"/>
            <a:ext cx="981075" cy="33655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1200" b="0">
                <a:latin typeface="Arial" pitchFamily="34" charset="0"/>
              </a:rPr>
              <a:t>无排卵型功血</a:t>
            </a:r>
          </a:p>
        </p:txBody>
      </p:sp>
      <p:sp>
        <p:nvSpPr>
          <p:cNvPr id="39960" name="AutoShape 25"/>
          <p:cNvSpPr>
            <a:spLocks noChangeArrowheads="1"/>
          </p:cNvSpPr>
          <p:nvPr/>
        </p:nvSpPr>
        <p:spPr bwMode="auto">
          <a:xfrm>
            <a:off x="4748213" y="4627563"/>
            <a:ext cx="1179512" cy="282575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1200" b="0">
                <a:latin typeface="Arial" pitchFamily="34" charset="0"/>
              </a:rPr>
              <a:t>有排卵型功血</a:t>
            </a:r>
          </a:p>
        </p:txBody>
      </p:sp>
      <p:grpSp>
        <p:nvGrpSpPr>
          <p:cNvPr id="39961" name="Group 26"/>
          <p:cNvGrpSpPr/>
          <p:nvPr/>
        </p:nvGrpSpPr>
        <p:grpSpPr>
          <a:xfrm>
            <a:off x="3309938" y="5276850"/>
            <a:ext cx="1439862" cy="820738"/>
            <a:chOff x="981" y="3029"/>
            <a:chExt cx="817" cy="726"/>
          </a:xfrm>
        </p:grpSpPr>
        <p:sp>
          <p:nvSpPr>
            <p:cNvPr id="39962" name="AutoShape 27"/>
            <p:cNvSpPr>
              <a:spLocks noChangeArrowheads="1"/>
            </p:cNvSpPr>
            <p:nvPr/>
          </p:nvSpPr>
          <p:spPr bwMode="auto">
            <a:xfrm>
              <a:off x="981" y="3029"/>
              <a:ext cx="817" cy="227"/>
            </a:xfrm>
            <a:prstGeom prst="flowChartProcess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zh-CN" altLang="en-US" sz="1400" b="0">
                  <a:solidFill>
                    <a:schemeClr val="folHlink"/>
                  </a:solidFill>
                  <a:latin typeface="Arial" pitchFamily="34" charset="0"/>
                </a:rPr>
                <a:t>月经量</a:t>
              </a:r>
              <a:r>
                <a:rPr lang="en-US" altLang="zh-CN" sz="1400" b="0">
                  <a:solidFill>
                    <a:schemeClr val="folHlink"/>
                  </a:solidFill>
                  <a:latin typeface="Arial" pitchFamily="34" charset="0"/>
                </a:rPr>
                <a:t>&gt;80ml</a:t>
              </a:r>
            </a:p>
          </p:txBody>
        </p:sp>
        <p:sp>
          <p:nvSpPr>
            <p:cNvPr id="39963" name="AutoShape 28"/>
            <p:cNvSpPr>
              <a:spLocks noChangeArrowheads="1"/>
            </p:cNvSpPr>
            <p:nvPr/>
          </p:nvSpPr>
          <p:spPr bwMode="auto">
            <a:xfrm>
              <a:off x="981" y="3256"/>
              <a:ext cx="817" cy="499"/>
            </a:xfrm>
            <a:prstGeom prst="flowChartProcess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 typeface="Arial" pitchFamily="34" charset="0"/>
                <a:buChar char="○"/>
              </a:pPr>
              <a:r>
                <a:rPr lang="zh-CN" altLang="en-US" sz="1400" b="0">
                  <a:solidFill>
                    <a:schemeClr val="folHlink"/>
                  </a:solidFill>
                  <a:latin typeface="Arial" pitchFamily="34" charset="0"/>
                </a:rPr>
                <a:t>月经过多</a:t>
              </a:r>
            </a:p>
          </p:txBody>
        </p:sp>
      </p:grpSp>
      <p:grpSp>
        <p:nvGrpSpPr>
          <p:cNvPr id="39964" name="Group 29"/>
          <p:cNvGrpSpPr/>
          <p:nvPr/>
        </p:nvGrpSpPr>
        <p:grpSpPr>
          <a:xfrm>
            <a:off x="6384925" y="5276850"/>
            <a:ext cx="1427163" cy="960438"/>
            <a:chOff x="981" y="3029"/>
            <a:chExt cx="817" cy="726"/>
          </a:xfrm>
        </p:grpSpPr>
        <p:sp>
          <p:nvSpPr>
            <p:cNvPr id="39965" name="AutoShape 30"/>
            <p:cNvSpPr>
              <a:spLocks noChangeArrowheads="1"/>
            </p:cNvSpPr>
            <p:nvPr/>
          </p:nvSpPr>
          <p:spPr bwMode="auto">
            <a:xfrm>
              <a:off x="981" y="3029"/>
              <a:ext cx="817" cy="227"/>
            </a:xfrm>
            <a:prstGeom prst="flowChartProcess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zh-CN" sz="1400" b="0">
                  <a:solidFill>
                    <a:schemeClr val="folHlink"/>
                  </a:solidFill>
                  <a:latin typeface="Arial" pitchFamily="34" charset="0"/>
                </a:rPr>
                <a:t>BBT</a:t>
              </a:r>
            </a:p>
          </p:txBody>
        </p:sp>
        <p:sp>
          <p:nvSpPr>
            <p:cNvPr id="39966" name="AutoShape 31"/>
            <p:cNvSpPr>
              <a:spLocks noChangeArrowheads="1"/>
            </p:cNvSpPr>
            <p:nvPr/>
          </p:nvSpPr>
          <p:spPr bwMode="auto">
            <a:xfrm>
              <a:off x="981" y="3256"/>
              <a:ext cx="817" cy="499"/>
            </a:xfrm>
            <a:prstGeom prst="flowChartProcess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Wingdings" panose="05000000000000000000" pitchFamily="2" charset="2"/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 typeface="Arial" pitchFamily="34" charset="0"/>
                <a:buChar char="○"/>
              </a:pPr>
              <a:r>
                <a:rPr lang="zh-CN" altLang="en-US" sz="1400" b="0">
                  <a:solidFill>
                    <a:schemeClr val="folHlink"/>
                  </a:solidFill>
                  <a:latin typeface="Arial" pitchFamily="34" charset="0"/>
                </a:rPr>
                <a:t>黄体功能不全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 typeface="Arial" pitchFamily="34" charset="0"/>
                <a:buChar char="○"/>
              </a:pPr>
              <a:r>
                <a:rPr lang="zh-CN" altLang="en-US" sz="1400" b="0">
                  <a:solidFill>
                    <a:schemeClr val="folHlink"/>
                  </a:solidFill>
                  <a:latin typeface="Arial" pitchFamily="34" charset="0"/>
                </a:rPr>
                <a:t>黄体萎缩不全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 typeface="Arial" pitchFamily="34" charset="0"/>
                <a:buChar char="○"/>
              </a:pPr>
              <a:r>
                <a:rPr lang="zh-CN" altLang="en-US" sz="1400" b="0">
                  <a:solidFill>
                    <a:schemeClr val="folHlink"/>
                  </a:solidFill>
                  <a:latin typeface="Arial" pitchFamily="34" charset="0"/>
                </a:rPr>
                <a:t>排卵期出血</a:t>
              </a:r>
            </a:p>
          </p:txBody>
        </p:sp>
      </p:grpSp>
      <p:cxnSp>
        <p:nvCxnSpPr>
          <p:cNvPr id="39967" name="AutoShape 32"/>
          <p:cNvCxnSpPr>
            <a:cxnSpLocks noChangeShapeType="1"/>
            <a:stCxn id="39960" idx="2"/>
            <a:endCxn id="39962" idx="0"/>
          </p:cNvCxnSpPr>
          <p:nvPr/>
        </p:nvCxnSpPr>
        <p:spPr bwMode="auto">
          <a:xfrm rot="5400000">
            <a:off x="4502150" y="4438651"/>
            <a:ext cx="365125" cy="1308100"/>
          </a:xfrm>
          <a:prstGeom prst="bentConnector3">
            <a:avLst>
              <a:gd name="adj1" fmla="val 49782"/>
            </a:avLst>
          </a:prstGeom>
          <a:noFill/>
          <a:ln w="9525">
            <a:solidFill>
              <a:schemeClr val="tx1"/>
            </a:solidFill>
            <a:miter lim="800000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9968" name="AutoShape 33"/>
          <p:cNvCxnSpPr>
            <a:cxnSpLocks noChangeShapeType="1"/>
            <a:stCxn id="39960" idx="2"/>
            <a:endCxn id="39965" idx="0"/>
          </p:cNvCxnSpPr>
          <p:nvPr/>
        </p:nvCxnSpPr>
        <p:spPr bwMode="auto">
          <a:xfrm rot="16200000" flipH="1">
            <a:off x="6035676" y="4213225"/>
            <a:ext cx="366712" cy="1760537"/>
          </a:xfrm>
          <a:prstGeom prst="bentConnector3">
            <a:avLst>
              <a:gd name="adj1" fmla="val 49782"/>
            </a:avLst>
          </a:prstGeom>
          <a:noFill/>
          <a:ln w="9525">
            <a:solidFill>
              <a:schemeClr val="tx1"/>
            </a:solidFill>
            <a:miter lim="800000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9969" name="AutoShape 34"/>
          <p:cNvSpPr>
            <a:spLocks noChangeArrowheads="1"/>
          </p:cNvSpPr>
          <p:nvPr/>
        </p:nvSpPr>
        <p:spPr bwMode="auto">
          <a:xfrm>
            <a:off x="4616450" y="2787650"/>
            <a:ext cx="1439863" cy="642938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1200" b="0">
                <a:latin typeface="Arial" pitchFamily="34" charset="0"/>
              </a:rPr>
              <a:t>除外器质性疾病</a:t>
            </a:r>
          </a:p>
        </p:txBody>
      </p:sp>
      <p:cxnSp>
        <p:nvCxnSpPr>
          <p:cNvPr id="39970" name="AutoShape 35"/>
          <p:cNvCxnSpPr>
            <a:cxnSpLocks noChangeShapeType="1"/>
            <a:stCxn id="39941" idx="2"/>
            <a:endCxn id="39969" idx="0"/>
          </p:cNvCxnSpPr>
          <p:nvPr/>
        </p:nvCxnSpPr>
        <p:spPr bwMode="auto">
          <a:xfrm flipH="1">
            <a:off x="5337175" y="2422525"/>
            <a:ext cx="1588" cy="3651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9971" name="AutoShape 36"/>
          <p:cNvCxnSpPr>
            <a:cxnSpLocks noChangeShapeType="1"/>
            <a:stCxn id="39969" idx="2"/>
            <a:endCxn id="39958" idx="0"/>
          </p:cNvCxnSpPr>
          <p:nvPr/>
        </p:nvCxnSpPr>
        <p:spPr bwMode="auto">
          <a:xfrm flipH="1">
            <a:off x="5337175" y="3430588"/>
            <a:ext cx="0" cy="2762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9972" name="AutoShape 37"/>
          <p:cNvCxnSpPr>
            <a:cxnSpLocks noChangeShapeType="1"/>
            <a:stCxn id="39958" idx="2"/>
            <a:endCxn id="39960" idx="0"/>
          </p:cNvCxnSpPr>
          <p:nvPr/>
        </p:nvCxnSpPr>
        <p:spPr bwMode="auto">
          <a:xfrm>
            <a:off x="5337175" y="4351338"/>
            <a:ext cx="1588" cy="2762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9973" name="AutoShape 38"/>
          <p:cNvCxnSpPr>
            <a:cxnSpLocks noChangeShapeType="1"/>
            <a:stCxn id="39958" idx="3"/>
            <a:endCxn id="39959" idx="1"/>
          </p:cNvCxnSpPr>
          <p:nvPr/>
        </p:nvCxnSpPr>
        <p:spPr bwMode="auto">
          <a:xfrm>
            <a:off x="6056313" y="4029075"/>
            <a:ext cx="32702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9974" name="AutoShape 39"/>
          <p:cNvSpPr>
            <a:spLocks noChangeArrowheads="1"/>
          </p:cNvSpPr>
          <p:nvPr/>
        </p:nvSpPr>
        <p:spPr bwMode="auto">
          <a:xfrm>
            <a:off x="2268538" y="3479800"/>
            <a:ext cx="2068512" cy="1562100"/>
          </a:xfrm>
          <a:prstGeom prst="flowChartProcess">
            <a:avLst/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 typeface="Wingdings" panose="05000000000000000000" pitchFamily="2" charset="2"/>
              <a:buChar char="p"/>
            </a:pPr>
            <a:r>
              <a:rPr lang="zh-CN" altLang="en-US" sz="1200" b="0">
                <a:latin typeface="Arial" pitchFamily="34" charset="0"/>
              </a:rPr>
              <a:t>月经史、既往疾病、服药史</a:t>
            </a:r>
          </a:p>
          <a:p>
            <a:pPr>
              <a:lnSpc>
                <a:spcPct val="100000"/>
              </a:lnSpc>
              <a:spcBef>
                <a:spcPct val="0"/>
              </a:spcBef>
              <a:buClrTx/>
              <a:buFont typeface="Wingdings" panose="05000000000000000000" pitchFamily="2" charset="2"/>
              <a:buChar char="p"/>
            </a:pPr>
            <a:r>
              <a:rPr lang="zh-CN" altLang="en-US" sz="1200" b="0">
                <a:latin typeface="Arial" pitchFamily="34" charset="0"/>
              </a:rPr>
              <a:t>妊娠试验</a:t>
            </a:r>
          </a:p>
          <a:p>
            <a:pPr>
              <a:lnSpc>
                <a:spcPct val="100000"/>
              </a:lnSpc>
              <a:spcBef>
                <a:spcPct val="0"/>
              </a:spcBef>
              <a:buClrTx/>
              <a:buFont typeface="Wingdings" panose="05000000000000000000" pitchFamily="2" charset="2"/>
              <a:buChar char="p"/>
            </a:pPr>
            <a:r>
              <a:rPr lang="zh-CN" altLang="en-US" sz="1200" b="0">
                <a:latin typeface="Arial" pitchFamily="34" charset="0"/>
              </a:rPr>
              <a:t>妇科检查</a:t>
            </a:r>
          </a:p>
          <a:p>
            <a:pPr>
              <a:lnSpc>
                <a:spcPct val="100000"/>
              </a:lnSpc>
              <a:spcBef>
                <a:spcPct val="0"/>
              </a:spcBef>
              <a:buClrTx/>
              <a:buFont typeface="Wingdings" panose="05000000000000000000" pitchFamily="2" charset="2"/>
              <a:buChar char="p"/>
            </a:pPr>
            <a:r>
              <a:rPr lang="zh-CN" altLang="en-US" sz="1200" b="0">
                <a:latin typeface="Arial" pitchFamily="34" charset="0"/>
              </a:rPr>
              <a:t>血常规、凝血</a:t>
            </a:r>
          </a:p>
          <a:p>
            <a:pPr>
              <a:lnSpc>
                <a:spcPct val="100000"/>
              </a:lnSpc>
              <a:spcBef>
                <a:spcPct val="0"/>
              </a:spcBef>
              <a:buClrTx/>
              <a:buFont typeface="Wingdings" panose="05000000000000000000" pitchFamily="2" charset="2"/>
              <a:buChar char="p"/>
            </a:pPr>
            <a:r>
              <a:rPr lang="zh-CN" altLang="en-US" sz="1200" b="0">
                <a:latin typeface="Arial" pitchFamily="34" charset="0"/>
              </a:rPr>
              <a:t>盆腔</a:t>
            </a:r>
            <a:r>
              <a:rPr lang="en-US" altLang="zh-CN" sz="1200" b="0">
                <a:latin typeface="Arial" pitchFamily="34" charset="0"/>
              </a:rPr>
              <a:t>B</a:t>
            </a:r>
            <a:r>
              <a:rPr lang="zh-CN" altLang="en-US" sz="1200" b="0">
                <a:latin typeface="Arial" pitchFamily="34" charset="0"/>
              </a:rPr>
              <a:t>超</a:t>
            </a:r>
          </a:p>
          <a:p>
            <a:pPr>
              <a:lnSpc>
                <a:spcPct val="100000"/>
              </a:lnSpc>
              <a:spcBef>
                <a:spcPct val="0"/>
              </a:spcBef>
              <a:buClrTx/>
              <a:buFont typeface="Wingdings" panose="05000000000000000000" pitchFamily="2" charset="2"/>
              <a:buChar char="p"/>
            </a:pPr>
            <a:r>
              <a:rPr lang="zh-CN" altLang="en-US" sz="1200" b="0">
                <a:latin typeface="Arial" pitchFamily="34" charset="0"/>
              </a:rPr>
              <a:t>内分泌激素测定</a:t>
            </a:r>
          </a:p>
          <a:p>
            <a:pPr>
              <a:lnSpc>
                <a:spcPct val="100000"/>
              </a:lnSpc>
              <a:spcBef>
                <a:spcPct val="0"/>
              </a:spcBef>
              <a:buClrTx/>
              <a:buFont typeface="Wingdings" panose="05000000000000000000" pitchFamily="2" charset="2"/>
              <a:buChar char="p"/>
            </a:pPr>
            <a:r>
              <a:rPr lang="zh-CN" altLang="en-US" sz="1200" b="0">
                <a:latin typeface="Arial" pitchFamily="34" charset="0"/>
              </a:rPr>
              <a:t>诊断或宫腔镜、病理检查</a:t>
            </a:r>
          </a:p>
        </p:txBody>
      </p:sp>
      <p:sp>
        <p:nvSpPr>
          <p:cNvPr id="39975" name="AutoShape 40"/>
          <p:cNvSpPr>
            <a:spLocks noChangeArrowheads="1"/>
          </p:cNvSpPr>
          <p:nvPr/>
        </p:nvSpPr>
        <p:spPr bwMode="auto">
          <a:xfrm>
            <a:off x="6383338" y="2941638"/>
            <a:ext cx="981075" cy="336550"/>
          </a:xfrm>
          <a:prstGeom prst="flowChartProcess">
            <a:avLst/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1200" b="0">
                <a:latin typeface="Arial" pitchFamily="34" charset="0"/>
              </a:rPr>
              <a:t>其他对症治疗</a:t>
            </a:r>
          </a:p>
        </p:txBody>
      </p:sp>
      <p:cxnSp>
        <p:nvCxnSpPr>
          <p:cNvPr id="39976" name="AutoShape 41"/>
          <p:cNvCxnSpPr>
            <a:cxnSpLocks noChangeShapeType="1"/>
            <a:stCxn id="39969" idx="3"/>
            <a:endCxn id="39975" idx="1"/>
          </p:cNvCxnSpPr>
          <p:nvPr/>
        </p:nvCxnSpPr>
        <p:spPr bwMode="auto">
          <a:xfrm>
            <a:off x="6056313" y="3109913"/>
            <a:ext cx="32702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9977" name="Text Box 42"/>
          <p:cNvSpPr txBox="1">
            <a:spLocks noChangeArrowheads="1"/>
          </p:cNvSpPr>
          <p:nvPr/>
        </p:nvSpPr>
        <p:spPr bwMode="auto">
          <a:xfrm>
            <a:off x="6142038" y="1163638"/>
            <a:ext cx="33655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1200" b="0">
                <a:latin typeface="Arial" pitchFamily="34" charset="0"/>
              </a:rPr>
              <a:t>是</a:t>
            </a:r>
          </a:p>
        </p:txBody>
      </p:sp>
      <p:sp>
        <p:nvSpPr>
          <p:cNvPr id="39978" name="Text Box 43"/>
          <p:cNvSpPr txBox="1">
            <a:spLocks noChangeArrowheads="1"/>
          </p:cNvSpPr>
          <p:nvPr/>
        </p:nvSpPr>
        <p:spPr bwMode="auto">
          <a:xfrm>
            <a:off x="5997575" y="2782888"/>
            <a:ext cx="33655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1200" b="0">
                <a:latin typeface="Arial" pitchFamily="34" charset="0"/>
              </a:rPr>
              <a:t>是</a:t>
            </a:r>
          </a:p>
        </p:txBody>
      </p:sp>
      <p:sp>
        <p:nvSpPr>
          <p:cNvPr id="39979" name="Text Box 44"/>
          <p:cNvSpPr txBox="1">
            <a:spLocks noChangeArrowheads="1"/>
          </p:cNvSpPr>
          <p:nvPr/>
        </p:nvSpPr>
        <p:spPr bwMode="auto">
          <a:xfrm>
            <a:off x="5308600" y="1808163"/>
            <a:ext cx="33655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1200" b="0">
                <a:latin typeface="Arial" pitchFamily="34" charset="0"/>
              </a:rPr>
              <a:t>否</a:t>
            </a:r>
          </a:p>
        </p:txBody>
      </p:sp>
      <p:sp>
        <p:nvSpPr>
          <p:cNvPr id="39980" name="Text Box 45"/>
          <p:cNvSpPr txBox="1">
            <a:spLocks noChangeArrowheads="1"/>
          </p:cNvSpPr>
          <p:nvPr/>
        </p:nvSpPr>
        <p:spPr bwMode="auto">
          <a:xfrm>
            <a:off x="5308600" y="3368675"/>
            <a:ext cx="33655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1200" b="0">
                <a:latin typeface="Arial" pitchFamily="34" charset="0"/>
              </a:rPr>
              <a:t>否</a:t>
            </a:r>
          </a:p>
        </p:txBody>
      </p:sp>
      <p:sp>
        <p:nvSpPr>
          <p:cNvPr id="39981" name="Text Box 46"/>
          <p:cNvSpPr txBox="1">
            <a:spLocks noChangeArrowheads="1"/>
          </p:cNvSpPr>
          <p:nvPr/>
        </p:nvSpPr>
        <p:spPr bwMode="auto">
          <a:xfrm>
            <a:off x="5997575" y="3554413"/>
            <a:ext cx="33655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1200" b="0">
                <a:latin typeface="Arial" pitchFamily="34" charset="0"/>
              </a:rPr>
              <a:t>无</a:t>
            </a:r>
          </a:p>
        </p:txBody>
      </p:sp>
      <p:sp>
        <p:nvSpPr>
          <p:cNvPr id="39982" name="Text Box 47"/>
          <p:cNvSpPr txBox="1">
            <a:spLocks noChangeArrowheads="1"/>
          </p:cNvSpPr>
          <p:nvPr/>
        </p:nvSpPr>
        <p:spPr bwMode="auto">
          <a:xfrm>
            <a:off x="5481638" y="4289425"/>
            <a:ext cx="10922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1200" b="0">
                <a:latin typeface="Arial" pitchFamily="34" charset="0"/>
              </a:rPr>
              <a:t>有且</a:t>
            </a:r>
            <a:r>
              <a:rPr lang="en-US" altLang="zh-CN" sz="1200" b="0">
                <a:latin typeface="Arial" pitchFamily="34" charset="0"/>
              </a:rPr>
              <a:t>BBT</a:t>
            </a:r>
            <a:r>
              <a:rPr lang="zh-CN" altLang="en-US" sz="1200" b="0">
                <a:latin typeface="Arial" pitchFamily="34" charset="0"/>
              </a:rPr>
              <a:t>双相</a:t>
            </a:r>
          </a:p>
        </p:txBody>
      </p:sp>
      <p:sp>
        <p:nvSpPr>
          <p:cNvPr id="39983" name="Line 48"/>
          <p:cNvSpPr>
            <a:spLocks noChangeShapeType="1"/>
          </p:cNvSpPr>
          <p:nvPr/>
        </p:nvSpPr>
        <p:spPr bwMode="auto">
          <a:xfrm rot="-2563616">
            <a:off x="4244975" y="3525838"/>
            <a:ext cx="792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3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39750" y="692150"/>
            <a:ext cx="8229600" cy="706438"/>
          </a:xfrm>
        </p:spPr>
        <p:txBody>
          <a:bodyPr vert="horz" wrap="square" lIns="91440" tIns="45720" rIns="91440" bIns="45720" numCol="1" anchor="t" anchorCtr="0" compatLnSpc="1"/>
          <a:lstStyle/>
          <a:p>
            <a:pPr eaLnBrk="1" hangingPunct="1"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功血的诊断</a:t>
            </a:r>
            <a:endParaRPr lang="en-US" altLang="zh-CN" sz="4000" b="1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</p:txBody>
      </p:sp>
      <p:sp>
        <p:nvSpPr>
          <p:cNvPr id="314371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752600"/>
            <a:ext cx="7740650" cy="4267200"/>
          </a:xfrm>
        </p:spPr>
        <p:txBody>
          <a:bodyPr/>
          <a:lstStyle/>
          <a:p>
            <a:pPr eaLnBrk="1" hangingPunct="1">
              <a:lnSpc>
                <a:spcPct val="120000"/>
              </a:lnSpc>
              <a:defRPr/>
            </a:pPr>
            <a:r>
              <a:rPr lang="zh-CN" altLang="en-US" b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无排卵型功血</a:t>
            </a:r>
          </a:p>
          <a:p>
            <a:pPr lvl="1" indent="-436880" eaLnBrk="1" hangingPunct="1">
              <a:lnSpc>
                <a:spcPct val="120000"/>
              </a:lnSpc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  <a:cs typeface="+mn-ea"/>
              </a:rPr>
              <a:t>青春期</a:t>
            </a:r>
          </a:p>
          <a:p>
            <a:pPr lvl="1" indent="-436880" eaLnBrk="1" hangingPunct="1">
              <a:lnSpc>
                <a:spcPct val="120000"/>
              </a:lnSpc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  <a:cs typeface="+mn-ea"/>
              </a:rPr>
              <a:t>绝经过渡期</a:t>
            </a:r>
          </a:p>
          <a:p>
            <a:pPr eaLnBrk="1" hangingPunct="1">
              <a:lnSpc>
                <a:spcPct val="120000"/>
              </a:lnSpc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有排卵性功血</a:t>
            </a:r>
          </a:p>
          <a:p>
            <a:pPr lvl="1" indent="-436880" eaLnBrk="1" hangingPunct="1">
              <a:lnSpc>
                <a:spcPct val="120000"/>
              </a:lnSpc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  <a:cs typeface="+mn-ea"/>
              </a:rPr>
              <a:t>经间出血</a:t>
            </a:r>
          </a:p>
          <a:p>
            <a:pPr lvl="1" indent="-436880" eaLnBrk="1" hangingPunct="1">
              <a:lnSpc>
                <a:spcPct val="120000"/>
              </a:lnSpc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  <a:cs typeface="+mn-ea"/>
              </a:rPr>
              <a:t>月经过多</a:t>
            </a:r>
          </a:p>
          <a:p>
            <a:pPr lvl="1" indent="-436880" eaLnBrk="1" hangingPunct="1">
              <a:lnSpc>
                <a:spcPct val="120000"/>
              </a:lnSpc>
              <a:defRPr/>
            </a:pPr>
            <a:endParaRPr lang="zh-CN" altLang="en-US" b="1" smtClean="0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4" name="Rectangle 2"/>
          <p:cNvSpPr>
            <a:spLocks noChangeArrowheads="1"/>
          </p:cNvSpPr>
          <p:nvPr/>
        </p:nvSpPr>
        <p:spPr bwMode="auto">
          <a:xfrm>
            <a:off x="684213" y="620713"/>
            <a:ext cx="6707187" cy="701675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kumimoji="1" lang="zh-CN" altLang="en-US" sz="400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无排卵型功血</a:t>
            </a:r>
          </a:p>
        </p:txBody>
      </p:sp>
      <p:sp>
        <p:nvSpPr>
          <p:cNvPr id="74757" name="Rectangle 5"/>
          <p:cNvSpPr>
            <a:spLocks noChangeArrowheads="1"/>
          </p:cNvSpPr>
          <p:nvPr/>
        </p:nvSpPr>
        <p:spPr bwMode="auto">
          <a:xfrm>
            <a:off x="827088" y="2060575"/>
            <a:ext cx="7416800" cy="1698625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10000"/>
              </a:lnSpc>
              <a:spcBef>
                <a:spcPct val="0"/>
              </a:spcBef>
              <a:buSzPct val="90000"/>
              <a:buFont typeface="Wingdings" panose="05000000000000000000" pitchFamily="2" charset="2"/>
              <a:buChar char="v"/>
              <a:defRPr/>
            </a:pPr>
            <a:r>
              <a:rPr kumimoji="1" lang="zh-CN" alt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 主要发生于青春期和绝经过渡期</a:t>
            </a:r>
          </a:p>
          <a:p>
            <a:pPr eaLnBrk="0" hangingPunct="0">
              <a:lnSpc>
                <a:spcPct val="110000"/>
              </a:lnSpc>
              <a:spcBef>
                <a:spcPct val="0"/>
              </a:spcBef>
              <a:buSzPct val="90000"/>
              <a:buFont typeface="Wingdings" panose="05000000000000000000" pitchFamily="2" charset="2"/>
              <a:buChar char="v"/>
              <a:defRPr/>
            </a:pPr>
            <a:endParaRPr kumimoji="1" lang="zh-CN" altLang="en-US" sz="2400"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  <a:p>
            <a:pPr eaLnBrk="0" hangingPunct="0">
              <a:lnSpc>
                <a:spcPct val="110000"/>
              </a:lnSpc>
              <a:spcBef>
                <a:spcPct val="0"/>
              </a:spcBef>
              <a:buSzPct val="90000"/>
              <a:buFont typeface="Wingdings" panose="05000000000000000000" pitchFamily="2" charset="2"/>
              <a:buChar char="v"/>
              <a:defRPr/>
            </a:pPr>
            <a:r>
              <a:rPr kumimoji="1" lang="zh-CN" alt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 少数发生于生殖期、流产后或产后需要重新恢复排</a:t>
            </a:r>
          </a:p>
          <a:p>
            <a:pPr eaLnBrk="0" hangingPunct="0">
              <a:lnSpc>
                <a:spcPct val="110000"/>
              </a:lnSpc>
              <a:spcBef>
                <a:spcPct val="0"/>
              </a:spcBef>
              <a:buSzPct val="90000"/>
              <a:defRPr/>
            </a:pPr>
            <a:r>
              <a:rPr kumimoji="1" lang="zh-CN" altLang="en-US" sz="240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    卵功能的时期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15950" y="765175"/>
            <a:ext cx="7772400" cy="792163"/>
          </a:xfrm>
          <a:prstGeom prst="rect">
            <a:avLst/>
          </a:prstGeom>
        </p:spPr>
        <p:txBody>
          <a:bodyPr/>
          <a:lstStyle/>
          <a:p>
            <a:pPr eaLnBrk="1" hangingPunct="1">
              <a:defRPr/>
            </a:pPr>
            <a:r>
              <a:rPr lang="zh-CN" altLang="en-US" sz="36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青春期功能失调性子宫出血</a:t>
            </a:r>
          </a:p>
        </p:txBody>
      </p:sp>
      <p:sp>
        <p:nvSpPr>
          <p:cNvPr id="76803" name="Rectangle 3"/>
          <p:cNvSpPr>
            <a:spLocks noChangeArrowheads="1"/>
          </p:cNvSpPr>
          <p:nvPr/>
        </p:nvSpPr>
        <p:spPr bwMode="auto">
          <a:xfrm>
            <a:off x="755650" y="2781300"/>
            <a:ext cx="7716838" cy="1117600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469900" indent="-469900"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10000"/>
              </a:lnSpc>
              <a:spcBef>
                <a:spcPct val="20000"/>
              </a:spcBef>
              <a:defRPr/>
            </a:pPr>
            <a:r>
              <a:rPr lang="zh-CN" altLang="en-US" sz="2800" smtClean="0">
                <a:effectLst>
                  <a:outerShdw blurRad="38100" dist="38100" dir="2700000" algn="tl">
                    <a:srgbClr val="C0C0C0"/>
                  </a:outerShdw>
                </a:effectLst>
                <a:latin typeface="Verdana" panose="020b0604030504040204" pitchFamily="34" charset="0"/>
              </a:rPr>
              <a:t>青春期所发生的功血为青春期功血，绝大多数是</a:t>
            </a:r>
          </a:p>
          <a:p>
            <a:pPr algn="ctr">
              <a:lnSpc>
                <a:spcPct val="110000"/>
              </a:lnSpc>
              <a:spcBef>
                <a:spcPct val="20000"/>
              </a:spcBef>
              <a:defRPr/>
            </a:pPr>
            <a:r>
              <a:rPr lang="zh-CN" altLang="en-US" sz="2800" smtClean="0">
                <a:effectLst>
                  <a:outerShdw blurRad="38100" dist="38100" dir="2700000" algn="tl">
                    <a:srgbClr val="C0C0C0"/>
                  </a:outerShdw>
                </a:effectLst>
                <a:latin typeface="Verdana" panose="020b0604030504040204" pitchFamily="34" charset="0"/>
              </a:rPr>
              <a:t>一种无排卵型的功血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23875" y="331788"/>
            <a:ext cx="8512175" cy="1081087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br>
              <a:rPr lang="zh-CN" altLang="en-US" sz="30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</a:br>
            <a:r>
              <a:rPr lang="zh-CN" altLang="en-US" sz="36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青春期</a:t>
            </a:r>
            <a:r>
              <a:rPr lang="en-US" altLang="zh-CN" sz="36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HPO</a:t>
            </a:r>
            <a:r>
              <a:rPr lang="zh-CN" altLang="en-US" sz="36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轴始建过程</a:t>
            </a:r>
          </a:p>
        </p:txBody>
      </p:sp>
      <p:sp>
        <p:nvSpPr>
          <p:cNvPr id="3891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00213"/>
            <a:ext cx="8507413" cy="4530725"/>
          </a:xfrm>
        </p:spPr>
        <p:txBody>
          <a:bodyPr/>
          <a:lstStyle/>
          <a:p>
            <a:pPr eaLnBrk="1" hangingPunct="1"/>
            <a:endParaRPr lang="zh-CN" altLang="en-US" sz="2800" b="1" smtClean="0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  <a:p>
            <a:pPr eaLnBrk="1" hangingPunct="1"/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初潮是青春期来临的标志</a:t>
            </a:r>
            <a:r>
              <a:rPr lang="en-US" altLang="zh-CN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,</a:t>
            </a: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但并不意味着</a:t>
            </a:r>
            <a:r>
              <a:rPr lang="en-US" altLang="zh-CN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HPO</a:t>
            </a: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轴已发育成熟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zh-CN" altLang="en-US" sz="2800" b="1" smtClean="0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  <a:p>
            <a:pPr eaLnBrk="1" hangingPunct="1"/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青春期约需要</a:t>
            </a:r>
            <a:r>
              <a:rPr lang="en-US" altLang="zh-CN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1.5~6</a:t>
            </a: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年时间</a:t>
            </a:r>
            <a:r>
              <a:rPr lang="en-US" altLang="zh-CN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(</a:t>
            </a: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平均</a:t>
            </a:r>
            <a:r>
              <a:rPr lang="en-US" altLang="zh-CN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4.2</a:t>
            </a: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年</a:t>
            </a:r>
            <a:r>
              <a:rPr lang="en-US" altLang="zh-CN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2800" b="1" smtClean="0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  <a:p>
            <a:pPr eaLnBrk="1" hangingPunct="1"/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青春期的中晚期正反馈机制成熟</a:t>
            </a:r>
            <a:r>
              <a:rPr lang="en-US" altLang="zh-CN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.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	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539750" y="476250"/>
            <a:ext cx="8001000" cy="1008063"/>
          </a:xfrm>
          <a:prstGeom prst="rect">
            <a:avLst/>
          </a:prstGeom>
        </p:spPr>
        <p:txBody>
          <a:bodyPr/>
          <a:lstStyle/>
          <a:p>
            <a:pPr eaLnBrk="1" hangingPunct="1">
              <a:defRPr/>
            </a:pPr>
            <a:r>
              <a:rPr lang="zh-CN" altLang="en-US" sz="30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从初潮至下丘脑</a:t>
            </a:r>
            <a:r>
              <a:rPr lang="en-US" altLang="zh-CN" sz="30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-</a:t>
            </a:r>
            <a:r>
              <a:rPr lang="zh-CN" altLang="en-US" sz="30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垂体</a:t>
            </a:r>
            <a:r>
              <a:rPr lang="en-US" altLang="zh-CN" sz="30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-</a:t>
            </a:r>
            <a:r>
              <a:rPr lang="zh-CN" altLang="en-US" sz="30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卵巢轴建立正常的复杂关系所需的时间有时长达</a:t>
            </a:r>
            <a:r>
              <a:rPr lang="en-US" altLang="zh-CN" sz="30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5</a:t>
            </a:r>
            <a:r>
              <a:rPr lang="zh-CN" altLang="en-US" sz="30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年或更长</a:t>
            </a:r>
            <a:endParaRPr lang="zh-CN" altLang="en-US" sz="3400" b="1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188" y="1957388"/>
            <a:ext cx="7772400" cy="4351337"/>
          </a:xfrm>
        </p:spPr>
        <p:txBody>
          <a:bodyPr/>
          <a:lstStyle/>
          <a:p>
            <a:pPr eaLnBrk="1" hangingPunct="1">
              <a:lnSpc>
                <a:spcPct val="110000"/>
              </a:lnSpc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雌激素对下丘脑－垂体的正反馈机制建立不完善</a:t>
            </a:r>
          </a:p>
          <a:p>
            <a:pPr lvl="1" indent="-436880" eaLnBrk="1" hangingPunct="1">
              <a:lnSpc>
                <a:spcPct val="110000"/>
              </a:lnSpc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ea"/>
              </a:rPr>
              <a:t>无法诱导垂体的黄体生成素（</a:t>
            </a: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ea"/>
              </a:rPr>
              <a:t>LH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ea"/>
              </a:rPr>
              <a:t>）峰形成，卵巢不排卵，孕激素不能生成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雌激素对垂体促卵泡素（</a:t>
            </a: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FSH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）的负反馈存在</a:t>
            </a:r>
          </a:p>
          <a:p>
            <a:pPr lvl="1" indent="-436880" eaLnBrk="1" hangingPunct="1">
              <a:lnSpc>
                <a:spcPct val="110000"/>
              </a:lnSpc>
              <a:defRPr/>
            </a:pP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ea"/>
              </a:rPr>
              <a:t>FSH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ea"/>
              </a:rPr>
              <a:t>下降，雌激素分泌下降，子宫内膜失去支持，坏死脱落而出血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由于内膜没有受到孕激素作用，功能层不规则剥脱，表现为出血量或多或少、出血时间或长或短之不规律出血</a:t>
            </a:r>
          </a:p>
          <a:p>
            <a:pPr lvl="1" indent="-436880" eaLnBrk="1" hangingPunct="1">
              <a:lnSpc>
                <a:spcPct val="90000"/>
              </a:lnSpc>
              <a:defRPr/>
            </a:pPr>
            <a:endParaRPr lang="zh-CN" altLang="en-US" sz="2000" b="1" smtClean="0"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595313" y="1844675"/>
            <a:ext cx="8153400" cy="3276600"/>
          </a:xfrm>
        </p:spPr>
        <p:txBody>
          <a:bodyPr/>
          <a:lstStyle/>
          <a:p>
            <a:pPr eaLnBrk="1" hangingPunct="1">
              <a:lnSpc>
                <a:spcPct val="110000"/>
              </a:lnSpc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青春期无排卵型功血的临床症状－－完全没有周期规律的子宫出血</a:t>
            </a:r>
          </a:p>
          <a:p>
            <a:pPr lvl="1" indent="-436880"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宋体" panose="02010600030101010101" pitchFamily="2" charset="-122"/>
                <a:cs typeface="+mn-ea"/>
              </a:rPr>
              <a:t>出血前闭经</a:t>
            </a:r>
          </a:p>
          <a:p>
            <a:pPr lvl="1" indent="-436880"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宋体" panose="02010600030101010101" pitchFamily="2" charset="-122"/>
                <a:cs typeface="+mn-ea"/>
              </a:rPr>
              <a:t>出血频发</a:t>
            </a:r>
          </a:p>
          <a:p>
            <a:pPr lvl="1" indent="-436880"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宋体" panose="02010600030101010101" pitchFamily="2" charset="-122"/>
                <a:cs typeface="+mn-ea"/>
              </a:rPr>
              <a:t>出血量或多或少</a:t>
            </a:r>
          </a:p>
          <a:p>
            <a:pPr lvl="1" indent="-436880"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宋体" panose="02010600030101010101" pitchFamily="2" charset="-122"/>
                <a:cs typeface="+mn-ea"/>
              </a:rPr>
              <a:t>出血时间或长或短</a:t>
            </a:r>
          </a:p>
          <a:p>
            <a:pPr lvl="1" indent="-436880"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宋体" panose="02010600030101010101" pitchFamily="2" charset="-122"/>
                <a:cs typeface="+mn-ea"/>
              </a:rPr>
              <a:t>贫血症状</a:t>
            </a:r>
          </a:p>
          <a:p>
            <a:pPr lvl="1" indent="-436880"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Blip>
                <a:blip r:embed="rId3"/>
              </a:buBlip>
              <a:defRPr/>
            </a:pP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宋体" panose="02010600030101010101" pitchFamily="2" charset="-122"/>
                <a:cs typeface="+mn-ea"/>
              </a:rPr>
              <a:t>下腹坠胀、浮肿、精神状态改变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妇科检查均属正常范围</a:t>
            </a:r>
          </a:p>
          <a:p>
            <a:pPr lvl="1" indent="-436880" eaLnBrk="1" hangingPunct="1">
              <a:lnSpc>
                <a:spcPct val="110000"/>
              </a:lnSpc>
              <a:defRPr/>
            </a:pPr>
            <a:r>
              <a:rPr lang="zh-CN" altLang="en-US" sz="20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  <a:cs typeface="+mn-ea"/>
              </a:rPr>
              <a:t>多囊卵巢综合症患者可有卵巢多囊表现或男性毛发分布</a:t>
            </a:r>
          </a:p>
          <a:p>
            <a:pPr lvl="1" indent="-436880" eaLnBrk="1" hangingPunct="1">
              <a:lnSpc>
                <a:spcPct val="90000"/>
              </a:lnSpc>
              <a:buSzPct val="80000"/>
              <a:buFont typeface="Wingdings" panose="05000000000000000000" pitchFamily="2" charset="2"/>
              <a:buNone/>
              <a:defRPr/>
            </a:pPr>
            <a:endParaRPr lang="zh-CN" altLang="en-US" sz="2000" b="1" smtClean="0">
              <a:effectLst>
                <a:outerShdw blurRad="38100" dist="38100" dir="2700000" algn="tl">
                  <a:srgbClr val="C0C0C0"/>
                </a:outerShdw>
              </a:effectLst>
              <a:latin typeface="楷体_GB2312" pitchFamily="49" charset="-122"/>
              <a:ea typeface="宋体" panose="02010600030101010101" pitchFamily="2" charset="-122"/>
              <a:cs typeface="+mn-ea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zh-CN" altLang="en-US" sz="2400" b="1" smtClean="0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544513" y="765175"/>
            <a:ext cx="7772400" cy="1063625"/>
          </a:xfrm>
          <a:prstGeom prst="rect">
            <a:avLst/>
          </a:prstGeom>
        </p:spPr>
        <p:txBody>
          <a:bodyPr/>
          <a:lstStyle/>
          <a:p>
            <a:pPr eaLnBrk="1" hangingPunct="1">
              <a:defRPr/>
            </a:pPr>
            <a:r>
              <a:rPr lang="zh-CN" altLang="en-US" sz="36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青春期功血的症状与体征</a:t>
            </a:r>
            <a:endParaRPr lang="zh-CN" altLang="en-US" sz="3600" b="1" smtClean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609600" y="1676400"/>
            <a:ext cx="8229600" cy="44958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病史：</a:t>
            </a:r>
          </a:p>
          <a:p>
            <a:pPr lvl="1" indent="-436880" eaLnBrk="1" hangingPunct="1"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ea"/>
              </a:rPr>
              <a:t>初潮，月经周期的变化，经期长短，经量情况</a:t>
            </a:r>
          </a:p>
          <a:p>
            <a:pPr lvl="1" indent="-436880" eaLnBrk="1" hangingPunct="1"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ea"/>
              </a:rPr>
              <a:t>发病的年龄和营养状况</a:t>
            </a:r>
          </a:p>
          <a:p>
            <a:pPr lvl="1" indent="-436880" eaLnBrk="1" hangingPunct="1"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ea"/>
              </a:rPr>
              <a:t>过去治疗情况，特别是用雌激素的种类、剂量和时间</a:t>
            </a:r>
          </a:p>
          <a:p>
            <a:pPr lvl="1" indent="-436880" eaLnBrk="1" hangingPunct="1"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ea"/>
              </a:rPr>
              <a:t>有无全身性疾病，生殖系统器质性疾病或外源性激素用药史</a:t>
            </a:r>
          </a:p>
          <a:p>
            <a:pPr eaLnBrk="1" hangingPunct="1"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体格检查和盆腔检查</a:t>
            </a: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B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超，</a:t>
            </a: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BBT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测定</a:t>
            </a:r>
          </a:p>
          <a:p>
            <a:pPr eaLnBrk="1" hangingPunct="1"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青春期少女</a:t>
            </a: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BBT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单相的无规律的子宫出血</a:t>
            </a:r>
          </a:p>
          <a:p>
            <a:pPr eaLnBrk="1" hangingPunct="1"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可以同时合并局部或全身性疾病</a:t>
            </a:r>
          </a:p>
          <a:p>
            <a:pPr eaLnBrk="1" hangingPunct="1">
              <a:defRPr/>
            </a:pPr>
            <a:endParaRPr lang="zh-CN" altLang="en-US" sz="2400" b="1" smtClean="0"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eaLnBrk="1" hangingPunct="1">
              <a:defRPr/>
            </a:pPr>
            <a:endParaRPr lang="zh-CN" altLang="en-US" sz="3500" b="1" smtClean="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11188" y="765175"/>
            <a:ext cx="8229600" cy="1143000"/>
          </a:xfrm>
          <a:prstGeom prst="rect">
            <a:avLst/>
          </a:prstGeom>
        </p:spPr>
        <p:txBody>
          <a:bodyPr/>
          <a:lstStyle/>
          <a:p>
            <a:pPr eaLnBrk="1" hangingPunct="1">
              <a:defRPr/>
            </a:pPr>
            <a:r>
              <a:rPr lang="zh-CN" altLang="en-US" sz="36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青春期功血的</a:t>
            </a:r>
            <a:r>
              <a:rPr lang="zh-CN" altLang="en-US" sz="36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宋体" panose="02010600030101010101" pitchFamily="2" charset="-122"/>
              </a:rPr>
              <a:t>诊断</a:t>
            </a: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4213" y="668338"/>
            <a:ext cx="7772400" cy="1104900"/>
          </a:xfrm>
        </p:spPr>
        <p:txBody>
          <a:bodyPr vert="horz" wrap="square" lIns="91440" tIns="45720" rIns="91440" bIns="45720" numCol="1" anchor="t" anchorCtr="0" compatLnSpc="1"/>
          <a:lstStyle/>
          <a:p>
            <a:pPr eaLnBrk="1" hangingPunct="1">
              <a:defRPr/>
            </a:pPr>
            <a:r>
              <a:rPr lang="zh-CN" altLang="en-US" sz="36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绝经过渡期功血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2590800"/>
            <a:ext cx="8305800" cy="2971800"/>
          </a:xfrm>
        </p:spPr>
        <p:txBody>
          <a:bodyPr/>
          <a:lstStyle/>
          <a:p>
            <a:pPr indent="781050" eaLnBrk="1" hangingPunct="1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zh-CN" altLang="en-US" sz="32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由于卵巢功能衰退，卵泡不能发育成熟导致无排卵型功血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1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773113"/>
            <a:ext cx="7270750" cy="1143000"/>
          </a:xfrm>
        </p:spPr>
        <p:txBody>
          <a:bodyPr vert="horz" wrap="square" lIns="91440" tIns="45720" rIns="91440" bIns="45720" numCol="1" anchor="t" anchorCtr="0" compatLnSpc="1"/>
          <a:lstStyle/>
          <a:p>
            <a:pPr eaLnBrk="1" hangingPunct="1">
              <a:defRPr/>
            </a:pPr>
            <a:r>
              <a:rPr lang="zh-CN" altLang="en-US" sz="36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围绝经期</a:t>
            </a:r>
            <a:r>
              <a:rPr lang="en-US" altLang="zh-CN" sz="36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HPO</a:t>
            </a:r>
            <a:r>
              <a:rPr lang="zh-CN" altLang="en-US" sz="36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轴衰退过程</a:t>
            </a:r>
          </a:p>
        </p:txBody>
      </p:sp>
      <p:sp>
        <p:nvSpPr>
          <p:cNvPr id="391171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989138"/>
            <a:ext cx="7561263" cy="4248150"/>
          </a:xfrm>
        </p:spPr>
        <p:txBody>
          <a:bodyPr/>
          <a:lstStyle/>
          <a:p>
            <a:pPr eaLnBrk="1" hangingPunct="1">
              <a:lnSpc>
                <a:spcPct val="110000"/>
              </a:lnSpc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月经周期开始不规律，提示已开始进入绝经过渡期，自过渡期至绝经平均约</a:t>
            </a: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4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年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卵巢功能开始衰退，出现无排卵周期，约</a:t>
            </a: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20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％的绝经过渡期妇女出现无排卵功血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围绝经期是有排卵与无排卵相间隔的一个阶段，无排卵周期逐渐增多，最后卵泡耗竭而绝经，在绝经前最后几个周期多数是无排卵的</a:t>
            </a: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4213" y="595313"/>
            <a:ext cx="7772400" cy="1104900"/>
          </a:xfrm>
        </p:spPr>
        <p:txBody>
          <a:bodyPr vert="horz" wrap="square" lIns="91440" tIns="45720" rIns="91440" bIns="45720" numCol="1" anchor="t" anchorCtr="0" compatLnSpc="1"/>
          <a:lstStyle/>
          <a:p>
            <a:pPr eaLnBrk="1" hangingPunct="1">
              <a:lnSpc>
                <a:spcPct val="120000"/>
              </a:lnSpc>
              <a:defRPr/>
            </a:pPr>
            <a:r>
              <a:rPr lang="zh-CN" altLang="en-US" sz="36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绝经过渡期功血的</a:t>
            </a:r>
            <a:r>
              <a:rPr lang="zh-CN" altLang="en-US" sz="36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宋体" panose="02010600030101010101" pitchFamily="2" charset="-122"/>
              </a:rPr>
              <a:t>临床表现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idx="1"/>
          </p:nvPr>
        </p:nvSpPr>
        <p:spPr>
          <a:xfrm>
            <a:off x="801688" y="2703513"/>
            <a:ext cx="7296150" cy="3317875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40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岁左右妇女，从有规律的月经周期变为不规律，提前或错后，或出血不止</a:t>
            </a:r>
          </a:p>
          <a:p>
            <a:pPr eaLnBrk="1" hangingPunct="1">
              <a:defRPr/>
            </a:pP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BBT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单相</a:t>
            </a:r>
          </a:p>
          <a:p>
            <a:pPr eaLnBrk="1" hangingPunct="1"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可以同时合并其它器质性病变</a:t>
            </a:r>
          </a:p>
          <a:p>
            <a:pPr eaLnBrk="1" hangingPunct="1"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在一项绝经过渡期女性的研究中，</a:t>
            </a: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82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％女性存在闭经、月经稀发和</a:t>
            </a: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/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或月经过少，</a:t>
            </a:r>
            <a:r>
              <a:rPr lang="en-US" altLang="zh-CN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18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％存在月经过多、月经不规则出血或月经频发</a:t>
            </a:r>
          </a:p>
        </p:txBody>
      </p:sp>
      <p:sp>
        <p:nvSpPr>
          <p:cNvPr id="60419" name="Rectangle 4"/>
          <p:cNvSpPr>
            <a:spLocks noChangeArrowheads="1"/>
          </p:cNvSpPr>
          <p:nvPr/>
        </p:nvSpPr>
        <p:spPr bwMode="auto">
          <a:xfrm>
            <a:off x="1692275" y="1912938"/>
            <a:ext cx="6119813" cy="579437"/>
          </a:xfrm>
          <a:prstGeom prst="rect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3200"/>
              <a:t>完全没有周期规律的子宫出血</a:t>
            </a: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5" name="Rectangle 4"/>
          <p:cNvSpPr>
            <a:spLocks noChangeArrowheads="1"/>
          </p:cNvSpPr>
          <p:nvPr/>
        </p:nvSpPr>
        <p:spPr bwMode="auto">
          <a:xfrm>
            <a:off x="2627313" y="1917700"/>
            <a:ext cx="3889375" cy="719138"/>
          </a:xfrm>
          <a:prstGeom prst="rect">
            <a:avLst/>
          </a:prstGeom>
          <a:solidFill>
            <a:srgbClr val="FFCC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7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39750" y="620713"/>
            <a:ext cx="8229600" cy="1143000"/>
          </a:xfrm>
        </p:spPr>
        <p:txBody>
          <a:bodyPr vert="horz" wrap="square" lIns="91440" tIns="45720" rIns="91440" bIns="45720" numCol="1" anchor="t" anchorCtr="0" compatLnSpc="1"/>
          <a:lstStyle/>
          <a:p>
            <a:pPr eaLnBrk="1" hangingPunct="1">
              <a:defRPr/>
            </a:pPr>
            <a:r>
              <a:rPr lang="zh-CN" altLang="en-US" sz="40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绝经过渡期功血的诊断</a:t>
            </a:r>
          </a:p>
        </p:txBody>
      </p:sp>
      <p:sp>
        <p:nvSpPr>
          <p:cNvPr id="203779" name="Rectangle 3"/>
          <p:cNvSpPr>
            <a:spLocks noGrp="1" noChangeArrowheads="1"/>
          </p:cNvSpPr>
          <p:nvPr>
            <p:ph idx="1"/>
          </p:nvPr>
        </p:nvSpPr>
        <p:spPr>
          <a:xfrm>
            <a:off x="531813" y="1916113"/>
            <a:ext cx="8001000" cy="4267200"/>
          </a:xfrm>
        </p:spPr>
        <p:txBody>
          <a:bodyPr/>
          <a:lstStyle/>
          <a:p>
            <a:pPr algn="ctr" eaLnBrk="1" hangingPunct="1">
              <a:buFont typeface="Wingdings" panose="05000000000000000000" pitchFamily="2" charset="2"/>
              <a:buNone/>
              <a:defRPr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此诊断为排除性诊断</a:t>
            </a:r>
          </a:p>
          <a:p>
            <a:pPr algn="ctr" eaLnBrk="1" hangingPunct="1">
              <a:buFont typeface="Wingdings" panose="05000000000000000000" pitchFamily="2" charset="2"/>
              <a:buNone/>
              <a:defRPr/>
            </a:pPr>
            <a:endParaRPr lang="zh-CN" altLang="en-US" b="1" smtClean="0">
              <a:effectLst>
                <a:outerShdw blurRad="38100" dist="38100" dir="2700000" algn="tl">
                  <a:srgbClr val="C0C0C0"/>
                </a:outerShdw>
              </a:effectLst>
              <a:ea typeface="宋体" panose="02010600030101010101" pitchFamily="2" charset="-122"/>
            </a:endParaRPr>
          </a:p>
          <a:p>
            <a:pPr eaLnBrk="1" hangingPunct="1">
              <a:lnSpc>
                <a:spcPct val="120000"/>
              </a:lnSpc>
              <a:defRPr/>
            </a:pP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病史、体格检查，与妊娠相关疾病鉴别</a:t>
            </a:r>
          </a:p>
          <a:p>
            <a:pPr eaLnBrk="1" hangingPunct="1">
              <a:lnSpc>
                <a:spcPct val="120000"/>
              </a:lnSpc>
              <a:defRPr/>
            </a:pP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排除全身及生殖道器质性疾病</a:t>
            </a:r>
          </a:p>
          <a:p>
            <a:pPr eaLnBrk="1" hangingPunct="1">
              <a:lnSpc>
                <a:spcPct val="120000"/>
              </a:lnSpc>
              <a:defRPr/>
            </a:pP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最可靠的诊断为诊断性刮宫术</a:t>
            </a:r>
          </a:p>
          <a:p>
            <a:pPr eaLnBrk="1" hangingPunct="1">
              <a:lnSpc>
                <a:spcPct val="120000"/>
              </a:lnSpc>
              <a:defRPr/>
            </a:pP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超声检查、基础体温、生殖激素测定等均可辅</a:t>
            </a:r>
          </a:p>
          <a:p>
            <a:pPr eaLnBrk="1" hangingPunct="1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zh-CN" altLang="en-US" sz="28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    助诊断</a:t>
            </a: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4213" y="469900"/>
            <a:ext cx="7772400" cy="1014413"/>
          </a:xfrm>
        </p:spPr>
        <p:txBody>
          <a:bodyPr vert="horz" wrap="square" lIns="91440" tIns="45720" rIns="91440" bIns="45720" numCol="1" anchor="t" anchorCtr="0" compatLnSpc="1"/>
          <a:lstStyle/>
          <a:p>
            <a:pPr eaLnBrk="1" hangingPunct="1">
              <a:lnSpc>
                <a:spcPct val="130000"/>
              </a:lnSpc>
              <a:defRPr/>
            </a:pPr>
            <a:r>
              <a:rPr lang="zh-CN" altLang="en-US" sz="4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有排卵型功血</a:t>
            </a:r>
            <a:endParaRPr lang="zh-CN" altLang="en-US" sz="4000" b="1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54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917700"/>
            <a:ext cx="8001000" cy="4032250"/>
          </a:xfrm>
        </p:spPr>
        <p:txBody>
          <a:bodyPr/>
          <a:lstStyle/>
          <a:p>
            <a:pPr eaLnBrk="1" hangingPunct="1">
              <a:lnSpc>
                <a:spcPct val="120000"/>
              </a:lnSpc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发生于有排卵的妇女，以中年及过渡期较为多见</a:t>
            </a:r>
          </a:p>
          <a:p>
            <a:pPr eaLnBrk="1" hangingPunct="1">
              <a:lnSpc>
                <a:spcPct val="120000"/>
              </a:lnSpc>
              <a:buFont typeface="Wingdings" panose="05000000000000000000" pitchFamily="2" charset="2"/>
              <a:buChar char="q"/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临床表现呈月经有周期规律，但在周期的不同时期规律地出现异常出血</a:t>
            </a:r>
          </a:p>
          <a:p>
            <a:pPr eaLnBrk="1" hangingPunct="1">
              <a:lnSpc>
                <a:spcPct val="120000"/>
              </a:lnSpc>
              <a:buFont typeface="Wingdings" panose="05000000000000000000" pitchFamily="2" charset="2"/>
              <a:buChar char="q"/>
              <a:defRPr/>
            </a:pPr>
            <a:r>
              <a:rPr kumimoji="1"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妇科检查正常</a:t>
            </a:r>
          </a:p>
          <a:p>
            <a:pPr eaLnBrk="1" hangingPunct="1"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有排卵性；有周期性排卵</a:t>
            </a:r>
          </a:p>
          <a:p>
            <a:pPr lvl="1" indent="-436880" eaLnBrk="1" hangingPunct="1">
              <a:defRPr/>
            </a:pPr>
            <a:r>
              <a:rPr lang="zh-CN" altLang="en-US" sz="25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ea"/>
              </a:rPr>
              <a:t>经间出血：围排卵期出血、经前出血、经期延长</a:t>
            </a:r>
          </a:p>
          <a:p>
            <a:pPr lvl="1" indent="-436880" eaLnBrk="1" hangingPunct="1">
              <a:defRPr/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ea"/>
              </a:rPr>
              <a:t>月经过多</a:t>
            </a:r>
            <a:endParaRPr lang="en-US" altLang="zh-CN" sz="2400" b="1" smtClean="0"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ea"/>
            </a:endParaRPr>
          </a:p>
          <a:p>
            <a:pPr lvl="1" indent="-436880" eaLnBrk="1" hangingPunct="1">
              <a:defRPr/>
            </a:pPr>
            <a:endParaRPr lang="zh-CN" altLang="en-US" sz="2400" b="1" smtClean="0"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ea"/>
            </a:endParaRPr>
          </a:p>
          <a:p>
            <a:pPr eaLnBrk="1" hangingPunct="1">
              <a:lnSpc>
                <a:spcPct val="120000"/>
              </a:lnSpc>
              <a:buFont typeface="Wingdings" panose="05000000000000000000" pitchFamily="2" charset="2"/>
              <a:buChar char="q"/>
              <a:defRPr/>
            </a:pPr>
            <a:endParaRPr kumimoji="1" lang="zh-CN" altLang="en-US" sz="2400" b="1" smtClean="0"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08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39750" y="765175"/>
            <a:ext cx="8229600" cy="998538"/>
          </a:xfrm>
        </p:spPr>
        <p:txBody>
          <a:bodyPr vert="horz" wrap="square" lIns="91440" tIns="45720" rIns="91440" bIns="45720" numCol="1" anchor="t" anchorCtr="0" compatLnSpc="1"/>
          <a:lstStyle/>
          <a:p>
            <a:pPr eaLnBrk="1" hangingPunct="1">
              <a:defRPr/>
            </a:pPr>
            <a:r>
              <a:rPr lang="zh-CN" altLang="en-US" sz="36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有排卵型功血</a:t>
            </a:r>
            <a:r>
              <a:rPr lang="zh-CN" altLang="en-US" sz="3600" b="1" smtClean="0"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－</a:t>
            </a:r>
            <a:r>
              <a:rPr lang="zh-CN" altLang="en-US" sz="36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anose="02010600030101010101" pitchFamily="2" charset="-122"/>
              </a:rPr>
              <a:t>经间出血</a:t>
            </a:r>
          </a:p>
        </p:txBody>
      </p:sp>
      <p:sp>
        <p:nvSpPr>
          <p:cNvPr id="430083" name="Text Box 3"/>
          <p:cNvSpPr txBox="1">
            <a:spLocks noChangeArrowheads="1"/>
          </p:cNvSpPr>
          <p:nvPr/>
        </p:nvSpPr>
        <p:spPr bwMode="auto">
          <a:xfrm>
            <a:off x="684213" y="1773238"/>
            <a:ext cx="7775575" cy="5140325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  <a:buSzPct val="90000"/>
              <a:buFont typeface="Wingdings" panose="05000000000000000000" pitchFamily="2" charset="2"/>
              <a:buChar char="Ø"/>
              <a:defRPr/>
            </a:pPr>
            <a:r>
              <a:rPr lang="zh-CN" altLang="en-US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  围排卵期出血：机理尚不完全清楚</a:t>
            </a:r>
          </a:p>
          <a:p>
            <a:pPr lvl="1" eaLnBrk="0" hangingPunct="0">
              <a:lnSpc>
                <a:spcPct val="100000"/>
              </a:lnSpc>
              <a:buClrTx/>
              <a:buFontTx/>
              <a:buChar char="•"/>
              <a:defRPr/>
            </a:pPr>
            <a:r>
              <a:rPr lang="zh-CN" altLang="en-US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发育中卵泡夭折引起血</a:t>
            </a:r>
            <a:r>
              <a:rPr lang="en-US" altLang="zh-CN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E2</a:t>
            </a:r>
            <a:r>
              <a:rPr lang="zh-CN" altLang="en-US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波动</a:t>
            </a:r>
          </a:p>
          <a:p>
            <a:pPr lvl="1" eaLnBrk="0" hangingPunct="0">
              <a:lnSpc>
                <a:spcPct val="100000"/>
              </a:lnSpc>
              <a:buClrTx/>
              <a:buFontTx/>
              <a:buChar char="•"/>
              <a:defRPr/>
            </a:pPr>
            <a:r>
              <a:rPr lang="zh-CN" altLang="en-US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或排卵前血</a:t>
            </a:r>
            <a:r>
              <a:rPr lang="en-US" altLang="zh-CN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E2</a:t>
            </a:r>
            <a:r>
              <a:rPr lang="zh-CN" altLang="en-US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水平下降过多</a:t>
            </a:r>
          </a:p>
          <a:p>
            <a:pPr lvl="1" eaLnBrk="0" hangingPunct="0">
              <a:lnSpc>
                <a:spcPct val="100000"/>
              </a:lnSpc>
              <a:buClrTx/>
              <a:buFontTx/>
              <a:buChar char="•"/>
              <a:defRPr/>
            </a:pPr>
            <a:r>
              <a:rPr lang="zh-CN" altLang="en-US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或内膜对</a:t>
            </a:r>
            <a:r>
              <a:rPr lang="en-US" altLang="zh-CN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E2</a:t>
            </a:r>
            <a:r>
              <a:rPr lang="zh-CN" altLang="en-US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波动过度敏感</a:t>
            </a:r>
          </a:p>
          <a:p>
            <a:pPr eaLnBrk="0" hangingPunct="0">
              <a:lnSpc>
                <a:spcPct val="100000"/>
              </a:lnSpc>
              <a:buSzPct val="90000"/>
              <a:buFont typeface="Wingdings" panose="05000000000000000000" pitchFamily="2" charset="2"/>
              <a:buChar char="Ø"/>
              <a:defRPr/>
            </a:pPr>
            <a:r>
              <a:rPr lang="zh-CN" altLang="en-US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  黄体期出血（经前出血）</a:t>
            </a:r>
          </a:p>
          <a:p>
            <a:pPr lvl="1" eaLnBrk="0" hangingPunct="0">
              <a:lnSpc>
                <a:spcPct val="100000"/>
              </a:lnSpc>
              <a:buClrTx/>
              <a:buFontTx/>
              <a:buChar char="•"/>
              <a:defRPr/>
            </a:pPr>
            <a:r>
              <a:rPr lang="zh-CN" altLang="en-US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月经周期正常</a:t>
            </a:r>
          </a:p>
          <a:p>
            <a:pPr lvl="1" eaLnBrk="0" hangingPunct="0">
              <a:lnSpc>
                <a:spcPct val="100000"/>
              </a:lnSpc>
              <a:buClrTx/>
              <a:buFontTx/>
              <a:buChar char="•"/>
              <a:defRPr/>
            </a:pPr>
            <a:r>
              <a:rPr lang="zh-CN" altLang="en-US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经期长，先少后多，</a:t>
            </a:r>
            <a:r>
              <a:rPr lang="en-US" altLang="zh-CN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BBT</a:t>
            </a:r>
            <a:r>
              <a:rPr lang="zh-CN" altLang="en-US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双相未降即出血</a:t>
            </a:r>
          </a:p>
          <a:p>
            <a:pPr lvl="1" eaLnBrk="0" hangingPunct="0">
              <a:lnSpc>
                <a:spcPct val="100000"/>
              </a:lnSpc>
              <a:buClrTx/>
              <a:buFontTx/>
              <a:buChar char="•"/>
              <a:defRPr/>
            </a:pPr>
            <a:r>
              <a:rPr lang="zh-CN" altLang="en-US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黄体不足或过早退化，不能维持内膜完整性</a:t>
            </a:r>
          </a:p>
          <a:p>
            <a:pPr eaLnBrk="0" hangingPunct="0">
              <a:lnSpc>
                <a:spcPct val="100000"/>
              </a:lnSpc>
              <a:buSzPct val="90000"/>
              <a:buFont typeface="Wingdings" panose="05000000000000000000" pitchFamily="2" charset="2"/>
              <a:buChar char="Ø"/>
              <a:defRPr/>
            </a:pPr>
            <a:r>
              <a:rPr lang="zh-CN" altLang="en-US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  卵泡期出血（经期延长）</a:t>
            </a:r>
          </a:p>
          <a:p>
            <a:pPr lvl="1" eaLnBrk="0" hangingPunct="0">
              <a:lnSpc>
                <a:spcPct val="100000"/>
              </a:lnSpc>
              <a:buClrTx/>
              <a:buFontTx/>
              <a:buChar char="•"/>
              <a:defRPr/>
            </a:pPr>
            <a:r>
              <a:rPr lang="en-US" altLang="zh-CN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BBT</a:t>
            </a:r>
            <a:r>
              <a:rPr lang="zh-CN" altLang="en-US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双相，月经周期正常</a:t>
            </a:r>
          </a:p>
          <a:p>
            <a:pPr lvl="1" eaLnBrk="0" hangingPunct="0">
              <a:lnSpc>
                <a:spcPct val="100000"/>
              </a:lnSpc>
              <a:buClrTx/>
              <a:buFontTx/>
              <a:buChar char="•"/>
              <a:defRPr/>
            </a:pPr>
            <a:r>
              <a:rPr lang="zh-CN" altLang="en-US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经期长，先多后少</a:t>
            </a:r>
          </a:p>
          <a:p>
            <a:pPr lvl="1" eaLnBrk="0" hangingPunct="0">
              <a:lnSpc>
                <a:spcPct val="100000"/>
              </a:lnSpc>
              <a:buClrTx/>
              <a:buFontTx/>
              <a:buChar char="•"/>
              <a:defRPr/>
            </a:pPr>
            <a:r>
              <a:rPr lang="zh-CN" altLang="en-US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新周期卵泡发育迟缓，内膜修复不良；黄体萎缩不全，内膜脱落不全</a:t>
            </a:r>
          </a:p>
          <a:p>
            <a:pPr eaLnBrk="0" hangingPunct="0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endParaRPr lang="zh-CN" altLang="en-US" sz="240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https://d.book118.com/216143113025010052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Profile">
  <a:themeElements>
    <a:clrScheme name="Profile 9">
      <a:dk1>
        <a:srgbClr val="000000"/>
      </a:dk1>
      <a:lt1>
        <a:srgbClr val="FFFFFF"/>
      </a:lt1>
      <a:dk2>
        <a:srgbClr val="000000"/>
      </a:dk2>
      <a:lt2>
        <a:srgbClr val="DDDDDD"/>
      </a:lt2>
      <a:accent1>
        <a:srgbClr val="A3B2C1"/>
      </a:accent1>
      <a:accent2>
        <a:srgbClr val="CC0000"/>
      </a:accent2>
      <a:accent3>
        <a:srgbClr val="FFFFFF"/>
      </a:accent3>
      <a:accent4>
        <a:srgbClr val="000000"/>
      </a:accent4>
      <a:accent5>
        <a:srgbClr val="CED5DD"/>
      </a:accent5>
      <a:accent6>
        <a:srgbClr val="B90000"/>
      </a:accent6>
      <a:hlink>
        <a:srgbClr val="336699"/>
      </a:hlink>
      <a:folHlink>
        <a:srgbClr val="003366"/>
      </a:folHlink>
    </a:clrScheme>
    <a:fontScheme name="Profile">
      <a:majorFont>
        <a:latin typeface="Verdana"/>
        <a:ea typeface="Verdana"/>
        <a:cs typeface="Arial"/>
      </a:majorFont>
      <a:minorFont>
        <a:latin typeface="Verdana"/>
        <a:ea typeface="Verdana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</a:spPr>
      <a:bodyPr vert="horz" wrap="square" lIns="91440" tIns="45720" rIns="91440" bIns="45720" numCol="1" anchor="t" anchorCtr="0" compatLnSpc="1"/>
      <a:lstStyle>
        <a:defPPr marL="469900" marR="0" indent="-469900" algn="l" defTabSz="914400" rtl="0" eaLnBrk="1" fontAlgn="base" latinLnBrk="0" hangingPunct="1">
          <a:lnSpc>
            <a:spcPct val="80000"/>
          </a:lnSpc>
          <a:spcBef>
            <a:spcPct val="20000"/>
          </a:spcBef>
          <a:spcAft>
            <a:spcPct val="0"/>
          </a:spcAft>
          <a:buClr>
            <a:schemeClr val="accent2"/>
          </a:buClr>
          <a:buSzTx/>
          <a:buFont typeface="Wingdings" panose="05000000000000000000" pitchFamily="2" charset="2"/>
          <a:buNone/>
          <a:defRPr kumimoji="0" lang="en-US" altLang="zh-CN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anose="020B060403050404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</a:spPr>
      <a:bodyPr vert="horz" wrap="square" lIns="91440" tIns="45720" rIns="91440" bIns="45720" numCol="1" anchor="t" anchorCtr="0" compatLnSpc="1"/>
      <a:lstStyle>
        <a:defPPr marL="469900" marR="0" indent="-469900" algn="l" defTabSz="914400" rtl="0" eaLnBrk="1" fontAlgn="base" latinLnBrk="0" hangingPunct="1">
          <a:lnSpc>
            <a:spcPct val="80000"/>
          </a:lnSpc>
          <a:spcBef>
            <a:spcPct val="20000"/>
          </a:spcBef>
          <a:spcAft>
            <a:spcPct val="0"/>
          </a:spcAft>
          <a:buClr>
            <a:schemeClr val="accent2"/>
          </a:buClr>
          <a:buSzTx/>
          <a:buFont typeface="Wingdings" panose="05000000000000000000" pitchFamily="2" charset="2"/>
          <a:buNone/>
          <a:defRPr kumimoji="0" lang="en-US" altLang="zh-CN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anose="020B060403050404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Profile 1">
        <a:dk1>
          <a:srgbClr val="A50021"/>
        </a:dk1>
        <a:lt1>
          <a:srgbClr val="FFFFFF"/>
        </a:lt1>
        <a:dk2>
          <a:srgbClr val="800000"/>
        </a:dk2>
        <a:lt2>
          <a:srgbClr val="FFFFFF"/>
        </a:lt2>
        <a:accent1>
          <a:srgbClr val="FF9900"/>
        </a:accent1>
        <a:accent2>
          <a:srgbClr val="FF3300"/>
        </a:accent2>
        <a:accent3>
          <a:srgbClr val="C0AAAA"/>
        </a:accent3>
        <a:accent4>
          <a:srgbClr val="DADADA"/>
        </a:accent4>
        <a:accent5>
          <a:srgbClr val="FFCAAA"/>
        </a:accent5>
        <a:accent6>
          <a:srgbClr val="E72D00"/>
        </a:accent6>
        <a:hlink>
          <a:srgbClr val="FFFFCC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2">
        <a:dk1>
          <a:srgbClr val="3C001E"/>
        </a:dk1>
        <a:lt1>
          <a:srgbClr val="FFFFFF"/>
        </a:lt1>
        <a:dk2>
          <a:srgbClr val="51072E"/>
        </a:dk2>
        <a:lt2>
          <a:srgbClr val="FFFFFF"/>
        </a:lt2>
        <a:accent1>
          <a:srgbClr val="89A38F"/>
        </a:accent1>
        <a:accent2>
          <a:srgbClr val="666699"/>
        </a:accent2>
        <a:accent3>
          <a:srgbClr val="B3AAAD"/>
        </a:accent3>
        <a:accent4>
          <a:srgbClr val="DADADA"/>
        </a:accent4>
        <a:accent5>
          <a:srgbClr val="C4CEC6"/>
        </a:accent5>
        <a:accent6>
          <a:srgbClr val="5C5C8A"/>
        </a:accent6>
        <a:hlink>
          <a:srgbClr val="80800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3">
        <a:dk1>
          <a:srgbClr val="333333"/>
        </a:dk1>
        <a:lt1>
          <a:srgbClr val="FFFFFF"/>
        </a:lt1>
        <a:dk2>
          <a:srgbClr val="000000"/>
        </a:dk2>
        <a:lt2>
          <a:srgbClr val="FFFFFF"/>
        </a:lt2>
        <a:accent1>
          <a:srgbClr val="3399FF"/>
        </a:accent1>
        <a:accent2>
          <a:srgbClr val="CC0000"/>
        </a:accent2>
        <a:accent3>
          <a:srgbClr val="AAAAAA"/>
        </a:accent3>
        <a:accent4>
          <a:srgbClr val="DADADA"/>
        </a:accent4>
        <a:accent5>
          <a:srgbClr val="ADCAFF"/>
        </a:accent5>
        <a:accent6>
          <a:srgbClr val="B90000"/>
        </a:accent6>
        <a:hlink>
          <a:srgbClr val="666699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4">
        <a:dk1>
          <a:srgbClr val="4B3D1B"/>
        </a:dk1>
        <a:lt1>
          <a:srgbClr val="FFFFFF"/>
        </a:lt1>
        <a:dk2>
          <a:srgbClr val="330000"/>
        </a:dk2>
        <a:lt2>
          <a:srgbClr val="FFFFFF"/>
        </a:lt2>
        <a:accent1>
          <a:srgbClr val="CC9900"/>
        </a:accent1>
        <a:accent2>
          <a:srgbClr val="CC6600"/>
        </a:accent2>
        <a:accent3>
          <a:srgbClr val="ADAA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6666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5">
        <a:dk1>
          <a:srgbClr val="006666"/>
        </a:dk1>
        <a:lt1>
          <a:srgbClr val="FFFFFF"/>
        </a:lt1>
        <a:dk2>
          <a:srgbClr val="003366"/>
        </a:dk2>
        <a:lt2>
          <a:srgbClr val="FFFFFF"/>
        </a:lt2>
        <a:accent1>
          <a:srgbClr val="0099CC"/>
        </a:accent1>
        <a:accent2>
          <a:srgbClr val="6666FF"/>
        </a:accent2>
        <a:accent3>
          <a:srgbClr val="AAADB8"/>
        </a:accent3>
        <a:accent4>
          <a:srgbClr val="DADADA"/>
        </a:accent4>
        <a:accent5>
          <a:srgbClr val="AACAE2"/>
        </a:accent5>
        <a:accent6>
          <a:srgbClr val="5C5CE7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6">
        <a:dk1>
          <a:srgbClr val="003366"/>
        </a:dk1>
        <a:lt1>
          <a:srgbClr val="FFFFFF"/>
        </a:lt1>
        <a:dk2>
          <a:srgbClr val="006666"/>
        </a:dk2>
        <a:lt2>
          <a:srgbClr val="FFFFFF"/>
        </a:lt2>
        <a:accent1>
          <a:srgbClr val="6699FF"/>
        </a:accent1>
        <a:accent2>
          <a:srgbClr val="00CCFF"/>
        </a:accent2>
        <a:accent3>
          <a:srgbClr val="AAB8B8"/>
        </a:accent3>
        <a:accent4>
          <a:srgbClr val="DADADA"/>
        </a:accent4>
        <a:accent5>
          <a:srgbClr val="B8CAFF"/>
        </a:accent5>
        <a:accent6>
          <a:srgbClr val="00B9E7"/>
        </a:accent6>
        <a:hlink>
          <a:srgbClr val="FFFFCC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7">
        <a:dk1>
          <a:srgbClr val="000000"/>
        </a:dk1>
        <a:lt1>
          <a:srgbClr val="619CB1"/>
        </a:lt1>
        <a:dk2>
          <a:srgbClr val="FFFFFF"/>
        </a:dk2>
        <a:lt2>
          <a:srgbClr val="4E899E"/>
        </a:lt2>
        <a:accent1>
          <a:srgbClr val="FFCC00"/>
        </a:accent1>
        <a:accent2>
          <a:srgbClr val="B6523E"/>
        </a:accent2>
        <a:accent3>
          <a:srgbClr val="B7CBD5"/>
        </a:accent3>
        <a:accent4>
          <a:srgbClr val="000000"/>
        </a:accent4>
        <a:accent5>
          <a:srgbClr val="FFE2AA"/>
        </a:accent5>
        <a:accent6>
          <a:srgbClr val="A54937"/>
        </a:accent6>
        <a:hlink>
          <a:srgbClr val="99CC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file 8">
        <a:dk1>
          <a:srgbClr val="598600"/>
        </a:dk1>
        <a:lt1>
          <a:srgbClr val="FFFFFF"/>
        </a:lt1>
        <a:dk2>
          <a:srgbClr val="336600"/>
        </a:dk2>
        <a:lt2>
          <a:srgbClr val="FFFFFF"/>
        </a:lt2>
        <a:accent1>
          <a:srgbClr val="33CC33"/>
        </a:accent1>
        <a:accent2>
          <a:srgbClr val="99CC00"/>
        </a:accent2>
        <a:accent3>
          <a:srgbClr val="ADB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FFCC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A3B2C1"/>
        </a:accent1>
        <a:accent2>
          <a:srgbClr val="CC0000"/>
        </a:accent2>
        <a:accent3>
          <a:srgbClr val="FFFFFF"/>
        </a:accent3>
        <a:accent4>
          <a:srgbClr val="000000"/>
        </a:accent4>
        <a:accent5>
          <a:srgbClr val="CED5DD"/>
        </a:accent5>
        <a:accent6>
          <a:srgbClr val="B90000"/>
        </a:accent6>
        <a:hlink>
          <a:srgbClr val="336699"/>
        </a:hlink>
        <a:folHlink>
          <a:srgbClr val="00336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261</Paragraphs>
  <Slides>33</Slides>
  <Notes>32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baseType="lpstr" size="46">
      <vt:lpstr>Arial</vt:lpstr>
      <vt:lpstr>Calibri</vt:lpstr>
      <vt:lpstr>Verdana</vt:lpstr>
      <vt:lpstr>Wingdings</vt:lpstr>
      <vt:lpstr>宋体</vt:lpstr>
      <vt:lpstr>Times New Roman</vt:lpstr>
      <vt:lpstr>黑体</vt:lpstr>
      <vt:lpstr>Arial Narrow</vt:lpstr>
      <vt:lpstr>Angsana New</vt:lpstr>
      <vt:lpstr>Symbol</vt:lpstr>
      <vt:lpstr>Tahoma</vt:lpstr>
      <vt:lpstr>楷体_GB2312</vt:lpstr>
      <vt:lpstr>Office Theme</vt:lpstr>
      <vt:lpstr>PowerPoint Presentation</vt:lpstr>
      <vt:lpstr>功血概述</vt:lpstr>
      <vt:lpstr> 相关概念</vt:lpstr>
      <vt:lpstr>PowerPoint Presentation</vt:lpstr>
      <vt:lpstr>欧洲</vt:lpstr>
      <vt:lpstr> 中国</vt:lpstr>
      <vt:lpstr>PowerPoint Presentation</vt:lpstr>
      <vt:lpstr>PowerPoint Presentation</vt:lpstr>
      <vt:lpstr>正常月经的发生</vt:lpstr>
      <vt:lpstr>正常月经的自限机制</vt:lpstr>
      <vt:lpstr>PowerPoint Presentation</vt:lpstr>
      <vt:lpstr>PowerPoint Presentation</vt:lpstr>
      <vt:lpstr>异常子宫出血的分类</vt:lpstr>
      <vt:lpstr>功能失调性子宫出血分类</vt:lpstr>
      <vt:lpstr>功血的流行病学</vt:lpstr>
      <vt:lpstr>国内各类功血的比例</vt:lpstr>
      <vt:lpstr>PowerPoint Presentation</vt:lpstr>
      <vt:lpstr>功血的诊断流程</vt:lpstr>
      <vt:lpstr>诊断流程</vt:lpstr>
      <vt:lpstr>功血的诊断</vt:lpstr>
      <vt:lpstr>PowerPoint Presentation</vt:lpstr>
      <vt:lpstr>青春期功能失调性子宫出血</vt:lpstr>
      <vt:lpstr>青春期HPO轴始建过程</vt:lpstr>
      <vt:lpstr>从初潮至下丘脑-垂体-卵巢轴建立正常的复杂关系所需的时间有时长达5年或更长</vt:lpstr>
      <vt:lpstr>青春期功血的症状与体征</vt:lpstr>
      <vt:lpstr>青春期功血的诊断</vt:lpstr>
      <vt:lpstr>绝经过渡期功血</vt:lpstr>
      <vt:lpstr>围绝经期HPO轴衰退过程</vt:lpstr>
      <vt:lpstr>绝经过渡期功血的临床表现</vt:lpstr>
      <vt:lpstr>绝经过渡期功血的诊断</vt:lpstr>
      <vt:lpstr>有排卵型功血</vt:lpstr>
      <vt:lpstr>有排卵型功血－经间出血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2024-09-18T08:07:20.255</cp:lastPrinted>
  <dcterms:created xsi:type="dcterms:W3CDTF">2024-09-18T00:07:20Z</dcterms:created>
  <dcterms:modified xsi:type="dcterms:W3CDTF">2024-09-18T00:07:22Z</dcterms:modified>
</cp:coreProperties>
</file>