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858750" cy="723265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a="http://schemas.openxmlformats.org/drawingml/2006/main" xmlns:dgm="http://schemas.openxmlformats.org/drawingml/2006/diagram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3F1EC10F-8AAD-44D6-A474-C0D36EA18FC1}" type="doc">
      <dgm:prSet loTypeId="urn:microsoft.com/office/officeart/2005/8/layout/hProcess9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zh-CN" altLang="en-US"/>
        </a:p>
      </dgm:t>
    </dgm:pt>
    <dgm:pt modelId="{A85B772E-A42B-467C-9AB7-8818B73C7007}" type="parTrans" cxnId="{D76F80A5-2AE6-4FF3-AA23-8D3394DBA335}">
      <dgm:prSet/>
      <dgm:spPr/>
      <dgm:t>
        <a:bodyPr/>
        <a:lstStyle/>
        <a:p>
          <a:endParaRPr lang="zh-CN" altLang="en-US"/>
        </a:p>
      </dgm:t>
    </dgm:pt>
    <dgm:pt modelId="{6F5F34EF-E15E-437F-A85A-11B51967AEEE}">
      <dgm:prSet/>
      <dgm:spPr/>
      <dgm:t>
        <a:bodyPr/>
        <a:lstStyle/>
        <a:p>
          <a:pPr rtl="0"/>
          <a:r>
            <a:rPr lang="zh-CN" baseline="0" smtClean="0"/>
            <a:t>按生产要素分类</a:t>
          </a:r>
          <a:endParaRPr lang="zh-CN"/>
        </a:p>
      </dgm:t>
    </dgm:pt>
    <dgm:pt modelId="{65CDA768-171C-404E-98EE-8070ABE3A11F}" type="sibTrans" cxnId="{D76F80A5-2AE6-4FF3-AA23-8D3394DBA335}">
      <dgm:prSet/>
      <dgm:spPr/>
      <dgm:t>
        <a:bodyPr/>
        <a:lstStyle/>
        <a:p>
          <a:endParaRPr lang="zh-CN" altLang="en-US"/>
        </a:p>
      </dgm:t>
    </dgm:pt>
    <dgm:pt modelId="{CA65777D-C2AA-4A65-B1B1-D99FE0E5EA23}" type="parTrans" cxnId="{40460E80-23FB-4770-8BAC-3E3DFB60FA4F}">
      <dgm:prSet/>
      <dgm:spPr/>
      <dgm:t>
        <a:bodyPr/>
        <a:lstStyle/>
        <a:p>
          <a:endParaRPr lang="zh-CN" altLang="en-US"/>
        </a:p>
      </dgm:t>
    </dgm:pt>
    <dgm:pt modelId="{9462140A-EA39-4372-8552-0552EE70BD91}">
      <dgm:prSet/>
      <dgm:spPr/>
      <dgm:t>
        <a:bodyPr/>
        <a:lstStyle/>
        <a:p>
          <a:pPr rtl="0"/>
          <a:r>
            <a:rPr lang="zh-CN" baseline="0" smtClean="0"/>
            <a:t>按使用用途分类</a:t>
          </a:r>
          <a:endParaRPr lang="zh-CN"/>
        </a:p>
      </dgm:t>
    </dgm:pt>
    <dgm:pt modelId="{8681C63F-3808-4976-9ED7-D1BF6424185F}" type="sibTrans" cxnId="{40460E80-23FB-4770-8BAC-3E3DFB60FA4F}">
      <dgm:prSet/>
      <dgm:spPr/>
      <dgm:t>
        <a:bodyPr/>
        <a:lstStyle/>
        <a:p>
          <a:endParaRPr lang="zh-CN" altLang="en-US"/>
        </a:p>
      </dgm:t>
    </dgm:pt>
    <dgm:pt modelId="{DF21711E-8441-4762-8B44-C30771150F95}" type="parTrans" cxnId="{EFA13995-1F93-4F74-AAA3-572A1E6D7784}">
      <dgm:prSet/>
      <dgm:spPr/>
      <dgm:t>
        <a:bodyPr/>
        <a:lstStyle/>
        <a:p>
          <a:endParaRPr lang="zh-CN" altLang="en-US"/>
        </a:p>
      </dgm:t>
    </dgm:pt>
    <dgm:pt modelId="{D6A93DD8-7952-437D-9809-3E828FB87119}">
      <dgm:prSet/>
      <dgm:spPr/>
      <dgm:t>
        <a:bodyPr/>
        <a:lstStyle/>
        <a:p>
          <a:pPr rtl="0"/>
          <a:r>
            <a:rPr lang="zh-CN" baseline="0" smtClean="0"/>
            <a:t>按编制单位及使用范围分类</a:t>
          </a:r>
          <a:endParaRPr lang="zh-CN"/>
        </a:p>
      </dgm:t>
    </dgm:pt>
    <dgm:pt modelId="{BF57AE54-77AE-4D3D-981F-C918511C1730}" type="sibTrans" cxnId="{EFA13995-1F93-4F74-AAA3-572A1E6D7784}">
      <dgm:prSet/>
      <dgm:spPr/>
      <dgm:t>
        <a:bodyPr/>
        <a:lstStyle/>
        <a:p>
          <a:endParaRPr lang="zh-CN" altLang="en-US"/>
        </a:p>
      </dgm:t>
    </dgm:pt>
    <dgm:pt modelId="{7A5FBA3A-2718-4848-94A4-1049FDE3164A}" type="pres">
      <dgm:prSet presAssocID="{3F1EC10F-8AAD-44D6-A474-C0D36EA18FC1}" presName="CompostProcess">
        <dgm:presLayoutVars>
          <dgm:dir/>
          <dgm:resizeHandles val="exact"/>
        </dgm:presLayoutVars>
      </dgm:prSet>
      <dgm:spPr/>
      <dgm:t>
        <a:bodyPr/>
        <a:lstStyle/>
        <a:p>
          <a:endParaRPr lang="zh-CN" altLang="en-US"/>
        </a:p>
      </dgm:t>
    </dgm:pt>
    <dgm:pt modelId="{DDEFC68A-E5A2-4EDE-AABE-986E6FBB6119}" type="pres">
      <dgm:prSet presAssocID="{3F1EC10F-8AAD-44D6-A474-C0D36EA18FC1}" presName="arrow" presStyleLbl="bgShp" presStyleCnt="1"/>
      <dgm:spPr/>
      <dgm:t>
        <a:bodyPr/>
        <a:lstStyle/>
        <a:p/>
      </dgm:t>
    </dgm:pt>
    <dgm:pt modelId="{B5A49C2C-42E8-433C-9769-604C803457E2}" type="pres">
      <dgm:prSet presAssocID="{3F1EC10F-8AAD-44D6-A474-C0D36EA18FC1}" presName="linearProcess"/>
      <dgm:spPr/>
      <dgm:t>
        <a:bodyPr/>
        <a:lstStyle/>
        <a:p/>
      </dgm:t>
    </dgm:pt>
    <dgm:pt modelId="{A9F3764F-F803-4497-8A20-BDC00C1C07EB}" type="pres">
      <dgm:prSet presAssocID="{6F5F34EF-E15E-437F-A85A-11B51967AEEE}" presName="textNode" presStyleLbl="node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DB4C9FB7-DFB7-4E53-9D5A-F51FEE5F2A14}" type="pres">
      <dgm:prSet presAssocID="{65CDA768-171C-404E-98EE-8070ABE3A11F}" presName="sibTrans"/>
      <dgm:spPr/>
      <dgm:t>
        <a:bodyPr/>
        <a:lstStyle/>
        <a:p/>
      </dgm:t>
    </dgm:pt>
    <dgm:pt modelId="{0B1F112F-D094-4FAF-86CC-CD6314413583}" type="pres">
      <dgm:prSet presAssocID="{9462140A-EA39-4372-8552-0552EE70BD91}" presName="text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0729FAB8-5455-4973-BD80-8317D67172A0}" type="pres">
      <dgm:prSet presAssocID="{8681C63F-3808-4976-9ED7-D1BF6424185F}" presName="sibTrans"/>
      <dgm:spPr/>
      <dgm:t>
        <a:bodyPr/>
        <a:lstStyle/>
        <a:p/>
      </dgm:t>
    </dgm:pt>
    <dgm:pt modelId="{5B57E7EB-27D5-4794-A034-6B219E76E217}" type="pres">
      <dgm:prSet presAssocID="{D6A93DD8-7952-437D-9809-3E828FB87119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</dgm:ptLst>
  <dgm:cxnLst>
    <dgm:cxn modelId="{D76F80A5-2AE6-4FF3-AA23-8D3394DBA335}" srcId="{3F1EC10F-8AAD-44D6-A474-C0D36EA18FC1}" destId="{6F5F34EF-E15E-437F-A85A-11B51967AEEE}" srcOrd="0" destOrd="0" parTransId="{A85B772E-A42B-467C-9AB7-8818B73C7007}" sibTransId="{65CDA768-171C-404E-98EE-8070ABE3A11F}"/>
    <dgm:cxn modelId="{40460E80-23FB-4770-8BAC-3E3DFB60FA4F}" srcId="{3F1EC10F-8AAD-44D6-A474-C0D36EA18FC1}" destId="{9462140A-EA39-4372-8552-0552EE70BD91}" srcOrd="1" destOrd="0" parTransId="{CA65777D-C2AA-4A65-B1B1-D99FE0E5EA23}" sibTransId="{8681C63F-3808-4976-9ED7-D1BF6424185F}"/>
    <dgm:cxn modelId="{EFA13995-1F93-4F74-AAA3-572A1E6D7784}" srcId="{3F1EC10F-8AAD-44D6-A474-C0D36EA18FC1}" destId="{D6A93DD8-7952-437D-9809-3E828FB87119}" srcOrd="2" destOrd="0" parTransId="{DF21711E-8441-4762-8B44-C30771150F95}" sibTransId="{BF57AE54-77AE-4D3D-981F-C918511C1730}"/>
    <dgm:cxn modelId="{FCE1C261-3377-4763-B3C5-3BFB0DF4838D}" type="presOf" srcId="{3F1EC10F-8AAD-44D6-A474-C0D36EA18FC1}" destId="{7A5FBA3A-2718-4848-94A4-1049FDE3164A}" srcOrd="0" destOrd="0" presId="urn:microsoft.com/office/officeart/2005/8/layout/hProcess9"/>
    <dgm:cxn modelId="{EFE53EB3-CBF5-42C6-BB7D-43C1D3FA977A}" type="presParOf" srcId="{7A5FBA3A-2718-4848-94A4-1049FDE3164A}" destId="{DDEFC68A-E5A2-4EDE-AABE-986E6FBB6119}" srcOrd="0" destOrd="0" presId="urn:microsoft.com/office/officeart/2005/8/layout/hProcess9"/>
    <dgm:cxn modelId="{04495305-8E18-4CED-885C-67B5A3F3F4DB}" type="presParOf" srcId="{7A5FBA3A-2718-4848-94A4-1049FDE3164A}" destId="{B5A49C2C-42E8-433C-9769-604C803457E2}" srcOrd="1" destOrd="0" presId="urn:microsoft.com/office/officeart/2005/8/layout/hProcess9"/>
    <dgm:cxn modelId="{BE2854AD-EBDD-4165-A932-33FB1F7C95B4}" type="presParOf" srcId="{B5A49C2C-42E8-433C-9769-604C803457E2}" destId="{A9F3764F-F803-4497-8A20-BDC00C1C07EB}" srcOrd="0" destOrd="0" presId="urn:microsoft.com/office/officeart/2005/8/layout/hProcess9"/>
    <dgm:cxn modelId="{C18D6B1C-FB34-4D9F-BC53-0EBB6ECE8158}" type="presOf" srcId="{6F5F34EF-E15E-437F-A85A-11B51967AEEE}" destId="{A9F3764F-F803-4497-8A20-BDC00C1C07EB}" srcOrd="0" destOrd="0" presId="urn:microsoft.com/office/officeart/2005/8/layout/hProcess9"/>
    <dgm:cxn modelId="{23EF0190-A388-478A-BDFD-DB39F590A27E}" type="presParOf" srcId="{B5A49C2C-42E8-433C-9769-604C803457E2}" destId="{DB4C9FB7-DFB7-4E53-9D5A-F51FEE5F2A14}" srcOrd="1" destOrd="0" presId="urn:microsoft.com/office/officeart/2005/8/layout/hProcess9"/>
    <dgm:cxn modelId="{D19AC4C8-7BF5-408B-9678-D802C109D518}" type="presParOf" srcId="{B5A49C2C-42E8-433C-9769-604C803457E2}" destId="{0B1F112F-D094-4FAF-86CC-CD6314413583}" srcOrd="2" destOrd="0" presId="urn:microsoft.com/office/officeart/2005/8/layout/hProcess9"/>
    <dgm:cxn modelId="{9D365642-6B38-4181-8CBC-F9631A78858C}" type="presOf" srcId="{9462140A-EA39-4372-8552-0552EE70BD91}" destId="{0B1F112F-D094-4FAF-86CC-CD6314413583}" srcOrd="0" destOrd="0" presId="urn:microsoft.com/office/officeart/2005/8/layout/hProcess9"/>
    <dgm:cxn modelId="{CE855EC2-DE3C-41C0-BD32-922736D1B81F}" type="presParOf" srcId="{B5A49C2C-42E8-433C-9769-604C803457E2}" destId="{0729FAB8-5455-4973-BD80-8317D67172A0}" srcOrd="3" destOrd="0" presId="urn:microsoft.com/office/officeart/2005/8/layout/hProcess9"/>
    <dgm:cxn modelId="{69CEC6AB-A570-4BBA-9842-72995BF0FEC3}" type="presParOf" srcId="{B5A49C2C-42E8-433C-9769-604C803457E2}" destId="{5B57E7EB-27D5-4794-A034-6B219E76E217}" srcOrd="4" destOrd="0" presId="urn:microsoft.com/office/officeart/2005/8/layout/hProcess9"/>
    <dgm:cxn modelId="{DD0EA732-732D-4BC0-99E7-28C613AA510B}" type="presOf" srcId="{D6A93DD8-7952-437D-9809-3E828FB87119}" destId="{5B57E7EB-27D5-4794-A034-6B219E76E217}" srcOrd="0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main"/>
    </a:ext>
  </dgm:extLst>
</dgm:dataModel>
</file>

<file path=ppt/diagrams/data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EFD15590-5E65-4EC0-BAFA-9CAE92B89B91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zh-CN" altLang="en-US"/>
        </a:p>
      </dgm:t>
    </dgm:pt>
    <dgm:pt modelId="{CAA75B9C-A94D-481F-BD76-E8AA8354EEC4}" type="parTrans" cxnId="{381B2406-18EA-4FF1-8F35-DADD1165A795}">
      <dgm:prSet/>
      <dgm:spPr/>
      <dgm:t>
        <a:bodyPr/>
        <a:lstStyle/>
        <a:p>
          <a:endParaRPr lang="zh-CN" altLang="en-US"/>
        </a:p>
      </dgm:t>
    </dgm:pt>
    <dgm:pt modelId="{39FA5F1D-0747-428C-8D8A-C61B3675BB68}">
      <dgm:prSet/>
      <dgm:spPr/>
      <dgm:t>
        <a:bodyPr/>
        <a:lstStyle/>
        <a:p>
          <a:pPr rtl="0"/>
          <a:r>
            <a:rPr lang="zh-CN" smtClean="0"/>
            <a:t>分部说明</a:t>
          </a:r>
          <a:endParaRPr lang="zh-CN"/>
        </a:p>
      </dgm:t>
    </dgm:pt>
    <dgm:pt modelId="{A8BDAD28-A9EE-42C7-8039-3013AFEB8051}" type="sibTrans" cxnId="{381B2406-18EA-4FF1-8F35-DADD1165A795}">
      <dgm:prSet/>
      <dgm:spPr/>
      <dgm:t>
        <a:bodyPr/>
        <a:lstStyle/>
        <a:p>
          <a:endParaRPr lang="zh-CN" altLang="en-US"/>
        </a:p>
      </dgm:t>
    </dgm:pt>
    <dgm:pt modelId="{60EA853A-B45B-4B72-B317-5C570F683F28}" type="parTrans" cxnId="{5E367B97-493C-49F4-A946-19DA96A0ECA4}">
      <dgm:prSet/>
      <dgm:spPr/>
      <dgm:t>
        <a:bodyPr/>
        <a:lstStyle/>
        <a:p>
          <a:endParaRPr lang="zh-CN" altLang="en-US"/>
        </a:p>
      </dgm:t>
    </dgm:pt>
    <dgm:pt modelId="{3787CFF4-93F1-4F0B-A96B-7977E39B19FA}">
      <dgm:prSet/>
      <dgm:spPr/>
      <dgm:t>
        <a:bodyPr/>
        <a:lstStyle/>
        <a:p>
          <a:pPr rtl="0"/>
          <a:r>
            <a:rPr lang="zh-CN" smtClean="0"/>
            <a:t>工程量计算规则</a:t>
          </a:r>
          <a:endParaRPr lang="zh-CN"/>
        </a:p>
      </dgm:t>
    </dgm:pt>
    <dgm:pt modelId="{559F3518-A2F3-44D2-AF18-A679490CFD8B}" type="sibTrans" cxnId="{5E367B97-493C-49F4-A946-19DA96A0ECA4}">
      <dgm:prSet/>
      <dgm:spPr/>
      <dgm:t>
        <a:bodyPr/>
        <a:lstStyle/>
        <a:p>
          <a:endParaRPr lang="zh-CN" altLang="en-US"/>
        </a:p>
      </dgm:t>
    </dgm:pt>
    <dgm:pt modelId="{E0E51B87-F3A4-4CAD-9545-BB59FDE34ADD}" type="parTrans" cxnId="{D94B2023-B1F8-448A-8F9E-F19A3AB07918}">
      <dgm:prSet/>
      <dgm:spPr/>
      <dgm:t>
        <a:bodyPr/>
        <a:lstStyle/>
        <a:p>
          <a:endParaRPr lang="zh-CN" altLang="en-US"/>
        </a:p>
      </dgm:t>
    </dgm:pt>
    <dgm:pt modelId="{56AEDB08-638F-4A0F-BE91-000A4DAABE49}">
      <dgm:prSet/>
      <dgm:spPr/>
      <dgm:t>
        <a:bodyPr/>
        <a:lstStyle/>
        <a:p>
          <a:pPr rtl="0"/>
          <a:r>
            <a:rPr lang="zh-CN" smtClean="0"/>
            <a:t>定额项目表</a:t>
          </a:r>
          <a:endParaRPr lang="zh-CN"/>
        </a:p>
      </dgm:t>
    </dgm:pt>
    <dgm:pt modelId="{6E327C1A-4DB4-4179-955B-853C170CE3E7}" type="sibTrans" cxnId="{D94B2023-B1F8-448A-8F9E-F19A3AB07918}">
      <dgm:prSet/>
      <dgm:spPr/>
      <dgm:t>
        <a:bodyPr/>
        <a:lstStyle/>
        <a:p>
          <a:endParaRPr lang="zh-CN" altLang="en-US"/>
        </a:p>
      </dgm:t>
    </dgm:pt>
    <dgm:pt modelId="{1CB1A856-CF3E-487E-9885-6509B45EDBC1}" type="pres">
      <dgm:prSet presAssocID="{EFD15590-5E65-4EC0-BAFA-9CAE92B89B91}" presName="compositeShape">
        <dgm:presLayoutVars>
          <dgm:dir/>
          <dgm:resizeHandles/>
        </dgm:presLayoutVars>
      </dgm:prSet>
      <dgm:spPr/>
      <dgm:t>
        <a:bodyPr/>
        <a:lstStyle/>
        <a:p>
          <a:endParaRPr lang="zh-CN" altLang="en-US"/>
        </a:p>
      </dgm:t>
    </dgm:pt>
    <dgm:pt modelId="{BF24014E-0110-4FDD-A9CF-32FF5CC00DEC}" type="pres">
      <dgm:prSet presAssocID="{EFD15590-5E65-4EC0-BAFA-9CAE92B89B91}" presName="pyramid" presStyleLbl="node1" presStyleCnt="1"/>
      <dgm:spPr/>
      <dgm:t>
        <a:bodyPr/>
        <a:lstStyle/>
        <a:p/>
      </dgm:t>
    </dgm:pt>
    <dgm:pt modelId="{8394BFDF-E688-4CE8-8ABF-FD07F17AB175}" type="pres">
      <dgm:prSet presAssocID="{EFD15590-5E65-4EC0-BAFA-9CAE92B89B91}" presName="theList"/>
      <dgm:spPr/>
      <dgm:t>
        <a:bodyPr/>
        <a:lstStyle/>
        <a:p/>
      </dgm:t>
    </dgm:pt>
    <dgm:pt modelId="{7BD74E40-68A0-46B2-B37A-EC2C52859D4F}" type="pres">
      <dgm:prSet presAssocID="{39FA5F1D-0747-428C-8D8A-C61B3675BB68}" presName="aNode" presStyleLbl="fgAcc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A434A366-C2FD-413F-BB70-BB4F50EEFDF6}" type="pres">
      <dgm:prSet presAssocID="{39FA5F1D-0747-428C-8D8A-C61B3675BB68}" presName="aSpace"/>
      <dgm:spPr/>
      <dgm:t>
        <a:bodyPr/>
        <a:lstStyle/>
        <a:p/>
      </dgm:t>
    </dgm:pt>
    <dgm:pt modelId="{121D0252-E937-4E72-B64A-2E055B90DDFE}" type="pres">
      <dgm:prSet presAssocID="{3787CFF4-93F1-4F0B-A96B-7977E39B19FA}" presName="aNode" presStyleLbl="fgAcc1" presStyleIdx="1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F49C9E7D-5CF8-402E-8245-2B001A261EFB}" type="pres">
      <dgm:prSet presAssocID="{3787CFF4-93F1-4F0B-A96B-7977E39B19FA}" presName="aSpace"/>
      <dgm:spPr/>
      <dgm:t>
        <a:bodyPr/>
        <a:lstStyle/>
        <a:p/>
      </dgm:t>
    </dgm:pt>
    <dgm:pt modelId="{656AA383-D6D7-4172-AD8C-9672064CF9E8}" type="pres">
      <dgm:prSet presAssocID="{56AEDB08-638F-4A0F-BE91-000A4DAABE49}" presName="aNode" presStyleLbl="fgAcc1" presStyleIdx="2" presStyleCnt="3">
        <dgm:presLayoutVars>
          <dgm:bulletEnabled val="1"/>
        </dgm:presLayoutVars>
      </dgm:prSet>
      <dgm:spPr/>
      <dgm:t>
        <a:bodyPr/>
        <a:lstStyle/>
        <a:p>
          <a:endParaRPr lang="zh-CN" altLang="en-US"/>
        </a:p>
      </dgm:t>
    </dgm:pt>
    <dgm:pt modelId="{334604DB-812C-4C87-BC5A-C1A06CB7F06E}" type="pres">
      <dgm:prSet presAssocID="{56AEDB08-638F-4A0F-BE91-000A4DAABE49}" presName="aSpace"/>
      <dgm:spPr/>
      <dgm:t>
        <a:bodyPr/>
        <a:lstStyle/>
        <a:p/>
      </dgm:t>
    </dgm:pt>
  </dgm:ptLst>
  <dgm:cxnLst>
    <dgm:cxn modelId="{381B2406-18EA-4FF1-8F35-DADD1165A795}" srcId="{EFD15590-5E65-4EC0-BAFA-9CAE92B89B91}" destId="{39FA5F1D-0747-428C-8D8A-C61B3675BB68}" srcOrd="0" destOrd="0" parTransId="{CAA75B9C-A94D-481F-BD76-E8AA8354EEC4}" sibTransId="{A8BDAD28-A9EE-42C7-8039-3013AFEB8051}"/>
    <dgm:cxn modelId="{5E367B97-493C-49F4-A946-19DA96A0ECA4}" srcId="{EFD15590-5E65-4EC0-BAFA-9CAE92B89B91}" destId="{3787CFF4-93F1-4F0B-A96B-7977E39B19FA}" srcOrd="1" destOrd="0" parTransId="{60EA853A-B45B-4B72-B317-5C570F683F28}" sibTransId="{559F3518-A2F3-44D2-AF18-A679490CFD8B}"/>
    <dgm:cxn modelId="{D94B2023-B1F8-448A-8F9E-F19A3AB07918}" srcId="{EFD15590-5E65-4EC0-BAFA-9CAE92B89B91}" destId="{56AEDB08-638F-4A0F-BE91-000A4DAABE49}" srcOrd="2" destOrd="0" parTransId="{E0E51B87-F3A4-4CAD-9545-BB59FDE34ADD}" sibTransId="{6E327C1A-4DB4-4179-955B-853C170CE3E7}"/>
    <dgm:cxn modelId="{C001D586-84A6-43B8-92D4-8F7ACC2F6C82}" type="presOf" srcId="{EFD15590-5E65-4EC0-BAFA-9CAE92B89B91}" destId="{1CB1A856-CF3E-487E-9885-6509B45EDBC1}" srcOrd="0" destOrd="0" presId="urn:microsoft.com/office/officeart/2005/8/layout/pyramid2"/>
    <dgm:cxn modelId="{C4ABB374-B7CE-4CB8-9BB3-7287C7913604}" type="presParOf" srcId="{1CB1A856-CF3E-487E-9885-6509B45EDBC1}" destId="{BF24014E-0110-4FDD-A9CF-32FF5CC00DEC}" srcOrd="0" destOrd="0" presId="urn:microsoft.com/office/officeart/2005/8/layout/pyramid2"/>
    <dgm:cxn modelId="{57336430-2BE1-4FD0-9DEF-BD9436CDC396}" type="presParOf" srcId="{1CB1A856-CF3E-487E-9885-6509B45EDBC1}" destId="{8394BFDF-E688-4CE8-8ABF-FD07F17AB175}" srcOrd="1" destOrd="0" presId="urn:microsoft.com/office/officeart/2005/8/layout/pyramid2"/>
    <dgm:cxn modelId="{7D17F1CD-F7BF-451B-AB0D-46775BB6DA3E}" type="presParOf" srcId="{8394BFDF-E688-4CE8-8ABF-FD07F17AB175}" destId="{7BD74E40-68A0-46B2-B37A-EC2C52859D4F}" srcOrd="0" destOrd="0" presId="urn:microsoft.com/office/officeart/2005/8/layout/pyramid2"/>
    <dgm:cxn modelId="{A87974BA-B4E6-4BB2-8F52-D73EEEADA127}" type="presOf" srcId="{39FA5F1D-0747-428C-8D8A-C61B3675BB68}" destId="{7BD74E40-68A0-46B2-B37A-EC2C52859D4F}" srcOrd="0" destOrd="0" presId="urn:microsoft.com/office/officeart/2005/8/layout/pyramid2"/>
    <dgm:cxn modelId="{549792BB-4D90-49EE-A3F4-519DCDEAC163}" type="presParOf" srcId="{8394BFDF-E688-4CE8-8ABF-FD07F17AB175}" destId="{A434A366-C2FD-413F-BB70-BB4F50EEFDF6}" srcOrd="1" destOrd="0" presId="urn:microsoft.com/office/officeart/2005/8/layout/pyramid2"/>
    <dgm:cxn modelId="{E645BCC2-3DCD-4AC1-A67F-72249A63DFA6}" type="presParOf" srcId="{8394BFDF-E688-4CE8-8ABF-FD07F17AB175}" destId="{121D0252-E937-4E72-B64A-2E055B90DDFE}" srcOrd="2" destOrd="0" presId="urn:microsoft.com/office/officeart/2005/8/layout/pyramid2"/>
    <dgm:cxn modelId="{3C3EF431-9945-4CB4-B3F6-8174E2C2CFAD}" type="presOf" srcId="{3787CFF4-93F1-4F0B-A96B-7977E39B19FA}" destId="{121D0252-E937-4E72-B64A-2E055B90DDFE}" srcOrd="0" destOrd="0" presId="urn:microsoft.com/office/officeart/2005/8/layout/pyramid2"/>
    <dgm:cxn modelId="{DD1F246F-19A9-498C-8827-7F1FE3489CF5}" type="presParOf" srcId="{8394BFDF-E688-4CE8-8ABF-FD07F17AB175}" destId="{F49C9E7D-5CF8-402E-8245-2B001A261EFB}" srcOrd="3" destOrd="0" presId="urn:microsoft.com/office/officeart/2005/8/layout/pyramid2"/>
    <dgm:cxn modelId="{282E133F-65FA-41A9-9A3B-635AD1F3FCB0}" type="presParOf" srcId="{8394BFDF-E688-4CE8-8ABF-FD07F17AB175}" destId="{656AA383-D6D7-4172-AD8C-9672064CF9E8}" srcOrd="4" destOrd="0" presId="urn:microsoft.com/office/officeart/2005/8/layout/pyramid2"/>
    <dgm:cxn modelId="{DEE6F7C1-C1FD-404E-B10E-A70CEFEC6C26}" type="presOf" srcId="{56AEDB08-638F-4A0F-BE91-000A4DAABE49}" destId="{656AA383-D6D7-4172-AD8C-9672064CF9E8}" srcOrd="0" destOrd="0" presId="urn:microsoft.com/office/officeart/2005/8/layout/pyramid2"/>
    <dgm:cxn modelId="{92275D9C-394F-46CF-B2AC-0759B954CC7C}" type="presParOf" srcId="{8394BFDF-E688-4CE8-8ABF-FD07F17AB175}" destId="{334604DB-812C-4C87-BC5A-C1A06CB7F06E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3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45" name=""/>
      <dsp:cNvGrpSpPr/>
    </dsp:nvGrpSpPr>
    <dsp:grpSpPr/>
  </dsp:spTree>
</dsp:drawing>
</file>

<file path=ppt/diagrams/drawing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5" name=""/>
      <dsp:cNvGrpSpPr/>
    </dsp:nvGrpSpPr>
    <dsp:grpSpPr/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type="rightArrow" r:blip="">
            <dgm:adjLst/>
          </dgm:shape>
        </dgm:if>
        <dgm:else name="Name2">
          <dgm:shape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fact="1"/>
            <dgm:rule type="primFontSz" val="5"/>
          </dgm:ruleLst>
        </dgm:layoutNode>
        <dgm:forEach name="Name7" axis="followSib" ptType="sibTrans" cnt="1">
          <dgm:layoutNode name="sibTrans">
            <dgm:alg type="sp"/>
            <dgm:shape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/>
              </dgm:ruleLst>
            </dgm:layoutNode>
            <dgm:layoutNode name="aSpace">
              <dgm:alg type="sp"/>
              <dgm:shape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06024D97-E667-405D-B634-E583E2108D71}" type="datetimeFigureOut">
              <a:rPr lang="zh-CN" altLang="en-US"/>
              <a:pPr>
                <a:defRPr/>
              </a:pPr>
              <a:t>2020/8/1</a:t>
            </a:fld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18F03C3-53C1-4F10-8DAF-D1F318E96C6E}" type="slidenum">
              <a:rPr lang="zh-CN" altLang="en-US"/>
              <a:t>‹#›</a:t>
            </a:fld>
          </a:p>
        </p:txBody>
      </p:sp>
    </p:spTree>
    <p:extLst>
      <p:ext uri="{BB962C8B-B14F-4D97-AF65-F5344CB8AC3E}">
        <p14:creationId xmlns:p14="http://schemas.microsoft.com/office/powerpoint/2010/main" val="206054043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1pPr>
    <a:lvl2pPr marL="455613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2pPr>
    <a:lvl3pPr marL="912813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3pPr>
    <a:lvl4pPr marL="1370013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4pPr>
    <a:lvl5pPr marL="1827213" algn="l" rtl="0" eaLnBrk="0" fontAlgn="base" hangingPunct="0">
      <a:spcBef>
        <a:spcPct val="30000"/>
      </a:spcBef>
      <a:spcAft>
        <a:spcPct val="0"/>
      </a:spcAft>
      <a:defRPr sz="1300" kern="1200">
        <a:solidFill>
          <a:schemeClr val="tx1"/>
        </a:solidFill>
        <a:latin typeface="+mn-lt"/>
        <a:ea typeface="+mn-ea"/>
        <a:cs typeface="+mn-cs"/>
      </a:defRPr>
    </a:lvl5pPr>
    <a:lvl6pPr marL="2285493" algn="l" defTabSz="914197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6pPr>
    <a:lvl7pPr marL="2742592" algn="l" defTabSz="914197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7pPr>
    <a:lvl8pPr marL="3199692" algn="l" defTabSz="914197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8pPr>
    <a:lvl9pPr marL="3656788" algn="l" defTabSz="914197" rtl="0" eaLnBrk="1" latinLnBrk="0" hangingPunct="1">
      <a:defRPr sz="13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438949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352377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239033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6175080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185974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0935657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687638" y="514350"/>
            <a:ext cx="4570412" cy="257175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smtClean="0"/>
              <a:t>My First Template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3977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D1495A-DD81-44F4-9F54-1F39867BF2D9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4248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1432181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791679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F03C3-53C1-4F10-8DAF-D1F318E96C6E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79493806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D1495A-DD81-44F4-9F54-1F39867BF2D9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583018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id-ID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D1495A-DD81-44F4-9F54-1F39867BF2D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64368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1400" smtClean="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人工消耗量为</a:t>
            </a:r>
            <a:r>
              <a:rPr lang="en-US" altLang="zh-CN" sz="1400" smtClean="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7.73</a:t>
            </a:r>
            <a:r>
              <a:rPr lang="zh-CN" altLang="en-US" sz="1400" smtClean="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工日</a:t>
            </a:r>
            <a:r>
              <a:rPr lang="en-US" altLang="zh-CN" sz="1400" smtClean="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/10m</a:t>
            </a:r>
          </a:p>
          <a:p>
            <a:endParaRPr lang="id-ID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4D1495A-DD81-44F4-9F54-1F39867BF2D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0909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13990-707F-4605-9959-F5081B074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75965-1F3B-4F26-B34F-5219A3091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184DB-B86A-49BC-8C25-D5FD03E2A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0FA28A-E7FA-40E3-A22D-6D08CA15F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D8D87C-4A73-44AF-9F85-3B73D753E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4ED04F-36E0-4E17-8E50-FC4282587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670F66-612E-4644-AA3E-0E6F8E5E9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8E9AC7-C8B1-46B4-9482-9B4DA6CE3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F7364-7F2C-45A3-8979-D2DEC69AF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10A309-2D4A-4E13-A0F1-60CF26DB3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80272-6E2C-4F88-9EBB-22CA4EEE4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B7CD8-0880-4657-846F-DC4F2CBC496C}" type="datetimeFigureOut">
              <a:rPr lang="zh-CN" altLang="en-US" smtClean="0"/>
              <a:t>2020/8/1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8636E3-D6A6-442B-ADA0-DDC4ECA28A3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16513705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84238" y="385763"/>
            <a:ext cx="11090275" cy="1397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84238" y="1925638"/>
            <a:ext cx="11090275" cy="45894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84238" y="6704013"/>
            <a:ext cx="28924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fld id="{E5AB7CD8-0880-4657-846F-DC4F2CBC496C}" type="datetimeFigureOut">
              <a:rPr lang="zh-CN" altLang="en-US" smtClean="0"/>
              <a:t>2020/8/1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259263" y="6704013"/>
            <a:ext cx="43402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9082088" y="6704013"/>
            <a:ext cx="2892425" cy="3841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fld id="{D18636E3-D6A6-442B-ADA0-DDC4ECA28A3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363273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tags" Target="../tags/tag1.xml" /><Relationship Id="rId5" Type="http://schemas.openxmlformats.org/officeDocument/2006/relationships/tags" Target="../tags/tag2.xml" /><Relationship Id="rId6" Type="http://schemas.openxmlformats.org/officeDocument/2006/relationships/tags" Target="../tags/tag3.xml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.xml" /><Relationship Id="rId4" Type="http://schemas.openxmlformats.org/officeDocument/2006/relationships/tags" Target="../tags/tag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6.xml" /><Relationship Id="rId3" Type="http://schemas.microsoft.com/office/2007/relationships/diagramDrawing" Target="../diagrams/drawing1.xml" /><Relationship Id="rId4" Type="http://schemas.openxmlformats.org/officeDocument/2006/relationships/diagramData" Target="../diagrams/data1.xml" /><Relationship Id="rId5" Type="http://schemas.openxmlformats.org/officeDocument/2006/relationships/diagramLayout" Target="../diagrams/layout1.xml" /><Relationship Id="rId6" Type="http://schemas.openxmlformats.org/officeDocument/2006/relationships/diagramQuickStyle" Target="../diagrams/quickStyle1.xml" /><Relationship Id="rId7" Type="http://schemas.openxmlformats.org/officeDocument/2006/relationships/diagramColors" Target="../diagrams/colors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13.xml" /><Relationship Id="rId4" Type="http://schemas.openxmlformats.org/officeDocument/2006/relationships/tags" Target="../tags/tag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1.xml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3.xml" /><Relationship Id="rId3" Type="http://schemas.microsoft.com/office/2007/relationships/diagramDrawing" Target="../diagrams/drawing2.xml" /><Relationship Id="rId4" Type="http://schemas.openxmlformats.org/officeDocument/2006/relationships/diagramData" Target="../diagrams/data2.xml" /><Relationship Id="rId5" Type="http://schemas.openxmlformats.org/officeDocument/2006/relationships/diagramLayout" Target="../diagrams/layout2.xml" /><Relationship Id="rId6" Type="http://schemas.openxmlformats.org/officeDocument/2006/relationships/diagramQuickStyle" Target="../diagrams/quickStyle2.xml" /><Relationship Id="rId7" Type="http://schemas.openxmlformats.org/officeDocument/2006/relationships/diagramColors" Target="../diagrams/colors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4.xml" /><Relationship Id="rId3" Type="http://schemas.openxmlformats.org/officeDocument/2006/relationships/image" Target="../media/image6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0302410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223" b="14223"/>
          <a:stretch>
            <a:fillRect/>
          </a:stretch>
        </p:blipFill>
        <p:spPr>
          <a:xfrm>
            <a:off x="352" y="1672109"/>
            <a:ext cx="12858045" cy="5175248"/>
          </a:xfrm>
          <a:prstGeom prst="rect">
            <a:avLst/>
          </a:prstGeom>
        </p:spPr>
      </p:pic>
      <p:sp>
        <p:nvSpPr>
          <p:cNvPr id="12" name="文本框 11"/>
          <p:cNvSpPr txBox="1"/>
          <p:nvPr/>
        </p:nvSpPr>
        <p:spPr>
          <a:xfrm>
            <a:off x="4701183" y="2896245"/>
            <a:ext cx="6381750" cy="738664"/>
          </a:xfrm>
          <a:prstGeom prst="rect">
            <a:avLst/>
          </a:prstGeom>
          <a:noFill/>
          <a:effectLst/>
        </p:spPr>
        <p:txBody>
          <a:bodyPr wrap="square" lIns="0" tIns="0" rIns="0" bIns="0" rtlCol="0" anchor="t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4800" b="1" cap="all" smtClean="0">
                <a:solidFill>
                  <a:schemeClr val="accent2"/>
                </a:solidFill>
                <a:latin typeface="Arial" pitchFamily="34" charset="0"/>
                <a:ea typeface="黑体" pitchFamily="49" charset="-122"/>
                <a:cs typeface="Arial" pitchFamily="34" charset="0"/>
                <a:sym typeface="Arial" pitchFamily="34" charset="0"/>
              </a:rPr>
              <a:t>市政工程定额</a:t>
            </a:r>
            <a:endParaRPr lang="zh-CN" altLang="en-US" sz="4800" b="1" cap="all">
              <a:solidFill>
                <a:schemeClr val="accent2"/>
              </a:solidFill>
              <a:latin typeface="Arial" pitchFamily="34" charset="0"/>
              <a:ea typeface="黑体" pitchFamily="49" charset="-122"/>
              <a:cs typeface="Arial" pitchFamily="34" charset="0"/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9110883"/>
      </p:ext>
    </p:extLst>
  </p:cSld>
  <p:clrMapOvr>
    <a:masterClrMapping/>
  </p:clrMapOvr>
  <p:transition spd="slow">
    <p:comb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6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6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Effect transition="out" filter="fade">
                                      <p:cBhvr>
                                        <p:cTn id="19" dur="500" tmFilter="0, 0; .2, .5; .8, .5; 1, 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250" autoRev="1" fill="hold"/>
                                        <p:tgtEl>
                                          <p:spTgt spid="1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2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4223" b="14223"/>
          <a:stretch>
            <a:fillRect/>
          </a:stretch>
        </p:blipFill>
        <p:spPr>
          <a:xfrm>
            <a:off x="352" y="1888133"/>
            <a:ext cx="12858045" cy="5175248"/>
          </a:xfrm>
          <a:prstGeom prst="rect">
            <a:avLst/>
          </a:prstGeom>
        </p:spPr>
      </p:pic>
      <p:sp>
        <p:nvSpPr>
          <p:cNvPr id="28" name="椭圆 27"/>
          <p:cNvSpPr/>
          <p:nvPr/>
        </p:nvSpPr>
        <p:spPr>
          <a:xfrm>
            <a:off x="1124111" y="1447800"/>
            <a:ext cx="2698162" cy="269816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355600" dist="1905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MH_Others_1"/>
          <p:cNvSpPr txBox="1"/>
          <p:nvPr>
            <p:custDataLst>
              <p:tags r:id="rId4"/>
            </p:custDataLst>
          </p:nvPr>
        </p:nvSpPr>
        <p:spPr>
          <a:xfrm>
            <a:off x="1881169" y="1697633"/>
            <a:ext cx="1513499" cy="217299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6600" b="1">
                <a:solidFill>
                  <a:schemeClr val="accent2"/>
                </a:solidFill>
                <a:latin typeface="Arial" pitchFamily="34" charset="0"/>
                <a:ea typeface="黑体" pitchFamily="49" charset="-122"/>
                <a:sym typeface="Arial" pitchFamily="34" charset="0"/>
              </a:rPr>
              <a:t>目</a:t>
            </a:r>
            <a:endParaRPr lang="en-US" altLang="zh-CN" sz="6600" b="1">
              <a:solidFill>
                <a:schemeClr val="accent2"/>
              </a:solidFill>
              <a:latin typeface="Arial" pitchFamily="34" charset="0"/>
              <a:ea typeface="黑体" pitchFamily="49" charset="-122"/>
              <a:sym typeface="Arial" pitchFamily="34" charset="0"/>
            </a:endParaRPr>
          </a:p>
          <a:p>
            <a:pPr algn="ctr"/>
            <a:r>
              <a:rPr lang="zh-CN" altLang="en-US" sz="6600" b="1">
                <a:solidFill>
                  <a:schemeClr val="accent2"/>
                </a:solidFill>
                <a:latin typeface="Arial" pitchFamily="34" charset="0"/>
                <a:ea typeface="黑体" pitchFamily="49" charset="-122"/>
                <a:sym typeface="Arial" pitchFamily="34" charset="0"/>
              </a:rPr>
              <a:t>录</a:t>
            </a:r>
          </a:p>
        </p:txBody>
      </p:sp>
      <p:sp>
        <p:nvSpPr>
          <p:cNvPr id="17" name="MH_Others_2"/>
          <p:cNvSpPr txBox="1"/>
          <p:nvPr>
            <p:custDataLst>
              <p:tags r:id="rId5"/>
            </p:custDataLst>
          </p:nvPr>
        </p:nvSpPr>
        <p:spPr>
          <a:xfrm rot="5400000">
            <a:off x="890219" y="2553298"/>
            <a:ext cx="227317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2400">
                <a:solidFill>
                  <a:schemeClr val="accent2"/>
                </a:solidFill>
                <a:latin typeface="Arial" pitchFamily="34" charset="0"/>
                <a:ea typeface="黑体" pitchFamily="49" charset="-122"/>
                <a:sym typeface="Arial" pitchFamily="34" charset="0"/>
              </a:rPr>
              <a:t>CONTENTS</a:t>
            </a:r>
            <a:endParaRPr lang="zh-CN" altLang="en-US" sz="2400">
              <a:solidFill>
                <a:schemeClr val="accent2"/>
              </a:solidFill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sp>
        <p:nvSpPr>
          <p:cNvPr id="20" name="MH_Entry_1"/>
          <p:cNvSpPr txBox="1"/>
          <p:nvPr>
            <p:custDataLst>
              <p:tags r:id="rId6"/>
            </p:custDataLst>
          </p:nvPr>
        </p:nvSpPr>
        <p:spPr>
          <a:xfrm>
            <a:off x="6454400" y="1924627"/>
            <a:ext cx="3297176" cy="375167"/>
          </a:xfrm>
          <a:custGeom>
            <a:gdLst>
              <a:gd name="connsiteX0" fmla="*/ 4234772 w 4234772"/>
              <a:gd name="connsiteY0" fmla="*/ 539998 h 539998"/>
              <a:gd name="connsiteX1" fmla="*/ 0 w 4234772"/>
              <a:gd name="connsiteY1" fmla="*/ 539998 h 539998"/>
              <a:gd name="connsiteX2" fmla="*/ 0 w 4234772"/>
              <a:gd name="connsiteY2" fmla="*/ 0 h 539998"/>
              <a:gd name="connsiteX3" fmla="*/ 4234772 w 4234772"/>
              <a:gd name="connsiteY3" fmla="*/ 0 h 539998"/>
              <a:gd name="connsiteX4" fmla="*/ 4326212 w 4326212"/>
              <a:gd name="connsiteY4" fmla="*/ 631438 h 631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34772" h="539998">
                <a:moveTo>
                  <a:pt x="4234772" y="539998"/>
                </a:moveTo>
                <a:lnTo>
                  <a:pt x="0" y="539998"/>
                </a:lnTo>
                <a:lnTo>
                  <a:pt x="0" y="0"/>
                </a:lnTo>
                <a:lnTo>
                  <a:pt x="4234772" y="0"/>
                </a:lnTo>
              </a:path>
            </a:pathLst>
          </a:custGeom>
          <a:noFill/>
          <a:ln w="3175">
            <a:noFill/>
          </a:ln>
        </p:spPr>
        <p:txBody>
          <a:bodyPr wrap="squar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109">
                <a:latin typeface="Arial" pitchFamily="34" charset="0"/>
                <a:ea typeface="黑体" pitchFamily="49" charset="-122"/>
                <a:sym typeface="Arial" pitchFamily="34" charset="0"/>
              </a:rPr>
              <a:t>市政工程定额概念及分类</a:t>
            </a:r>
          </a:p>
        </p:txBody>
      </p:sp>
      <p:sp>
        <p:nvSpPr>
          <p:cNvPr id="21" name="MH_Number_1"/>
          <p:cNvSpPr/>
          <p:nvPr>
            <p:custDataLst>
              <p:tags r:id="rId7"/>
            </p:custDataLst>
          </p:nvPr>
        </p:nvSpPr>
        <p:spPr bwMode="auto">
          <a:xfrm>
            <a:off x="5724032" y="1895194"/>
            <a:ext cx="434035" cy="43403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accent1"/>
            </a:solidFill>
            <a:miter lim="800000"/>
          </a:ln>
        </p:spPr>
        <p:txBody>
          <a:bodyPr wrap="squar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</a:pPr>
            <a:r>
              <a:rPr lang="en-US" altLang="zh-CN" sz="2531">
                <a:solidFill>
                  <a:srgbClr val="FFFFFF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  <a:sym typeface="Arial" pitchFamily="34" charset="0"/>
              </a:rPr>
              <a:t>1</a:t>
            </a:r>
            <a:endParaRPr lang="zh-CN" altLang="en-US" sz="2531">
              <a:solidFill>
                <a:srgbClr val="FFFFFF"/>
              </a:solidFill>
              <a:latin typeface="Arial" pitchFamily="34" charset="0"/>
              <a:ea typeface="黑体" pitchFamily="49" charset="-122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22" name="MH_Entry_2"/>
          <p:cNvSpPr txBox="1"/>
          <p:nvPr>
            <p:custDataLst>
              <p:tags r:id="rId8"/>
            </p:custDataLst>
          </p:nvPr>
        </p:nvSpPr>
        <p:spPr>
          <a:xfrm>
            <a:off x="6454400" y="2673288"/>
            <a:ext cx="3297176" cy="375167"/>
          </a:xfrm>
          <a:custGeom>
            <a:gdLst>
              <a:gd name="connsiteX0" fmla="*/ 4234772 w 4234772"/>
              <a:gd name="connsiteY0" fmla="*/ 539998 h 539998"/>
              <a:gd name="connsiteX1" fmla="*/ 0 w 4234772"/>
              <a:gd name="connsiteY1" fmla="*/ 539998 h 539998"/>
              <a:gd name="connsiteX2" fmla="*/ 0 w 4234772"/>
              <a:gd name="connsiteY2" fmla="*/ 0 h 539998"/>
              <a:gd name="connsiteX3" fmla="*/ 4234772 w 4234772"/>
              <a:gd name="connsiteY3" fmla="*/ 0 h 539998"/>
              <a:gd name="connsiteX4" fmla="*/ 4326212 w 4326212"/>
              <a:gd name="connsiteY4" fmla="*/ 631438 h 631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34772" h="539998">
                <a:moveTo>
                  <a:pt x="4234772" y="539998"/>
                </a:moveTo>
                <a:lnTo>
                  <a:pt x="0" y="539998"/>
                </a:lnTo>
                <a:lnTo>
                  <a:pt x="0" y="0"/>
                </a:lnTo>
                <a:lnTo>
                  <a:pt x="4234772" y="0"/>
                </a:lnTo>
              </a:path>
            </a:pathLst>
          </a:custGeom>
          <a:noFill/>
          <a:ln w="3175">
            <a:noFill/>
          </a:ln>
        </p:spPr>
        <p:txBody>
          <a:bodyPr wrap="squar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109">
                <a:latin typeface="Arial" pitchFamily="34" charset="0"/>
                <a:ea typeface="黑体" pitchFamily="49" charset="-122"/>
                <a:sym typeface="Arial" pitchFamily="34" charset="0"/>
              </a:rPr>
              <a:t>市政工程定额组成</a:t>
            </a:r>
          </a:p>
        </p:txBody>
      </p:sp>
      <p:sp>
        <p:nvSpPr>
          <p:cNvPr id="23" name="MH_Number_2"/>
          <p:cNvSpPr/>
          <p:nvPr>
            <p:custDataLst>
              <p:tags r:id="rId9"/>
            </p:custDataLst>
          </p:nvPr>
        </p:nvSpPr>
        <p:spPr bwMode="auto">
          <a:xfrm>
            <a:off x="5724032" y="2643855"/>
            <a:ext cx="434035" cy="43403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accent1"/>
            </a:solidFill>
            <a:miter lim="800000"/>
          </a:ln>
        </p:spPr>
        <p:txBody>
          <a:bodyPr wrap="squar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</a:pPr>
            <a:r>
              <a:rPr lang="en-US" altLang="zh-CN" sz="2531">
                <a:solidFill>
                  <a:srgbClr val="FFFFFF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  <a:sym typeface="Arial" pitchFamily="34" charset="0"/>
              </a:rPr>
              <a:t>2</a:t>
            </a:r>
            <a:endParaRPr lang="zh-CN" altLang="en-US" sz="2531">
              <a:solidFill>
                <a:srgbClr val="FFFFFF"/>
              </a:solidFill>
              <a:latin typeface="Arial" pitchFamily="34" charset="0"/>
              <a:ea typeface="黑体" pitchFamily="49" charset="-122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24" name="MH_Entry_3"/>
          <p:cNvSpPr txBox="1"/>
          <p:nvPr>
            <p:custDataLst>
              <p:tags r:id="rId10"/>
            </p:custDataLst>
          </p:nvPr>
        </p:nvSpPr>
        <p:spPr>
          <a:xfrm>
            <a:off x="6454399" y="3421949"/>
            <a:ext cx="6167663" cy="375167"/>
          </a:xfrm>
          <a:custGeom>
            <a:gdLst>
              <a:gd name="connsiteX0" fmla="*/ 4234772 w 4234772"/>
              <a:gd name="connsiteY0" fmla="*/ 539998 h 539998"/>
              <a:gd name="connsiteX1" fmla="*/ 0 w 4234772"/>
              <a:gd name="connsiteY1" fmla="*/ 539998 h 539998"/>
              <a:gd name="connsiteX2" fmla="*/ 0 w 4234772"/>
              <a:gd name="connsiteY2" fmla="*/ 0 h 539998"/>
              <a:gd name="connsiteX3" fmla="*/ 4234772 w 4234772"/>
              <a:gd name="connsiteY3" fmla="*/ 0 h 539998"/>
              <a:gd name="connsiteX4" fmla="*/ 4326212 w 4326212"/>
              <a:gd name="connsiteY4" fmla="*/ 631438 h 631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34772" h="539998">
                <a:moveTo>
                  <a:pt x="4234772" y="539998"/>
                </a:moveTo>
                <a:lnTo>
                  <a:pt x="0" y="539998"/>
                </a:lnTo>
                <a:lnTo>
                  <a:pt x="0" y="0"/>
                </a:lnTo>
                <a:lnTo>
                  <a:pt x="4234772" y="0"/>
                </a:lnTo>
              </a:path>
            </a:pathLst>
          </a:custGeom>
          <a:noFill/>
          <a:ln w="3175">
            <a:noFill/>
          </a:ln>
        </p:spPr>
        <p:txBody>
          <a:bodyPr wrap="squar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109">
                <a:latin typeface="Arial" pitchFamily="34" charset="0"/>
                <a:ea typeface="黑体" pitchFamily="49" charset="-122"/>
                <a:sym typeface="Arial" pitchFamily="34" charset="0"/>
              </a:rPr>
              <a:t>市政工程定额</a:t>
            </a:r>
            <a:r>
              <a:rPr lang="zh-CN" altLang="en-US" sz="2109" smtClean="0">
                <a:latin typeface="Arial" pitchFamily="34" charset="0"/>
                <a:ea typeface="黑体" pitchFamily="49" charset="-122"/>
                <a:sym typeface="Arial" pitchFamily="34" charset="0"/>
              </a:rPr>
              <a:t>应用</a:t>
            </a:r>
            <a:r>
              <a:rPr lang="en-US" altLang="zh-CN" sz="2109" smtClean="0">
                <a:latin typeface="Arial" pitchFamily="34" charset="0"/>
                <a:ea typeface="黑体" pitchFamily="49" charset="-122"/>
                <a:sym typeface="Arial" pitchFamily="34" charset="0"/>
              </a:rPr>
              <a:t>(</a:t>
            </a:r>
            <a:r>
              <a:rPr lang="zh-CN" altLang="en-US" sz="2109">
                <a:latin typeface="Arial" pitchFamily="34" charset="0"/>
                <a:ea typeface="黑体" pitchFamily="49" charset="-122"/>
                <a:sym typeface="Arial" pitchFamily="34" charset="0"/>
              </a:rPr>
              <a:t>以四川</a:t>
            </a:r>
            <a:r>
              <a:rPr lang="en-US" altLang="zh-CN" sz="2109">
                <a:latin typeface="Arial" pitchFamily="34" charset="0"/>
                <a:ea typeface="黑体" pitchFamily="49" charset="-122"/>
                <a:sym typeface="Arial" pitchFamily="34" charset="0"/>
              </a:rPr>
              <a:t>2015</a:t>
            </a:r>
            <a:r>
              <a:rPr lang="zh-CN" altLang="en-US" sz="2109">
                <a:latin typeface="Arial" pitchFamily="34" charset="0"/>
                <a:ea typeface="黑体" pitchFamily="49" charset="-122"/>
                <a:sym typeface="Arial" pitchFamily="34" charset="0"/>
              </a:rPr>
              <a:t>版清单计价定额为例</a:t>
            </a:r>
            <a:r>
              <a:rPr lang="en-US" altLang="zh-CN" sz="2109" smtClean="0">
                <a:latin typeface="Arial" pitchFamily="34" charset="0"/>
                <a:ea typeface="黑体" pitchFamily="49" charset="-122"/>
                <a:sym typeface="Arial" pitchFamily="34" charset="0"/>
              </a:rPr>
              <a:t>)</a:t>
            </a:r>
            <a:endParaRPr lang="zh-CN" altLang="en-US" sz="2109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sp>
        <p:nvSpPr>
          <p:cNvPr id="25" name="MH_Number_3"/>
          <p:cNvSpPr/>
          <p:nvPr>
            <p:custDataLst>
              <p:tags r:id="rId11"/>
            </p:custDataLst>
          </p:nvPr>
        </p:nvSpPr>
        <p:spPr bwMode="auto">
          <a:xfrm>
            <a:off x="5724032" y="3392516"/>
            <a:ext cx="434035" cy="43403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accent1"/>
            </a:solidFill>
            <a:miter lim="800000"/>
          </a:ln>
        </p:spPr>
        <p:txBody>
          <a:bodyPr wrap="squar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</a:pPr>
            <a:r>
              <a:rPr lang="en-US" altLang="zh-CN" sz="2531">
                <a:solidFill>
                  <a:srgbClr val="FFFFFF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  <a:sym typeface="Arial" pitchFamily="34" charset="0"/>
              </a:rPr>
              <a:t>3</a:t>
            </a:r>
            <a:endParaRPr lang="zh-CN" altLang="en-US" sz="2531">
              <a:solidFill>
                <a:srgbClr val="FFFFFF"/>
              </a:solidFill>
              <a:latin typeface="Arial" pitchFamily="34" charset="0"/>
              <a:ea typeface="黑体" pitchFamily="49" charset="-122"/>
              <a:cs typeface="Times New Roman" panose="02020603050405020304" pitchFamily="18" charset="0"/>
              <a:sym typeface="Arial" pitchFamily="34" charset="0"/>
            </a:endParaRPr>
          </a:p>
        </p:txBody>
      </p:sp>
      <p:sp>
        <p:nvSpPr>
          <p:cNvPr id="26" name="MH_Entry_4"/>
          <p:cNvSpPr txBox="1"/>
          <p:nvPr>
            <p:custDataLst>
              <p:tags r:id="rId12"/>
            </p:custDataLst>
          </p:nvPr>
        </p:nvSpPr>
        <p:spPr>
          <a:xfrm>
            <a:off x="6454400" y="4170611"/>
            <a:ext cx="3297176" cy="375167"/>
          </a:xfrm>
          <a:custGeom>
            <a:gdLst>
              <a:gd name="connsiteX0" fmla="*/ 4234772 w 4234772"/>
              <a:gd name="connsiteY0" fmla="*/ 539998 h 539998"/>
              <a:gd name="connsiteX1" fmla="*/ 0 w 4234772"/>
              <a:gd name="connsiteY1" fmla="*/ 539998 h 539998"/>
              <a:gd name="connsiteX2" fmla="*/ 0 w 4234772"/>
              <a:gd name="connsiteY2" fmla="*/ 0 h 539998"/>
              <a:gd name="connsiteX3" fmla="*/ 4234772 w 4234772"/>
              <a:gd name="connsiteY3" fmla="*/ 0 h 539998"/>
              <a:gd name="connsiteX4" fmla="*/ 4326212 w 4326212"/>
              <a:gd name="connsiteY4" fmla="*/ 631438 h 631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34772" h="539998">
                <a:moveTo>
                  <a:pt x="4234772" y="539998"/>
                </a:moveTo>
                <a:lnTo>
                  <a:pt x="0" y="539998"/>
                </a:lnTo>
                <a:lnTo>
                  <a:pt x="0" y="0"/>
                </a:lnTo>
                <a:lnTo>
                  <a:pt x="4234772" y="0"/>
                </a:lnTo>
              </a:path>
            </a:pathLst>
          </a:custGeom>
          <a:noFill/>
          <a:ln w="3175">
            <a:noFill/>
          </a:ln>
        </p:spPr>
        <p:txBody>
          <a:bodyPr wrap="squar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华文细黑" pitchFamily="2" charset="-122"/>
                <a:ea typeface="华文细黑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2109">
                <a:latin typeface="Arial" pitchFamily="34" charset="0"/>
                <a:ea typeface="黑体" pitchFamily="49" charset="-122"/>
                <a:sym typeface="Arial" pitchFamily="34" charset="0"/>
              </a:rPr>
              <a:t>小结</a:t>
            </a:r>
          </a:p>
        </p:txBody>
      </p:sp>
      <p:sp>
        <p:nvSpPr>
          <p:cNvPr id="27" name="MH_Number_4"/>
          <p:cNvSpPr/>
          <p:nvPr>
            <p:custDataLst>
              <p:tags r:id="rId13"/>
            </p:custDataLst>
          </p:nvPr>
        </p:nvSpPr>
        <p:spPr bwMode="auto">
          <a:xfrm>
            <a:off x="5724032" y="4141178"/>
            <a:ext cx="434035" cy="434033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accent1"/>
            </a:solidFill>
            <a:miter lim="800000"/>
          </a:ln>
        </p:spPr>
        <p:txBody>
          <a:bodyPr wrap="squar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</a:pPr>
            <a:r>
              <a:rPr lang="en-US" altLang="zh-CN" sz="2531">
                <a:solidFill>
                  <a:srgbClr val="FFFFFF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  <a:sym typeface="Arial" pitchFamily="34" charset="0"/>
              </a:rPr>
              <a:t>4</a:t>
            </a:r>
            <a:endParaRPr lang="zh-CN" altLang="en-US" sz="2531">
              <a:solidFill>
                <a:srgbClr val="FFFFFF"/>
              </a:solidFill>
              <a:latin typeface="Arial" pitchFamily="34" charset="0"/>
              <a:ea typeface="黑体" pitchFamily="49" charset="-122"/>
              <a:cs typeface="Times New Roman" panose="02020603050405020304" pitchFamily="18" charset="0"/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9652045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6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6" presetID="56" presetClass="entr" presetSubtype="0" dur="100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2" presetID="53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56" presetClass="entr" presetSubtype="0" dur="1000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</p:stCondLst>
                      <p:childTnLst>
                        <p:par>
                          <p:cTn id="4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56" presetClass="entr" presetSubtype="0" dur="1000" fill="hold" grpId="5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56" presetClass="entr" presetSubtype="0" dur="1000" fill="hold" grpId="7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7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7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0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81" presetID="56" presetClass="entr" presetSubtype="0" dur="1000" fill="hold" grpId="9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8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8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8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16" grpId="1"/>
      <p:bldP spid="17" grpId="2"/>
      <p:bldP spid="20" grpId="3"/>
      <p:bldP spid="21" grpId="4"/>
      <p:bldP spid="22" grpId="5"/>
      <p:bldP spid="23" grpId="6"/>
      <p:bldP spid="24" grpId="7"/>
      <p:bldP spid="25" grpId="8"/>
      <p:bldP spid="26" grpId="9"/>
      <p:bldP spid="27" grpId="1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MH_Number_1"/>
          <p:cNvSpPr/>
          <p:nvPr>
            <p:custDataLst>
              <p:tags r:id="rId3"/>
            </p:custDataLst>
          </p:nvPr>
        </p:nvSpPr>
        <p:spPr bwMode="auto">
          <a:xfrm>
            <a:off x="1460823" y="2224992"/>
            <a:ext cx="1656184" cy="151216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accent1"/>
            </a:solidFill>
            <a:miter lim="800000"/>
          </a:ln>
        </p:spPr>
        <p:txBody>
          <a:bodyPr wrap="squar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</a:pPr>
            <a:r>
              <a:rPr lang="en-US" altLang="zh-CN" sz="8800">
                <a:solidFill>
                  <a:srgbClr val="FFFFFF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  <a:sym typeface="Arial" pitchFamily="34" charset="0"/>
              </a:rPr>
              <a:t>1</a:t>
            </a:r>
            <a:endParaRPr lang="zh-CN" altLang="en-US" sz="8800">
              <a:solidFill>
                <a:srgbClr val="FFFFFF"/>
              </a:solidFill>
              <a:latin typeface="Arial" pitchFamily="34" charset="0"/>
              <a:ea typeface="黑体" pitchFamily="49" charset="-122"/>
              <a:cs typeface="Times New Roman" panose="02020603050405020304" pitchFamily="18" charset="0"/>
              <a:sym typeface="Arial" pitchFamily="34" charset="0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3261023" y="3737160"/>
            <a:ext cx="6336704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/>
          <p:cNvSpPr/>
          <p:nvPr/>
        </p:nvSpPr>
        <p:spPr>
          <a:xfrm>
            <a:off x="0" y="5632549"/>
            <a:ext cx="12858750" cy="16001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MH_Entry_1"/>
          <p:cNvSpPr txBox="1"/>
          <p:nvPr>
            <p:custDataLst>
              <p:tags r:id="rId4"/>
            </p:custDataLst>
          </p:nvPr>
        </p:nvSpPr>
        <p:spPr>
          <a:xfrm>
            <a:off x="3477047" y="2680221"/>
            <a:ext cx="6336704" cy="880241"/>
          </a:xfrm>
          <a:custGeom>
            <a:gdLst>
              <a:gd name="connsiteX0" fmla="*/ 4234772 w 4234772"/>
              <a:gd name="connsiteY0" fmla="*/ 539998 h 539998"/>
              <a:gd name="connsiteX1" fmla="*/ 0 w 4234772"/>
              <a:gd name="connsiteY1" fmla="*/ 539998 h 539998"/>
              <a:gd name="connsiteX2" fmla="*/ 0 w 4234772"/>
              <a:gd name="connsiteY2" fmla="*/ 0 h 539998"/>
              <a:gd name="connsiteX3" fmla="*/ 4234772 w 4234772"/>
              <a:gd name="connsiteY3" fmla="*/ 0 h 539998"/>
              <a:gd name="connsiteX4" fmla="*/ 4326212 w 4326212"/>
              <a:gd name="connsiteY4" fmla="*/ 631438 h 631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34772" h="539998">
                <a:moveTo>
                  <a:pt x="4234772" y="539998"/>
                </a:moveTo>
                <a:lnTo>
                  <a:pt x="0" y="539998"/>
                </a:lnTo>
                <a:lnTo>
                  <a:pt x="0" y="0"/>
                </a:lnTo>
                <a:lnTo>
                  <a:pt x="4234772" y="0"/>
                </a:lnTo>
              </a:path>
            </a:pathLst>
          </a:custGeom>
          <a:noFill/>
          <a:ln w="3175">
            <a:noFill/>
          </a:ln>
        </p:spPr>
        <p:txBody>
          <a:bodyPr wrap="squar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4400">
                <a:latin typeface="Arial" pitchFamily="34" charset="0"/>
                <a:ea typeface="黑体" pitchFamily="49" charset="-122"/>
                <a:sym typeface="Arial" pitchFamily="34" charset="0"/>
              </a:rPr>
              <a:t>市政工程定额概念及分类</a:t>
            </a:r>
          </a:p>
        </p:txBody>
      </p:sp>
    </p:spTree>
    <p:extLst>
      <p:ext uri="{BB962C8B-B14F-4D97-AF65-F5344CB8AC3E}">
        <p14:creationId xmlns:p14="http://schemas.microsoft.com/office/powerpoint/2010/main" val="191179200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6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8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29" name="文本框 13"/>
          <p:cNvSpPr txBox="1">
            <a:spLocks noChangeArrowheads="1"/>
          </p:cNvSpPr>
          <p:nvPr/>
        </p:nvSpPr>
        <p:spPr bwMode="auto">
          <a:xfrm>
            <a:off x="8513601" y="2769187"/>
            <a:ext cx="162095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smtClean="0">
                <a:latin typeface="Arial" pitchFamily="34" charset="0"/>
                <a:ea typeface="黑体" pitchFamily="49" charset="-122"/>
                <a:sym typeface="Arial" pitchFamily="34" charset="0"/>
              </a:rPr>
              <a:t>正常的施工条件</a:t>
            </a:r>
            <a:endParaRPr lang="zh-CN" altLang="en-US" sz="1600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7996450" y="1"/>
            <a:ext cx="4861948" cy="1515732"/>
          </a:xfrm>
          <a:prstGeom prst="rect">
            <a:avLst/>
          </a:prstGeom>
          <a:blipFill dpi="0" rotWithShape="1"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eaLnBrk="0" hangingPunct="0">
              <a:defRPr/>
            </a:pP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7996450" y="5705758"/>
            <a:ext cx="4861948" cy="1526892"/>
          </a:xfrm>
          <a:prstGeom prst="rect">
            <a:avLst/>
          </a:prstGeom>
          <a:blipFill dpi="0" rotWithShape="1">
            <a:blip r:embed="rId4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eaLnBrk="0" hangingPunct="0">
              <a:defRPr/>
            </a:pP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1" name="任意多边形 40"/>
          <p:cNvSpPr/>
          <p:nvPr/>
        </p:nvSpPr>
        <p:spPr>
          <a:xfrm>
            <a:off x="7996450" y="1640741"/>
            <a:ext cx="4861948" cy="3931079"/>
          </a:xfrm>
          <a:custGeom>
            <a:gdLst>
              <a:gd name="connsiteX0" fmla="*/ 0 w 3457575"/>
              <a:gd name="connsiteY0" fmla="*/ 0 h 2796096"/>
              <a:gd name="connsiteX1" fmla="*/ 3457575 w 3457575"/>
              <a:gd name="connsiteY1" fmla="*/ 0 h 2796096"/>
              <a:gd name="connsiteX2" fmla="*/ 3457575 w 3457575"/>
              <a:gd name="connsiteY2" fmla="*/ 2796096 h 2796096"/>
              <a:gd name="connsiteX3" fmla="*/ 0 w 3457575"/>
              <a:gd name="connsiteY3" fmla="*/ 2796096 h 2796096"/>
              <a:gd name="connsiteX4" fmla="*/ 0 w 3457575"/>
              <a:gd name="connsiteY4" fmla="*/ 0 h 2796096"/>
              <a:gd name="connsiteX5" fmla="*/ 85726 w 3457575"/>
              <a:gd name="connsiteY5" fmla="*/ 86496 h 2796096"/>
              <a:gd name="connsiteX6" fmla="*/ 85726 w 3457575"/>
              <a:gd name="connsiteY6" fmla="*/ 2698618 h 2796096"/>
              <a:gd name="connsiteX7" fmla="*/ 3371852 w 3457575"/>
              <a:gd name="connsiteY7" fmla="*/ 2698618 h 2796096"/>
              <a:gd name="connsiteX8" fmla="*/ 3371852 w 3457575"/>
              <a:gd name="connsiteY8" fmla="*/ 86496 h 2796096"/>
              <a:gd name="connsiteX9" fmla="*/ 85726 w 3457575"/>
              <a:gd name="connsiteY9" fmla="*/ 86496 h 2796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57575" h="2796096">
                <a:moveTo>
                  <a:pt x="0" y="0"/>
                </a:moveTo>
                <a:lnTo>
                  <a:pt x="3457575" y="0"/>
                </a:lnTo>
                <a:lnTo>
                  <a:pt x="3457575" y="2796096"/>
                </a:lnTo>
                <a:lnTo>
                  <a:pt x="0" y="2796096"/>
                </a:lnTo>
                <a:lnTo>
                  <a:pt x="0" y="0"/>
                </a:lnTo>
                <a:close/>
                <a:moveTo>
                  <a:pt x="85726" y="86496"/>
                </a:moveTo>
                <a:lnTo>
                  <a:pt x="85726" y="2698618"/>
                </a:lnTo>
                <a:lnTo>
                  <a:pt x="3371852" y="2698618"/>
                </a:lnTo>
                <a:lnTo>
                  <a:pt x="3371852" y="86496"/>
                </a:lnTo>
                <a:lnTo>
                  <a:pt x="85726" y="8649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eaLnBrk="0" hangingPunct="0">
              <a:defRPr/>
            </a:pPr>
            <a:endParaRPr lang="zh-CN" altLang="en-US">
              <a:solidFill>
                <a:schemeClr val="tx1"/>
              </a:solidFill>
            </a:endParaRPr>
          </a:p>
        </p:txBody>
      </p:sp>
      <p:grpSp>
        <p:nvGrpSpPr>
          <p:cNvPr id="4" name="组合 55"/>
          <p:cNvGrpSpPr/>
          <p:nvPr/>
        </p:nvGrpSpPr>
        <p:grpSpPr>
          <a:xfrm>
            <a:off x="641980" y="1130713"/>
            <a:ext cx="6930334" cy="2178771"/>
            <a:chOff x="5125834" y="3831657"/>
            <a:chExt cx="4928712" cy="1549154"/>
          </a:xfrm>
        </p:grpSpPr>
        <p:sp>
          <p:nvSpPr>
            <p:cNvPr id="57" name="文本框 66"/>
            <p:cNvSpPr txBox="1">
              <a:spLocks noChangeArrowheads="1"/>
            </p:cNvSpPr>
            <p:nvPr/>
          </p:nvSpPr>
          <p:spPr bwMode="auto">
            <a:xfrm>
              <a:off x="5155319" y="4171697"/>
              <a:ext cx="4899227" cy="1209114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1800">
                  <a:latin typeface="Arial" pitchFamily="34" charset="0"/>
                  <a:ea typeface="黑体" pitchFamily="49" charset="-122"/>
                  <a:sym typeface="Arial" pitchFamily="34" charset="0"/>
                </a:rPr>
                <a:t>定额，即人为规定的额度。就产品生产而言，定额反映生产成果与生产要素之间的数量关系。在正常生产水平下，为完成一定计量单位质量合格的产品，所必须消耗的人工、材料、机械台班的数量标准，叫做定额。</a:t>
              </a:r>
            </a:p>
          </p:txBody>
        </p:sp>
        <p:sp>
          <p:nvSpPr>
            <p:cNvPr id="21527" name="文本框 66"/>
            <p:cNvSpPr txBox="1">
              <a:spLocks noChangeArrowheads="1"/>
            </p:cNvSpPr>
            <p:nvPr/>
          </p:nvSpPr>
          <p:spPr bwMode="auto">
            <a:xfrm>
              <a:off x="5125834" y="3831657"/>
              <a:ext cx="1869231" cy="35141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000" smtClean="0">
                  <a:latin typeface="Arial" pitchFamily="34" charset="0"/>
                  <a:ea typeface="黑体" pitchFamily="49" charset="-122"/>
                  <a:sym typeface="Arial" pitchFamily="34" charset="0"/>
                </a:rPr>
                <a:t>1 </a:t>
              </a:r>
              <a:r>
                <a:rPr lang="zh-CN" altLang="en-US" sz="2000" smtClean="0">
                  <a:latin typeface="Arial" pitchFamily="34" charset="0"/>
                  <a:ea typeface="黑体" pitchFamily="49" charset="-122"/>
                  <a:sym typeface="Arial" pitchFamily="34" charset="0"/>
                </a:rPr>
                <a:t>定额的概念</a:t>
              </a:r>
              <a:endParaRPr lang="zh-CN" altLang="en-US" sz="2000">
                <a:latin typeface="Arial" pitchFamily="34" charset="0"/>
                <a:ea typeface="黑体" pitchFamily="49" charset="-122"/>
                <a:sym typeface="Arial" pitchFamily="34" charset="0"/>
              </a:endParaRPr>
            </a:p>
          </p:txBody>
        </p:sp>
      </p:grpSp>
      <p:sp>
        <p:nvSpPr>
          <p:cNvPr id="7" name="十字形 6"/>
          <p:cNvSpPr/>
          <p:nvPr/>
        </p:nvSpPr>
        <p:spPr>
          <a:xfrm>
            <a:off x="8453486" y="2181106"/>
            <a:ext cx="388420" cy="388420"/>
          </a:xfrm>
          <a:prstGeom prst="plus">
            <a:avLst>
              <a:gd name="adj" fmla="val 4138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 eaLnBrk="0" hangingPunct="0">
              <a:defRPr/>
            </a:pP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4" name="椭圆 33"/>
          <p:cNvSpPr/>
          <p:nvPr/>
        </p:nvSpPr>
        <p:spPr>
          <a:xfrm>
            <a:off x="532958" y="327049"/>
            <a:ext cx="367982" cy="367982"/>
          </a:xfrm>
          <a:prstGeom prst="ellipse">
            <a:avLst/>
          </a:prstGeom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35" name="Content Placeholder 2"/>
          <p:cNvSpPr txBox="1"/>
          <p:nvPr/>
        </p:nvSpPr>
        <p:spPr>
          <a:xfrm>
            <a:off x="1077833" y="327049"/>
            <a:ext cx="3767366" cy="36798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smtClean="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市政工程定额的概念</a:t>
            </a:r>
            <a:endParaRPr lang="en-US" sz="2800"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36" name="椭圆 35"/>
          <p:cNvSpPr/>
          <p:nvPr/>
        </p:nvSpPr>
        <p:spPr>
          <a:xfrm>
            <a:off x="800016" y="327049"/>
            <a:ext cx="201847" cy="201847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grpSp>
        <p:nvGrpSpPr>
          <p:cNvPr id="37" name="组合 55"/>
          <p:cNvGrpSpPr/>
          <p:nvPr/>
        </p:nvGrpSpPr>
        <p:grpSpPr>
          <a:xfrm>
            <a:off x="641980" y="3418669"/>
            <a:ext cx="6930334" cy="1763273"/>
            <a:chOff x="5125834" y="3831657"/>
            <a:chExt cx="4928712" cy="1253726"/>
          </a:xfrm>
        </p:grpSpPr>
        <p:sp>
          <p:nvSpPr>
            <p:cNvPr id="38" name="文本框 66"/>
            <p:cNvSpPr txBox="1">
              <a:spLocks noChangeArrowheads="1"/>
            </p:cNvSpPr>
            <p:nvPr/>
          </p:nvSpPr>
          <p:spPr bwMode="auto">
            <a:xfrm>
              <a:off x="5155319" y="4171697"/>
              <a:ext cx="4899227" cy="913686"/>
            </a:xfrm>
            <a:prstGeom prst="rect">
              <a:avLst/>
            </a:prstGeom>
            <a:noFill/>
            <a:ln>
              <a:noFill/>
            </a:ln>
            <a:extLst/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zh-CN" altLang="en-US" sz="1800">
                  <a:latin typeface="Arial" pitchFamily="34" charset="0"/>
                  <a:ea typeface="黑体" pitchFamily="49" charset="-122"/>
                  <a:sym typeface="Arial" pitchFamily="34" charset="0"/>
                </a:rPr>
                <a:t>市政工程定额，是指在正常的施工条件下，为了完成一定计量单位质量合格的市政产品，所必须消耗的人工、材料、机械台班的数量标准。</a:t>
              </a:r>
            </a:p>
          </p:txBody>
        </p:sp>
        <p:sp>
          <p:nvSpPr>
            <p:cNvPr id="40" name="文本框 66"/>
            <p:cNvSpPr txBox="1">
              <a:spLocks noChangeArrowheads="1"/>
            </p:cNvSpPr>
            <p:nvPr/>
          </p:nvSpPr>
          <p:spPr bwMode="auto">
            <a:xfrm>
              <a:off x="5125834" y="3831657"/>
              <a:ext cx="2221084" cy="3939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6858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3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</a:pPr>
              <a:r>
                <a:rPr lang="en-US" altLang="zh-CN" sz="2000" smtClean="0">
                  <a:latin typeface="Arial" pitchFamily="34" charset="0"/>
                  <a:ea typeface="黑体" pitchFamily="49" charset="-122"/>
                  <a:sym typeface="Arial" pitchFamily="34" charset="0"/>
                </a:rPr>
                <a:t>2 </a:t>
              </a:r>
              <a:r>
                <a:rPr lang="zh-CN" altLang="en-US" sz="2000" smtClean="0">
                  <a:latin typeface="Arial" pitchFamily="34" charset="0"/>
                  <a:ea typeface="黑体" pitchFamily="49" charset="-122"/>
                  <a:sym typeface="Arial" pitchFamily="34" charset="0"/>
                </a:rPr>
                <a:t>市政工程定额的概念</a:t>
              </a:r>
              <a:endParaRPr lang="zh-CN" altLang="en-US" sz="2000">
                <a:latin typeface="Arial" pitchFamily="34" charset="0"/>
                <a:ea typeface="黑体" pitchFamily="49" charset="-122"/>
                <a:sym typeface="Arial" pitchFamily="34" charset="0"/>
              </a:endParaRPr>
            </a:p>
          </p:txBody>
        </p:sp>
      </p:grpSp>
      <p:sp>
        <p:nvSpPr>
          <p:cNvPr id="42" name="文本框 13"/>
          <p:cNvSpPr txBox="1">
            <a:spLocks noChangeArrowheads="1"/>
          </p:cNvSpPr>
          <p:nvPr/>
        </p:nvSpPr>
        <p:spPr bwMode="auto">
          <a:xfrm>
            <a:off x="8536828" y="3225978"/>
            <a:ext cx="203132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smtClean="0">
                <a:latin typeface="Arial" pitchFamily="34" charset="0"/>
                <a:ea typeface="黑体" pitchFamily="49" charset="-122"/>
                <a:sym typeface="Arial" pitchFamily="34" charset="0"/>
              </a:rPr>
              <a:t>完成一定的计量单位</a:t>
            </a:r>
            <a:endParaRPr lang="zh-CN" altLang="en-US" sz="1600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sp>
        <p:nvSpPr>
          <p:cNvPr id="43" name="文本框 13"/>
          <p:cNvSpPr txBox="1">
            <a:spLocks noChangeArrowheads="1"/>
          </p:cNvSpPr>
          <p:nvPr/>
        </p:nvSpPr>
        <p:spPr bwMode="auto">
          <a:xfrm>
            <a:off x="8536828" y="3701565"/>
            <a:ext cx="1005403" cy="413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smtClean="0">
                <a:latin typeface="Arial" pitchFamily="34" charset="0"/>
                <a:ea typeface="黑体" pitchFamily="49" charset="-122"/>
                <a:sym typeface="Arial" pitchFamily="34" charset="0"/>
              </a:rPr>
              <a:t>质量合格</a:t>
            </a:r>
            <a:endParaRPr lang="zh-CN" altLang="en-US" sz="1600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sp>
        <p:nvSpPr>
          <p:cNvPr id="44" name="文本框 13"/>
          <p:cNvSpPr txBox="1">
            <a:spLocks noChangeArrowheads="1"/>
          </p:cNvSpPr>
          <p:nvPr/>
        </p:nvSpPr>
        <p:spPr bwMode="auto">
          <a:xfrm>
            <a:off x="8536828" y="4144434"/>
            <a:ext cx="1005403" cy="413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 smtClean="0">
                <a:latin typeface="Arial" pitchFamily="34" charset="0"/>
                <a:ea typeface="黑体" pitchFamily="49" charset="-122"/>
                <a:sym typeface="Arial" pitchFamily="34" charset="0"/>
              </a:rPr>
              <a:t>数量标准</a:t>
            </a:r>
            <a:endParaRPr lang="zh-CN" altLang="en-US" sz="1600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sp>
        <p:nvSpPr>
          <p:cNvPr id="45" name="文本框 13"/>
          <p:cNvSpPr txBox="1">
            <a:spLocks noChangeArrowheads="1"/>
          </p:cNvSpPr>
          <p:nvPr/>
        </p:nvSpPr>
        <p:spPr bwMode="auto">
          <a:xfrm>
            <a:off x="9026562" y="2049663"/>
            <a:ext cx="1107996" cy="574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685800" rtl="0" eaLnBrk="0" fontAlgn="base" latinLnBrk="0" hangingPunct="0">
              <a:spcBef>
                <a:spcPct val="0"/>
              </a:spcBef>
              <a:spcAft>
                <a:spcPct val="0"/>
              </a:spcAft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smtClean="0">
                <a:latin typeface="Arial" pitchFamily="34" charset="0"/>
                <a:ea typeface="黑体" pitchFamily="49" charset="-122"/>
                <a:sym typeface="Arial" pitchFamily="34" charset="0"/>
              </a:rPr>
              <a:t>关键词</a:t>
            </a:r>
            <a:endParaRPr lang="zh-CN" altLang="en-US" sz="2400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0446481"/>
      </p:ext>
    </p:extLst>
  </p:cSld>
  <p:clrMapOvr>
    <a:masterClrMapping/>
  </p:clrMapOvr>
  <mc:AlternateContent>
    <mc:Choice xmlns:p14="http://schemas.microsoft.com/office/powerpoint/2010/main" Requires="p14">
      <p:transition spd="slow" advTm="4000" p14:dur="1250">
        <p14:flip dir="r"/>
      </p:transition>
    </mc:Choice>
    <mc:Fallback>
      <p:transition spd="slow" advTm="4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7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75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75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7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75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53" presetClass="entr" presetSubtype="0" dur="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7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5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75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0" dur="75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7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7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" presetClass="entr" presetSubtype="8" dur="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7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dur="75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7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75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9" grpId="1"/>
      <p:bldP spid="7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Rectangle 75"/>
          <p:cNvSpPr/>
          <p:nvPr/>
        </p:nvSpPr>
        <p:spPr>
          <a:xfrm>
            <a:off x="5629168" y="4453800"/>
            <a:ext cx="45719" cy="2778849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800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78" name="Rectangle 77"/>
          <p:cNvSpPr/>
          <p:nvPr/>
        </p:nvSpPr>
        <p:spPr>
          <a:xfrm>
            <a:off x="6849747" y="3487522"/>
            <a:ext cx="45719" cy="3745127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800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79" name="Rectangle 78"/>
          <p:cNvSpPr/>
          <p:nvPr/>
        </p:nvSpPr>
        <p:spPr>
          <a:xfrm>
            <a:off x="7621685" y="4993683"/>
            <a:ext cx="45719" cy="22389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1600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83" name="Rectangle 82"/>
          <p:cNvSpPr/>
          <p:nvPr/>
        </p:nvSpPr>
        <p:spPr>
          <a:xfrm>
            <a:off x="4457885" y="4993684"/>
            <a:ext cx="45719" cy="22389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1600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87" name="Rectangle 86"/>
          <p:cNvSpPr/>
          <p:nvPr/>
        </p:nvSpPr>
        <p:spPr>
          <a:xfrm>
            <a:off x="8505981" y="5477384"/>
            <a:ext cx="45719" cy="1755266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1600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103" name="Text Placeholder 3"/>
          <p:cNvSpPr txBox="1"/>
          <p:nvPr/>
        </p:nvSpPr>
        <p:spPr>
          <a:xfrm>
            <a:off x="1747831" y="5066341"/>
            <a:ext cx="2083380" cy="1071319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defPPr>
              <a:defRPr lang="zh-CN"/>
            </a:defPPr>
            <a:lvl1pPr marL="0" indent="0" algn="ctr" rtl="0" fontAlgn="base">
              <a:spcBef>
                <a:spcPct val="0"/>
              </a:spcBef>
              <a:spcAft>
                <a:spcPct val="0"/>
              </a:spcAft>
              <a:buNone/>
              <a:defRPr sz="1400" kern="1200" baseline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buNone/>
              <a:defRPr sz="1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l" defTabSz="1116686">
              <a:lnSpc>
                <a:spcPct val="120000"/>
              </a:lnSpc>
              <a:spcBef>
                <a:spcPct val="20000"/>
              </a:spcBef>
              <a:defRPr/>
            </a:pPr>
            <a:r>
              <a:rPr lang="zh-CN" altLang="en-US" sz="20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建设项目各阶段编制工程造价经济文件的重要依据</a:t>
            </a:r>
            <a:endParaRPr lang="en-US" sz="2000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5322275" y="4741143"/>
            <a:ext cx="687666" cy="688237"/>
          </a:xfrm>
          <a:prstGeom prst="ellipse">
            <a:avLst/>
          </a:pr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02</a:t>
            </a:r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7309922" y="5848906"/>
            <a:ext cx="687666" cy="688237"/>
          </a:xfrm>
          <a:prstGeom prst="ellipse">
            <a:avLst/>
          </a:pr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04</a:t>
            </a:r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6537985" y="5160604"/>
            <a:ext cx="687666" cy="688237"/>
          </a:xfrm>
          <a:prstGeom prst="ellipse">
            <a:avLst/>
          </a:prstGeom>
          <a:solidFill>
            <a:schemeClr val="accent3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03</a:t>
            </a:r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8217979" y="5848906"/>
            <a:ext cx="687666" cy="688237"/>
          </a:xfrm>
          <a:prstGeom prst="ellipse">
            <a:avLst/>
          </a:prstGeom>
          <a:solidFill>
            <a:schemeClr val="accent5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05</a:t>
            </a:r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4137812" y="5570438"/>
            <a:ext cx="687666" cy="688237"/>
          </a:xfrm>
          <a:prstGeom prst="ellipse">
            <a:avLst/>
          </a:prstGeom>
          <a:solidFill>
            <a:schemeClr val="accent4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01</a:t>
            </a:r>
          </a:p>
        </p:txBody>
      </p:sp>
      <p:grpSp>
        <p:nvGrpSpPr>
          <p:cNvPr id="8" name="Group 138"/>
          <p:cNvGrpSpPr/>
          <p:nvPr/>
        </p:nvGrpSpPr>
        <p:grpSpPr>
          <a:xfrm>
            <a:off x="8124717" y="4732962"/>
            <a:ext cx="818359" cy="819042"/>
            <a:chOff x="5867400" y="3486150"/>
            <a:chExt cx="670145" cy="670705"/>
          </a:xfrm>
        </p:grpSpPr>
        <p:sp>
          <p:nvSpPr>
            <p:cNvPr id="86" name="Oval 85"/>
            <p:cNvSpPr>
              <a:spLocks noChangeAspect="1"/>
            </p:cNvSpPr>
            <p:nvPr/>
          </p:nvSpPr>
          <p:spPr>
            <a:xfrm>
              <a:off x="5867400" y="3486150"/>
              <a:ext cx="670145" cy="670705"/>
            </a:xfrm>
            <a:prstGeom prst="ellipse">
              <a:avLst/>
            </a:prstGeom>
            <a:solidFill>
              <a:schemeClr val="accent5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en-US" sz="800" b="1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125" name="Freeform 62"/>
            <p:cNvSpPr>
              <a:spLocks noEditPoints="1"/>
            </p:cNvSpPr>
            <p:nvPr/>
          </p:nvSpPr>
          <p:spPr bwMode="auto">
            <a:xfrm>
              <a:off x="6020570" y="3638144"/>
              <a:ext cx="363804" cy="366716"/>
            </a:xfrm>
            <a:custGeom>
              <a:cxnLst>
                <a:cxn ang="0">
                  <a:pos x="58" y="33"/>
                </a:cxn>
                <a:cxn ang="0">
                  <a:pos x="57" y="34"/>
                </a:cxn>
                <a:cxn ang="0">
                  <a:pos x="50" y="35"/>
                </a:cxn>
                <a:cxn ang="0">
                  <a:pos x="49" y="39"/>
                </a:cxn>
                <a:cxn ang="0">
                  <a:pos x="53" y="44"/>
                </a:cxn>
                <a:cxn ang="0">
                  <a:pos x="53" y="45"/>
                </a:cxn>
                <a:cxn ang="0">
                  <a:pos x="53" y="46"/>
                </a:cxn>
                <a:cxn ang="0">
                  <a:pos x="45" y="53"/>
                </a:cxn>
                <a:cxn ang="0">
                  <a:pos x="44" y="52"/>
                </a:cxn>
                <a:cxn ang="0">
                  <a:pos x="39" y="48"/>
                </a:cxn>
                <a:cxn ang="0">
                  <a:pos x="36" y="50"/>
                </a:cxn>
                <a:cxn ang="0">
                  <a:pos x="34" y="57"/>
                </a:cxn>
                <a:cxn ang="0">
                  <a:pos x="33" y="58"/>
                </a:cxn>
                <a:cxn ang="0">
                  <a:pos x="25" y="58"/>
                </a:cxn>
                <a:cxn ang="0">
                  <a:pos x="23" y="57"/>
                </a:cxn>
                <a:cxn ang="0">
                  <a:pos x="22" y="50"/>
                </a:cxn>
                <a:cxn ang="0">
                  <a:pos x="19" y="48"/>
                </a:cxn>
                <a:cxn ang="0">
                  <a:pos x="14" y="52"/>
                </a:cxn>
                <a:cxn ang="0">
                  <a:pos x="13" y="53"/>
                </a:cxn>
                <a:cxn ang="0">
                  <a:pos x="12" y="52"/>
                </a:cxn>
                <a:cxn ang="0">
                  <a:pos x="5" y="46"/>
                </a:cxn>
                <a:cxn ang="0">
                  <a:pos x="5" y="45"/>
                </a:cxn>
                <a:cxn ang="0">
                  <a:pos x="5" y="44"/>
                </a:cxn>
                <a:cxn ang="0">
                  <a:pos x="9" y="39"/>
                </a:cxn>
                <a:cxn ang="0">
                  <a:pos x="8" y="35"/>
                </a:cxn>
                <a:cxn ang="0">
                  <a:pos x="1" y="34"/>
                </a:cxn>
                <a:cxn ang="0">
                  <a:pos x="0" y="33"/>
                </a:cxn>
                <a:cxn ang="0">
                  <a:pos x="0" y="24"/>
                </a:cxn>
                <a:cxn ang="0">
                  <a:pos x="1" y="23"/>
                </a:cxn>
                <a:cxn ang="0">
                  <a:pos x="8" y="22"/>
                </a:cxn>
                <a:cxn ang="0">
                  <a:pos x="9" y="18"/>
                </a:cxn>
                <a:cxn ang="0">
                  <a:pos x="5" y="13"/>
                </a:cxn>
                <a:cxn ang="0">
                  <a:pos x="5" y="12"/>
                </a:cxn>
                <a:cxn ang="0">
                  <a:pos x="5" y="11"/>
                </a:cxn>
                <a:cxn ang="0">
                  <a:pos x="13" y="5"/>
                </a:cxn>
                <a:cxn ang="0">
                  <a:pos x="14" y="5"/>
                </a:cxn>
                <a:cxn ang="0">
                  <a:pos x="19" y="9"/>
                </a:cxn>
                <a:cxn ang="0">
                  <a:pos x="22" y="8"/>
                </a:cxn>
                <a:cxn ang="0">
                  <a:pos x="23" y="1"/>
                </a:cxn>
                <a:cxn ang="0">
                  <a:pos x="25" y="0"/>
                </a:cxn>
                <a:cxn ang="0">
                  <a:pos x="33" y="0"/>
                </a:cxn>
                <a:cxn ang="0">
                  <a:pos x="34" y="1"/>
                </a:cxn>
                <a:cxn ang="0">
                  <a:pos x="36" y="8"/>
                </a:cxn>
                <a:cxn ang="0">
                  <a:pos x="39" y="9"/>
                </a:cxn>
                <a:cxn ang="0">
                  <a:pos x="44" y="5"/>
                </a:cxn>
                <a:cxn ang="0">
                  <a:pos x="45" y="5"/>
                </a:cxn>
                <a:cxn ang="0">
                  <a:pos x="46" y="5"/>
                </a:cxn>
                <a:cxn ang="0">
                  <a:pos x="52" y="12"/>
                </a:cxn>
                <a:cxn ang="0">
                  <a:pos x="53" y="12"/>
                </a:cxn>
                <a:cxn ang="0">
                  <a:pos x="52" y="13"/>
                </a:cxn>
                <a:cxn ang="0">
                  <a:pos x="48" y="18"/>
                </a:cxn>
                <a:cxn ang="0">
                  <a:pos x="50" y="22"/>
                </a:cxn>
                <a:cxn ang="0">
                  <a:pos x="57" y="23"/>
                </a:cxn>
                <a:cxn ang="0">
                  <a:pos x="58" y="25"/>
                </a:cxn>
                <a:cxn ang="0">
                  <a:pos x="58" y="33"/>
                </a:cxn>
                <a:cxn ang="0">
                  <a:pos x="29" y="19"/>
                </a:cxn>
                <a:cxn ang="0">
                  <a:pos x="19" y="29"/>
                </a:cxn>
                <a:cxn ang="0">
                  <a:pos x="29" y="38"/>
                </a:cxn>
                <a:cxn ang="0">
                  <a:pos x="39" y="29"/>
                </a:cxn>
                <a:cxn ang="0">
                  <a:pos x="29" y="19"/>
                </a:cxn>
              </a:cxnLst>
              <a:rect l="0" t="0" r="r" b="b"/>
              <a:pathLst>
                <a:path w="57" h="57">
                  <a:moveTo>
                    <a:pt x="58" y="33"/>
                  </a:moveTo>
                  <a:cubicBezTo>
                    <a:pt x="58" y="34"/>
                    <a:pt x="58" y="34"/>
                    <a:pt x="57" y="34"/>
                  </a:cubicBezTo>
                  <a:cubicBezTo>
                    <a:pt x="50" y="35"/>
                    <a:pt x="50" y="35"/>
                    <a:pt x="50" y="35"/>
                  </a:cubicBezTo>
                  <a:cubicBezTo>
                    <a:pt x="50" y="37"/>
                    <a:pt x="49" y="38"/>
                    <a:pt x="49" y="39"/>
                  </a:cubicBezTo>
                  <a:cubicBezTo>
                    <a:pt x="50" y="41"/>
                    <a:pt x="51" y="42"/>
                    <a:pt x="53" y="44"/>
                  </a:cubicBezTo>
                  <a:cubicBezTo>
                    <a:pt x="53" y="44"/>
                    <a:pt x="53" y="45"/>
                    <a:pt x="53" y="45"/>
                  </a:cubicBezTo>
                  <a:cubicBezTo>
                    <a:pt x="53" y="45"/>
                    <a:pt x="53" y="46"/>
                    <a:pt x="53" y="46"/>
                  </a:cubicBezTo>
                  <a:cubicBezTo>
                    <a:pt x="52" y="47"/>
                    <a:pt x="47" y="53"/>
                    <a:pt x="45" y="53"/>
                  </a:cubicBezTo>
                  <a:cubicBezTo>
                    <a:pt x="45" y="53"/>
                    <a:pt x="45" y="53"/>
                    <a:pt x="44" y="52"/>
                  </a:cubicBezTo>
                  <a:cubicBezTo>
                    <a:pt x="39" y="48"/>
                    <a:pt x="39" y="48"/>
                    <a:pt x="39" y="48"/>
                  </a:cubicBezTo>
                  <a:cubicBezTo>
                    <a:pt x="38" y="49"/>
                    <a:pt x="37" y="49"/>
                    <a:pt x="36" y="50"/>
                  </a:cubicBezTo>
                  <a:cubicBezTo>
                    <a:pt x="35" y="52"/>
                    <a:pt x="35" y="55"/>
                    <a:pt x="34" y="57"/>
                  </a:cubicBezTo>
                  <a:cubicBezTo>
                    <a:pt x="34" y="57"/>
                    <a:pt x="34" y="58"/>
                    <a:pt x="33" y="58"/>
                  </a:cubicBezTo>
                  <a:cubicBezTo>
                    <a:pt x="25" y="58"/>
                    <a:pt x="25" y="58"/>
                    <a:pt x="25" y="58"/>
                  </a:cubicBezTo>
                  <a:cubicBezTo>
                    <a:pt x="24" y="58"/>
                    <a:pt x="23" y="57"/>
                    <a:pt x="23" y="57"/>
                  </a:cubicBezTo>
                  <a:cubicBezTo>
                    <a:pt x="22" y="50"/>
                    <a:pt x="22" y="50"/>
                    <a:pt x="22" y="50"/>
                  </a:cubicBezTo>
                  <a:cubicBezTo>
                    <a:pt x="21" y="49"/>
                    <a:pt x="20" y="49"/>
                    <a:pt x="19" y="48"/>
                  </a:cubicBezTo>
                  <a:cubicBezTo>
                    <a:pt x="14" y="52"/>
                    <a:pt x="14" y="52"/>
                    <a:pt x="14" y="52"/>
                  </a:cubicBezTo>
                  <a:cubicBezTo>
                    <a:pt x="13" y="53"/>
                    <a:pt x="13" y="53"/>
                    <a:pt x="13" y="53"/>
                  </a:cubicBezTo>
                  <a:cubicBezTo>
                    <a:pt x="12" y="53"/>
                    <a:pt x="12" y="53"/>
                    <a:pt x="12" y="52"/>
                  </a:cubicBezTo>
                  <a:cubicBezTo>
                    <a:pt x="10" y="50"/>
                    <a:pt x="7" y="48"/>
                    <a:pt x="5" y="46"/>
                  </a:cubicBezTo>
                  <a:cubicBezTo>
                    <a:pt x="5" y="46"/>
                    <a:pt x="5" y="45"/>
                    <a:pt x="5" y="45"/>
                  </a:cubicBezTo>
                  <a:cubicBezTo>
                    <a:pt x="5" y="45"/>
                    <a:pt x="5" y="44"/>
                    <a:pt x="5" y="44"/>
                  </a:cubicBezTo>
                  <a:cubicBezTo>
                    <a:pt x="7" y="42"/>
                    <a:pt x="8" y="41"/>
                    <a:pt x="9" y="39"/>
                  </a:cubicBezTo>
                  <a:cubicBezTo>
                    <a:pt x="9" y="38"/>
                    <a:pt x="8" y="37"/>
                    <a:pt x="8" y="35"/>
                  </a:cubicBezTo>
                  <a:cubicBezTo>
                    <a:pt x="1" y="34"/>
                    <a:pt x="1" y="34"/>
                    <a:pt x="1" y="34"/>
                  </a:cubicBezTo>
                  <a:cubicBezTo>
                    <a:pt x="0" y="34"/>
                    <a:pt x="0" y="33"/>
                    <a:pt x="0" y="33"/>
                  </a:cubicBezTo>
                  <a:cubicBezTo>
                    <a:pt x="0" y="24"/>
                    <a:pt x="0" y="24"/>
                    <a:pt x="0" y="24"/>
                  </a:cubicBezTo>
                  <a:cubicBezTo>
                    <a:pt x="0" y="24"/>
                    <a:pt x="0" y="23"/>
                    <a:pt x="1" y="23"/>
                  </a:cubicBezTo>
                  <a:cubicBezTo>
                    <a:pt x="8" y="22"/>
                    <a:pt x="8" y="22"/>
                    <a:pt x="8" y="22"/>
                  </a:cubicBezTo>
                  <a:cubicBezTo>
                    <a:pt x="8" y="21"/>
                    <a:pt x="9" y="20"/>
                    <a:pt x="9" y="18"/>
                  </a:cubicBezTo>
                  <a:cubicBezTo>
                    <a:pt x="8" y="17"/>
                    <a:pt x="7" y="15"/>
                    <a:pt x="5" y="13"/>
                  </a:cubicBezTo>
                  <a:cubicBezTo>
                    <a:pt x="5" y="13"/>
                    <a:pt x="5" y="13"/>
                    <a:pt x="5" y="12"/>
                  </a:cubicBezTo>
                  <a:cubicBezTo>
                    <a:pt x="5" y="12"/>
                    <a:pt x="5" y="12"/>
                    <a:pt x="5" y="11"/>
                  </a:cubicBezTo>
                  <a:cubicBezTo>
                    <a:pt x="6" y="10"/>
                    <a:pt x="11" y="5"/>
                    <a:pt x="13" y="5"/>
                  </a:cubicBezTo>
                  <a:cubicBezTo>
                    <a:pt x="13" y="5"/>
                    <a:pt x="13" y="5"/>
                    <a:pt x="14" y="5"/>
                  </a:cubicBezTo>
                  <a:cubicBezTo>
                    <a:pt x="19" y="9"/>
                    <a:pt x="19" y="9"/>
                    <a:pt x="19" y="9"/>
                  </a:cubicBezTo>
                  <a:cubicBezTo>
                    <a:pt x="20" y="9"/>
                    <a:pt x="21" y="8"/>
                    <a:pt x="22" y="8"/>
                  </a:cubicBezTo>
                  <a:cubicBezTo>
                    <a:pt x="22" y="5"/>
                    <a:pt x="23" y="3"/>
                    <a:pt x="23" y="1"/>
                  </a:cubicBezTo>
                  <a:cubicBezTo>
                    <a:pt x="23" y="0"/>
                    <a:pt x="24" y="0"/>
                    <a:pt x="25" y="0"/>
                  </a:cubicBezTo>
                  <a:cubicBezTo>
                    <a:pt x="33" y="0"/>
                    <a:pt x="33" y="0"/>
                    <a:pt x="33" y="0"/>
                  </a:cubicBezTo>
                  <a:cubicBezTo>
                    <a:pt x="34" y="0"/>
                    <a:pt x="34" y="0"/>
                    <a:pt x="34" y="1"/>
                  </a:cubicBezTo>
                  <a:cubicBezTo>
                    <a:pt x="36" y="8"/>
                    <a:pt x="36" y="8"/>
                    <a:pt x="36" y="8"/>
                  </a:cubicBezTo>
                  <a:cubicBezTo>
                    <a:pt x="37" y="8"/>
                    <a:pt x="38" y="9"/>
                    <a:pt x="39" y="9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45" y="5"/>
                    <a:pt x="45" y="5"/>
                    <a:pt x="45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7"/>
                    <a:pt x="51" y="9"/>
                    <a:pt x="52" y="12"/>
                  </a:cubicBezTo>
                  <a:cubicBezTo>
                    <a:pt x="53" y="12"/>
                    <a:pt x="53" y="12"/>
                    <a:pt x="53" y="12"/>
                  </a:cubicBezTo>
                  <a:cubicBezTo>
                    <a:pt x="53" y="13"/>
                    <a:pt x="53" y="13"/>
                    <a:pt x="52" y="13"/>
                  </a:cubicBezTo>
                  <a:cubicBezTo>
                    <a:pt x="51" y="15"/>
                    <a:pt x="50" y="17"/>
                    <a:pt x="48" y="18"/>
                  </a:cubicBezTo>
                  <a:cubicBezTo>
                    <a:pt x="49" y="20"/>
                    <a:pt x="50" y="21"/>
                    <a:pt x="50" y="22"/>
                  </a:cubicBezTo>
                  <a:cubicBezTo>
                    <a:pt x="57" y="23"/>
                    <a:pt x="57" y="23"/>
                    <a:pt x="57" y="23"/>
                  </a:cubicBezTo>
                  <a:cubicBezTo>
                    <a:pt x="58" y="23"/>
                    <a:pt x="58" y="24"/>
                    <a:pt x="58" y="25"/>
                  </a:cubicBezTo>
                  <a:lnTo>
                    <a:pt x="58" y="33"/>
                  </a:lnTo>
                  <a:close/>
                  <a:moveTo>
                    <a:pt x="29" y="19"/>
                  </a:moveTo>
                  <a:cubicBezTo>
                    <a:pt x="24" y="19"/>
                    <a:pt x="19" y="23"/>
                    <a:pt x="19" y="29"/>
                  </a:cubicBezTo>
                  <a:cubicBezTo>
                    <a:pt x="19" y="34"/>
                    <a:pt x="24" y="38"/>
                    <a:pt x="29" y="38"/>
                  </a:cubicBezTo>
                  <a:cubicBezTo>
                    <a:pt x="34" y="38"/>
                    <a:pt x="39" y="34"/>
                    <a:pt x="39" y="29"/>
                  </a:cubicBezTo>
                  <a:cubicBezTo>
                    <a:pt x="39" y="23"/>
                    <a:pt x="34" y="19"/>
                    <a:pt x="29" y="1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 vert="horz" wrap="square" lIns="111664" tIns="55832" rIns="111664" bIns="55832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en-US" sz="8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endParaRPr>
            </a:p>
          </p:txBody>
        </p:sp>
      </p:grpSp>
      <p:grpSp>
        <p:nvGrpSpPr>
          <p:cNvPr id="9" name="Group 131"/>
          <p:cNvGrpSpPr/>
          <p:nvPr/>
        </p:nvGrpSpPr>
        <p:grpSpPr>
          <a:xfrm>
            <a:off x="4957451" y="3053374"/>
            <a:ext cx="1399259" cy="1400428"/>
            <a:chOff x="3273762" y="2110755"/>
            <a:chExt cx="1145838" cy="1146795"/>
          </a:xfrm>
        </p:grpSpPr>
        <p:sp>
          <p:nvSpPr>
            <p:cNvPr id="72" name="Oval 71"/>
            <p:cNvSpPr>
              <a:spLocks noChangeAspect="1"/>
            </p:cNvSpPr>
            <p:nvPr/>
          </p:nvSpPr>
          <p:spPr>
            <a:xfrm>
              <a:off x="3273762" y="2110755"/>
              <a:ext cx="1145838" cy="1146795"/>
            </a:xfrm>
            <a:prstGeom prst="ellipse">
              <a:avLst/>
            </a:prstGeom>
            <a:solidFill>
              <a:schemeClr val="accent1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en-US" sz="800" b="1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126" name="Freeform 83"/>
            <p:cNvSpPr>
              <a:spLocks noEditPoints="1"/>
            </p:cNvSpPr>
            <p:nvPr/>
          </p:nvSpPr>
          <p:spPr bwMode="auto">
            <a:xfrm>
              <a:off x="3699604" y="2463535"/>
              <a:ext cx="294154" cy="441234"/>
            </a:xfrm>
            <a:custGeom>
              <a:cxnLst>
                <a:cxn ang="0">
                  <a:pos x="38" y="26"/>
                </a:cxn>
                <a:cxn ang="0">
                  <a:pos x="24" y="55"/>
                </a:cxn>
                <a:cxn ang="0">
                  <a:pos x="20" y="58"/>
                </a:cxn>
                <a:cxn ang="0">
                  <a:pos x="16" y="55"/>
                </a:cxn>
                <a:cxn ang="0">
                  <a:pos x="2" y="26"/>
                </a:cxn>
                <a:cxn ang="0">
                  <a:pos x="0" y="19"/>
                </a:cxn>
                <a:cxn ang="0">
                  <a:pos x="20" y="0"/>
                </a:cxn>
                <a:cxn ang="0">
                  <a:pos x="39" y="19"/>
                </a:cxn>
                <a:cxn ang="0">
                  <a:pos x="38" y="26"/>
                </a:cxn>
                <a:cxn ang="0">
                  <a:pos x="20" y="9"/>
                </a:cxn>
                <a:cxn ang="0">
                  <a:pos x="10" y="19"/>
                </a:cxn>
                <a:cxn ang="0">
                  <a:pos x="20" y="29"/>
                </a:cxn>
                <a:cxn ang="0">
                  <a:pos x="30" y="19"/>
                </a:cxn>
                <a:cxn ang="0">
                  <a:pos x="20" y="9"/>
                </a:cxn>
              </a:cxnLst>
              <a:rect l="0" t="0" r="r" b="b"/>
              <a:pathLst>
                <a:path w="39" h="57">
                  <a:moveTo>
                    <a:pt x="38" y="26"/>
                  </a:moveTo>
                  <a:cubicBezTo>
                    <a:pt x="24" y="55"/>
                    <a:pt x="24" y="55"/>
                    <a:pt x="24" y="55"/>
                  </a:cubicBezTo>
                  <a:cubicBezTo>
                    <a:pt x="23" y="57"/>
                    <a:pt x="22" y="58"/>
                    <a:pt x="20" y="58"/>
                  </a:cubicBezTo>
                  <a:cubicBezTo>
                    <a:pt x="18" y="58"/>
                    <a:pt x="16" y="57"/>
                    <a:pt x="16" y="55"/>
                  </a:cubicBezTo>
                  <a:cubicBezTo>
                    <a:pt x="2" y="26"/>
                    <a:pt x="2" y="26"/>
                    <a:pt x="2" y="26"/>
                  </a:cubicBezTo>
                  <a:cubicBezTo>
                    <a:pt x="1" y="24"/>
                    <a:pt x="0" y="21"/>
                    <a:pt x="0" y="19"/>
                  </a:cubicBezTo>
                  <a:cubicBezTo>
                    <a:pt x="0" y="8"/>
                    <a:pt x="9" y="0"/>
                    <a:pt x="20" y="0"/>
                  </a:cubicBezTo>
                  <a:cubicBezTo>
                    <a:pt x="31" y="0"/>
                    <a:pt x="39" y="8"/>
                    <a:pt x="39" y="19"/>
                  </a:cubicBezTo>
                  <a:cubicBezTo>
                    <a:pt x="39" y="21"/>
                    <a:pt x="39" y="24"/>
                    <a:pt x="38" y="26"/>
                  </a:cubicBezTo>
                  <a:close/>
                  <a:moveTo>
                    <a:pt x="20" y="9"/>
                  </a:moveTo>
                  <a:cubicBezTo>
                    <a:pt x="15" y="9"/>
                    <a:pt x="10" y="14"/>
                    <a:pt x="10" y="19"/>
                  </a:cubicBezTo>
                  <a:cubicBezTo>
                    <a:pt x="10" y="24"/>
                    <a:pt x="15" y="29"/>
                    <a:pt x="20" y="29"/>
                  </a:cubicBezTo>
                  <a:cubicBezTo>
                    <a:pt x="25" y="29"/>
                    <a:pt x="30" y="24"/>
                    <a:pt x="30" y="19"/>
                  </a:cubicBezTo>
                  <a:cubicBezTo>
                    <a:pt x="30" y="14"/>
                    <a:pt x="25" y="9"/>
                    <a:pt x="20" y="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 vert="horz" wrap="square" lIns="111664" tIns="55832" rIns="111664" bIns="55832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en-US" sz="8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endParaRPr>
            </a:p>
          </p:txBody>
        </p:sp>
      </p:grpSp>
      <p:grpSp>
        <p:nvGrpSpPr>
          <p:cNvPr id="10" name="Group 137"/>
          <p:cNvGrpSpPr/>
          <p:nvPr/>
        </p:nvGrpSpPr>
        <p:grpSpPr>
          <a:xfrm>
            <a:off x="7101134" y="3913917"/>
            <a:ext cx="1078866" cy="1079768"/>
            <a:chOff x="5029200" y="2815445"/>
            <a:chExt cx="883472" cy="884210"/>
          </a:xfrm>
        </p:grpSpPr>
        <p:sp>
          <p:nvSpPr>
            <p:cNvPr id="73" name="Oval 72"/>
            <p:cNvSpPr>
              <a:spLocks noChangeAspect="1"/>
            </p:cNvSpPr>
            <p:nvPr/>
          </p:nvSpPr>
          <p:spPr>
            <a:xfrm>
              <a:off x="5029200" y="2815445"/>
              <a:ext cx="883472" cy="884210"/>
            </a:xfrm>
            <a:prstGeom prst="ellipse">
              <a:avLst/>
            </a:prstGeom>
            <a:solidFill>
              <a:schemeClr val="accent2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en-US" sz="800" b="1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128" name="Freeform 176"/>
            <p:cNvSpPr>
              <a:spLocks noEditPoints="1"/>
            </p:cNvSpPr>
            <p:nvPr/>
          </p:nvSpPr>
          <p:spPr bwMode="auto">
            <a:xfrm>
              <a:off x="5257019" y="3087290"/>
              <a:ext cx="427834" cy="340520"/>
            </a:xfrm>
            <a:custGeom>
              <a:cxnLst>
                <a:cxn ang="0">
                  <a:pos x="53" y="20"/>
                </a:cxn>
                <a:cxn ang="0">
                  <a:pos x="26" y="39"/>
                </a:cxn>
                <a:cxn ang="0">
                  <a:pos x="20" y="39"/>
                </a:cxn>
                <a:cxn ang="0">
                  <a:pos x="9" y="44"/>
                </a:cxn>
                <a:cxn ang="0">
                  <a:pos x="6" y="44"/>
                </a:cxn>
                <a:cxn ang="0">
                  <a:pos x="6" y="44"/>
                </a:cxn>
                <a:cxn ang="0">
                  <a:pos x="5" y="43"/>
                </a:cxn>
                <a:cxn ang="0">
                  <a:pos x="5" y="41"/>
                </a:cxn>
                <a:cxn ang="0">
                  <a:pos x="10" y="35"/>
                </a:cxn>
                <a:cxn ang="0">
                  <a:pos x="0" y="20"/>
                </a:cxn>
                <a:cxn ang="0">
                  <a:pos x="26" y="0"/>
                </a:cxn>
                <a:cxn ang="0">
                  <a:pos x="53" y="20"/>
                </a:cxn>
                <a:cxn ang="0">
                  <a:pos x="5" y="20"/>
                </a:cxn>
                <a:cxn ang="0">
                  <a:pos x="12" y="31"/>
                </a:cxn>
                <a:cxn ang="0">
                  <a:pos x="16" y="33"/>
                </a:cxn>
                <a:cxn ang="0">
                  <a:pos x="15" y="36"/>
                </a:cxn>
                <a:cxn ang="0">
                  <a:pos x="17" y="35"/>
                </a:cxn>
                <a:cxn ang="0">
                  <a:pos x="19" y="34"/>
                </a:cxn>
                <a:cxn ang="0">
                  <a:pos x="21" y="34"/>
                </a:cxn>
                <a:cxn ang="0">
                  <a:pos x="26" y="34"/>
                </a:cxn>
                <a:cxn ang="0">
                  <a:pos x="48" y="20"/>
                </a:cxn>
                <a:cxn ang="0">
                  <a:pos x="26" y="5"/>
                </a:cxn>
                <a:cxn ang="0">
                  <a:pos x="5" y="20"/>
                </a:cxn>
                <a:cxn ang="0">
                  <a:pos x="62" y="51"/>
                </a:cxn>
                <a:cxn ang="0">
                  <a:pos x="63" y="53"/>
                </a:cxn>
                <a:cxn ang="0">
                  <a:pos x="62" y="54"/>
                </a:cxn>
                <a:cxn ang="0">
                  <a:pos x="58" y="53"/>
                </a:cxn>
                <a:cxn ang="0">
                  <a:pos x="48" y="48"/>
                </a:cxn>
                <a:cxn ang="0">
                  <a:pos x="41" y="49"/>
                </a:cxn>
                <a:cxn ang="0">
                  <a:pos x="23" y="44"/>
                </a:cxn>
                <a:cxn ang="0">
                  <a:pos x="26" y="44"/>
                </a:cxn>
                <a:cxn ang="0">
                  <a:pos x="48" y="38"/>
                </a:cxn>
                <a:cxn ang="0">
                  <a:pos x="58" y="20"/>
                </a:cxn>
                <a:cxn ang="0">
                  <a:pos x="57" y="14"/>
                </a:cxn>
                <a:cxn ang="0">
                  <a:pos x="68" y="30"/>
                </a:cxn>
                <a:cxn ang="0">
                  <a:pos x="58" y="45"/>
                </a:cxn>
                <a:cxn ang="0">
                  <a:pos x="62" y="51"/>
                </a:cxn>
              </a:cxnLst>
              <a:rect l="0" t="0" r="r" b="b"/>
              <a:pathLst>
                <a:path w="68" h="54">
                  <a:moveTo>
                    <a:pt x="53" y="20"/>
                  </a:moveTo>
                  <a:cubicBezTo>
                    <a:pt x="53" y="31"/>
                    <a:pt x="41" y="39"/>
                    <a:pt x="26" y="39"/>
                  </a:cubicBezTo>
                  <a:cubicBezTo>
                    <a:pt x="24" y="39"/>
                    <a:pt x="22" y="39"/>
                    <a:pt x="20" y="39"/>
                  </a:cubicBezTo>
                  <a:cubicBezTo>
                    <a:pt x="17" y="41"/>
                    <a:pt x="13" y="43"/>
                    <a:pt x="9" y="44"/>
                  </a:cubicBezTo>
                  <a:cubicBezTo>
                    <a:pt x="8" y="44"/>
                    <a:pt x="7" y="44"/>
                    <a:pt x="6" y="44"/>
                  </a:cubicBezTo>
                  <a:cubicBezTo>
                    <a:pt x="6" y="44"/>
                    <a:pt x="6" y="44"/>
                    <a:pt x="6" y="44"/>
                  </a:cubicBezTo>
                  <a:cubicBezTo>
                    <a:pt x="5" y="44"/>
                    <a:pt x="5" y="44"/>
                    <a:pt x="5" y="43"/>
                  </a:cubicBezTo>
                  <a:cubicBezTo>
                    <a:pt x="5" y="42"/>
                    <a:pt x="5" y="42"/>
                    <a:pt x="5" y="41"/>
                  </a:cubicBezTo>
                  <a:cubicBezTo>
                    <a:pt x="7" y="40"/>
                    <a:pt x="9" y="38"/>
                    <a:pt x="10" y="35"/>
                  </a:cubicBezTo>
                  <a:cubicBezTo>
                    <a:pt x="4" y="32"/>
                    <a:pt x="0" y="26"/>
                    <a:pt x="0" y="20"/>
                  </a:cubicBezTo>
                  <a:cubicBezTo>
                    <a:pt x="0" y="9"/>
                    <a:pt x="12" y="0"/>
                    <a:pt x="26" y="0"/>
                  </a:cubicBezTo>
                  <a:cubicBezTo>
                    <a:pt x="41" y="0"/>
                    <a:pt x="53" y="9"/>
                    <a:pt x="53" y="20"/>
                  </a:cubicBezTo>
                  <a:close/>
                  <a:moveTo>
                    <a:pt x="5" y="20"/>
                  </a:moveTo>
                  <a:cubicBezTo>
                    <a:pt x="5" y="24"/>
                    <a:pt x="7" y="28"/>
                    <a:pt x="12" y="31"/>
                  </a:cubicBezTo>
                  <a:cubicBezTo>
                    <a:pt x="16" y="33"/>
                    <a:pt x="16" y="33"/>
                    <a:pt x="16" y="33"/>
                  </a:cubicBezTo>
                  <a:cubicBezTo>
                    <a:pt x="15" y="36"/>
                    <a:pt x="15" y="36"/>
                    <a:pt x="15" y="36"/>
                  </a:cubicBezTo>
                  <a:cubicBezTo>
                    <a:pt x="15" y="36"/>
                    <a:pt x="16" y="35"/>
                    <a:pt x="17" y="35"/>
                  </a:cubicBezTo>
                  <a:cubicBezTo>
                    <a:pt x="19" y="34"/>
                    <a:pt x="19" y="34"/>
                    <a:pt x="19" y="34"/>
                  </a:cubicBezTo>
                  <a:cubicBezTo>
                    <a:pt x="21" y="34"/>
                    <a:pt x="21" y="34"/>
                    <a:pt x="21" y="34"/>
                  </a:cubicBezTo>
                  <a:cubicBezTo>
                    <a:pt x="23" y="34"/>
                    <a:pt x="25" y="34"/>
                    <a:pt x="26" y="34"/>
                  </a:cubicBezTo>
                  <a:cubicBezTo>
                    <a:pt x="38" y="34"/>
                    <a:pt x="48" y="28"/>
                    <a:pt x="48" y="20"/>
                  </a:cubicBezTo>
                  <a:cubicBezTo>
                    <a:pt x="48" y="12"/>
                    <a:pt x="38" y="5"/>
                    <a:pt x="26" y="5"/>
                  </a:cubicBezTo>
                  <a:cubicBezTo>
                    <a:pt x="15" y="5"/>
                    <a:pt x="5" y="12"/>
                    <a:pt x="5" y="20"/>
                  </a:cubicBezTo>
                  <a:close/>
                  <a:moveTo>
                    <a:pt x="62" y="51"/>
                  </a:moveTo>
                  <a:cubicBezTo>
                    <a:pt x="63" y="52"/>
                    <a:pt x="63" y="52"/>
                    <a:pt x="63" y="53"/>
                  </a:cubicBezTo>
                  <a:cubicBezTo>
                    <a:pt x="63" y="53"/>
                    <a:pt x="62" y="54"/>
                    <a:pt x="62" y="54"/>
                  </a:cubicBezTo>
                  <a:cubicBezTo>
                    <a:pt x="60" y="54"/>
                    <a:pt x="59" y="54"/>
                    <a:pt x="58" y="53"/>
                  </a:cubicBezTo>
                  <a:cubicBezTo>
                    <a:pt x="54" y="52"/>
                    <a:pt x="51" y="51"/>
                    <a:pt x="48" y="48"/>
                  </a:cubicBezTo>
                  <a:cubicBezTo>
                    <a:pt x="46" y="49"/>
                    <a:pt x="43" y="49"/>
                    <a:pt x="41" y="49"/>
                  </a:cubicBezTo>
                  <a:cubicBezTo>
                    <a:pt x="34" y="49"/>
                    <a:pt x="28" y="47"/>
                    <a:pt x="23" y="44"/>
                  </a:cubicBezTo>
                  <a:cubicBezTo>
                    <a:pt x="24" y="44"/>
                    <a:pt x="25" y="44"/>
                    <a:pt x="26" y="44"/>
                  </a:cubicBezTo>
                  <a:cubicBezTo>
                    <a:pt x="35" y="44"/>
                    <a:pt x="42" y="42"/>
                    <a:pt x="48" y="38"/>
                  </a:cubicBezTo>
                  <a:cubicBezTo>
                    <a:pt x="55" y="33"/>
                    <a:pt x="58" y="27"/>
                    <a:pt x="58" y="20"/>
                  </a:cubicBezTo>
                  <a:cubicBezTo>
                    <a:pt x="58" y="18"/>
                    <a:pt x="58" y="16"/>
                    <a:pt x="57" y="14"/>
                  </a:cubicBezTo>
                  <a:cubicBezTo>
                    <a:pt x="64" y="18"/>
                    <a:pt x="68" y="23"/>
                    <a:pt x="68" y="30"/>
                  </a:cubicBezTo>
                  <a:cubicBezTo>
                    <a:pt x="68" y="36"/>
                    <a:pt x="64" y="41"/>
                    <a:pt x="58" y="45"/>
                  </a:cubicBezTo>
                  <a:cubicBezTo>
                    <a:pt x="59" y="48"/>
                    <a:pt x="61" y="49"/>
                    <a:pt x="62" y="51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 vert="horz" wrap="square" lIns="111664" tIns="55832" rIns="111664" bIns="55832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en-US" sz="8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endParaRPr>
            </a:p>
          </p:txBody>
        </p:sp>
      </p:grpSp>
      <p:grpSp>
        <p:nvGrpSpPr>
          <p:cNvPr id="11" name="Group 130"/>
          <p:cNvGrpSpPr/>
          <p:nvPr/>
        </p:nvGrpSpPr>
        <p:grpSpPr>
          <a:xfrm>
            <a:off x="3937336" y="3913917"/>
            <a:ext cx="1078866" cy="1079768"/>
            <a:chOff x="2438400" y="2815445"/>
            <a:chExt cx="883472" cy="884210"/>
          </a:xfrm>
        </p:grpSpPr>
        <p:sp>
          <p:nvSpPr>
            <p:cNvPr id="82" name="Oval 81"/>
            <p:cNvSpPr>
              <a:spLocks noChangeAspect="1"/>
            </p:cNvSpPr>
            <p:nvPr/>
          </p:nvSpPr>
          <p:spPr>
            <a:xfrm>
              <a:off x="2438400" y="2815445"/>
              <a:ext cx="883472" cy="884210"/>
            </a:xfrm>
            <a:prstGeom prst="ellipse">
              <a:avLst/>
            </a:prstGeom>
            <a:solidFill>
              <a:schemeClr val="accent4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en-US" sz="800" b="1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129" name="Freeform 216"/>
            <p:cNvSpPr>
              <a:spLocks noEditPoints="1"/>
            </p:cNvSpPr>
            <p:nvPr/>
          </p:nvSpPr>
          <p:spPr bwMode="auto">
            <a:xfrm>
              <a:off x="2666219" y="3042179"/>
              <a:ext cx="427834" cy="430742"/>
            </a:xfrm>
            <a:custGeom>
              <a:cxnLst>
                <a:cxn ang="0">
                  <a:pos x="68" y="34"/>
                </a:cxn>
                <a:cxn ang="0">
                  <a:pos x="34" y="68"/>
                </a:cxn>
                <a:cxn ang="0">
                  <a:pos x="0" y="34"/>
                </a:cxn>
                <a:cxn ang="0">
                  <a:pos x="34" y="0"/>
                </a:cxn>
                <a:cxn ang="0">
                  <a:pos x="68" y="34"/>
                </a:cxn>
                <a:cxn ang="0">
                  <a:pos x="15" y="40"/>
                </a:cxn>
                <a:cxn ang="0">
                  <a:pos x="14" y="34"/>
                </a:cxn>
                <a:cxn ang="0">
                  <a:pos x="15" y="27"/>
                </a:cxn>
                <a:cxn ang="0">
                  <a:pos x="8" y="20"/>
                </a:cxn>
                <a:cxn ang="0">
                  <a:pos x="5" y="34"/>
                </a:cxn>
                <a:cxn ang="0">
                  <a:pos x="8" y="47"/>
                </a:cxn>
                <a:cxn ang="0">
                  <a:pos x="15" y="40"/>
                </a:cxn>
                <a:cxn ang="0">
                  <a:pos x="48" y="34"/>
                </a:cxn>
                <a:cxn ang="0">
                  <a:pos x="34" y="19"/>
                </a:cxn>
                <a:cxn ang="0">
                  <a:pos x="19" y="34"/>
                </a:cxn>
                <a:cxn ang="0">
                  <a:pos x="34" y="48"/>
                </a:cxn>
                <a:cxn ang="0">
                  <a:pos x="48" y="34"/>
                </a:cxn>
                <a:cxn ang="0">
                  <a:pos x="20" y="8"/>
                </a:cxn>
                <a:cxn ang="0">
                  <a:pos x="27" y="15"/>
                </a:cxn>
                <a:cxn ang="0">
                  <a:pos x="34" y="14"/>
                </a:cxn>
                <a:cxn ang="0">
                  <a:pos x="40" y="15"/>
                </a:cxn>
                <a:cxn ang="0">
                  <a:pos x="47" y="8"/>
                </a:cxn>
                <a:cxn ang="0">
                  <a:pos x="34" y="5"/>
                </a:cxn>
                <a:cxn ang="0">
                  <a:pos x="20" y="8"/>
                </a:cxn>
                <a:cxn ang="0">
                  <a:pos x="47" y="59"/>
                </a:cxn>
                <a:cxn ang="0">
                  <a:pos x="40" y="52"/>
                </a:cxn>
                <a:cxn ang="0">
                  <a:pos x="34" y="53"/>
                </a:cxn>
                <a:cxn ang="0">
                  <a:pos x="27" y="52"/>
                </a:cxn>
                <a:cxn ang="0">
                  <a:pos x="20" y="59"/>
                </a:cxn>
                <a:cxn ang="0">
                  <a:pos x="34" y="63"/>
                </a:cxn>
                <a:cxn ang="0">
                  <a:pos x="47" y="59"/>
                </a:cxn>
                <a:cxn ang="0">
                  <a:pos x="60" y="47"/>
                </a:cxn>
                <a:cxn ang="0">
                  <a:pos x="63" y="34"/>
                </a:cxn>
                <a:cxn ang="0">
                  <a:pos x="60" y="20"/>
                </a:cxn>
                <a:cxn ang="0">
                  <a:pos x="52" y="27"/>
                </a:cxn>
                <a:cxn ang="0">
                  <a:pos x="53" y="34"/>
                </a:cxn>
                <a:cxn ang="0">
                  <a:pos x="52" y="40"/>
                </a:cxn>
                <a:cxn ang="0">
                  <a:pos x="60" y="47"/>
                </a:cxn>
              </a:cxnLst>
              <a:rect l="0" t="0" r="r" b="b"/>
              <a:pathLst>
                <a:path w="68" h="68">
                  <a:moveTo>
                    <a:pt x="68" y="34"/>
                  </a:moveTo>
                  <a:cubicBezTo>
                    <a:pt x="68" y="52"/>
                    <a:pt x="53" y="68"/>
                    <a:pt x="34" y="68"/>
                  </a:cubicBezTo>
                  <a:cubicBezTo>
                    <a:pt x="15" y="68"/>
                    <a:pt x="0" y="52"/>
                    <a:pt x="0" y="34"/>
                  </a:cubicBezTo>
                  <a:cubicBezTo>
                    <a:pt x="0" y="15"/>
                    <a:pt x="15" y="0"/>
                    <a:pt x="34" y="0"/>
                  </a:cubicBezTo>
                  <a:cubicBezTo>
                    <a:pt x="53" y="0"/>
                    <a:pt x="68" y="15"/>
                    <a:pt x="68" y="34"/>
                  </a:cubicBezTo>
                  <a:close/>
                  <a:moveTo>
                    <a:pt x="15" y="40"/>
                  </a:moveTo>
                  <a:cubicBezTo>
                    <a:pt x="15" y="38"/>
                    <a:pt x="14" y="36"/>
                    <a:pt x="14" y="34"/>
                  </a:cubicBezTo>
                  <a:cubicBezTo>
                    <a:pt x="14" y="31"/>
                    <a:pt x="15" y="29"/>
                    <a:pt x="15" y="27"/>
                  </a:cubicBezTo>
                  <a:cubicBezTo>
                    <a:pt x="8" y="20"/>
                    <a:pt x="8" y="20"/>
                    <a:pt x="8" y="20"/>
                  </a:cubicBezTo>
                  <a:cubicBezTo>
                    <a:pt x="6" y="24"/>
                    <a:pt x="5" y="29"/>
                    <a:pt x="5" y="34"/>
                  </a:cubicBezTo>
                  <a:cubicBezTo>
                    <a:pt x="5" y="39"/>
                    <a:pt x="6" y="43"/>
                    <a:pt x="8" y="47"/>
                  </a:cubicBezTo>
                  <a:lnTo>
                    <a:pt x="15" y="40"/>
                  </a:lnTo>
                  <a:close/>
                  <a:moveTo>
                    <a:pt x="48" y="34"/>
                  </a:moveTo>
                  <a:cubicBezTo>
                    <a:pt x="48" y="26"/>
                    <a:pt x="42" y="19"/>
                    <a:pt x="34" y="19"/>
                  </a:cubicBezTo>
                  <a:cubicBezTo>
                    <a:pt x="26" y="19"/>
                    <a:pt x="19" y="26"/>
                    <a:pt x="19" y="34"/>
                  </a:cubicBezTo>
                  <a:cubicBezTo>
                    <a:pt x="19" y="42"/>
                    <a:pt x="26" y="48"/>
                    <a:pt x="34" y="48"/>
                  </a:cubicBezTo>
                  <a:cubicBezTo>
                    <a:pt x="42" y="48"/>
                    <a:pt x="48" y="42"/>
                    <a:pt x="48" y="34"/>
                  </a:cubicBezTo>
                  <a:close/>
                  <a:moveTo>
                    <a:pt x="20" y="8"/>
                  </a:moveTo>
                  <a:cubicBezTo>
                    <a:pt x="27" y="15"/>
                    <a:pt x="27" y="15"/>
                    <a:pt x="27" y="15"/>
                  </a:cubicBezTo>
                  <a:cubicBezTo>
                    <a:pt x="29" y="15"/>
                    <a:pt x="32" y="14"/>
                    <a:pt x="34" y="14"/>
                  </a:cubicBezTo>
                  <a:cubicBezTo>
                    <a:pt x="36" y="14"/>
                    <a:pt x="38" y="15"/>
                    <a:pt x="40" y="15"/>
                  </a:cubicBezTo>
                  <a:cubicBezTo>
                    <a:pt x="47" y="8"/>
                    <a:pt x="47" y="8"/>
                    <a:pt x="47" y="8"/>
                  </a:cubicBezTo>
                  <a:cubicBezTo>
                    <a:pt x="43" y="6"/>
                    <a:pt x="39" y="5"/>
                    <a:pt x="34" y="5"/>
                  </a:cubicBezTo>
                  <a:cubicBezTo>
                    <a:pt x="29" y="5"/>
                    <a:pt x="24" y="6"/>
                    <a:pt x="20" y="8"/>
                  </a:cubicBezTo>
                  <a:close/>
                  <a:moveTo>
                    <a:pt x="47" y="59"/>
                  </a:moveTo>
                  <a:cubicBezTo>
                    <a:pt x="40" y="52"/>
                    <a:pt x="40" y="52"/>
                    <a:pt x="40" y="52"/>
                  </a:cubicBezTo>
                  <a:cubicBezTo>
                    <a:pt x="38" y="53"/>
                    <a:pt x="36" y="53"/>
                    <a:pt x="34" y="53"/>
                  </a:cubicBezTo>
                  <a:cubicBezTo>
                    <a:pt x="32" y="53"/>
                    <a:pt x="29" y="53"/>
                    <a:pt x="27" y="52"/>
                  </a:cubicBezTo>
                  <a:cubicBezTo>
                    <a:pt x="20" y="59"/>
                    <a:pt x="20" y="59"/>
                    <a:pt x="20" y="59"/>
                  </a:cubicBezTo>
                  <a:cubicBezTo>
                    <a:pt x="24" y="62"/>
                    <a:pt x="29" y="63"/>
                    <a:pt x="34" y="63"/>
                  </a:cubicBezTo>
                  <a:cubicBezTo>
                    <a:pt x="39" y="63"/>
                    <a:pt x="43" y="62"/>
                    <a:pt x="47" y="59"/>
                  </a:cubicBezTo>
                  <a:close/>
                  <a:moveTo>
                    <a:pt x="60" y="47"/>
                  </a:moveTo>
                  <a:cubicBezTo>
                    <a:pt x="62" y="43"/>
                    <a:pt x="63" y="39"/>
                    <a:pt x="63" y="34"/>
                  </a:cubicBezTo>
                  <a:cubicBezTo>
                    <a:pt x="63" y="29"/>
                    <a:pt x="62" y="24"/>
                    <a:pt x="60" y="20"/>
                  </a:cubicBezTo>
                  <a:cubicBezTo>
                    <a:pt x="52" y="27"/>
                    <a:pt x="52" y="27"/>
                    <a:pt x="52" y="27"/>
                  </a:cubicBezTo>
                  <a:cubicBezTo>
                    <a:pt x="53" y="29"/>
                    <a:pt x="53" y="32"/>
                    <a:pt x="53" y="34"/>
                  </a:cubicBezTo>
                  <a:cubicBezTo>
                    <a:pt x="53" y="36"/>
                    <a:pt x="53" y="38"/>
                    <a:pt x="52" y="40"/>
                  </a:cubicBezTo>
                  <a:lnTo>
                    <a:pt x="60" y="47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 vert="horz" wrap="square" lIns="111664" tIns="55832" rIns="111664" bIns="55832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en-US" sz="8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endParaRPr>
            </a:p>
          </p:txBody>
        </p:sp>
      </p:grpSp>
      <p:grpSp>
        <p:nvGrpSpPr>
          <p:cNvPr id="12" name="Group 132"/>
          <p:cNvGrpSpPr/>
          <p:nvPr/>
        </p:nvGrpSpPr>
        <p:grpSpPr>
          <a:xfrm>
            <a:off x="6133238" y="1997432"/>
            <a:ext cx="1488847" cy="1490090"/>
            <a:chOff x="4236600" y="1246056"/>
            <a:chExt cx="1219200" cy="1220218"/>
          </a:xfrm>
        </p:grpSpPr>
        <p:sp>
          <p:nvSpPr>
            <p:cNvPr id="75" name="Oval 74"/>
            <p:cNvSpPr>
              <a:spLocks noChangeAspect="1"/>
            </p:cNvSpPr>
            <p:nvPr/>
          </p:nvSpPr>
          <p:spPr>
            <a:xfrm>
              <a:off x="4236600" y="1246056"/>
              <a:ext cx="1219200" cy="1220218"/>
            </a:xfrm>
            <a:prstGeom prst="ellipse">
              <a:avLst/>
            </a:prstGeom>
            <a:solidFill>
              <a:schemeClr val="accent3"/>
            </a:solidFill>
            <a:ln w="1905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en-US" sz="800" b="1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endParaRPr>
            </a:p>
          </p:txBody>
        </p:sp>
        <p:sp>
          <p:nvSpPr>
            <p:cNvPr id="130" name="Freeform 217"/>
            <p:cNvSpPr>
              <a:spLocks noEditPoints="1"/>
            </p:cNvSpPr>
            <p:nvPr/>
          </p:nvSpPr>
          <p:spPr bwMode="auto">
            <a:xfrm>
              <a:off x="4601724" y="1672807"/>
              <a:ext cx="488952" cy="366716"/>
            </a:xfrm>
            <a:custGeom>
              <a:cxnLst>
                <a:cxn ang="0">
                  <a:pos x="78" y="58"/>
                </a:cxn>
                <a:cxn ang="0">
                  <a:pos x="0" y="58"/>
                </a:cxn>
                <a:cxn ang="0">
                  <a:pos x="0" y="0"/>
                </a:cxn>
                <a:cxn ang="0">
                  <a:pos x="5" y="0"/>
                </a:cxn>
                <a:cxn ang="0">
                  <a:pos x="5" y="53"/>
                </a:cxn>
                <a:cxn ang="0">
                  <a:pos x="78" y="53"/>
                </a:cxn>
                <a:cxn ang="0">
                  <a:pos x="78" y="58"/>
                </a:cxn>
                <a:cxn ang="0">
                  <a:pos x="73" y="22"/>
                </a:cxn>
                <a:cxn ang="0">
                  <a:pos x="71" y="23"/>
                </a:cxn>
                <a:cxn ang="0">
                  <a:pos x="66" y="18"/>
                </a:cxn>
                <a:cxn ang="0">
                  <a:pos x="42" y="42"/>
                </a:cxn>
                <a:cxn ang="0">
                  <a:pos x="40" y="42"/>
                </a:cxn>
                <a:cxn ang="0">
                  <a:pos x="31" y="34"/>
                </a:cxn>
                <a:cxn ang="0">
                  <a:pos x="16" y="49"/>
                </a:cxn>
                <a:cxn ang="0">
                  <a:pos x="8" y="42"/>
                </a:cxn>
                <a:cxn ang="0">
                  <a:pos x="30" y="20"/>
                </a:cxn>
                <a:cxn ang="0">
                  <a:pos x="32" y="20"/>
                </a:cxn>
                <a:cxn ang="0">
                  <a:pos x="41" y="29"/>
                </a:cxn>
                <a:cxn ang="0">
                  <a:pos x="59" y="11"/>
                </a:cxn>
                <a:cxn ang="0">
                  <a:pos x="54" y="6"/>
                </a:cxn>
                <a:cxn ang="0">
                  <a:pos x="55" y="4"/>
                </a:cxn>
                <a:cxn ang="0">
                  <a:pos x="71" y="4"/>
                </a:cxn>
                <a:cxn ang="0">
                  <a:pos x="73" y="6"/>
                </a:cxn>
                <a:cxn ang="0">
                  <a:pos x="73" y="22"/>
                </a:cxn>
              </a:cxnLst>
              <a:rect l="0" t="0" r="r" b="b"/>
              <a:pathLst>
                <a:path w="78" h="57">
                  <a:moveTo>
                    <a:pt x="78" y="58"/>
                  </a:moveTo>
                  <a:cubicBezTo>
                    <a:pt x="0" y="58"/>
                    <a:pt x="0" y="58"/>
                    <a:pt x="0" y="5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53"/>
                    <a:pt x="5" y="53"/>
                    <a:pt x="5" y="53"/>
                  </a:cubicBezTo>
                  <a:cubicBezTo>
                    <a:pt x="78" y="53"/>
                    <a:pt x="78" y="53"/>
                    <a:pt x="78" y="53"/>
                  </a:cubicBezTo>
                  <a:lnTo>
                    <a:pt x="78" y="58"/>
                  </a:lnTo>
                  <a:close/>
                  <a:moveTo>
                    <a:pt x="73" y="22"/>
                  </a:moveTo>
                  <a:cubicBezTo>
                    <a:pt x="73" y="23"/>
                    <a:pt x="71" y="24"/>
                    <a:pt x="71" y="23"/>
                  </a:cubicBezTo>
                  <a:cubicBezTo>
                    <a:pt x="66" y="18"/>
                    <a:pt x="66" y="18"/>
                    <a:pt x="66" y="18"/>
                  </a:cubicBezTo>
                  <a:cubicBezTo>
                    <a:pt x="42" y="42"/>
                    <a:pt x="42" y="42"/>
                    <a:pt x="42" y="42"/>
                  </a:cubicBezTo>
                  <a:cubicBezTo>
                    <a:pt x="41" y="43"/>
                    <a:pt x="41" y="43"/>
                    <a:pt x="40" y="42"/>
                  </a:cubicBezTo>
                  <a:cubicBezTo>
                    <a:pt x="31" y="34"/>
                    <a:pt x="31" y="34"/>
                    <a:pt x="31" y="34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8" y="42"/>
                    <a:pt x="8" y="42"/>
                    <a:pt x="8" y="42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1" y="19"/>
                    <a:pt x="32" y="19"/>
                    <a:pt x="32" y="20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59" y="11"/>
                    <a:pt x="59" y="11"/>
                    <a:pt x="59" y="11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3" y="6"/>
                    <a:pt x="54" y="4"/>
                    <a:pt x="55" y="4"/>
                  </a:cubicBezTo>
                  <a:cubicBezTo>
                    <a:pt x="71" y="4"/>
                    <a:pt x="71" y="4"/>
                    <a:pt x="71" y="4"/>
                  </a:cubicBezTo>
                  <a:cubicBezTo>
                    <a:pt x="72" y="4"/>
                    <a:pt x="73" y="5"/>
                    <a:pt x="73" y="6"/>
                  </a:cubicBezTo>
                  <a:lnTo>
                    <a:pt x="73" y="22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 vert="horz" wrap="square" lIns="111664" tIns="55832" rIns="111664" bIns="55832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en-US" sz="8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endParaRPr>
            </a:p>
          </p:txBody>
        </p:sp>
      </p:grpSp>
      <p:sp>
        <p:nvSpPr>
          <p:cNvPr id="42" name="椭圆 41"/>
          <p:cNvSpPr/>
          <p:nvPr/>
        </p:nvSpPr>
        <p:spPr>
          <a:xfrm>
            <a:off x="532958" y="327049"/>
            <a:ext cx="367982" cy="367982"/>
          </a:xfrm>
          <a:prstGeom prst="ellipse">
            <a:avLst/>
          </a:prstGeom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3" name="Content Placeholder 2"/>
          <p:cNvSpPr txBox="1"/>
          <p:nvPr/>
        </p:nvSpPr>
        <p:spPr>
          <a:xfrm>
            <a:off x="1077832" y="327049"/>
            <a:ext cx="3425771" cy="36798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smtClean="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市政工程定额的作用</a:t>
            </a:r>
            <a:endParaRPr lang="en-US" sz="2800"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44" name="椭圆 43"/>
          <p:cNvSpPr/>
          <p:nvPr/>
        </p:nvSpPr>
        <p:spPr>
          <a:xfrm>
            <a:off x="800016" y="327049"/>
            <a:ext cx="201847" cy="201847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5" name="Text Placeholder 3"/>
          <p:cNvSpPr txBox="1"/>
          <p:nvPr/>
        </p:nvSpPr>
        <p:spPr>
          <a:xfrm>
            <a:off x="2718190" y="2884180"/>
            <a:ext cx="2083380" cy="701987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defPPr>
              <a:defRPr lang="zh-CN"/>
            </a:defPPr>
            <a:lvl1pPr marL="0" indent="0" algn="ctr" rtl="0" fontAlgn="base">
              <a:spcBef>
                <a:spcPct val="0"/>
              </a:spcBef>
              <a:spcAft>
                <a:spcPct val="0"/>
              </a:spcAft>
              <a:buNone/>
              <a:defRPr sz="1400" kern="1200" baseline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buNone/>
              <a:defRPr sz="1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l" defTabSz="1116686">
              <a:lnSpc>
                <a:spcPct val="120000"/>
              </a:lnSpc>
              <a:spcBef>
                <a:spcPct val="20000"/>
              </a:spcBef>
              <a:defRPr/>
            </a:pPr>
            <a:r>
              <a:rPr lang="zh-CN" altLang="en-US" sz="20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施工企业组织和管理施工的重要依据</a:t>
            </a:r>
            <a:endParaRPr lang="en-US" sz="2000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47" name="Text Placeholder 3"/>
          <p:cNvSpPr txBox="1"/>
          <p:nvPr/>
        </p:nvSpPr>
        <p:spPr>
          <a:xfrm>
            <a:off x="4215541" y="1538400"/>
            <a:ext cx="2083380" cy="701987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defPPr>
              <a:defRPr lang="zh-CN"/>
            </a:defPPr>
            <a:lvl1pPr marL="0" indent="0" algn="ctr" rtl="0" fontAlgn="base">
              <a:spcBef>
                <a:spcPct val="0"/>
              </a:spcBef>
              <a:spcAft>
                <a:spcPct val="0"/>
              </a:spcAft>
              <a:buNone/>
              <a:defRPr sz="1400" kern="1200" baseline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buNone/>
              <a:defRPr sz="1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l" defTabSz="1116686">
              <a:lnSpc>
                <a:spcPct val="120000"/>
              </a:lnSpc>
              <a:spcBef>
                <a:spcPct val="20000"/>
              </a:spcBef>
              <a:defRPr/>
            </a:pPr>
            <a:r>
              <a:rPr lang="zh-CN" altLang="en-US" sz="20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施工企业进行经济活动分析的依据</a:t>
            </a:r>
            <a:endParaRPr lang="en-US" sz="2000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49" name="Text Placeholder 3"/>
          <p:cNvSpPr txBox="1"/>
          <p:nvPr/>
        </p:nvSpPr>
        <p:spPr>
          <a:xfrm>
            <a:off x="8276489" y="3402593"/>
            <a:ext cx="2083380" cy="701987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defPPr>
              <a:defRPr lang="zh-CN"/>
            </a:defPPr>
            <a:lvl1pPr marL="0" indent="0" algn="ctr" rtl="0" fontAlgn="base">
              <a:spcBef>
                <a:spcPct val="0"/>
              </a:spcBef>
              <a:spcAft>
                <a:spcPct val="0"/>
              </a:spcAft>
              <a:buNone/>
              <a:defRPr sz="1400" kern="1200" baseline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buNone/>
              <a:defRPr sz="1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l" defTabSz="1116686">
              <a:lnSpc>
                <a:spcPct val="120000"/>
              </a:lnSpc>
              <a:spcBef>
                <a:spcPct val="20000"/>
              </a:spcBef>
              <a:defRPr/>
            </a:pPr>
            <a:r>
              <a:rPr lang="zh-CN" altLang="en-US" sz="20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总结先进生产方法的手段</a:t>
            </a:r>
            <a:endParaRPr lang="en-US" sz="2000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50" name="Text Placeholder 3"/>
          <p:cNvSpPr txBox="1"/>
          <p:nvPr/>
        </p:nvSpPr>
        <p:spPr>
          <a:xfrm>
            <a:off x="9167968" y="5311056"/>
            <a:ext cx="2083380" cy="701987"/>
          </a:xfrm>
          <a:prstGeom prst="rect">
            <a:avLst/>
          </a:prstGeom>
        </p:spPr>
        <p:txBody>
          <a:bodyPr wrap="square" lIns="0" tIns="0" rIns="0" bIns="0" anchor="ctr" anchorCtr="0">
            <a:spAutoFit/>
          </a:bodyPr>
          <a:lstStyle>
            <a:defPPr>
              <a:defRPr lang="zh-CN"/>
            </a:defPPr>
            <a:lvl1pPr marL="0" indent="0" algn="ctr" rtl="0" fontAlgn="base">
              <a:spcBef>
                <a:spcPct val="0"/>
              </a:spcBef>
              <a:spcAft>
                <a:spcPct val="0"/>
              </a:spcAft>
              <a:buNone/>
              <a:defRPr sz="1400" kern="1200" baseline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buNone/>
              <a:defRPr sz="1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l" defTabSz="1116686">
              <a:lnSpc>
                <a:spcPct val="120000"/>
              </a:lnSpc>
              <a:spcBef>
                <a:spcPct val="20000"/>
              </a:spcBef>
              <a:defRPr/>
            </a:pPr>
            <a:r>
              <a:rPr lang="zh-CN" altLang="en-US" sz="200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评定优选工程设计方案的依据</a:t>
            </a:r>
            <a:endParaRPr lang="en-US" sz="2000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3135267"/>
      </p:ext>
    </p:extLst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accel="50000" decel="500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5" presetID="53" presetClass="entr" presetSubtype="0" dur="500" fill="hold" grpId="9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1" presetID="2" presetClass="entr" presetSubtype="4" dur="500" accel="50000" decel="5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53" presetClass="entr" presetSubtype="0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1" presetID="53" presetClass="entr" presetSubtype="0" dur="500" fill="hold" grpId="5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37" presetID="2" presetClass="entr" presetSubtype="4" dur="500" accel="50000" decel="50000" fill="hold" grpId="1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53" presetClass="entr" presetSubtype="0" dur="50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47" presetID="53" presetClass="entr" presetSubtype="0" dur="500" fill="hold" grpId="7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53" presetID="2" presetClass="entr" presetSubtype="4" dur="500" accel="50000" decel="50000" fill="hold" grpId="2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53" presetClass="entr" presetSubtype="0" dur="50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63" presetID="53" presetClass="entr" presetSubtype="0" dur="500" fill="hold" grpId="6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69" presetID="2" presetClass="entr" presetSubtype="4" dur="500" accel="50000" decel="50000" fill="hold" grpId="4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53" presetClass="entr" presetSubtype="0" dur="50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 nodeType="afterGroup">
                            <p:stCondLst>
                              <p:cond delay="22500"/>
                            </p:stCondLst>
                            <p:childTnLst>
                              <p:par>
                                <p:cTn id="79" presetID="53" presetClass="entr" presetSubtype="0" dur="500" fill="hold" grpId="8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" grpId="0"/>
      <p:bldP spid="78" grpId="1"/>
      <p:bldP spid="79" grpId="2"/>
      <p:bldP spid="83" grpId="3"/>
      <p:bldP spid="87" grpId="4"/>
      <p:bldP spid="116" grpId="5"/>
      <p:bldP spid="120" grpId="6"/>
      <p:bldP spid="122" grpId="7"/>
      <p:bldP spid="123" grpId="8"/>
      <p:bldP spid="124" grpId="9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" name="椭圆 41"/>
          <p:cNvSpPr/>
          <p:nvPr/>
        </p:nvSpPr>
        <p:spPr>
          <a:xfrm>
            <a:off x="532958" y="327049"/>
            <a:ext cx="367982" cy="367982"/>
          </a:xfrm>
          <a:prstGeom prst="ellipse">
            <a:avLst/>
          </a:prstGeom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43" name="Content Placeholder 2"/>
          <p:cNvSpPr txBox="1"/>
          <p:nvPr/>
        </p:nvSpPr>
        <p:spPr>
          <a:xfrm>
            <a:off x="1077832" y="327049"/>
            <a:ext cx="3425771" cy="36798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smtClean="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工程定额的分类</a:t>
            </a:r>
            <a:endParaRPr lang="en-US" sz="2800"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44" name="椭圆 43"/>
          <p:cNvSpPr/>
          <p:nvPr/>
        </p:nvSpPr>
        <p:spPr>
          <a:xfrm>
            <a:off x="800016" y="327049"/>
            <a:ext cx="201847" cy="201847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graphicFrame>
        <p:nvGraphicFramePr>
          <p:cNvPr id="2" name="图示 1"/>
          <p:cNvGraphicFramePr/>
          <p:nvPr>
            <p:extLst>
              <p:ext uri="{D42A27DB-BD31-4B8C-83A1-F6EECF244321}">
                <p14:modId xmlns:p14="http://schemas.microsoft.com/office/powerpoint/2010/main" val="412245057"/>
              </p:ext>
            </p:extLst>
          </p:nvPr>
        </p:nvGraphicFramePr>
        <p:xfrm>
          <a:off x="890669" y="1672109"/>
          <a:ext cx="10363241" cy="3384376"/>
        </p:xfrm>
        <a:graphic>
          <a:graphicData uri="http://schemas.openxmlformats.org/drawingml/2006/diagram">
            <dgm:relIds xmlns:dgm="http://schemas.openxmlformats.org/drawingml/2006/diagram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53853723"/>
      </p:ext>
    </p:extLst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Rectangle 31"/>
          <p:cNvSpPr/>
          <p:nvPr/>
        </p:nvSpPr>
        <p:spPr>
          <a:xfrm>
            <a:off x="2286225" y="3547552"/>
            <a:ext cx="379284" cy="3685098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109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grpSp>
        <p:nvGrpSpPr>
          <p:cNvPr id="59" name="Group 58"/>
          <p:cNvGrpSpPr/>
          <p:nvPr/>
        </p:nvGrpSpPr>
        <p:grpSpPr>
          <a:xfrm>
            <a:off x="2286227" y="3033946"/>
            <a:ext cx="4374190" cy="663736"/>
            <a:chOff x="643467" y="1947984"/>
            <a:chExt cx="4045562" cy="629355"/>
          </a:xfrm>
        </p:grpSpPr>
        <p:sp>
          <p:nvSpPr>
            <p:cNvPr id="31" name="Right Arrow 30"/>
            <p:cNvSpPr/>
            <p:nvPr/>
          </p:nvSpPr>
          <p:spPr>
            <a:xfrm>
              <a:off x="1003098" y="1947984"/>
              <a:ext cx="3685931" cy="629355"/>
            </a:xfrm>
            <a:prstGeom prst="rightArrow">
              <a:avLst>
                <a:gd name="adj1" fmla="val 54891"/>
                <a:gd name="adj2" fmla="val 58152"/>
              </a:avLst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en-US" sz="2109">
                <a:latin typeface="Arial" pitchFamily="34" charset="0"/>
                <a:ea typeface="黑体" pitchFamily="49" charset="-122"/>
                <a:sym typeface="Arial" pitchFamily="34" charset="0"/>
              </a:endParaRPr>
            </a:p>
          </p:txBody>
        </p:sp>
        <p:sp>
          <p:nvSpPr>
            <p:cNvPr id="36" name="Flowchart: Manual Operation 35"/>
            <p:cNvSpPr/>
            <p:nvPr/>
          </p:nvSpPr>
          <p:spPr>
            <a:xfrm rot="10800000">
              <a:off x="643467" y="2089868"/>
              <a:ext cx="1123849" cy="345114"/>
            </a:xfrm>
            <a:prstGeom prst="flowChartManualOperation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en-US" sz="2109">
                <a:latin typeface="Arial" pitchFamily="34" charset="0"/>
                <a:ea typeface="黑体" pitchFamily="49" charset="-122"/>
                <a:sym typeface="Arial" pitchFamily="34" charset="0"/>
              </a:endParaRPr>
            </a:p>
          </p:txBody>
        </p:sp>
      </p:grpSp>
      <p:sp>
        <p:nvSpPr>
          <p:cNvPr id="41" name="Rectangle 40"/>
          <p:cNvSpPr/>
          <p:nvPr/>
        </p:nvSpPr>
        <p:spPr>
          <a:xfrm>
            <a:off x="2760325" y="4211288"/>
            <a:ext cx="379281" cy="3021362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109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grpSp>
        <p:nvGrpSpPr>
          <p:cNvPr id="60" name="Group 59"/>
          <p:cNvGrpSpPr/>
          <p:nvPr/>
        </p:nvGrpSpPr>
        <p:grpSpPr>
          <a:xfrm>
            <a:off x="2760326" y="3697684"/>
            <a:ext cx="3618822" cy="663737"/>
            <a:chOff x="1093007" y="2577339"/>
            <a:chExt cx="3431368" cy="629356"/>
          </a:xfrm>
        </p:grpSpPr>
        <p:sp>
          <p:nvSpPr>
            <p:cNvPr id="43" name="Right Arrow 42"/>
            <p:cNvSpPr/>
            <p:nvPr/>
          </p:nvSpPr>
          <p:spPr>
            <a:xfrm>
              <a:off x="1452637" y="2577339"/>
              <a:ext cx="3071738" cy="629356"/>
            </a:xfrm>
            <a:prstGeom prst="rightArrow">
              <a:avLst>
                <a:gd name="adj1" fmla="val 54891"/>
                <a:gd name="adj2" fmla="val 58152"/>
              </a:avLst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en-US" sz="2109">
                <a:latin typeface="Arial" pitchFamily="34" charset="0"/>
                <a:ea typeface="黑体" pitchFamily="49" charset="-122"/>
                <a:sym typeface="Arial" pitchFamily="34" charset="0"/>
              </a:endParaRPr>
            </a:p>
          </p:txBody>
        </p:sp>
        <p:sp>
          <p:nvSpPr>
            <p:cNvPr id="44" name="Flowchart: Manual Operation 43"/>
            <p:cNvSpPr/>
            <p:nvPr/>
          </p:nvSpPr>
          <p:spPr>
            <a:xfrm rot="10800000">
              <a:off x="1093007" y="2719223"/>
              <a:ext cx="1123849" cy="345115"/>
            </a:xfrm>
            <a:prstGeom prst="flowChartManualOperation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en-US" sz="2109">
                <a:latin typeface="Arial" pitchFamily="34" charset="0"/>
                <a:ea typeface="黑体" pitchFamily="49" charset="-122"/>
                <a:sym typeface="Arial" pitchFamily="34" charset="0"/>
              </a:endParaRPr>
            </a:p>
          </p:txBody>
        </p:sp>
      </p:grpSp>
      <p:sp>
        <p:nvSpPr>
          <p:cNvPr id="47" name="Rectangle 46"/>
          <p:cNvSpPr/>
          <p:nvPr/>
        </p:nvSpPr>
        <p:spPr>
          <a:xfrm>
            <a:off x="3246423" y="4863004"/>
            <a:ext cx="367280" cy="2369646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109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grpSp>
        <p:nvGrpSpPr>
          <p:cNvPr id="48" name="Group 47"/>
          <p:cNvGrpSpPr/>
          <p:nvPr/>
        </p:nvGrpSpPr>
        <p:grpSpPr>
          <a:xfrm>
            <a:off x="3234422" y="4349400"/>
            <a:ext cx="2883546" cy="663737"/>
            <a:chOff x="-982317" y="1123950"/>
            <a:chExt cx="3986335" cy="1066800"/>
          </a:xfrm>
        </p:grpSpPr>
        <p:sp>
          <p:nvSpPr>
            <p:cNvPr id="49" name="Right Arrow 48"/>
            <p:cNvSpPr/>
            <p:nvPr/>
          </p:nvSpPr>
          <p:spPr>
            <a:xfrm>
              <a:off x="-372717" y="1123950"/>
              <a:ext cx="3376735" cy="1066800"/>
            </a:xfrm>
            <a:prstGeom prst="rightArrow">
              <a:avLst>
                <a:gd name="adj1" fmla="val 54891"/>
                <a:gd name="adj2" fmla="val 58152"/>
              </a:avLst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en-US" sz="2109">
                <a:latin typeface="Arial" pitchFamily="34" charset="0"/>
                <a:ea typeface="黑体" pitchFamily="49" charset="-122"/>
                <a:sym typeface="Arial" pitchFamily="34" charset="0"/>
              </a:endParaRPr>
            </a:p>
          </p:txBody>
        </p:sp>
        <p:sp>
          <p:nvSpPr>
            <p:cNvPr id="50" name="Flowchart: Manual Operation 49"/>
            <p:cNvSpPr/>
            <p:nvPr/>
          </p:nvSpPr>
          <p:spPr>
            <a:xfrm rot="10800000">
              <a:off x="-982317" y="1364453"/>
              <a:ext cx="1905000" cy="584993"/>
            </a:xfrm>
            <a:prstGeom prst="flowChartManualOperation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en-US" sz="2109">
                <a:latin typeface="Arial" pitchFamily="34" charset="0"/>
                <a:ea typeface="黑体" pitchFamily="49" charset="-122"/>
                <a:sym typeface="Arial" pitchFamily="34" charset="0"/>
              </a:endParaRPr>
            </a:p>
          </p:txBody>
        </p:sp>
      </p:grpSp>
      <p:sp>
        <p:nvSpPr>
          <p:cNvPr id="58" name="Footer Text"/>
          <p:cNvSpPr txBox="1"/>
          <p:nvPr/>
        </p:nvSpPr>
        <p:spPr>
          <a:xfrm>
            <a:off x="1166516" y="955245"/>
            <a:ext cx="10987802" cy="886397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2400">
                <a:latin typeface="Arial" pitchFamily="34" charset="0"/>
                <a:ea typeface="黑体" pitchFamily="49" charset="-122"/>
                <a:sym typeface="Arial" pitchFamily="34" charset="0"/>
              </a:rPr>
              <a:t>所有的建设过程都可以归纳为劳动者利用劳动手段、对劳动对象进行加工的过程。劳动者、劳动手段和劳动对象是三个不可缺少的要素。</a:t>
            </a:r>
            <a:endParaRPr lang="en-US" altLang="zh-CN" sz="2400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sp>
        <p:nvSpPr>
          <p:cNvPr id="61" name="Text Placeholder 3"/>
          <p:cNvSpPr txBox="1"/>
          <p:nvPr/>
        </p:nvSpPr>
        <p:spPr>
          <a:xfrm>
            <a:off x="6053283" y="3219751"/>
            <a:ext cx="456455" cy="292131"/>
          </a:xfrm>
          <a:prstGeom prst="rect">
            <a:avLst/>
          </a:prstGeom>
        </p:spPr>
        <p:txBody>
          <a:bodyPr wrap="none" lIns="0" tIns="0" rIns="0" bIns="0" anchor="ctr" anchorCtr="0">
            <a:noAutofit/>
          </a:bodyPr>
          <a:lstStyle>
            <a:defPPr>
              <a:defRPr lang="zh-CN"/>
            </a:defPPr>
            <a:lvl1pPr marL="0" indent="0" algn="ctr" rtl="0" fontAlgn="base">
              <a:spcBef>
                <a:spcPct val="0"/>
              </a:spcBef>
              <a:spcAft>
                <a:spcPct val="0"/>
              </a:spcAft>
              <a:buNone/>
              <a:defRPr sz="1400" kern="1200" baseline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buNone/>
              <a:defRPr sz="1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defTabSz="964372">
              <a:spcBef>
                <a:spcPct val="20000"/>
              </a:spcBef>
              <a:defRPr/>
            </a:pPr>
            <a:r>
              <a:rPr lang="en-US" sz="1898">
                <a:solidFill>
                  <a:schemeClr val="bg1"/>
                </a:solidFill>
                <a:latin typeface="Arial" pitchFamily="34" charset="0"/>
                <a:ea typeface="黑体" pitchFamily="49" charset="-122"/>
                <a:sym typeface="Arial" pitchFamily="34" charset="0"/>
              </a:rPr>
              <a:t>01</a:t>
            </a:r>
          </a:p>
        </p:txBody>
      </p:sp>
      <p:sp>
        <p:nvSpPr>
          <p:cNvPr id="62" name="Text Placeholder 3"/>
          <p:cNvSpPr txBox="1"/>
          <p:nvPr/>
        </p:nvSpPr>
        <p:spPr>
          <a:xfrm>
            <a:off x="5761969" y="3879304"/>
            <a:ext cx="456455" cy="292131"/>
          </a:xfrm>
          <a:prstGeom prst="rect">
            <a:avLst/>
          </a:prstGeom>
        </p:spPr>
        <p:txBody>
          <a:bodyPr wrap="none" lIns="0" tIns="0" rIns="0" bIns="0" anchor="ctr" anchorCtr="0">
            <a:noAutofit/>
          </a:bodyPr>
          <a:lstStyle>
            <a:defPPr>
              <a:defRPr lang="zh-CN"/>
            </a:defPPr>
            <a:lvl1pPr marL="0" indent="0" algn="ctr" rtl="0" fontAlgn="base">
              <a:spcBef>
                <a:spcPct val="0"/>
              </a:spcBef>
              <a:spcAft>
                <a:spcPct val="0"/>
              </a:spcAft>
              <a:buNone/>
              <a:defRPr sz="1400" kern="1200" baseline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buNone/>
              <a:defRPr sz="1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defTabSz="964372">
              <a:spcBef>
                <a:spcPct val="20000"/>
              </a:spcBef>
              <a:defRPr/>
            </a:pPr>
            <a:r>
              <a:rPr lang="en-US" sz="1898">
                <a:solidFill>
                  <a:schemeClr val="bg1"/>
                </a:solidFill>
                <a:latin typeface="Arial" pitchFamily="34" charset="0"/>
                <a:ea typeface="黑体" pitchFamily="49" charset="-122"/>
                <a:sym typeface="Arial" pitchFamily="34" charset="0"/>
              </a:rPr>
              <a:t>02</a:t>
            </a:r>
          </a:p>
        </p:txBody>
      </p:sp>
      <p:sp>
        <p:nvSpPr>
          <p:cNvPr id="63" name="Text Placeholder 3"/>
          <p:cNvSpPr txBox="1"/>
          <p:nvPr/>
        </p:nvSpPr>
        <p:spPr>
          <a:xfrm>
            <a:off x="5403392" y="4534783"/>
            <a:ext cx="456455" cy="292131"/>
          </a:xfrm>
          <a:prstGeom prst="rect">
            <a:avLst/>
          </a:prstGeom>
        </p:spPr>
        <p:txBody>
          <a:bodyPr wrap="none" lIns="0" tIns="0" rIns="0" bIns="0" anchor="ctr" anchorCtr="0">
            <a:noAutofit/>
          </a:bodyPr>
          <a:lstStyle>
            <a:defPPr>
              <a:defRPr lang="zh-CN"/>
            </a:defPPr>
            <a:lvl1pPr marL="0" indent="0" algn="ctr" rtl="0" fontAlgn="base">
              <a:spcBef>
                <a:spcPct val="0"/>
              </a:spcBef>
              <a:spcAft>
                <a:spcPct val="0"/>
              </a:spcAft>
              <a:buNone/>
              <a:defRPr sz="1400" kern="1200" baseline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buNone/>
              <a:defRPr sz="1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defTabSz="964372">
              <a:spcBef>
                <a:spcPct val="20000"/>
              </a:spcBef>
              <a:defRPr/>
            </a:pPr>
            <a:r>
              <a:rPr lang="en-US" sz="1898">
                <a:solidFill>
                  <a:schemeClr val="bg1"/>
                </a:solidFill>
                <a:latin typeface="Arial" pitchFamily="34" charset="0"/>
                <a:ea typeface="黑体" pitchFamily="49" charset="-122"/>
                <a:sym typeface="Arial" pitchFamily="34" charset="0"/>
              </a:rPr>
              <a:t>03</a:t>
            </a:r>
          </a:p>
        </p:txBody>
      </p:sp>
      <p:sp>
        <p:nvSpPr>
          <p:cNvPr id="64" name="Text Placeholder 3"/>
          <p:cNvSpPr txBox="1"/>
          <p:nvPr/>
        </p:nvSpPr>
        <p:spPr>
          <a:xfrm>
            <a:off x="5281101" y="5184383"/>
            <a:ext cx="456455" cy="292131"/>
          </a:xfrm>
          <a:prstGeom prst="rect">
            <a:avLst/>
          </a:prstGeom>
        </p:spPr>
        <p:txBody>
          <a:bodyPr wrap="none" lIns="0" tIns="0" rIns="0" bIns="0" anchor="ctr" anchorCtr="0">
            <a:noAutofit/>
          </a:bodyPr>
          <a:lstStyle>
            <a:defPPr>
              <a:defRPr lang="zh-CN"/>
            </a:defPPr>
            <a:lvl1pPr marL="0" indent="0" algn="ctr" rtl="0" fontAlgn="base">
              <a:spcBef>
                <a:spcPct val="0"/>
              </a:spcBef>
              <a:spcAft>
                <a:spcPct val="0"/>
              </a:spcAft>
              <a:buNone/>
              <a:defRPr sz="1400" kern="1200" baseline="0">
                <a:solidFill>
                  <a:schemeClr val="tx1">
                    <a:lumMod val="95000"/>
                    <a:lumOff val="5000"/>
                  </a:schemeClr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457200" indent="0" algn="l" rtl="0" fontAlgn="base">
              <a:spcBef>
                <a:spcPct val="0"/>
              </a:spcBef>
              <a:spcAft>
                <a:spcPct val="0"/>
              </a:spcAft>
              <a:buNone/>
              <a:defRPr sz="12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914400" indent="0" algn="l" rtl="0" fontAlgn="base">
              <a:spcBef>
                <a:spcPct val="0"/>
              </a:spcBef>
              <a:spcAft>
                <a:spcPct val="0"/>
              </a:spcAft>
              <a:buNone/>
              <a:defRPr sz="10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371600" indent="0" algn="l" rtl="0" fontAlgn="base">
              <a:spcBef>
                <a:spcPct val="0"/>
              </a:spcBef>
              <a:spcAft>
                <a:spcPct val="0"/>
              </a:spcAft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1828800" indent="0" algn="l" rtl="0" fontAlgn="base">
              <a:spcBef>
                <a:spcPct val="0"/>
              </a:spcBef>
              <a:spcAft>
                <a:spcPct val="0"/>
              </a:spcAft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indent="0" algn="l" defTabSz="914400" rtl="0" eaLnBrk="1" latinLnBrk="0" hangingPunct="1">
              <a:buNone/>
              <a:defRPr sz="9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defTabSz="964372">
              <a:spcBef>
                <a:spcPct val="20000"/>
              </a:spcBef>
              <a:defRPr/>
            </a:pPr>
            <a:r>
              <a:rPr lang="en-US" sz="1898">
                <a:solidFill>
                  <a:schemeClr val="bg1"/>
                </a:solidFill>
                <a:latin typeface="Arial" pitchFamily="34" charset="0"/>
                <a:ea typeface="黑体" pitchFamily="49" charset="-122"/>
                <a:sym typeface="Arial" pitchFamily="34" charset="0"/>
              </a:rPr>
              <a:t>04</a:t>
            </a:r>
          </a:p>
        </p:txBody>
      </p:sp>
      <p:sp>
        <p:nvSpPr>
          <p:cNvPr id="82" name="TextBox 81"/>
          <p:cNvSpPr txBox="1"/>
          <p:nvPr/>
        </p:nvSpPr>
        <p:spPr>
          <a:xfrm>
            <a:off x="8157166" y="3160685"/>
            <a:ext cx="1231107" cy="399148"/>
          </a:xfrm>
          <a:prstGeom prst="rect">
            <a:avLst/>
          </a:prstGeom>
          <a:noFill/>
        </p:spPr>
        <p:txBody>
          <a:bodyPr wrap="none" lIns="0" tIns="0" rIns="0" bIns="0" rtlCol="0" anchor="t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zh-CN" altLang="en-US" sz="2400" smtClean="0">
                <a:latin typeface="Arial" pitchFamily="34" charset="0"/>
                <a:ea typeface="黑体" pitchFamily="49" charset="-122"/>
                <a:sym typeface="Arial" pitchFamily="34" charset="0"/>
              </a:rPr>
              <a:t>劳动定额</a:t>
            </a:r>
            <a:endParaRPr lang="en-US" sz="2400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grpSp>
        <p:nvGrpSpPr>
          <p:cNvPr id="85" name="Group 68"/>
          <p:cNvGrpSpPr>
            <a:grpSpLocks noChangeAspect="1"/>
          </p:cNvGrpSpPr>
          <p:nvPr/>
        </p:nvGrpSpPr>
        <p:grpSpPr>
          <a:xfrm>
            <a:off x="9660059" y="3916325"/>
            <a:ext cx="528751" cy="513609"/>
            <a:chOff x="6595471" y="2476529"/>
            <a:chExt cx="723797" cy="703077"/>
          </a:xfrm>
        </p:grpSpPr>
        <p:sp>
          <p:nvSpPr>
            <p:cNvPr id="86" name="Oval 85"/>
            <p:cNvSpPr/>
            <p:nvPr/>
          </p:nvSpPr>
          <p:spPr>
            <a:xfrm>
              <a:off x="6595471" y="2476529"/>
              <a:ext cx="723797" cy="70307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en-US" sz="2953">
                <a:solidFill>
                  <a:schemeClr val="accent3">
                    <a:lumMod val="50000"/>
                  </a:schemeClr>
                </a:solidFill>
                <a:latin typeface="Arial" pitchFamily="34" charset="0"/>
                <a:ea typeface="黑体" pitchFamily="49" charset="-122"/>
                <a:sym typeface="Arial" pitchFamily="34" charset="0"/>
              </a:endParaRPr>
            </a:p>
          </p:txBody>
        </p:sp>
        <p:sp>
          <p:nvSpPr>
            <p:cNvPr id="88" name="Freeform 245"/>
            <p:cNvSpPr/>
            <p:nvPr/>
          </p:nvSpPr>
          <p:spPr bwMode="auto">
            <a:xfrm>
              <a:off x="6791563" y="2662261"/>
              <a:ext cx="331612" cy="331612"/>
            </a:xfrm>
            <a:custGeom>
              <a:cxnLst>
                <a:cxn ang="0">
                  <a:pos x="68" y="3"/>
                </a:cxn>
                <a:cxn ang="0">
                  <a:pos x="58" y="61"/>
                </a:cxn>
                <a:cxn ang="0">
                  <a:pos x="57" y="63"/>
                </a:cxn>
                <a:cxn ang="0">
                  <a:pos x="56" y="63"/>
                </a:cxn>
                <a:cxn ang="0">
                  <a:pos x="55" y="63"/>
                </a:cxn>
                <a:cxn ang="0">
                  <a:pos x="38" y="56"/>
                </a:cxn>
                <a:cxn ang="0">
                  <a:pos x="28" y="67"/>
                </a:cxn>
                <a:cxn ang="0">
                  <a:pos x="26" y="68"/>
                </a:cxn>
                <a:cxn ang="0">
                  <a:pos x="26" y="68"/>
                </a:cxn>
                <a:cxn ang="0">
                  <a:pos x="24" y="65"/>
                </a:cxn>
                <a:cxn ang="0">
                  <a:pos x="24" y="52"/>
                </a:cxn>
                <a:cxn ang="0">
                  <a:pos x="57" y="12"/>
                </a:cxn>
                <a:cxn ang="0">
                  <a:pos x="16" y="47"/>
                </a:cxn>
                <a:cxn ang="0">
                  <a:pos x="1" y="41"/>
                </a:cxn>
                <a:cxn ang="0">
                  <a:pos x="0" y="39"/>
                </a:cxn>
                <a:cxn ang="0">
                  <a:pos x="1" y="36"/>
                </a:cxn>
                <a:cxn ang="0">
                  <a:pos x="64" y="0"/>
                </a:cxn>
                <a:cxn ang="0">
                  <a:pos x="65" y="0"/>
                </a:cxn>
                <a:cxn ang="0">
                  <a:pos x="67" y="0"/>
                </a:cxn>
                <a:cxn ang="0">
                  <a:pos x="68" y="3"/>
                </a:cxn>
              </a:cxnLst>
              <a:rect l="0" t="0" r="r" b="b"/>
              <a:pathLst>
                <a:path w="68" h="68">
                  <a:moveTo>
                    <a:pt x="68" y="3"/>
                  </a:moveTo>
                  <a:cubicBezTo>
                    <a:pt x="58" y="61"/>
                    <a:pt x="58" y="61"/>
                    <a:pt x="58" y="61"/>
                  </a:cubicBezTo>
                  <a:cubicBezTo>
                    <a:pt x="58" y="62"/>
                    <a:pt x="57" y="62"/>
                    <a:pt x="57" y="63"/>
                  </a:cubicBezTo>
                  <a:cubicBezTo>
                    <a:pt x="56" y="63"/>
                    <a:pt x="56" y="63"/>
                    <a:pt x="56" y="63"/>
                  </a:cubicBezTo>
                  <a:cubicBezTo>
                    <a:pt x="55" y="63"/>
                    <a:pt x="55" y="63"/>
                    <a:pt x="55" y="63"/>
                  </a:cubicBezTo>
                  <a:cubicBezTo>
                    <a:pt x="38" y="56"/>
                    <a:pt x="38" y="56"/>
                    <a:pt x="38" y="56"/>
                  </a:cubicBezTo>
                  <a:cubicBezTo>
                    <a:pt x="28" y="67"/>
                    <a:pt x="28" y="67"/>
                    <a:pt x="28" y="67"/>
                  </a:cubicBezTo>
                  <a:cubicBezTo>
                    <a:pt x="28" y="67"/>
                    <a:pt x="27" y="68"/>
                    <a:pt x="26" y="68"/>
                  </a:cubicBezTo>
                  <a:cubicBezTo>
                    <a:pt x="26" y="68"/>
                    <a:pt x="26" y="68"/>
                    <a:pt x="26" y="68"/>
                  </a:cubicBezTo>
                  <a:cubicBezTo>
                    <a:pt x="25" y="67"/>
                    <a:pt x="24" y="66"/>
                    <a:pt x="24" y="65"/>
                  </a:cubicBezTo>
                  <a:cubicBezTo>
                    <a:pt x="24" y="52"/>
                    <a:pt x="24" y="52"/>
                    <a:pt x="24" y="52"/>
                  </a:cubicBezTo>
                  <a:cubicBezTo>
                    <a:pt x="57" y="12"/>
                    <a:pt x="57" y="12"/>
                    <a:pt x="57" y="12"/>
                  </a:cubicBezTo>
                  <a:cubicBezTo>
                    <a:pt x="16" y="47"/>
                    <a:pt x="16" y="47"/>
                    <a:pt x="16" y="47"/>
                  </a:cubicBezTo>
                  <a:cubicBezTo>
                    <a:pt x="1" y="41"/>
                    <a:pt x="1" y="41"/>
                    <a:pt x="1" y="41"/>
                  </a:cubicBezTo>
                  <a:cubicBezTo>
                    <a:pt x="0" y="40"/>
                    <a:pt x="0" y="40"/>
                    <a:pt x="0" y="39"/>
                  </a:cubicBezTo>
                  <a:cubicBezTo>
                    <a:pt x="0" y="38"/>
                    <a:pt x="0" y="37"/>
                    <a:pt x="1" y="36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65" y="0"/>
                    <a:pt x="65" y="0"/>
                    <a:pt x="65" y="0"/>
                  </a:cubicBezTo>
                  <a:cubicBezTo>
                    <a:pt x="66" y="0"/>
                    <a:pt x="66" y="0"/>
                    <a:pt x="67" y="0"/>
                  </a:cubicBezTo>
                  <a:cubicBezTo>
                    <a:pt x="68" y="1"/>
                    <a:pt x="68" y="2"/>
                    <a:pt x="68" y="3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 vert="horz" wrap="square" lIns="96435" tIns="48218" rIns="96435" bIns="4821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en-US" sz="2109">
                <a:latin typeface="Arial" pitchFamily="34" charset="0"/>
                <a:ea typeface="黑体" pitchFamily="49" charset="-122"/>
                <a:sym typeface="Arial" pitchFamily="34" charset="0"/>
              </a:endParaRPr>
            </a:p>
          </p:txBody>
        </p:sp>
      </p:grpSp>
      <p:grpSp>
        <p:nvGrpSpPr>
          <p:cNvPr id="111" name="Group 67"/>
          <p:cNvGrpSpPr>
            <a:grpSpLocks noChangeAspect="1"/>
          </p:cNvGrpSpPr>
          <p:nvPr/>
        </p:nvGrpSpPr>
        <p:grpSpPr>
          <a:xfrm>
            <a:off x="9660059" y="3173370"/>
            <a:ext cx="528751" cy="513609"/>
            <a:chOff x="8049780" y="1468406"/>
            <a:chExt cx="723797" cy="703077"/>
          </a:xfrm>
        </p:grpSpPr>
        <p:sp>
          <p:nvSpPr>
            <p:cNvPr id="112" name="Oval 111"/>
            <p:cNvSpPr/>
            <p:nvPr/>
          </p:nvSpPr>
          <p:spPr>
            <a:xfrm>
              <a:off x="8049780" y="1468406"/>
              <a:ext cx="723797" cy="70307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en-US" sz="2531" b="1">
                <a:solidFill>
                  <a:schemeClr val="accent2">
                    <a:lumMod val="50000"/>
                  </a:schemeClr>
                </a:solidFill>
                <a:latin typeface="Arial" pitchFamily="34" charset="0"/>
                <a:ea typeface="黑体" pitchFamily="49" charset="-122"/>
                <a:sym typeface="Arial" pitchFamily="34" charset="0"/>
              </a:endParaRPr>
            </a:p>
          </p:txBody>
        </p:sp>
        <p:sp>
          <p:nvSpPr>
            <p:cNvPr id="113" name="Freeform 217"/>
            <p:cNvSpPr>
              <a:spLocks noEditPoints="1"/>
            </p:cNvSpPr>
            <p:nvPr/>
          </p:nvSpPr>
          <p:spPr bwMode="auto">
            <a:xfrm>
              <a:off x="8222238" y="1677864"/>
              <a:ext cx="378880" cy="284161"/>
            </a:xfrm>
            <a:custGeom>
              <a:cxnLst>
                <a:cxn ang="0">
                  <a:pos x="78" y="58"/>
                </a:cxn>
                <a:cxn ang="0">
                  <a:pos x="0" y="58"/>
                </a:cxn>
                <a:cxn ang="0">
                  <a:pos x="0" y="0"/>
                </a:cxn>
                <a:cxn ang="0">
                  <a:pos x="5" y="0"/>
                </a:cxn>
                <a:cxn ang="0">
                  <a:pos x="5" y="53"/>
                </a:cxn>
                <a:cxn ang="0">
                  <a:pos x="78" y="53"/>
                </a:cxn>
                <a:cxn ang="0">
                  <a:pos x="78" y="58"/>
                </a:cxn>
                <a:cxn ang="0">
                  <a:pos x="73" y="22"/>
                </a:cxn>
                <a:cxn ang="0">
                  <a:pos x="71" y="23"/>
                </a:cxn>
                <a:cxn ang="0">
                  <a:pos x="66" y="18"/>
                </a:cxn>
                <a:cxn ang="0">
                  <a:pos x="42" y="42"/>
                </a:cxn>
                <a:cxn ang="0">
                  <a:pos x="40" y="42"/>
                </a:cxn>
                <a:cxn ang="0">
                  <a:pos x="31" y="34"/>
                </a:cxn>
                <a:cxn ang="0">
                  <a:pos x="16" y="49"/>
                </a:cxn>
                <a:cxn ang="0">
                  <a:pos x="8" y="42"/>
                </a:cxn>
                <a:cxn ang="0">
                  <a:pos x="30" y="20"/>
                </a:cxn>
                <a:cxn ang="0">
                  <a:pos x="32" y="20"/>
                </a:cxn>
                <a:cxn ang="0">
                  <a:pos x="41" y="29"/>
                </a:cxn>
                <a:cxn ang="0">
                  <a:pos x="59" y="11"/>
                </a:cxn>
                <a:cxn ang="0">
                  <a:pos x="54" y="6"/>
                </a:cxn>
                <a:cxn ang="0">
                  <a:pos x="55" y="4"/>
                </a:cxn>
                <a:cxn ang="0">
                  <a:pos x="71" y="4"/>
                </a:cxn>
                <a:cxn ang="0">
                  <a:pos x="73" y="6"/>
                </a:cxn>
                <a:cxn ang="0">
                  <a:pos x="73" y="22"/>
                </a:cxn>
              </a:cxnLst>
              <a:rect l="0" t="0" r="r" b="b"/>
              <a:pathLst>
                <a:path w="78" h="57">
                  <a:moveTo>
                    <a:pt x="78" y="58"/>
                  </a:moveTo>
                  <a:cubicBezTo>
                    <a:pt x="0" y="58"/>
                    <a:pt x="0" y="58"/>
                    <a:pt x="0" y="5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5" y="53"/>
                    <a:pt x="5" y="53"/>
                    <a:pt x="5" y="53"/>
                  </a:cubicBezTo>
                  <a:cubicBezTo>
                    <a:pt x="78" y="53"/>
                    <a:pt x="78" y="53"/>
                    <a:pt x="78" y="53"/>
                  </a:cubicBezTo>
                  <a:lnTo>
                    <a:pt x="78" y="58"/>
                  </a:lnTo>
                  <a:close/>
                  <a:moveTo>
                    <a:pt x="73" y="22"/>
                  </a:moveTo>
                  <a:cubicBezTo>
                    <a:pt x="73" y="23"/>
                    <a:pt x="71" y="24"/>
                    <a:pt x="71" y="23"/>
                  </a:cubicBezTo>
                  <a:cubicBezTo>
                    <a:pt x="66" y="18"/>
                    <a:pt x="66" y="18"/>
                    <a:pt x="66" y="18"/>
                  </a:cubicBezTo>
                  <a:cubicBezTo>
                    <a:pt x="42" y="42"/>
                    <a:pt x="42" y="42"/>
                    <a:pt x="42" y="42"/>
                  </a:cubicBezTo>
                  <a:cubicBezTo>
                    <a:pt x="41" y="43"/>
                    <a:pt x="41" y="43"/>
                    <a:pt x="40" y="42"/>
                  </a:cubicBezTo>
                  <a:cubicBezTo>
                    <a:pt x="31" y="34"/>
                    <a:pt x="31" y="34"/>
                    <a:pt x="31" y="34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8" y="42"/>
                    <a:pt x="8" y="42"/>
                    <a:pt x="8" y="42"/>
                  </a:cubicBezTo>
                  <a:cubicBezTo>
                    <a:pt x="30" y="20"/>
                    <a:pt x="30" y="20"/>
                    <a:pt x="30" y="20"/>
                  </a:cubicBezTo>
                  <a:cubicBezTo>
                    <a:pt x="31" y="19"/>
                    <a:pt x="32" y="19"/>
                    <a:pt x="32" y="20"/>
                  </a:cubicBezTo>
                  <a:cubicBezTo>
                    <a:pt x="41" y="29"/>
                    <a:pt x="41" y="29"/>
                    <a:pt x="41" y="29"/>
                  </a:cubicBezTo>
                  <a:cubicBezTo>
                    <a:pt x="59" y="11"/>
                    <a:pt x="59" y="11"/>
                    <a:pt x="59" y="11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3" y="6"/>
                    <a:pt x="54" y="4"/>
                    <a:pt x="55" y="4"/>
                  </a:cubicBezTo>
                  <a:cubicBezTo>
                    <a:pt x="71" y="4"/>
                    <a:pt x="71" y="4"/>
                    <a:pt x="71" y="4"/>
                  </a:cubicBezTo>
                  <a:cubicBezTo>
                    <a:pt x="72" y="4"/>
                    <a:pt x="73" y="5"/>
                    <a:pt x="73" y="6"/>
                  </a:cubicBezTo>
                  <a:lnTo>
                    <a:pt x="73" y="22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 vert="horz" wrap="square" lIns="96435" tIns="48218" rIns="96435" bIns="4821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en-US" sz="2109">
                <a:latin typeface="Arial" pitchFamily="34" charset="0"/>
                <a:ea typeface="黑体" pitchFamily="49" charset="-122"/>
                <a:sym typeface="Arial" pitchFamily="34" charset="0"/>
              </a:endParaRPr>
            </a:p>
          </p:txBody>
        </p:sp>
      </p:grpSp>
      <p:grpSp>
        <p:nvGrpSpPr>
          <p:cNvPr id="117" name="Group 75"/>
          <p:cNvGrpSpPr>
            <a:grpSpLocks noChangeAspect="1"/>
          </p:cNvGrpSpPr>
          <p:nvPr/>
        </p:nvGrpSpPr>
        <p:grpSpPr>
          <a:xfrm>
            <a:off x="9660059" y="4659280"/>
            <a:ext cx="528751" cy="513609"/>
            <a:chOff x="8049780" y="2476530"/>
            <a:chExt cx="723797" cy="703077"/>
          </a:xfrm>
        </p:grpSpPr>
        <p:sp>
          <p:nvSpPr>
            <p:cNvPr id="118" name="Oval 117"/>
            <p:cNvSpPr/>
            <p:nvPr/>
          </p:nvSpPr>
          <p:spPr>
            <a:xfrm>
              <a:off x="8049780" y="2476530"/>
              <a:ext cx="723797" cy="70307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Calibri"/>
                  <a:ea typeface="宋体" pitchFamily="2" charset="-122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endParaRPr lang="en-US" sz="2953">
                <a:solidFill>
                  <a:schemeClr val="accent4">
                    <a:lumMod val="50000"/>
                  </a:schemeClr>
                </a:solidFill>
                <a:latin typeface="Arial" pitchFamily="34" charset="0"/>
                <a:ea typeface="黑体" pitchFamily="49" charset="-122"/>
                <a:sym typeface="Arial" pitchFamily="34" charset="0"/>
              </a:endParaRPr>
            </a:p>
          </p:txBody>
        </p:sp>
        <p:sp>
          <p:nvSpPr>
            <p:cNvPr id="119" name="Freeform 56"/>
            <p:cNvSpPr>
              <a:spLocks noEditPoints="1"/>
            </p:cNvSpPr>
            <p:nvPr/>
          </p:nvSpPr>
          <p:spPr bwMode="auto">
            <a:xfrm>
              <a:off x="8238857" y="2655247"/>
              <a:ext cx="345642" cy="345642"/>
            </a:xfrm>
            <a:custGeom>
              <a:cxnLst>
                <a:cxn ang="0">
                  <a:pos x="64" y="42"/>
                </a:cxn>
                <a:cxn ang="0">
                  <a:pos x="63" y="44"/>
                </a:cxn>
                <a:cxn ang="0">
                  <a:pos x="33" y="64"/>
                </a:cxn>
                <a:cxn ang="0">
                  <a:pos x="32" y="64"/>
                </a:cxn>
                <a:cxn ang="0">
                  <a:pos x="30" y="64"/>
                </a:cxn>
                <a:cxn ang="0">
                  <a:pos x="1" y="44"/>
                </a:cxn>
                <a:cxn ang="0">
                  <a:pos x="0" y="42"/>
                </a:cxn>
                <a:cxn ang="0">
                  <a:pos x="0" y="23"/>
                </a:cxn>
                <a:cxn ang="0">
                  <a:pos x="1" y="20"/>
                </a:cxn>
                <a:cxn ang="0">
                  <a:pos x="30" y="1"/>
                </a:cxn>
                <a:cxn ang="0">
                  <a:pos x="32" y="0"/>
                </a:cxn>
                <a:cxn ang="0">
                  <a:pos x="33" y="1"/>
                </a:cxn>
                <a:cxn ang="0">
                  <a:pos x="63" y="20"/>
                </a:cxn>
                <a:cxn ang="0">
                  <a:pos x="64" y="23"/>
                </a:cxn>
                <a:cxn ang="0">
                  <a:pos x="64" y="42"/>
                </a:cxn>
                <a:cxn ang="0">
                  <a:pos x="12" y="32"/>
                </a:cxn>
                <a:cxn ang="0">
                  <a:pos x="5" y="28"/>
                </a:cxn>
                <a:cxn ang="0">
                  <a:pos x="5" y="37"/>
                </a:cxn>
                <a:cxn ang="0">
                  <a:pos x="12" y="32"/>
                </a:cxn>
                <a:cxn ang="0">
                  <a:pos x="29" y="21"/>
                </a:cxn>
                <a:cxn ang="0">
                  <a:pos x="29" y="8"/>
                </a:cxn>
                <a:cxn ang="0">
                  <a:pos x="7" y="23"/>
                </a:cxn>
                <a:cxn ang="0">
                  <a:pos x="17" y="29"/>
                </a:cxn>
                <a:cxn ang="0">
                  <a:pos x="29" y="21"/>
                </a:cxn>
                <a:cxn ang="0">
                  <a:pos x="29" y="56"/>
                </a:cxn>
                <a:cxn ang="0">
                  <a:pos x="29" y="44"/>
                </a:cxn>
                <a:cxn ang="0">
                  <a:pos x="17" y="36"/>
                </a:cxn>
                <a:cxn ang="0">
                  <a:pos x="7" y="42"/>
                </a:cxn>
                <a:cxn ang="0">
                  <a:pos x="29" y="56"/>
                </a:cxn>
                <a:cxn ang="0">
                  <a:pos x="41" y="32"/>
                </a:cxn>
                <a:cxn ang="0">
                  <a:pos x="32" y="26"/>
                </a:cxn>
                <a:cxn ang="0">
                  <a:pos x="22" y="32"/>
                </a:cxn>
                <a:cxn ang="0">
                  <a:pos x="32" y="39"/>
                </a:cxn>
                <a:cxn ang="0">
                  <a:pos x="41" y="32"/>
                </a:cxn>
                <a:cxn ang="0">
                  <a:pos x="56" y="23"/>
                </a:cxn>
                <a:cxn ang="0">
                  <a:pos x="35" y="8"/>
                </a:cxn>
                <a:cxn ang="0">
                  <a:pos x="35" y="21"/>
                </a:cxn>
                <a:cxn ang="0">
                  <a:pos x="46" y="29"/>
                </a:cxn>
                <a:cxn ang="0">
                  <a:pos x="56" y="23"/>
                </a:cxn>
                <a:cxn ang="0">
                  <a:pos x="56" y="42"/>
                </a:cxn>
                <a:cxn ang="0">
                  <a:pos x="46" y="36"/>
                </a:cxn>
                <a:cxn ang="0">
                  <a:pos x="35" y="44"/>
                </a:cxn>
                <a:cxn ang="0">
                  <a:pos x="35" y="56"/>
                </a:cxn>
                <a:cxn ang="0">
                  <a:pos x="56" y="42"/>
                </a:cxn>
                <a:cxn ang="0">
                  <a:pos x="58" y="37"/>
                </a:cxn>
                <a:cxn ang="0">
                  <a:pos x="58" y="28"/>
                </a:cxn>
                <a:cxn ang="0">
                  <a:pos x="51" y="32"/>
                </a:cxn>
                <a:cxn ang="0">
                  <a:pos x="58" y="37"/>
                </a:cxn>
              </a:cxnLst>
              <a:rect l="0" t="0" r="r" b="b"/>
              <a:pathLst>
                <a:path w="64" h="64">
                  <a:moveTo>
                    <a:pt x="64" y="42"/>
                  </a:moveTo>
                  <a:cubicBezTo>
                    <a:pt x="64" y="43"/>
                    <a:pt x="63" y="44"/>
                    <a:pt x="63" y="44"/>
                  </a:cubicBezTo>
                  <a:cubicBezTo>
                    <a:pt x="33" y="64"/>
                    <a:pt x="33" y="64"/>
                    <a:pt x="33" y="64"/>
                  </a:cubicBezTo>
                  <a:cubicBezTo>
                    <a:pt x="33" y="64"/>
                    <a:pt x="32" y="64"/>
                    <a:pt x="32" y="64"/>
                  </a:cubicBezTo>
                  <a:cubicBezTo>
                    <a:pt x="31" y="64"/>
                    <a:pt x="31" y="64"/>
                    <a:pt x="30" y="64"/>
                  </a:cubicBezTo>
                  <a:cubicBezTo>
                    <a:pt x="1" y="44"/>
                    <a:pt x="1" y="44"/>
                    <a:pt x="1" y="44"/>
                  </a:cubicBezTo>
                  <a:cubicBezTo>
                    <a:pt x="0" y="44"/>
                    <a:pt x="0" y="43"/>
                    <a:pt x="0" y="42"/>
                  </a:cubicBezTo>
                  <a:cubicBezTo>
                    <a:pt x="0" y="23"/>
                    <a:pt x="0" y="23"/>
                    <a:pt x="0" y="23"/>
                  </a:cubicBezTo>
                  <a:cubicBezTo>
                    <a:pt x="0" y="22"/>
                    <a:pt x="0" y="21"/>
                    <a:pt x="1" y="20"/>
                  </a:cubicBezTo>
                  <a:cubicBezTo>
                    <a:pt x="30" y="1"/>
                    <a:pt x="30" y="1"/>
                    <a:pt x="30" y="1"/>
                  </a:cubicBezTo>
                  <a:cubicBezTo>
                    <a:pt x="31" y="1"/>
                    <a:pt x="31" y="0"/>
                    <a:pt x="32" y="0"/>
                  </a:cubicBezTo>
                  <a:cubicBezTo>
                    <a:pt x="32" y="0"/>
                    <a:pt x="33" y="1"/>
                    <a:pt x="33" y="1"/>
                  </a:cubicBezTo>
                  <a:cubicBezTo>
                    <a:pt x="63" y="20"/>
                    <a:pt x="63" y="20"/>
                    <a:pt x="63" y="20"/>
                  </a:cubicBezTo>
                  <a:cubicBezTo>
                    <a:pt x="63" y="21"/>
                    <a:pt x="64" y="22"/>
                    <a:pt x="64" y="23"/>
                  </a:cubicBezTo>
                  <a:lnTo>
                    <a:pt x="64" y="42"/>
                  </a:lnTo>
                  <a:close/>
                  <a:moveTo>
                    <a:pt x="12" y="32"/>
                  </a:moveTo>
                  <a:cubicBezTo>
                    <a:pt x="5" y="28"/>
                    <a:pt x="5" y="28"/>
                    <a:pt x="5" y="28"/>
                  </a:cubicBezTo>
                  <a:cubicBezTo>
                    <a:pt x="5" y="37"/>
                    <a:pt x="5" y="37"/>
                    <a:pt x="5" y="37"/>
                  </a:cubicBezTo>
                  <a:lnTo>
                    <a:pt x="12" y="32"/>
                  </a:lnTo>
                  <a:close/>
                  <a:moveTo>
                    <a:pt x="29" y="21"/>
                  </a:moveTo>
                  <a:cubicBezTo>
                    <a:pt x="29" y="8"/>
                    <a:pt x="29" y="8"/>
                    <a:pt x="29" y="8"/>
                  </a:cubicBezTo>
                  <a:cubicBezTo>
                    <a:pt x="7" y="23"/>
                    <a:pt x="7" y="23"/>
                    <a:pt x="7" y="23"/>
                  </a:cubicBezTo>
                  <a:cubicBezTo>
                    <a:pt x="17" y="29"/>
                    <a:pt x="17" y="29"/>
                    <a:pt x="17" y="29"/>
                  </a:cubicBezTo>
                  <a:lnTo>
                    <a:pt x="29" y="21"/>
                  </a:lnTo>
                  <a:close/>
                  <a:moveTo>
                    <a:pt x="29" y="56"/>
                  </a:moveTo>
                  <a:cubicBezTo>
                    <a:pt x="29" y="44"/>
                    <a:pt x="29" y="44"/>
                    <a:pt x="29" y="44"/>
                  </a:cubicBezTo>
                  <a:cubicBezTo>
                    <a:pt x="17" y="36"/>
                    <a:pt x="17" y="36"/>
                    <a:pt x="17" y="36"/>
                  </a:cubicBezTo>
                  <a:cubicBezTo>
                    <a:pt x="7" y="42"/>
                    <a:pt x="7" y="42"/>
                    <a:pt x="7" y="42"/>
                  </a:cubicBezTo>
                  <a:lnTo>
                    <a:pt x="29" y="56"/>
                  </a:lnTo>
                  <a:close/>
                  <a:moveTo>
                    <a:pt x="41" y="32"/>
                  </a:moveTo>
                  <a:cubicBezTo>
                    <a:pt x="32" y="26"/>
                    <a:pt x="32" y="26"/>
                    <a:pt x="32" y="26"/>
                  </a:cubicBezTo>
                  <a:cubicBezTo>
                    <a:pt x="22" y="32"/>
                    <a:pt x="22" y="32"/>
                    <a:pt x="22" y="32"/>
                  </a:cubicBezTo>
                  <a:cubicBezTo>
                    <a:pt x="32" y="39"/>
                    <a:pt x="32" y="39"/>
                    <a:pt x="32" y="39"/>
                  </a:cubicBezTo>
                  <a:lnTo>
                    <a:pt x="41" y="32"/>
                  </a:lnTo>
                  <a:close/>
                  <a:moveTo>
                    <a:pt x="56" y="23"/>
                  </a:moveTo>
                  <a:cubicBezTo>
                    <a:pt x="35" y="8"/>
                    <a:pt x="35" y="8"/>
                    <a:pt x="35" y="8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46" y="29"/>
                    <a:pt x="46" y="29"/>
                    <a:pt x="46" y="29"/>
                  </a:cubicBezTo>
                  <a:lnTo>
                    <a:pt x="56" y="23"/>
                  </a:lnTo>
                  <a:close/>
                  <a:moveTo>
                    <a:pt x="56" y="42"/>
                  </a:moveTo>
                  <a:cubicBezTo>
                    <a:pt x="46" y="36"/>
                    <a:pt x="46" y="36"/>
                    <a:pt x="46" y="36"/>
                  </a:cubicBezTo>
                  <a:cubicBezTo>
                    <a:pt x="35" y="44"/>
                    <a:pt x="35" y="44"/>
                    <a:pt x="35" y="44"/>
                  </a:cubicBezTo>
                  <a:cubicBezTo>
                    <a:pt x="35" y="56"/>
                    <a:pt x="35" y="56"/>
                    <a:pt x="35" y="56"/>
                  </a:cubicBezTo>
                  <a:lnTo>
                    <a:pt x="56" y="42"/>
                  </a:lnTo>
                  <a:close/>
                  <a:moveTo>
                    <a:pt x="58" y="37"/>
                  </a:moveTo>
                  <a:cubicBezTo>
                    <a:pt x="58" y="28"/>
                    <a:pt x="58" y="28"/>
                    <a:pt x="58" y="28"/>
                  </a:cubicBezTo>
                  <a:cubicBezTo>
                    <a:pt x="51" y="32"/>
                    <a:pt x="51" y="32"/>
                    <a:pt x="51" y="32"/>
                  </a:cubicBezTo>
                  <a:lnTo>
                    <a:pt x="58" y="37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</a:ln>
          </p:spPr>
          <p:txBody>
            <a:bodyPr vert="horz" wrap="square" lIns="96435" tIns="48218" rIns="96435" bIns="4821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639763" indent="-182563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282700" indent="-3683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925638" indent="-554038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568575" indent="-739775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endParaRPr lang="en-US" sz="2109">
                <a:latin typeface="Arial" pitchFamily="34" charset="0"/>
                <a:ea typeface="黑体" pitchFamily="49" charset="-122"/>
                <a:sym typeface="Arial" pitchFamily="34" charset="0"/>
              </a:endParaRPr>
            </a:p>
          </p:txBody>
        </p:sp>
      </p:grpSp>
      <p:sp>
        <p:nvSpPr>
          <p:cNvPr id="51" name="椭圆 50"/>
          <p:cNvSpPr/>
          <p:nvPr/>
        </p:nvSpPr>
        <p:spPr>
          <a:xfrm>
            <a:off x="532958" y="327049"/>
            <a:ext cx="367982" cy="367982"/>
          </a:xfrm>
          <a:prstGeom prst="ellipse">
            <a:avLst/>
          </a:prstGeom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6" name="Content Placeholder 2"/>
          <p:cNvSpPr txBox="1"/>
          <p:nvPr/>
        </p:nvSpPr>
        <p:spPr>
          <a:xfrm>
            <a:off x="1077833" y="327049"/>
            <a:ext cx="3067050" cy="36798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smtClean="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按生产要素分类</a:t>
            </a:r>
            <a:endParaRPr lang="en-US" sz="2400"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57" name="椭圆 56"/>
          <p:cNvSpPr/>
          <p:nvPr/>
        </p:nvSpPr>
        <p:spPr>
          <a:xfrm>
            <a:off x="800016" y="327049"/>
            <a:ext cx="201847" cy="201847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5" name="TextBox 81"/>
          <p:cNvSpPr txBox="1"/>
          <p:nvPr/>
        </p:nvSpPr>
        <p:spPr>
          <a:xfrm>
            <a:off x="7541612" y="3916325"/>
            <a:ext cx="1846660" cy="399148"/>
          </a:xfrm>
          <a:prstGeom prst="rect">
            <a:avLst/>
          </a:prstGeom>
          <a:noFill/>
        </p:spPr>
        <p:txBody>
          <a:bodyPr wrap="none" lIns="0" tIns="0" rIns="0" bIns="0" rtlCol="0" anchor="t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zh-CN" altLang="en-US" sz="2400" smtClean="0">
                <a:latin typeface="Arial" pitchFamily="34" charset="0"/>
                <a:ea typeface="黑体" pitchFamily="49" charset="-122"/>
                <a:sym typeface="Arial" pitchFamily="34" charset="0"/>
              </a:rPr>
              <a:t>材料消耗定额</a:t>
            </a:r>
            <a:endParaRPr lang="en-US" sz="2400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sp>
        <p:nvSpPr>
          <p:cNvPr id="66" name="TextBox 81"/>
          <p:cNvSpPr txBox="1"/>
          <p:nvPr/>
        </p:nvSpPr>
        <p:spPr>
          <a:xfrm>
            <a:off x="6926058" y="4590262"/>
            <a:ext cx="2462214" cy="443198"/>
          </a:xfrm>
          <a:prstGeom prst="rect">
            <a:avLst/>
          </a:prstGeom>
          <a:noFill/>
        </p:spPr>
        <p:txBody>
          <a:bodyPr wrap="none" lIns="0" tIns="0" rIns="0" bIns="0" rtlCol="0" anchor="t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zh-CN" altLang="en-US" sz="2400" smtClean="0">
                <a:latin typeface="Arial" pitchFamily="34" charset="0"/>
                <a:ea typeface="黑体" pitchFamily="49" charset="-122"/>
                <a:sym typeface="Arial" pitchFamily="34" charset="0"/>
              </a:rPr>
              <a:t>机械台班消耗定额</a:t>
            </a:r>
            <a:endParaRPr lang="en-US" sz="2400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3739673"/>
      </p:ext>
    </p:extLst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1" presetID="22" presetClass="entr" presetSubtype="4" dur="50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2" presetClass="entr" presetSubtype="8" dur="50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9" presetID="53" presetClass="entr" presetSubtype="0" dur="500" fill="hold" grpId="4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25" presetID="53" presetClass="entr" presetSubtype="0" dur="50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31" presetID="22" presetClass="entr" presetSubtype="4" dur="500" fill="hold" grpId="1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35" presetID="22" presetClass="entr" presetSubtype="8" dur="5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14000"/>
                            </p:stCondLst>
                            <p:childTnLst>
                              <p:par>
                                <p:cTn id="39" presetID="53" presetClass="entr" presetSubtype="0" dur="500" fill="hold" grpId="5" nodeType="after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18000"/>
                            </p:stCondLst>
                            <p:childTnLst>
                              <p:par>
                                <p:cTn id="45" presetID="53" presetClass="entr" presetSubtype="0" dur="500" fill="hold" nodeType="after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22500"/>
                            </p:stCondLst>
                            <p:childTnLst>
                              <p:par>
                                <p:cTn id="51" presetID="22" presetClass="entr" presetSubtype="4" dur="500" fill="hold" grpId="2" nodeType="afterEffect">
                                  <p:stCondLst>
                                    <p:cond delay="45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27500"/>
                            </p:stCondLst>
                            <p:childTnLst>
                              <p:par>
                                <p:cTn id="55" presetID="22" presetClass="entr" presetSubtype="8" dur="50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 nodeType="afterGroup">
                            <p:stCondLst>
                              <p:cond delay="33000"/>
                            </p:stCondLst>
                            <p:childTnLst>
                              <p:par>
                                <p:cTn id="59" presetID="53" presetClass="entr" presetSubtype="0" dur="500" fill="hold" grpId="6" nodeType="after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39000"/>
                            </p:stCondLst>
                            <p:childTnLst>
                              <p:par>
                                <p:cTn id="65" presetID="53" presetClass="entr" presetSubtype="0" dur="500" fill="hold" nodeType="afterEffect">
                                  <p:stCondLst>
                                    <p:cond delay="60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5500"/>
                            </p:stCondLst>
                            <p:childTnLst>
                              <p:par>
                                <p:cTn id="71" presetID="53" presetClass="entr" presetSubtype="0" dur="500" fill="hold" grpId="7" nodeType="afterEffect">
                                  <p:stCondLst>
                                    <p:cond delay="65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41" grpId="1"/>
      <p:bldP spid="47" grpId="2"/>
      <p:bldP spid="58" grpId="3"/>
      <p:bldP spid="61" grpId="4"/>
      <p:bldP spid="62" grpId="5"/>
      <p:bldP spid="63" grpId="6"/>
      <p:bldP spid="64" grpId="7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Oval 39"/>
          <p:cNvSpPr/>
          <p:nvPr/>
        </p:nvSpPr>
        <p:spPr>
          <a:xfrm>
            <a:off x="3742472" y="1003590"/>
            <a:ext cx="854924" cy="854924"/>
          </a:xfrm>
          <a:prstGeom prst="ellipse">
            <a:avLst/>
          </a:prstGeom>
          <a:solidFill>
            <a:schemeClr val="bg1"/>
          </a:solidFill>
          <a:ln w="139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施工定额</a:t>
            </a:r>
            <a:endParaRPr lang="en-US" b="1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41" name="Oval 40"/>
          <p:cNvSpPr/>
          <p:nvPr/>
        </p:nvSpPr>
        <p:spPr>
          <a:xfrm>
            <a:off x="7066206" y="1393249"/>
            <a:ext cx="854924" cy="854924"/>
          </a:xfrm>
          <a:prstGeom prst="ellipse">
            <a:avLst/>
          </a:prstGeom>
          <a:solidFill>
            <a:schemeClr val="bg1"/>
          </a:solidFill>
          <a:ln w="139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预算定额</a:t>
            </a:r>
            <a:endParaRPr lang="en-US" altLang="zh-CN" b="1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42" name="Oval 41"/>
          <p:cNvSpPr/>
          <p:nvPr/>
        </p:nvSpPr>
        <p:spPr>
          <a:xfrm>
            <a:off x="5521735" y="3016778"/>
            <a:ext cx="854924" cy="854924"/>
          </a:xfrm>
          <a:prstGeom prst="ellipse">
            <a:avLst/>
          </a:prstGeom>
          <a:solidFill>
            <a:schemeClr val="bg1"/>
          </a:solidFill>
          <a:ln w="1397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概算指标</a:t>
            </a:r>
            <a:endParaRPr lang="en-US" altLang="zh-CN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8642392" y="2635843"/>
            <a:ext cx="854924" cy="854924"/>
          </a:xfrm>
          <a:prstGeom prst="ellipse">
            <a:avLst/>
          </a:prstGeom>
          <a:solidFill>
            <a:schemeClr val="bg1"/>
          </a:solidFill>
          <a:ln w="1397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概算定额</a:t>
            </a:r>
            <a:endParaRPr lang="en-US" altLang="zh-CN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cxnSp>
        <p:nvCxnSpPr>
          <p:cNvPr id="44" name="Straight Connector 43"/>
          <p:cNvCxnSpPr>
            <a:stCxn id="40" idx="4"/>
          </p:cNvCxnSpPr>
          <p:nvPr/>
        </p:nvCxnSpPr>
        <p:spPr>
          <a:xfrm flipH="1">
            <a:off x="0" y="1858514"/>
            <a:ext cx="4169934" cy="0"/>
          </a:xfrm>
          <a:prstGeom prst="line">
            <a:avLst/>
          </a:prstGeom>
          <a:ln w="139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/>
          <p:cNvCxnSpPr/>
          <p:nvPr/>
        </p:nvCxnSpPr>
        <p:spPr>
          <a:xfrm flipH="1">
            <a:off x="0" y="2248173"/>
            <a:ext cx="7493669" cy="0"/>
          </a:xfrm>
          <a:prstGeom prst="line">
            <a:avLst/>
          </a:prstGeom>
          <a:ln w="139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/>
          <p:cNvCxnSpPr/>
          <p:nvPr/>
        </p:nvCxnSpPr>
        <p:spPr>
          <a:xfrm flipH="1">
            <a:off x="0" y="2635843"/>
            <a:ext cx="9016736" cy="0"/>
          </a:xfrm>
          <a:prstGeom prst="line">
            <a:avLst/>
          </a:prstGeom>
          <a:ln w="139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>
            <a:stCxn id="42" idx="0"/>
          </p:cNvCxnSpPr>
          <p:nvPr/>
        </p:nvCxnSpPr>
        <p:spPr>
          <a:xfrm flipH="1">
            <a:off x="0" y="3016778"/>
            <a:ext cx="5949197" cy="0"/>
          </a:xfrm>
          <a:prstGeom prst="line">
            <a:avLst/>
          </a:prstGeom>
          <a:ln w="1397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Oval 74"/>
          <p:cNvSpPr/>
          <p:nvPr/>
        </p:nvSpPr>
        <p:spPr>
          <a:xfrm>
            <a:off x="2391610" y="3388809"/>
            <a:ext cx="854924" cy="854924"/>
          </a:xfrm>
          <a:prstGeom prst="ellipse">
            <a:avLst/>
          </a:prstGeom>
          <a:solidFill>
            <a:schemeClr val="bg1"/>
          </a:solidFill>
          <a:ln w="1397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投资估算指标</a:t>
            </a:r>
            <a:endParaRPr lang="en-US" altLang="zh-CN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cxnSp>
        <p:nvCxnSpPr>
          <p:cNvPr id="76" name="Straight Connector 75"/>
          <p:cNvCxnSpPr>
            <a:stCxn id="75" idx="0"/>
          </p:cNvCxnSpPr>
          <p:nvPr/>
        </p:nvCxnSpPr>
        <p:spPr>
          <a:xfrm flipH="1">
            <a:off x="0" y="3388809"/>
            <a:ext cx="2819072" cy="0"/>
          </a:xfrm>
          <a:prstGeom prst="line">
            <a:avLst/>
          </a:prstGeom>
          <a:ln w="1397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/>
        </p:nvSpPr>
        <p:spPr>
          <a:xfrm>
            <a:off x="532958" y="327049"/>
            <a:ext cx="367982" cy="367982"/>
          </a:xfrm>
          <a:prstGeom prst="ellipse">
            <a:avLst/>
          </a:prstGeom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3" name="Content Placeholder 2"/>
          <p:cNvSpPr txBox="1"/>
          <p:nvPr/>
        </p:nvSpPr>
        <p:spPr>
          <a:xfrm>
            <a:off x="800016" y="321588"/>
            <a:ext cx="2468036" cy="36798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1" smtClean="0">
                <a:latin typeface="Arial" pitchFamily="34" charset="0"/>
                <a:ea typeface="黑体" pitchFamily="49" charset="-122"/>
                <a:sym typeface="Arial" pitchFamily="34" charset="0"/>
              </a:rPr>
              <a:t>按使用用途来分类</a:t>
            </a:r>
            <a:endParaRPr lang="zh-CN" altLang="en-US" sz="2000" b="1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sp>
        <p:nvSpPr>
          <p:cNvPr id="24" name="椭圆 23"/>
          <p:cNvSpPr/>
          <p:nvPr/>
        </p:nvSpPr>
        <p:spPr>
          <a:xfrm>
            <a:off x="800016" y="327049"/>
            <a:ext cx="201847" cy="201847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1534" y="4252636"/>
            <a:ext cx="8315325" cy="2638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9452396"/>
      </p:ext>
    </p:extLst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1" grpId="1"/>
      <p:bldP spid="42" grpId="2"/>
      <p:bldP spid="43" grpId="3"/>
      <p:bldP spid="75" grpId="4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3" name="AutoShape 3"/>
          <p:cNvSpPr/>
          <p:nvPr/>
        </p:nvSpPr>
        <p:spPr bwMode="auto">
          <a:xfrm>
            <a:off x="1707079" y="2922752"/>
            <a:ext cx="2383258" cy="939240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606" y="0"/>
                </a:moveTo>
                <a:cubicBezTo>
                  <a:pt x="6856" y="0"/>
                  <a:pt x="3108" y="3095"/>
                  <a:pt x="0" y="9262"/>
                </a:cubicBezTo>
                <a:lnTo>
                  <a:pt x="3216" y="20949"/>
                </a:lnTo>
                <a:cubicBezTo>
                  <a:pt x="5358" y="16474"/>
                  <a:pt x="7982" y="14230"/>
                  <a:pt x="10606" y="14230"/>
                </a:cubicBezTo>
                <a:cubicBezTo>
                  <a:pt x="13349" y="14230"/>
                  <a:pt x="16084" y="16710"/>
                  <a:pt x="18276" y="21599"/>
                </a:cubicBezTo>
                <a:lnTo>
                  <a:pt x="21599" y="10043"/>
                </a:lnTo>
                <a:cubicBezTo>
                  <a:pt x="18418" y="3351"/>
                  <a:pt x="14513" y="0"/>
                  <a:pt x="10606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  <a:effectLst/>
          <a:extLst/>
        </p:spPr>
        <p:txBody>
          <a:bodyPr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defRPr/>
            </a:pPr>
            <a:endParaRPr lang="es-ES" sz="2953"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黑体" pitchFamily="49" charset="-122"/>
              <a:cs typeface="Gill Sans" charset="0"/>
              <a:sym typeface="Arial" pitchFamily="34" charset="0"/>
            </a:endParaRPr>
          </a:p>
        </p:txBody>
      </p:sp>
      <p:sp>
        <p:nvSpPr>
          <p:cNvPr id="35844" name="AutoShape 4"/>
          <p:cNvSpPr/>
          <p:nvPr/>
        </p:nvSpPr>
        <p:spPr bwMode="auto">
          <a:xfrm>
            <a:off x="1324518" y="2222088"/>
            <a:ext cx="3157587" cy="1075690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614" y="0"/>
                </a:moveTo>
                <a:cubicBezTo>
                  <a:pt x="6870" y="0"/>
                  <a:pt x="3127" y="3506"/>
                  <a:pt x="0" y="10496"/>
                </a:cubicBezTo>
                <a:lnTo>
                  <a:pt x="2478" y="20906"/>
                </a:lnTo>
                <a:cubicBezTo>
                  <a:pt x="4863" y="15433"/>
                  <a:pt x="7738" y="12686"/>
                  <a:pt x="10614" y="12686"/>
                </a:cubicBezTo>
                <a:cubicBezTo>
                  <a:pt x="13611" y="12686"/>
                  <a:pt x="16606" y="15660"/>
                  <a:pt x="19047" y="21599"/>
                </a:cubicBezTo>
                <a:lnTo>
                  <a:pt x="21600" y="11339"/>
                </a:lnTo>
                <a:cubicBezTo>
                  <a:pt x="18399" y="3783"/>
                  <a:pt x="14507" y="0"/>
                  <a:pt x="10614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  <a:extLst/>
        </p:spPr>
        <p:txBody>
          <a:bodyPr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defRPr/>
            </a:pPr>
            <a:endParaRPr lang="es-ES" sz="2953"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黑体" pitchFamily="49" charset="-122"/>
              <a:cs typeface="Gill Sans" charset="0"/>
              <a:sym typeface="Arial" pitchFamily="34" charset="0"/>
            </a:endParaRPr>
          </a:p>
        </p:txBody>
      </p:sp>
      <p:sp>
        <p:nvSpPr>
          <p:cNvPr id="35849" name="AutoShape 9"/>
          <p:cNvSpPr/>
          <p:nvPr/>
        </p:nvSpPr>
        <p:spPr bwMode="auto">
          <a:xfrm>
            <a:off x="900940" y="1469525"/>
            <a:ext cx="4014790" cy="1257343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620" y="0"/>
                </a:moveTo>
                <a:cubicBezTo>
                  <a:pt x="6879" y="0"/>
                  <a:pt x="3140" y="3761"/>
                  <a:pt x="0" y="11264"/>
                </a:cubicBezTo>
                <a:lnTo>
                  <a:pt x="2099" y="20860"/>
                </a:lnTo>
                <a:cubicBezTo>
                  <a:pt x="4610" y="14757"/>
                  <a:pt x="7614" y="11697"/>
                  <a:pt x="10620" y="11697"/>
                </a:cubicBezTo>
                <a:cubicBezTo>
                  <a:pt x="13745" y="11697"/>
                  <a:pt x="16870" y="15001"/>
                  <a:pt x="19440" y="21599"/>
                </a:cubicBezTo>
                <a:lnTo>
                  <a:pt x="21600" y="12151"/>
                </a:lnTo>
                <a:cubicBezTo>
                  <a:pt x="18388" y="4059"/>
                  <a:pt x="14505" y="0"/>
                  <a:pt x="1062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  <a:extLst/>
        </p:spPr>
        <p:txBody>
          <a:bodyPr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defRPr/>
            </a:pPr>
            <a:endParaRPr lang="es-ES" sz="2953"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黑体" pitchFamily="49" charset="-122"/>
              <a:cs typeface="Gill Sans" charset="0"/>
              <a:sym typeface="Arial" pitchFamily="34" charset="0"/>
            </a:endParaRPr>
          </a:p>
        </p:txBody>
      </p:sp>
      <p:sp>
        <p:nvSpPr>
          <p:cNvPr id="35850" name="AutoShape 10"/>
          <p:cNvSpPr/>
          <p:nvPr/>
        </p:nvSpPr>
        <p:spPr bwMode="auto">
          <a:xfrm>
            <a:off x="671570" y="2388674"/>
            <a:ext cx="227695" cy="227695"/>
          </a:xfrm>
          <a:custGeom>
            <a:gdLst>
              <a:gd name="T0" fmla="+- 0 10800 961"/>
              <a:gd name="T1" fmla="*/ T0 w 19679"/>
              <a:gd name="T2" fmla="+- 0 10800 961"/>
              <a:gd name="T3" fmla="*/ 10800 h 19679"/>
              <a:gd name="T4" fmla="+- 0 10800 961"/>
              <a:gd name="T5" fmla="*/ T4 w 19679"/>
              <a:gd name="T6" fmla="+- 0 10800 961"/>
              <a:gd name="T7" fmla="*/ 10800 h 19679"/>
              <a:gd name="T8" fmla="+- 0 10800 961"/>
              <a:gd name="T9" fmla="*/ T8 w 19679"/>
              <a:gd name="T10" fmla="+- 0 10800 961"/>
              <a:gd name="T11" fmla="*/ 10800 h 19679"/>
              <a:gd name="T12" fmla="+- 0 10800 961"/>
              <a:gd name="T13" fmla="*/ T12 w 19679"/>
              <a:gd name="T14" fmla="+- 0 10800 961"/>
              <a:gd name="T15" fmla="*/ 10800 h 19679"/>
            </a:gdLst>
            <a:cxnLst>
              <a:cxn ang="0">
                <a:pos x="T1" y="T3"/>
              </a:cxn>
              <a:cxn ang="0">
                <a:pos x="T5" y="T7"/>
              </a:cxn>
              <a:cxn ang="0">
                <a:pos x="T9" y="T11"/>
              </a:cxn>
              <a:cxn ang="0">
                <a:pos x="T13" y="T15"/>
              </a:cxn>
            </a:cxnLst>
            <a:rect l="0" t="0" r="r" b="b"/>
            <a:pathLst>
              <a:path w="19679" h="19679">
                <a:moveTo>
                  <a:pt x="16796" y="2881"/>
                </a:moveTo>
                <a:cubicBezTo>
                  <a:pt x="20638" y="6724"/>
                  <a:pt x="20638" y="12953"/>
                  <a:pt x="16796" y="16796"/>
                </a:cubicBezTo>
                <a:cubicBezTo>
                  <a:pt x="12953" y="20639"/>
                  <a:pt x="6723" y="20639"/>
                  <a:pt x="2881" y="16796"/>
                </a:cubicBezTo>
                <a:cubicBezTo>
                  <a:pt x="-961" y="12953"/>
                  <a:pt x="-961" y="6724"/>
                  <a:pt x="2881" y="2881"/>
                </a:cubicBezTo>
                <a:cubicBezTo>
                  <a:pt x="6723" y="-961"/>
                  <a:pt x="12953" y="-961"/>
                  <a:pt x="16796" y="2881"/>
                </a:cubicBezTo>
              </a:path>
            </a:pathLst>
          </a:custGeom>
          <a:solidFill>
            <a:schemeClr val="accent1"/>
          </a:solidFill>
          <a:ln w="25400" cap="flat" cmpd="sng">
            <a:solidFill>
              <a:srgbClr val="000000">
                <a:alpha val="0"/>
              </a:srgbClr>
            </a:solidFill>
            <a:prstDash val="solid"/>
            <a:miter lim="0"/>
          </a:ln>
          <a:effectLst/>
          <a:extLst/>
        </p:spPr>
        <p:txBody>
          <a:bodyPr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defTabSz="308049">
              <a:lnSpc>
                <a:spcPct val="120000"/>
              </a:lnSpc>
              <a:defRPr/>
            </a:pPr>
            <a:endParaRPr lang="es-ES" sz="2109">
              <a:solidFill>
                <a:srgbClr val="F1F2F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黑体" pitchFamily="49" charset="-122"/>
              <a:cs typeface="Gill Sans" charset="0"/>
              <a:sym typeface="Arial" pitchFamily="34" charset="0"/>
            </a:endParaRPr>
          </a:p>
        </p:txBody>
      </p:sp>
      <p:sp>
        <p:nvSpPr>
          <p:cNvPr id="35851" name="AutoShape 11"/>
          <p:cNvSpPr/>
          <p:nvPr/>
        </p:nvSpPr>
        <p:spPr bwMode="auto">
          <a:xfrm>
            <a:off x="4874711" y="2495824"/>
            <a:ext cx="227695" cy="227695"/>
          </a:xfrm>
          <a:custGeom>
            <a:gdLst>
              <a:gd name="T0" fmla="+- 0 10800 961"/>
              <a:gd name="T1" fmla="*/ T0 w 19679"/>
              <a:gd name="T2" fmla="+- 0 10800 961"/>
              <a:gd name="T3" fmla="*/ 10800 h 19679"/>
              <a:gd name="T4" fmla="+- 0 10800 961"/>
              <a:gd name="T5" fmla="*/ T4 w 19679"/>
              <a:gd name="T6" fmla="+- 0 10800 961"/>
              <a:gd name="T7" fmla="*/ 10800 h 19679"/>
              <a:gd name="T8" fmla="+- 0 10800 961"/>
              <a:gd name="T9" fmla="*/ T8 w 19679"/>
              <a:gd name="T10" fmla="+- 0 10800 961"/>
              <a:gd name="T11" fmla="*/ 10800 h 19679"/>
              <a:gd name="T12" fmla="+- 0 10800 961"/>
              <a:gd name="T13" fmla="*/ T12 w 19679"/>
              <a:gd name="T14" fmla="+- 0 10800 961"/>
              <a:gd name="T15" fmla="*/ 10800 h 19679"/>
            </a:gdLst>
            <a:cxnLst>
              <a:cxn ang="0">
                <a:pos x="T1" y="T3"/>
              </a:cxn>
              <a:cxn ang="0">
                <a:pos x="T5" y="T7"/>
              </a:cxn>
              <a:cxn ang="0">
                <a:pos x="T9" y="T11"/>
              </a:cxn>
              <a:cxn ang="0">
                <a:pos x="T13" y="T15"/>
              </a:cxn>
            </a:cxnLst>
            <a:rect l="0" t="0" r="r" b="b"/>
            <a:pathLst>
              <a:path w="19679" h="19679">
                <a:moveTo>
                  <a:pt x="16796" y="2881"/>
                </a:moveTo>
                <a:cubicBezTo>
                  <a:pt x="20638" y="6724"/>
                  <a:pt x="20638" y="12953"/>
                  <a:pt x="16796" y="16796"/>
                </a:cubicBezTo>
                <a:cubicBezTo>
                  <a:pt x="12953" y="20639"/>
                  <a:pt x="6723" y="20639"/>
                  <a:pt x="2881" y="16796"/>
                </a:cubicBezTo>
                <a:cubicBezTo>
                  <a:pt x="-961" y="12953"/>
                  <a:pt x="-961" y="6724"/>
                  <a:pt x="2881" y="2881"/>
                </a:cubicBezTo>
                <a:cubicBezTo>
                  <a:pt x="6723" y="-961"/>
                  <a:pt x="12953" y="-961"/>
                  <a:pt x="16796" y="2881"/>
                </a:cubicBezTo>
              </a:path>
            </a:pathLst>
          </a:custGeom>
          <a:solidFill>
            <a:schemeClr val="accent1"/>
          </a:solidFill>
          <a:ln w="25400" cap="flat" cmpd="sng">
            <a:solidFill>
              <a:srgbClr val="000000">
                <a:alpha val="0"/>
              </a:srgbClr>
            </a:solidFill>
            <a:prstDash val="solid"/>
            <a:miter lim="0"/>
          </a:ln>
          <a:effectLst/>
          <a:extLst/>
        </p:spPr>
        <p:txBody>
          <a:bodyPr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defTabSz="308049">
              <a:lnSpc>
                <a:spcPct val="120000"/>
              </a:lnSpc>
              <a:defRPr/>
            </a:pPr>
            <a:endParaRPr lang="es-ES" sz="2109">
              <a:solidFill>
                <a:srgbClr val="F1F2F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黑体" pitchFamily="49" charset="-122"/>
              <a:cs typeface="Gill Sans" charset="0"/>
              <a:sym typeface="Arial" pitchFamily="34" charset="0"/>
            </a:endParaRPr>
          </a:p>
        </p:txBody>
      </p:sp>
      <p:sp>
        <p:nvSpPr>
          <p:cNvPr id="35852" name="AutoShape 12"/>
          <p:cNvSpPr/>
          <p:nvPr/>
        </p:nvSpPr>
        <p:spPr bwMode="auto">
          <a:xfrm>
            <a:off x="1517054" y="3643505"/>
            <a:ext cx="227695" cy="227695"/>
          </a:xfrm>
          <a:custGeom>
            <a:gdLst>
              <a:gd name="T0" fmla="+- 0 10800 961"/>
              <a:gd name="T1" fmla="*/ T0 w 19679"/>
              <a:gd name="T2" fmla="+- 0 10800 961"/>
              <a:gd name="T3" fmla="*/ 10800 h 19679"/>
              <a:gd name="T4" fmla="+- 0 10800 961"/>
              <a:gd name="T5" fmla="*/ T4 w 19679"/>
              <a:gd name="T6" fmla="+- 0 10800 961"/>
              <a:gd name="T7" fmla="*/ 10800 h 19679"/>
              <a:gd name="T8" fmla="+- 0 10800 961"/>
              <a:gd name="T9" fmla="*/ T8 w 19679"/>
              <a:gd name="T10" fmla="+- 0 10800 961"/>
              <a:gd name="T11" fmla="*/ 10800 h 19679"/>
              <a:gd name="T12" fmla="+- 0 10800 961"/>
              <a:gd name="T13" fmla="*/ T12 w 19679"/>
              <a:gd name="T14" fmla="+- 0 10800 961"/>
              <a:gd name="T15" fmla="*/ 10800 h 19679"/>
            </a:gdLst>
            <a:cxnLst>
              <a:cxn ang="0">
                <a:pos x="T1" y="T3"/>
              </a:cxn>
              <a:cxn ang="0">
                <a:pos x="T5" y="T7"/>
              </a:cxn>
              <a:cxn ang="0">
                <a:pos x="T9" y="T11"/>
              </a:cxn>
              <a:cxn ang="0">
                <a:pos x="T13" y="T15"/>
              </a:cxn>
            </a:cxnLst>
            <a:rect l="0" t="0" r="r" b="b"/>
            <a:pathLst>
              <a:path w="19679" h="19679">
                <a:moveTo>
                  <a:pt x="16796" y="2881"/>
                </a:moveTo>
                <a:cubicBezTo>
                  <a:pt x="20638" y="6724"/>
                  <a:pt x="20638" y="12953"/>
                  <a:pt x="16796" y="16796"/>
                </a:cubicBezTo>
                <a:cubicBezTo>
                  <a:pt x="12953" y="20639"/>
                  <a:pt x="6723" y="20639"/>
                  <a:pt x="2881" y="16796"/>
                </a:cubicBezTo>
                <a:cubicBezTo>
                  <a:pt x="-961" y="12953"/>
                  <a:pt x="-961" y="6724"/>
                  <a:pt x="2881" y="2881"/>
                </a:cubicBezTo>
                <a:cubicBezTo>
                  <a:pt x="6723" y="-961"/>
                  <a:pt x="12953" y="-961"/>
                  <a:pt x="16796" y="2881"/>
                </a:cubicBezTo>
              </a:path>
            </a:pathLst>
          </a:custGeom>
          <a:solidFill>
            <a:schemeClr val="accent3"/>
          </a:solidFill>
          <a:ln w="25400" cap="flat" cmpd="sng">
            <a:solidFill>
              <a:srgbClr val="000000">
                <a:alpha val="0"/>
              </a:srgbClr>
            </a:solidFill>
            <a:prstDash val="solid"/>
            <a:miter lim="0"/>
          </a:ln>
          <a:effectLst/>
          <a:extLst/>
        </p:spPr>
        <p:txBody>
          <a:bodyPr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defTabSz="308049">
              <a:lnSpc>
                <a:spcPct val="120000"/>
              </a:lnSpc>
              <a:defRPr/>
            </a:pPr>
            <a:endParaRPr lang="es-ES" sz="2109">
              <a:solidFill>
                <a:srgbClr val="F1F2F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黑体" pitchFamily="49" charset="-122"/>
              <a:cs typeface="Gill Sans" charset="0"/>
              <a:sym typeface="Arial" pitchFamily="34" charset="0"/>
            </a:endParaRPr>
          </a:p>
        </p:txBody>
      </p:sp>
      <p:sp>
        <p:nvSpPr>
          <p:cNvPr id="35854" name="AutoShape 14"/>
          <p:cNvSpPr/>
          <p:nvPr/>
        </p:nvSpPr>
        <p:spPr bwMode="auto">
          <a:xfrm>
            <a:off x="4416811" y="3096871"/>
            <a:ext cx="227695" cy="227695"/>
          </a:xfrm>
          <a:custGeom>
            <a:gdLst>
              <a:gd name="T0" fmla="+- 0 10800 961"/>
              <a:gd name="T1" fmla="*/ T0 w 19679"/>
              <a:gd name="T2" fmla="+- 0 10800 961"/>
              <a:gd name="T3" fmla="*/ 10800 h 19679"/>
              <a:gd name="T4" fmla="+- 0 10800 961"/>
              <a:gd name="T5" fmla="*/ T4 w 19679"/>
              <a:gd name="T6" fmla="+- 0 10800 961"/>
              <a:gd name="T7" fmla="*/ 10800 h 19679"/>
              <a:gd name="T8" fmla="+- 0 10800 961"/>
              <a:gd name="T9" fmla="*/ T8 w 19679"/>
              <a:gd name="T10" fmla="+- 0 10800 961"/>
              <a:gd name="T11" fmla="*/ 10800 h 19679"/>
              <a:gd name="T12" fmla="+- 0 10800 961"/>
              <a:gd name="T13" fmla="*/ T12 w 19679"/>
              <a:gd name="T14" fmla="+- 0 10800 961"/>
              <a:gd name="T15" fmla="*/ 10800 h 19679"/>
            </a:gdLst>
            <a:cxnLst>
              <a:cxn ang="0">
                <a:pos x="T1" y="T3"/>
              </a:cxn>
              <a:cxn ang="0">
                <a:pos x="T5" y="T7"/>
              </a:cxn>
              <a:cxn ang="0">
                <a:pos x="T9" y="T11"/>
              </a:cxn>
              <a:cxn ang="0">
                <a:pos x="T13" y="T15"/>
              </a:cxn>
            </a:cxnLst>
            <a:rect l="0" t="0" r="r" b="b"/>
            <a:pathLst>
              <a:path w="19679" h="19679">
                <a:moveTo>
                  <a:pt x="16796" y="2881"/>
                </a:moveTo>
                <a:cubicBezTo>
                  <a:pt x="20638" y="6724"/>
                  <a:pt x="20638" y="12953"/>
                  <a:pt x="16796" y="16796"/>
                </a:cubicBezTo>
                <a:cubicBezTo>
                  <a:pt x="12953" y="20639"/>
                  <a:pt x="6723" y="20639"/>
                  <a:pt x="2881" y="16796"/>
                </a:cubicBezTo>
                <a:cubicBezTo>
                  <a:pt x="-961" y="12953"/>
                  <a:pt x="-961" y="6724"/>
                  <a:pt x="2881" y="2881"/>
                </a:cubicBezTo>
                <a:cubicBezTo>
                  <a:pt x="6723" y="-961"/>
                  <a:pt x="12953" y="-961"/>
                  <a:pt x="16796" y="2881"/>
                </a:cubicBezTo>
              </a:path>
            </a:pathLst>
          </a:custGeom>
          <a:solidFill>
            <a:schemeClr val="accent2"/>
          </a:solidFill>
          <a:ln w="25400" cap="flat" cmpd="sng">
            <a:solidFill>
              <a:srgbClr val="000000">
                <a:alpha val="0"/>
              </a:srgbClr>
            </a:solidFill>
            <a:prstDash val="solid"/>
            <a:miter lim="0"/>
          </a:ln>
          <a:effectLst/>
          <a:extLst/>
        </p:spPr>
        <p:txBody>
          <a:bodyPr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defTabSz="308049">
              <a:lnSpc>
                <a:spcPct val="120000"/>
              </a:lnSpc>
              <a:defRPr/>
            </a:pPr>
            <a:endParaRPr lang="es-ES" sz="2109">
              <a:solidFill>
                <a:srgbClr val="F1F2F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黑体" pitchFamily="49" charset="-122"/>
              <a:cs typeface="Gill Sans" charset="0"/>
              <a:sym typeface="Arial" pitchFamily="34" charset="0"/>
            </a:endParaRPr>
          </a:p>
        </p:txBody>
      </p:sp>
      <p:sp>
        <p:nvSpPr>
          <p:cNvPr id="35855" name="AutoShape 15"/>
          <p:cNvSpPr/>
          <p:nvPr/>
        </p:nvSpPr>
        <p:spPr bwMode="auto">
          <a:xfrm>
            <a:off x="4017508" y="3638482"/>
            <a:ext cx="227695" cy="227695"/>
          </a:xfrm>
          <a:custGeom>
            <a:gdLst>
              <a:gd name="T0" fmla="+- 0 10800 961"/>
              <a:gd name="T1" fmla="*/ T0 w 19679"/>
              <a:gd name="T2" fmla="+- 0 10800 961"/>
              <a:gd name="T3" fmla="*/ 10800 h 19679"/>
              <a:gd name="T4" fmla="+- 0 10800 961"/>
              <a:gd name="T5" fmla="*/ T4 w 19679"/>
              <a:gd name="T6" fmla="+- 0 10800 961"/>
              <a:gd name="T7" fmla="*/ 10800 h 19679"/>
              <a:gd name="T8" fmla="+- 0 10800 961"/>
              <a:gd name="T9" fmla="*/ T8 w 19679"/>
              <a:gd name="T10" fmla="+- 0 10800 961"/>
              <a:gd name="T11" fmla="*/ 10800 h 19679"/>
              <a:gd name="T12" fmla="+- 0 10800 961"/>
              <a:gd name="T13" fmla="*/ T12 w 19679"/>
              <a:gd name="T14" fmla="+- 0 10800 961"/>
              <a:gd name="T15" fmla="*/ 10800 h 19679"/>
            </a:gdLst>
            <a:cxnLst>
              <a:cxn ang="0">
                <a:pos x="T1" y="T3"/>
              </a:cxn>
              <a:cxn ang="0">
                <a:pos x="T5" y="T7"/>
              </a:cxn>
              <a:cxn ang="0">
                <a:pos x="T9" y="T11"/>
              </a:cxn>
              <a:cxn ang="0">
                <a:pos x="T13" y="T15"/>
              </a:cxn>
            </a:cxnLst>
            <a:rect l="0" t="0" r="r" b="b"/>
            <a:pathLst>
              <a:path w="19679" h="19679">
                <a:moveTo>
                  <a:pt x="16796" y="2881"/>
                </a:moveTo>
                <a:cubicBezTo>
                  <a:pt x="20638" y="6724"/>
                  <a:pt x="20638" y="12953"/>
                  <a:pt x="16796" y="16796"/>
                </a:cubicBezTo>
                <a:cubicBezTo>
                  <a:pt x="12953" y="20639"/>
                  <a:pt x="6723" y="20639"/>
                  <a:pt x="2881" y="16796"/>
                </a:cubicBezTo>
                <a:cubicBezTo>
                  <a:pt x="-961" y="12953"/>
                  <a:pt x="-961" y="6724"/>
                  <a:pt x="2881" y="2881"/>
                </a:cubicBezTo>
                <a:cubicBezTo>
                  <a:pt x="6723" y="-961"/>
                  <a:pt x="12953" y="-961"/>
                  <a:pt x="16796" y="2881"/>
                </a:cubicBezTo>
              </a:path>
            </a:pathLst>
          </a:custGeom>
          <a:solidFill>
            <a:schemeClr val="accent3"/>
          </a:solidFill>
          <a:ln w="25400" cap="flat" cmpd="sng">
            <a:solidFill>
              <a:srgbClr val="000000">
                <a:alpha val="0"/>
              </a:srgbClr>
            </a:solidFill>
            <a:prstDash val="solid"/>
            <a:miter lim="0"/>
          </a:ln>
          <a:effectLst/>
          <a:extLst/>
        </p:spPr>
        <p:txBody>
          <a:bodyPr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defTabSz="308049">
              <a:lnSpc>
                <a:spcPct val="120000"/>
              </a:lnSpc>
              <a:defRPr/>
            </a:pPr>
            <a:endParaRPr lang="es-ES" sz="2109">
              <a:solidFill>
                <a:srgbClr val="F1F2F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黑体" pitchFamily="49" charset="-122"/>
              <a:cs typeface="Gill Sans" charset="0"/>
              <a:sym typeface="Arial" pitchFamily="34" charset="0"/>
            </a:endParaRPr>
          </a:p>
        </p:txBody>
      </p:sp>
      <p:sp>
        <p:nvSpPr>
          <p:cNvPr id="35857" name="AutoShape 17"/>
          <p:cNvSpPr/>
          <p:nvPr/>
        </p:nvSpPr>
        <p:spPr bwMode="auto">
          <a:xfrm>
            <a:off x="1150399" y="3045807"/>
            <a:ext cx="227695" cy="227695"/>
          </a:xfrm>
          <a:custGeom>
            <a:gdLst>
              <a:gd name="T0" fmla="+- 0 10800 961"/>
              <a:gd name="T1" fmla="*/ T0 w 19679"/>
              <a:gd name="T2" fmla="+- 0 10800 961"/>
              <a:gd name="T3" fmla="*/ 10800 h 19679"/>
              <a:gd name="T4" fmla="+- 0 10800 961"/>
              <a:gd name="T5" fmla="*/ T4 w 19679"/>
              <a:gd name="T6" fmla="+- 0 10800 961"/>
              <a:gd name="T7" fmla="*/ 10800 h 19679"/>
              <a:gd name="T8" fmla="+- 0 10800 961"/>
              <a:gd name="T9" fmla="*/ T8 w 19679"/>
              <a:gd name="T10" fmla="+- 0 10800 961"/>
              <a:gd name="T11" fmla="*/ 10800 h 19679"/>
              <a:gd name="T12" fmla="+- 0 10800 961"/>
              <a:gd name="T13" fmla="*/ T12 w 19679"/>
              <a:gd name="T14" fmla="+- 0 10800 961"/>
              <a:gd name="T15" fmla="*/ 10800 h 19679"/>
            </a:gdLst>
            <a:cxnLst>
              <a:cxn ang="0">
                <a:pos x="T1" y="T3"/>
              </a:cxn>
              <a:cxn ang="0">
                <a:pos x="T5" y="T7"/>
              </a:cxn>
              <a:cxn ang="0">
                <a:pos x="T9" y="T11"/>
              </a:cxn>
              <a:cxn ang="0">
                <a:pos x="T13" y="T15"/>
              </a:cxn>
            </a:cxnLst>
            <a:rect l="0" t="0" r="r" b="b"/>
            <a:pathLst>
              <a:path w="19679" h="19679">
                <a:moveTo>
                  <a:pt x="16796" y="2881"/>
                </a:moveTo>
                <a:cubicBezTo>
                  <a:pt x="20638" y="6724"/>
                  <a:pt x="20638" y="12953"/>
                  <a:pt x="16796" y="16796"/>
                </a:cubicBezTo>
                <a:cubicBezTo>
                  <a:pt x="12953" y="20639"/>
                  <a:pt x="6723" y="20639"/>
                  <a:pt x="2881" y="16796"/>
                </a:cubicBezTo>
                <a:cubicBezTo>
                  <a:pt x="-961" y="12953"/>
                  <a:pt x="-961" y="6724"/>
                  <a:pt x="2881" y="2881"/>
                </a:cubicBezTo>
                <a:cubicBezTo>
                  <a:pt x="6723" y="-961"/>
                  <a:pt x="12953" y="-961"/>
                  <a:pt x="16796" y="2881"/>
                </a:cubicBezTo>
              </a:path>
            </a:pathLst>
          </a:custGeom>
          <a:solidFill>
            <a:schemeClr val="accent2"/>
          </a:solidFill>
          <a:ln w="25400" cap="flat" cmpd="sng">
            <a:solidFill>
              <a:srgbClr val="000000">
                <a:alpha val="0"/>
              </a:srgbClr>
            </a:solidFill>
            <a:prstDash val="solid"/>
            <a:miter lim="0"/>
          </a:ln>
          <a:effectLst/>
          <a:extLst/>
        </p:spPr>
        <p:txBody>
          <a:bodyPr lIns="0" tIns="0" rIns="0" bIns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defTabSz="308049">
              <a:lnSpc>
                <a:spcPct val="120000"/>
              </a:lnSpc>
              <a:defRPr/>
            </a:pPr>
            <a:endParaRPr lang="es-ES" sz="2109">
              <a:solidFill>
                <a:srgbClr val="F1F2F1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黑体" pitchFamily="49" charset="-122"/>
              <a:cs typeface="Gill Sans" charset="0"/>
              <a:sym typeface="Arial" pitchFamily="34" charset="0"/>
            </a:endParaRPr>
          </a:p>
        </p:txBody>
      </p:sp>
      <p:sp>
        <p:nvSpPr>
          <p:cNvPr id="35858" name="AutoShape 18"/>
          <p:cNvSpPr/>
          <p:nvPr/>
        </p:nvSpPr>
        <p:spPr bwMode="auto">
          <a:xfrm>
            <a:off x="2622880" y="1630802"/>
            <a:ext cx="524869" cy="335413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599" y="0"/>
                </a:lnTo>
                <a:lnTo>
                  <a:pt x="21599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zh-CN"/>
            </a:defPPr>
            <a:lvl1pPr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1pPr>
            <a:lvl2pPr marL="742950" indent="-285750"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2pPr>
            <a:lvl3pPr marL="1143000" indent="-228600"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3pPr>
            <a:lvl4pPr marL="1600200" indent="-228600"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4pPr>
            <a:lvl5pPr marL="2057400" indent="-228600"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5pPr>
            <a:lvl6pPr marL="2514600" indent="-228600" algn="ctr" defTabSz="8255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6pPr>
            <a:lvl7pPr marL="2971800" indent="-228600" algn="ctr" defTabSz="8255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7pPr>
            <a:lvl8pPr marL="3429000" indent="-228600" algn="ctr" defTabSz="8255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8pPr>
            <a:lvl9pPr marL="3886200" indent="-228600" algn="ctr" defTabSz="8255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9pPr>
          </a:lstStyle>
          <a:p>
            <a:pPr algn="ctr" eaLnBrk="1">
              <a:lnSpc>
                <a:spcPct val="120000"/>
              </a:lnSpc>
            </a:pPr>
            <a:r>
              <a:rPr lang="es-ES" altLang="zh-CN" sz="2000" b="0" smtClean="0">
                <a:latin typeface="Arial" pitchFamily="34" charset="0"/>
                <a:ea typeface="黑体" pitchFamily="49" charset="-122"/>
                <a:sym typeface="Arial" pitchFamily="34" charset="0"/>
              </a:rPr>
              <a:t>03</a:t>
            </a:r>
            <a:endParaRPr lang="es-ES" altLang="zh-CN" sz="1200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sp>
        <p:nvSpPr>
          <p:cNvPr id="35859" name="AutoShape 19"/>
          <p:cNvSpPr/>
          <p:nvPr/>
        </p:nvSpPr>
        <p:spPr bwMode="auto">
          <a:xfrm>
            <a:off x="2622880" y="2381692"/>
            <a:ext cx="524869" cy="335413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599" y="0"/>
                </a:lnTo>
                <a:lnTo>
                  <a:pt x="21599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zh-CN"/>
            </a:defPPr>
            <a:lvl1pPr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1pPr>
            <a:lvl2pPr marL="742950" indent="-285750"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2pPr>
            <a:lvl3pPr marL="1143000" indent="-228600"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3pPr>
            <a:lvl4pPr marL="1600200" indent="-228600"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4pPr>
            <a:lvl5pPr marL="2057400" indent="-228600"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5pPr>
            <a:lvl6pPr marL="2514600" indent="-228600" algn="ctr" defTabSz="8255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6pPr>
            <a:lvl7pPr marL="2971800" indent="-228600" algn="ctr" defTabSz="8255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7pPr>
            <a:lvl8pPr marL="3429000" indent="-228600" algn="ctr" defTabSz="8255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8pPr>
            <a:lvl9pPr marL="3886200" indent="-228600" algn="ctr" defTabSz="8255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9pPr>
          </a:lstStyle>
          <a:p>
            <a:pPr algn="ctr" eaLnBrk="1">
              <a:lnSpc>
                <a:spcPct val="120000"/>
              </a:lnSpc>
            </a:pPr>
            <a:r>
              <a:rPr lang="es-ES" altLang="zh-CN" sz="2000" b="0" smtClean="0">
                <a:latin typeface="Arial" pitchFamily="34" charset="0"/>
                <a:ea typeface="黑体" pitchFamily="49" charset="-122"/>
                <a:sym typeface="Arial" pitchFamily="34" charset="0"/>
              </a:rPr>
              <a:t>02</a:t>
            </a:r>
            <a:endParaRPr lang="es-ES" altLang="zh-CN" sz="1200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sp>
        <p:nvSpPr>
          <p:cNvPr id="35860" name="AutoShape 20"/>
          <p:cNvSpPr/>
          <p:nvPr/>
        </p:nvSpPr>
        <p:spPr bwMode="auto">
          <a:xfrm>
            <a:off x="2622880" y="3072309"/>
            <a:ext cx="524869" cy="335413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599" y="0"/>
                </a:lnTo>
                <a:lnTo>
                  <a:pt x="21599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zh-CN"/>
            </a:defPPr>
            <a:lvl1pPr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1pPr>
            <a:lvl2pPr marL="742950" indent="-285750"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2pPr>
            <a:lvl3pPr marL="1143000" indent="-228600"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3pPr>
            <a:lvl4pPr marL="1600200" indent="-228600"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4pPr>
            <a:lvl5pPr marL="2057400" indent="-228600"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5pPr>
            <a:lvl6pPr marL="2514600" indent="-228600" algn="ctr" defTabSz="8255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6pPr>
            <a:lvl7pPr marL="2971800" indent="-228600" algn="ctr" defTabSz="8255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7pPr>
            <a:lvl8pPr marL="3429000" indent="-228600" algn="ctr" defTabSz="8255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8pPr>
            <a:lvl9pPr marL="3886200" indent="-228600" algn="ctr" defTabSz="8255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9pPr>
          </a:lstStyle>
          <a:p>
            <a:pPr algn="ctr" eaLnBrk="1">
              <a:lnSpc>
                <a:spcPct val="120000"/>
              </a:lnSpc>
            </a:pPr>
            <a:r>
              <a:rPr lang="es-ES" altLang="zh-CN" sz="2000" b="0" smtClean="0">
                <a:latin typeface="Arial" pitchFamily="34" charset="0"/>
                <a:ea typeface="黑体" pitchFamily="49" charset="-122"/>
                <a:sym typeface="Arial" pitchFamily="34" charset="0"/>
              </a:rPr>
              <a:t>01</a:t>
            </a:r>
            <a:endParaRPr lang="es-ES" altLang="zh-CN" sz="1200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sp>
        <p:nvSpPr>
          <p:cNvPr id="35861" name="AutoShape 21"/>
          <p:cNvSpPr/>
          <p:nvPr/>
        </p:nvSpPr>
        <p:spPr bwMode="auto">
          <a:xfrm>
            <a:off x="2618694" y="3783018"/>
            <a:ext cx="524032" cy="335413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599" y="0"/>
                </a:lnTo>
                <a:lnTo>
                  <a:pt x="21599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 anchor="ctr">
            <a:spAutoFit/>
          </a:bodyPr>
          <a:lstStyle>
            <a:defPPr>
              <a:defRPr lang="zh-CN"/>
            </a:defPPr>
            <a:lvl1pPr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1pPr>
            <a:lvl2pPr marL="742950" indent="-285750"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2pPr>
            <a:lvl3pPr marL="1143000" indent="-228600"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3pPr>
            <a:lvl4pPr marL="1600200" indent="-228600"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4pPr>
            <a:lvl5pPr marL="2057400" indent="-228600" algn="l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5pPr>
            <a:lvl6pPr marL="2514600" indent="-228600" algn="ctr" defTabSz="8255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6pPr>
            <a:lvl7pPr marL="2971800" indent="-228600" algn="ctr" defTabSz="8255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7pPr>
            <a:lvl8pPr marL="3429000" indent="-228600" algn="ctr" defTabSz="8255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8pPr>
            <a:lvl9pPr marL="3886200" indent="-228600" algn="ctr" defTabSz="8255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9pPr>
          </a:lstStyle>
          <a:p>
            <a:pPr algn="ctr" eaLnBrk="1">
              <a:lnSpc>
                <a:spcPct val="120000"/>
              </a:lnSpc>
            </a:pPr>
            <a:r>
              <a:rPr lang="es-ES" altLang="zh-CN" sz="2000" b="0">
                <a:latin typeface="Arial" pitchFamily="34" charset="0"/>
                <a:ea typeface="黑体" pitchFamily="49" charset="-122"/>
                <a:sym typeface="Arial" pitchFamily="34" charset="0"/>
              </a:rPr>
              <a:t>01</a:t>
            </a:r>
            <a:endParaRPr lang="es-ES" altLang="zh-CN" sz="1200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sp>
        <p:nvSpPr>
          <p:cNvPr id="35867" name="AutoShape 27"/>
          <p:cNvSpPr/>
          <p:nvPr/>
        </p:nvSpPr>
        <p:spPr bwMode="auto">
          <a:xfrm>
            <a:off x="8746381" y="3060144"/>
            <a:ext cx="1882004" cy="402418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599" y="0"/>
                </a:lnTo>
                <a:lnTo>
                  <a:pt x="21599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 anchor="t" anchorCtr="0">
            <a:spAutoFit/>
          </a:bodyPr>
          <a:lstStyle>
            <a:defPPr>
              <a:defRPr lang="zh-CN"/>
            </a:defPPr>
            <a:lvl1pPr algn="l" defTabSz="647700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1pPr>
            <a:lvl2pPr marL="742950" indent="-285750" algn="l" defTabSz="647700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2pPr>
            <a:lvl3pPr marL="1143000" indent="-228600" algn="l" defTabSz="647700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3pPr>
            <a:lvl4pPr marL="1600200" indent="-228600" algn="l" defTabSz="647700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4pPr>
            <a:lvl5pPr marL="2057400" indent="-228600" algn="l" defTabSz="647700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5pPr>
            <a:lvl6pPr marL="2514600" indent="-228600" algn="ctr" defTabSz="6477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6pPr>
            <a:lvl7pPr marL="2971800" indent="-228600" algn="ctr" defTabSz="6477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7pPr>
            <a:lvl8pPr marL="3429000" indent="-228600" algn="ctr" defTabSz="6477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8pPr>
            <a:lvl9pPr marL="3886200" indent="-228600" algn="ctr" defTabSz="6477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9pPr>
          </a:lstStyle>
          <a:p>
            <a:pPr eaLnBrk="1">
              <a:lnSpc>
                <a:spcPct val="120000"/>
              </a:lnSpc>
              <a:spcBef>
                <a:spcPts val="896"/>
              </a:spcBef>
            </a:pPr>
            <a:r>
              <a:rPr lang="zh-CN" altLang="en-US" sz="2400" b="0" smtClean="0">
                <a:solidFill>
                  <a:schemeClr val="tx1"/>
                </a:solidFill>
                <a:latin typeface="Arial" pitchFamily="34" charset="0"/>
                <a:ea typeface="黑体" pitchFamily="49" charset="-122"/>
                <a:sym typeface="Arial" pitchFamily="34" charset="0"/>
              </a:rPr>
              <a:t>全国定额</a:t>
            </a:r>
            <a:endParaRPr lang="es-ES" altLang="zh-CN" sz="2400" b="0">
              <a:solidFill>
                <a:schemeClr val="tx1"/>
              </a:solidFill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sp>
        <p:nvSpPr>
          <p:cNvPr id="34" name="椭圆 33"/>
          <p:cNvSpPr/>
          <p:nvPr/>
        </p:nvSpPr>
        <p:spPr>
          <a:xfrm>
            <a:off x="532958" y="327049"/>
            <a:ext cx="367982" cy="367982"/>
          </a:xfrm>
          <a:prstGeom prst="ellipse">
            <a:avLst/>
          </a:prstGeom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Content Placeholder 2"/>
          <p:cNvSpPr txBox="1"/>
          <p:nvPr/>
        </p:nvSpPr>
        <p:spPr>
          <a:xfrm>
            <a:off x="1077832" y="327049"/>
            <a:ext cx="4199415" cy="36798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smtClean="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按</a:t>
            </a:r>
            <a:r>
              <a:rPr lang="zh-CN" altLang="en-US" sz="24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编制单位及使用范围分类</a:t>
            </a:r>
            <a:endParaRPr lang="en-US" sz="2400"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36" name="椭圆 35"/>
          <p:cNvSpPr/>
          <p:nvPr/>
        </p:nvSpPr>
        <p:spPr>
          <a:xfrm>
            <a:off x="800016" y="327049"/>
            <a:ext cx="201847" cy="201847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AutoShape 27"/>
          <p:cNvSpPr/>
          <p:nvPr/>
        </p:nvSpPr>
        <p:spPr bwMode="auto">
          <a:xfrm>
            <a:off x="8373591" y="3669991"/>
            <a:ext cx="1882004" cy="402418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599" y="0"/>
                </a:lnTo>
                <a:lnTo>
                  <a:pt x="21599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 anchor="t" anchorCtr="0">
            <a:spAutoFit/>
          </a:bodyPr>
          <a:lstStyle>
            <a:defPPr>
              <a:defRPr lang="zh-CN"/>
            </a:defPPr>
            <a:lvl1pPr algn="l" defTabSz="647700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1pPr>
            <a:lvl2pPr marL="742950" indent="-285750" algn="l" defTabSz="647700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2pPr>
            <a:lvl3pPr marL="1143000" indent="-228600" algn="l" defTabSz="647700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3pPr>
            <a:lvl4pPr marL="1600200" indent="-228600" algn="l" defTabSz="647700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4pPr>
            <a:lvl5pPr marL="2057400" indent="-228600" algn="l" defTabSz="647700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5pPr>
            <a:lvl6pPr marL="2514600" indent="-228600" algn="ctr" defTabSz="6477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6pPr>
            <a:lvl7pPr marL="2971800" indent="-228600" algn="ctr" defTabSz="6477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7pPr>
            <a:lvl8pPr marL="3429000" indent="-228600" algn="ctr" defTabSz="6477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8pPr>
            <a:lvl9pPr marL="3886200" indent="-228600" algn="ctr" defTabSz="6477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9pPr>
          </a:lstStyle>
          <a:p>
            <a:pPr eaLnBrk="1">
              <a:lnSpc>
                <a:spcPct val="120000"/>
              </a:lnSpc>
              <a:spcBef>
                <a:spcPts val="896"/>
              </a:spcBef>
            </a:pPr>
            <a:r>
              <a:rPr lang="zh-CN" altLang="en-US" sz="2400" b="0" smtClean="0">
                <a:solidFill>
                  <a:schemeClr val="tx1"/>
                </a:solidFill>
                <a:latin typeface="Arial" pitchFamily="34" charset="0"/>
                <a:ea typeface="黑体" pitchFamily="49" charset="-122"/>
                <a:sym typeface="Arial" pitchFamily="34" charset="0"/>
              </a:rPr>
              <a:t>地区定额</a:t>
            </a:r>
            <a:endParaRPr lang="es-ES" altLang="zh-CN" sz="2400" b="0">
              <a:solidFill>
                <a:schemeClr val="tx1"/>
              </a:solidFill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sp>
        <p:nvSpPr>
          <p:cNvPr id="38" name="AutoShape 27"/>
          <p:cNvSpPr/>
          <p:nvPr/>
        </p:nvSpPr>
        <p:spPr bwMode="auto">
          <a:xfrm>
            <a:off x="8013551" y="4259736"/>
            <a:ext cx="1882004" cy="402418"/>
          </a:xfrm>
          <a:custGeom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599" y="0"/>
                </a:lnTo>
                <a:lnTo>
                  <a:pt x="21599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</a:extLst>
        </p:spPr>
        <p:txBody>
          <a:bodyPr lIns="0" tIns="0" rIns="0" bIns="0" anchor="t" anchorCtr="0">
            <a:spAutoFit/>
          </a:bodyPr>
          <a:lstStyle>
            <a:defPPr>
              <a:defRPr lang="zh-CN"/>
            </a:defPPr>
            <a:lvl1pPr algn="l" defTabSz="647700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1pPr>
            <a:lvl2pPr marL="742950" indent="-285750" algn="l" defTabSz="647700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2pPr>
            <a:lvl3pPr marL="1143000" indent="-228600" algn="l" defTabSz="647700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3pPr>
            <a:lvl4pPr marL="1600200" indent="-228600" algn="l" defTabSz="647700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4pPr>
            <a:lvl5pPr marL="2057400" indent="-228600" algn="l" defTabSz="647700" rtl="0" eaLnBrk="0" fontAlgn="base"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5pPr>
            <a:lvl6pPr marL="2514600" indent="-228600" algn="ctr" defTabSz="6477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6pPr>
            <a:lvl7pPr marL="2971800" indent="-228600" algn="ctr" defTabSz="6477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7pPr>
            <a:lvl8pPr marL="3429000" indent="-228600" algn="ctr" defTabSz="6477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8pPr>
            <a:lvl9pPr marL="3886200" indent="-228600" algn="ctr" defTabSz="647700" rtl="0" eaLnBrk="0" fontAlgn="base" latinLnBrk="0" hangingPunct="0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defRPr sz="2500" b="1" kern="1200">
                <a:solidFill>
                  <a:srgbClr val="FFFFFF"/>
                </a:solidFill>
                <a:latin typeface="Lato" charset="0"/>
                <a:ea typeface="MS PGothic" pitchFamily="34" charset="-128"/>
                <a:cs typeface="+mn-cs"/>
                <a:sym typeface="Lato" charset="0"/>
              </a:defRPr>
            </a:lvl9pPr>
          </a:lstStyle>
          <a:p>
            <a:pPr eaLnBrk="1">
              <a:lnSpc>
                <a:spcPct val="120000"/>
              </a:lnSpc>
              <a:spcBef>
                <a:spcPts val="896"/>
              </a:spcBef>
            </a:pPr>
            <a:r>
              <a:rPr lang="zh-CN" altLang="en-US" sz="2400" b="0" smtClean="0">
                <a:solidFill>
                  <a:schemeClr val="tx1"/>
                </a:solidFill>
                <a:latin typeface="Arial" pitchFamily="34" charset="0"/>
                <a:ea typeface="黑体" pitchFamily="49" charset="-122"/>
                <a:sym typeface="Arial" pitchFamily="34" charset="0"/>
              </a:rPr>
              <a:t>企业定额</a:t>
            </a:r>
            <a:endParaRPr lang="es-ES" altLang="zh-CN" sz="2400" b="0">
              <a:solidFill>
                <a:schemeClr val="tx1"/>
              </a:solidFill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cxnSp>
        <p:nvCxnSpPr>
          <p:cNvPr id="3" name="直接连接符 2"/>
          <p:cNvCxnSpPr>
            <a:stCxn id="35851" idx="0"/>
          </p:cNvCxnSpPr>
          <p:nvPr/>
        </p:nvCxnSpPr>
        <p:spPr>
          <a:xfrm>
            <a:off x="4988553" y="2620785"/>
            <a:ext cx="537875" cy="6171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/>
          <p:cNvCxnSpPr/>
          <p:nvPr/>
        </p:nvCxnSpPr>
        <p:spPr>
          <a:xfrm>
            <a:off x="5526428" y="3237894"/>
            <a:ext cx="310401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直接连接符 43"/>
          <p:cNvCxnSpPr/>
          <p:nvPr/>
        </p:nvCxnSpPr>
        <p:spPr>
          <a:xfrm>
            <a:off x="4530102" y="3254716"/>
            <a:ext cx="537875" cy="6171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直接连接符 44"/>
          <p:cNvCxnSpPr/>
          <p:nvPr/>
        </p:nvCxnSpPr>
        <p:spPr>
          <a:xfrm>
            <a:off x="5067977" y="3871825"/>
            <a:ext cx="310401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直接连接符 45"/>
          <p:cNvCxnSpPr/>
          <p:nvPr/>
        </p:nvCxnSpPr>
        <p:spPr>
          <a:xfrm>
            <a:off x="4222573" y="3843836"/>
            <a:ext cx="537875" cy="6171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直接连接符 46"/>
          <p:cNvCxnSpPr/>
          <p:nvPr/>
        </p:nvCxnSpPr>
        <p:spPr>
          <a:xfrm>
            <a:off x="4760448" y="4460945"/>
            <a:ext cx="3104011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矩形 47"/>
          <p:cNvSpPr/>
          <p:nvPr/>
        </p:nvSpPr>
        <p:spPr>
          <a:xfrm>
            <a:off x="0" y="6424637"/>
            <a:ext cx="12858750" cy="808013"/>
          </a:xfrm>
          <a:prstGeom prst="rect">
            <a:avLst/>
          </a:prstGeom>
          <a:solidFill>
            <a:srgbClr val="40920A"/>
          </a:solidFill>
          <a:ln>
            <a:solidFill>
              <a:srgbClr val="40920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93157518"/>
      </p:ext>
    </p:extLst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5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dur="500" fill="hold" nodeType="after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358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600"/>
                            </p:stCondLst>
                            <p:childTnLst>
                              <p:par>
                                <p:cTn id="13" presetID="9" presetClass="entr" presetSubtype="0" dur="500" fill="hold" nodeType="after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358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300"/>
                            </p:stCondLst>
                            <p:childTnLst>
                              <p:par>
                                <p:cTn id="17" presetID="9" presetClass="entr" presetSubtype="0" dur="500" fill="hold" nodeType="after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35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5600"/>
                            </p:stCondLst>
                            <p:childTnLst>
                              <p:par>
                                <p:cTn id="21" presetID="9" presetClass="entr" presetSubtype="0" dur="500" fill="hold" nodeType="after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35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25" presetID="9" presetClass="entr" presetSubtype="0" dur="50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5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9" presetClass="entr" presetSubtype="0" dur="500" fill="hold" nodeType="afterEffect">
                                  <p:stCondLst>
                                    <p:cond delay="36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358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6100"/>
                            </p:stCondLst>
                            <p:childTnLst>
                              <p:par>
                                <p:cTn id="33" presetID="9" presetClass="entr" presetSubtype="0" dur="500" fill="hold" nodeType="afterEffect">
                                  <p:stCondLst>
                                    <p:cond delay="41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358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20700"/>
                            </p:stCondLst>
                            <p:childTnLst>
                              <p:par>
                                <p:cTn id="37" presetID="9" presetClass="entr" presetSubtype="0" dur="500" fill="hold" nodeType="afterEffect">
                                  <p:stCondLst>
                                    <p:cond delay="46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500"/>
                                        <p:tgtEl>
                                          <p:spTgt spid="358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25800"/>
                            </p:stCondLst>
                            <p:childTnLst>
                              <p:par>
                                <p:cTn id="41" presetID="2" presetClass="entr" presetSubtype="4" dur="500" fill="hold" grpId="0" nodeType="afterEffect">
                                  <p:stCondLst>
                                    <p:cond delay="51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58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58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31400"/>
                            </p:stCondLst>
                            <p:childTnLst>
                              <p:par>
                                <p:cTn id="46" presetID="2" presetClass="entr" presetSubtype="4" dur="500" fill="hold" grpId="1" nodeType="afterEffect">
                                  <p:stCondLst>
                                    <p:cond delay="57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58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58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37600"/>
                            </p:stCondLst>
                            <p:childTnLst>
                              <p:par>
                                <p:cTn id="51" presetID="2" presetClass="entr" presetSubtype="4" dur="500" fill="hold" grpId="2" nodeType="afterEffect">
                                  <p:stCondLst>
                                    <p:cond delay="630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58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58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44400"/>
                            </p:stCondLst>
                            <p:childTnLst>
                              <p:par>
                                <p:cTn id="56" presetID="2" presetClass="entr" presetSubtype="4" dur="500" fill="hold" grpId="3" nodeType="afterEffect">
                                  <p:stCondLst>
                                    <p:cond delay="69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58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58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51800"/>
                            </p:stCondLst>
                            <p:childTnLst>
                              <p:par>
                                <p:cTn id="61" presetID="2" presetClass="entr" presetSubtype="2" dur="500" fill="hold" grpId="4" nodeType="after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358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58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59800"/>
                            </p:stCondLst>
                            <p:childTnLst>
                              <p:par>
                                <p:cTn id="66" presetID="2" presetClass="entr" presetSubtype="2" dur="500" fill="hold" grpId="5" nodeType="afterEffect">
                                  <p:stCondLst>
                                    <p:cond delay="81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68400"/>
                            </p:stCondLst>
                            <p:childTnLst>
                              <p:par>
                                <p:cTn id="71" presetID="2" presetClass="entr" presetSubtype="2" dur="500" fill="hold" grpId="6" nodeType="afterEffect">
                                  <p:stCondLst>
                                    <p:cond delay="87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58" grpId="0"/>
      <p:bldP spid="35859" grpId="1"/>
      <p:bldP spid="35860" grpId="2"/>
      <p:bldP spid="35861" grpId="3"/>
      <p:bldP spid="35867" grpId="4"/>
      <p:bldP spid="37" grpId="5"/>
      <p:bldP spid="38" grpId="6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MH_Number_1"/>
          <p:cNvSpPr/>
          <p:nvPr>
            <p:custDataLst>
              <p:tags r:id="rId3"/>
            </p:custDataLst>
          </p:nvPr>
        </p:nvSpPr>
        <p:spPr bwMode="auto">
          <a:xfrm>
            <a:off x="1460823" y="2224992"/>
            <a:ext cx="1656184" cy="1512168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accent1"/>
            </a:solidFill>
            <a:miter lim="800000"/>
          </a:ln>
        </p:spPr>
        <p:txBody>
          <a:bodyPr wrap="square" lIns="0" tIns="0" rIns="0" bIns="0" anchor="ctr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ctr">
              <a:spcBef>
                <a:spcPct val="0"/>
              </a:spcBef>
            </a:pPr>
            <a:r>
              <a:rPr lang="en-US" altLang="zh-CN" sz="8800" smtClean="0">
                <a:solidFill>
                  <a:srgbClr val="FFFFFF"/>
                </a:solidFill>
                <a:latin typeface="Arial" pitchFamily="34" charset="0"/>
                <a:ea typeface="黑体" pitchFamily="49" charset="-122"/>
                <a:cs typeface="Times New Roman" panose="02020603050405020304" pitchFamily="18" charset="0"/>
                <a:sym typeface="Arial" pitchFamily="34" charset="0"/>
              </a:rPr>
              <a:t>2</a:t>
            </a:r>
            <a:endParaRPr lang="zh-CN" altLang="en-US" sz="8800">
              <a:solidFill>
                <a:srgbClr val="FFFFFF"/>
              </a:solidFill>
              <a:latin typeface="Arial" pitchFamily="34" charset="0"/>
              <a:ea typeface="黑体" pitchFamily="49" charset="-122"/>
              <a:cs typeface="Times New Roman" panose="02020603050405020304" pitchFamily="18" charset="0"/>
              <a:sym typeface="Arial" pitchFamily="34" charset="0"/>
            </a:endParaRPr>
          </a:p>
        </p:txBody>
      </p:sp>
      <p:cxnSp>
        <p:nvCxnSpPr>
          <p:cNvPr id="3" name="直接连接符 2"/>
          <p:cNvCxnSpPr/>
          <p:nvPr/>
        </p:nvCxnSpPr>
        <p:spPr>
          <a:xfrm>
            <a:off x="3261023" y="3737160"/>
            <a:ext cx="6336704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矩形 3"/>
          <p:cNvSpPr/>
          <p:nvPr/>
        </p:nvSpPr>
        <p:spPr>
          <a:xfrm>
            <a:off x="0" y="5632549"/>
            <a:ext cx="12858750" cy="160010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MH_Entry_1"/>
          <p:cNvSpPr txBox="1"/>
          <p:nvPr>
            <p:custDataLst>
              <p:tags r:id="rId4"/>
            </p:custDataLst>
          </p:nvPr>
        </p:nvSpPr>
        <p:spPr>
          <a:xfrm>
            <a:off x="3477047" y="2680221"/>
            <a:ext cx="6336704" cy="880241"/>
          </a:xfrm>
          <a:custGeom>
            <a:gdLst>
              <a:gd name="connsiteX0" fmla="*/ 4234772 w 4234772"/>
              <a:gd name="connsiteY0" fmla="*/ 539998 h 539998"/>
              <a:gd name="connsiteX1" fmla="*/ 0 w 4234772"/>
              <a:gd name="connsiteY1" fmla="*/ 539998 h 539998"/>
              <a:gd name="connsiteX2" fmla="*/ 0 w 4234772"/>
              <a:gd name="connsiteY2" fmla="*/ 0 h 539998"/>
              <a:gd name="connsiteX3" fmla="*/ 4234772 w 4234772"/>
              <a:gd name="connsiteY3" fmla="*/ 0 h 539998"/>
              <a:gd name="connsiteX4" fmla="*/ 4326212 w 4326212"/>
              <a:gd name="connsiteY4" fmla="*/ 631438 h 631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234772" h="539998">
                <a:moveTo>
                  <a:pt x="4234772" y="539998"/>
                </a:moveTo>
                <a:lnTo>
                  <a:pt x="0" y="539998"/>
                </a:lnTo>
                <a:lnTo>
                  <a:pt x="0" y="0"/>
                </a:lnTo>
                <a:lnTo>
                  <a:pt x="4234772" y="0"/>
                </a:lnTo>
              </a:path>
            </a:pathLst>
          </a:custGeom>
          <a:noFill/>
          <a:ln w="3175">
            <a:noFill/>
          </a:ln>
        </p:spPr>
        <p:txBody>
          <a:bodyPr wrap="square" lIns="0" tIns="0" rIns="0" bIns="0" rtlCol="0" anchor="ctr" anchorCtr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4400">
                <a:latin typeface="Arial" pitchFamily="34" charset="0"/>
                <a:ea typeface="黑体" pitchFamily="49" charset="-122"/>
                <a:sym typeface="Arial" pitchFamily="34" charset="0"/>
              </a:rPr>
              <a:t>市政工程</a:t>
            </a:r>
            <a:r>
              <a:rPr lang="zh-CN" altLang="en-US" sz="4400" smtClean="0">
                <a:latin typeface="Arial" pitchFamily="34" charset="0"/>
                <a:ea typeface="黑体" pitchFamily="49" charset="-122"/>
                <a:sym typeface="Arial" pitchFamily="34" charset="0"/>
              </a:rPr>
              <a:t>定额组成</a:t>
            </a:r>
            <a:endParaRPr lang="zh-CN" altLang="en-US" sz="4400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519620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6" presetClass="entr" presetSubtype="0" dur="1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8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" name="椭圆 33"/>
          <p:cNvSpPr/>
          <p:nvPr/>
        </p:nvSpPr>
        <p:spPr>
          <a:xfrm>
            <a:off x="532958" y="327049"/>
            <a:ext cx="367982" cy="367982"/>
          </a:xfrm>
          <a:prstGeom prst="ellipse">
            <a:avLst/>
          </a:prstGeom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Content Placeholder 2"/>
          <p:cNvSpPr txBox="1"/>
          <p:nvPr/>
        </p:nvSpPr>
        <p:spPr>
          <a:xfrm>
            <a:off x="1077832" y="327049"/>
            <a:ext cx="4199415" cy="36798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400" smtClean="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市政工程定额组成</a:t>
            </a:r>
            <a:endParaRPr lang="en-US" sz="2400"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36" name="椭圆 35"/>
          <p:cNvSpPr/>
          <p:nvPr/>
        </p:nvSpPr>
        <p:spPr>
          <a:xfrm>
            <a:off x="800016" y="327049"/>
            <a:ext cx="201847" cy="201847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8" name="矩形 47"/>
          <p:cNvSpPr/>
          <p:nvPr/>
        </p:nvSpPr>
        <p:spPr>
          <a:xfrm>
            <a:off x="0" y="6424637"/>
            <a:ext cx="12858750" cy="808013"/>
          </a:xfrm>
          <a:prstGeom prst="rect">
            <a:avLst/>
          </a:prstGeom>
          <a:solidFill>
            <a:srgbClr val="40920A"/>
          </a:solidFill>
          <a:ln>
            <a:solidFill>
              <a:srgbClr val="40920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Content Placeholder 2"/>
          <p:cNvSpPr txBox="1"/>
          <p:nvPr/>
        </p:nvSpPr>
        <p:spPr>
          <a:xfrm>
            <a:off x="1352811" y="1103620"/>
            <a:ext cx="9839132" cy="36798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市政工程定额由总说明、分部定额、附录三部分组成</a:t>
            </a:r>
            <a:endParaRPr lang="en-US" sz="2000"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pic>
        <p:nvPicPr>
          <p:cNvPr id="2" name="图片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6847" y="1946458"/>
            <a:ext cx="9191060" cy="4003322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447395955"/>
      </p:ext>
    </p:extLst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Oval 39"/>
          <p:cNvSpPr/>
          <p:nvPr/>
        </p:nvSpPr>
        <p:spPr>
          <a:xfrm>
            <a:off x="3742472" y="2257345"/>
            <a:ext cx="854924" cy="854924"/>
          </a:xfrm>
          <a:prstGeom prst="ellipse">
            <a:avLst/>
          </a:prstGeom>
          <a:solidFill>
            <a:schemeClr val="bg1"/>
          </a:solidFill>
          <a:ln w="1397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定额</a:t>
            </a:r>
            <a:r>
              <a:rPr lang="zh-CN" altLang="en-US" b="1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编制依据</a:t>
            </a:r>
            <a:endParaRPr lang="en-US" b="1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41" name="Oval 40"/>
          <p:cNvSpPr/>
          <p:nvPr/>
        </p:nvSpPr>
        <p:spPr>
          <a:xfrm>
            <a:off x="7066206" y="2647004"/>
            <a:ext cx="854924" cy="854924"/>
          </a:xfrm>
          <a:prstGeom prst="ellipse">
            <a:avLst/>
          </a:prstGeom>
          <a:solidFill>
            <a:schemeClr val="bg1"/>
          </a:solidFill>
          <a:ln w="1397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b="1" smtClean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定额</a:t>
            </a:r>
            <a:r>
              <a:rPr lang="zh-CN" altLang="en-US" b="1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适用范围</a:t>
            </a:r>
            <a:endParaRPr lang="en-US" altLang="zh-CN" b="1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42" name="Oval 41"/>
          <p:cNvSpPr/>
          <p:nvPr/>
        </p:nvSpPr>
        <p:spPr>
          <a:xfrm>
            <a:off x="5521735" y="4270533"/>
            <a:ext cx="854924" cy="854924"/>
          </a:xfrm>
          <a:prstGeom prst="ellipse">
            <a:avLst/>
          </a:prstGeom>
          <a:solidFill>
            <a:schemeClr val="bg1"/>
          </a:solidFill>
          <a:ln w="1397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定额</a:t>
            </a:r>
            <a:r>
              <a:rPr lang="zh-CN" altLang="en-US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内容</a:t>
            </a:r>
            <a:endParaRPr lang="en-US" altLang="zh-CN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8642392" y="3889598"/>
            <a:ext cx="854924" cy="854924"/>
          </a:xfrm>
          <a:prstGeom prst="ellipse">
            <a:avLst/>
          </a:prstGeom>
          <a:solidFill>
            <a:schemeClr val="bg1"/>
          </a:solidFill>
          <a:ln w="1397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定额</a:t>
            </a:r>
            <a:r>
              <a:rPr lang="zh-CN" altLang="en-US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作用</a:t>
            </a:r>
            <a:endParaRPr lang="en-US" altLang="zh-CN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cxnSp>
        <p:nvCxnSpPr>
          <p:cNvPr id="44" name="Straight Connector 43"/>
          <p:cNvCxnSpPr>
            <a:stCxn id="40" idx="4"/>
          </p:cNvCxnSpPr>
          <p:nvPr/>
        </p:nvCxnSpPr>
        <p:spPr>
          <a:xfrm flipH="1">
            <a:off x="0" y="3112269"/>
            <a:ext cx="4169934" cy="0"/>
          </a:xfrm>
          <a:prstGeom prst="line">
            <a:avLst/>
          </a:prstGeom>
          <a:ln w="139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/>
          <p:cNvCxnSpPr/>
          <p:nvPr/>
        </p:nvCxnSpPr>
        <p:spPr>
          <a:xfrm flipH="1">
            <a:off x="0" y="3501928"/>
            <a:ext cx="7493669" cy="0"/>
          </a:xfrm>
          <a:prstGeom prst="line">
            <a:avLst/>
          </a:prstGeom>
          <a:ln w="139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/>
          <p:cNvCxnSpPr/>
          <p:nvPr/>
        </p:nvCxnSpPr>
        <p:spPr>
          <a:xfrm flipH="1">
            <a:off x="0" y="3889598"/>
            <a:ext cx="9016736" cy="0"/>
          </a:xfrm>
          <a:prstGeom prst="line">
            <a:avLst/>
          </a:prstGeom>
          <a:ln w="13970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>
            <a:stCxn id="42" idx="0"/>
          </p:cNvCxnSpPr>
          <p:nvPr/>
        </p:nvCxnSpPr>
        <p:spPr>
          <a:xfrm flipH="1">
            <a:off x="0" y="4270533"/>
            <a:ext cx="5949197" cy="0"/>
          </a:xfrm>
          <a:prstGeom prst="line">
            <a:avLst/>
          </a:prstGeom>
          <a:ln w="1397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Oval 74"/>
          <p:cNvSpPr/>
          <p:nvPr/>
        </p:nvSpPr>
        <p:spPr>
          <a:xfrm>
            <a:off x="2391610" y="4642564"/>
            <a:ext cx="854924" cy="854924"/>
          </a:xfrm>
          <a:prstGeom prst="ellipse">
            <a:avLst/>
          </a:prstGeom>
          <a:solidFill>
            <a:schemeClr val="bg1"/>
          </a:solidFill>
          <a:ln w="1397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mtClean="0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注意</a:t>
            </a:r>
            <a:r>
              <a:rPr lang="zh-CN" altLang="en-US">
                <a:solidFill>
                  <a:schemeClr val="tx1"/>
                </a:solidFill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事项</a:t>
            </a:r>
            <a:endParaRPr lang="en-US" altLang="zh-CN">
              <a:solidFill>
                <a:schemeClr val="tx1"/>
              </a:solidFill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cxnSp>
        <p:nvCxnSpPr>
          <p:cNvPr id="76" name="Straight Connector 75"/>
          <p:cNvCxnSpPr>
            <a:stCxn id="75" idx="0"/>
          </p:cNvCxnSpPr>
          <p:nvPr/>
        </p:nvCxnSpPr>
        <p:spPr>
          <a:xfrm flipH="1">
            <a:off x="0" y="4642564"/>
            <a:ext cx="2819072" cy="0"/>
          </a:xfrm>
          <a:prstGeom prst="line">
            <a:avLst/>
          </a:prstGeom>
          <a:ln w="139700">
            <a:solidFill>
              <a:schemeClr val="accent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椭圆 21"/>
          <p:cNvSpPr/>
          <p:nvPr/>
        </p:nvSpPr>
        <p:spPr>
          <a:xfrm>
            <a:off x="532958" y="327049"/>
            <a:ext cx="367982" cy="367982"/>
          </a:xfrm>
          <a:prstGeom prst="ellipse">
            <a:avLst/>
          </a:prstGeom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3" name="Content Placeholder 2"/>
          <p:cNvSpPr txBox="1"/>
          <p:nvPr/>
        </p:nvSpPr>
        <p:spPr>
          <a:xfrm>
            <a:off x="1167998" y="344905"/>
            <a:ext cx="1015141" cy="36798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1" smtClean="0">
                <a:latin typeface="Arial" pitchFamily="34" charset="0"/>
                <a:ea typeface="黑体" pitchFamily="49" charset="-122"/>
                <a:sym typeface="Arial" pitchFamily="34" charset="0"/>
              </a:rPr>
              <a:t>总说明</a:t>
            </a:r>
            <a:endParaRPr lang="zh-CN" altLang="en-US" sz="2000" b="1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sp>
        <p:nvSpPr>
          <p:cNvPr id="24" name="椭圆 23"/>
          <p:cNvSpPr/>
          <p:nvPr/>
        </p:nvSpPr>
        <p:spPr>
          <a:xfrm>
            <a:off x="800016" y="327049"/>
            <a:ext cx="201847" cy="201847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6" name="Content Placeholder 2"/>
          <p:cNvSpPr txBox="1"/>
          <p:nvPr/>
        </p:nvSpPr>
        <p:spPr>
          <a:xfrm>
            <a:off x="1167998" y="1042473"/>
            <a:ext cx="9839132" cy="886445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总说明一般包括定额的编制依据、适用范围、定额的作用、定额包括的内容以及该定额使用过程中的注意事项等内容。</a:t>
            </a:r>
            <a:endParaRPr lang="en-US" sz="2000"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0" y="6424637"/>
            <a:ext cx="12858750" cy="808013"/>
          </a:xfrm>
          <a:prstGeom prst="rect">
            <a:avLst/>
          </a:prstGeom>
          <a:solidFill>
            <a:srgbClr val="40920A"/>
          </a:solidFill>
          <a:ln>
            <a:solidFill>
              <a:srgbClr val="40920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40974455"/>
      </p:ext>
    </p:extLst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1" grpId="1"/>
      <p:bldP spid="42" grpId="2"/>
      <p:bldP spid="43" grpId="3"/>
      <p:bldP spid="75" grpId="4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椭圆 21"/>
          <p:cNvSpPr/>
          <p:nvPr/>
        </p:nvSpPr>
        <p:spPr>
          <a:xfrm>
            <a:off x="532958" y="327049"/>
            <a:ext cx="367982" cy="367982"/>
          </a:xfrm>
          <a:prstGeom prst="ellipse">
            <a:avLst/>
          </a:prstGeom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3" name="Content Placeholder 2"/>
          <p:cNvSpPr txBox="1"/>
          <p:nvPr/>
        </p:nvSpPr>
        <p:spPr>
          <a:xfrm>
            <a:off x="1167998" y="344905"/>
            <a:ext cx="1444953" cy="36798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1" smtClean="0">
                <a:latin typeface="Arial" pitchFamily="34" charset="0"/>
                <a:ea typeface="黑体" pitchFamily="49" charset="-122"/>
                <a:sym typeface="Arial" pitchFamily="34" charset="0"/>
              </a:rPr>
              <a:t>分部定额</a:t>
            </a:r>
            <a:endParaRPr lang="zh-CN" altLang="en-US" sz="2000" b="1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sp>
        <p:nvSpPr>
          <p:cNvPr id="24" name="椭圆 23"/>
          <p:cNvSpPr/>
          <p:nvPr/>
        </p:nvSpPr>
        <p:spPr>
          <a:xfrm>
            <a:off x="800016" y="327049"/>
            <a:ext cx="201847" cy="201847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6" name="Content Placeholder 2"/>
          <p:cNvSpPr txBox="1"/>
          <p:nvPr/>
        </p:nvSpPr>
        <p:spPr>
          <a:xfrm>
            <a:off x="1167998" y="1042474"/>
            <a:ext cx="9839132" cy="67738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分部定额由分部说明、工程量计算规则和定额项目表三部分组成。</a:t>
            </a:r>
            <a:endParaRPr lang="en-US" sz="2000"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0" y="6424637"/>
            <a:ext cx="12858750" cy="808013"/>
          </a:xfrm>
          <a:prstGeom prst="rect">
            <a:avLst/>
          </a:prstGeom>
          <a:solidFill>
            <a:srgbClr val="40920A"/>
          </a:solidFill>
          <a:ln>
            <a:solidFill>
              <a:srgbClr val="40920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2" name="图示 1"/>
          <p:cNvGraphicFramePr/>
          <p:nvPr>
            <p:extLst>
              <p:ext uri="{D42A27DB-BD31-4B8C-83A1-F6EECF244321}">
                <p14:modId xmlns:p14="http://schemas.microsoft.com/office/powerpoint/2010/main" val="1971143215"/>
              </p:ext>
            </p:extLst>
          </p:nvPr>
        </p:nvGraphicFramePr>
        <p:xfrm>
          <a:off x="1160085" y="1816125"/>
          <a:ext cx="5629330" cy="3912668"/>
        </p:xfrm>
        <a:graphic>
          <a:graphicData uri="http://schemas.openxmlformats.org/drawingml/2006/diagram">
            <dgm:relIds xmlns:dgm="http://schemas.openxmlformats.org/drawingml/2006/diagram" r:dm="rId4" r:lo="rId5" r:qs="rId6" r:cs="rId7"/>
          </a:graphicData>
        </a:graphic>
      </p:graphicFrame>
      <p:sp>
        <p:nvSpPr>
          <p:cNvPr id="19" name="Content Placeholder 2"/>
          <p:cNvSpPr txBox="1"/>
          <p:nvPr/>
        </p:nvSpPr>
        <p:spPr>
          <a:xfrm>
            <a:off x="6446862" y="2248173"/>
            <a:ext cx="5806684" cy="67738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主要包括使用本分部定额时应注意的相关问题说明。</a:t>
            </a:r>
            <a:endParaRPr lang="en-US" sz="2000"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20" name="Content Placeholder 2"/>
          <p:cNvSpPr txBox="1"/>
          <p:nvPr/>
        </p:nvSpPr>
        <p:spPr>
          <a:xfrm>
            <a:off x="6429375" y="3205532"/>
            <a:ext cx="5806684" cy="112164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工程量计算规则系本分部相关工程量的计算规则</a:t>
            </a:r>
            <a:r>
              <a:rPr lang="zh-CN" altLang="en-US" sz="2000" smtClean="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。具体内容参见重庆大学出版社</a:t>
            </a:r>
            <a:r>
              <a:rPr lang="en-US" altLang="zh-CN" sz="2000" smtClean="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《</a:t>
            </a:r>
            <a:r>
              <a:rPr lang="zh-CN" altLang="en-US" sz="2000" smtClean="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市政工程计量与计价</a:t>
            </a:r>
            <a:r>
              <a:rPr lang="en-US" altLang="zh-CN" sz="2000" smtClean="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》</a:t>
            </a:r>
            <a:r>
              <a:rPr lang="zh-CN" altLang="en-US" sz="2000" smtClean="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同版教材</a:t>
            </a:r>
            <a:endParaRPr lang="en-US" sz="2000"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sp>
        <p:nvSpPr>
          <p:cNvPr id="21" name="Content Placeholder 2"/>
          <p:cNvSpPr txBox="1"/>
          <p:nvPr/>
        </p:nvSpPr>
        <p:spPr>
          <a:xfrm>
            <a:off x="6450781" y="4423443"/>
            <a:ext cx="5806684" cy="795495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定额项目表是定额的核心，包括定额编号、项目名称、工程内容、定额单位、消耗量、基价。</a:t>
            </a:r>
            <a:endParaRPr lang="en-US" sz="2000"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3676111"/>
      </p:ext>
    </p:extLst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椭圆 21"/>
          <p:cNvSpPr/>
          <p:nvPr/>
        </p:nvSpPr>
        <p:spPr>
          <a:xfrm>
            <a:off x="532958" y="327049"/>
            <a:ext cx="367982" cy="367982"/>
          </a:xfrm>
          <a:prstGeom prst="ellipse">
            <a:avLst/>
          </a:prstGeom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23" name="Content Placeholder 2"/>
          <p:cNvSpPr txBox="1"/>
          <p:nvPr/>
        </p:nvSpPr>
        <p:spPr>
          <a:xfrm>
            <a:off x="1268921" y="298180"/>
            <a:ext cx="648072" cy="367982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1" smtClean="0">
                <a:latin typeface="Arial" pitchFamily="34" charset="0"/>
                <a:ea typeface="黑体" pitchFamily="49" charset="-122"/>
                <a:sym typeface="Arial" pitchFamily="34" charset="0"/>
              </a:rPr>
              <a:t>例：</a:t>
            </a:r>
            <a:endParaRPr lang="zh-CN" altLang="en-US" sz="2000" b="1">
              <a:latin typeface="Arial" pitchFamily="34" charset="0"/>
              <a:ea typeface="黑体" pitchFamily="49" charset="-122"/>
              <a:sym typeface="Arial" pitchFamily="34" charset="0"/>
            </a:endParaRPr>
          </a:p>
        </p:txBody>
      </p:sp>
      <p:sp>
        <p:nvSpPr>
          <p:cNvPr id="24" name="椭圆 23"/>
          <p:cNvSpPr/>
          <p:nvPr/>
        </p:nvSpPr>
        <p:spPr>
          <a:xfrm>
            <a:off x="800016" y="327049"/>
            <a:ext cx="201847" cy="201847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27000" dist="762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0" y="6770928"/>
            <a:ext cx="12858750" cy="461722"/>
          </a:xfrm>
          <a:prstGeom prst="rect">
            <a:avLst/>
          </a:prstGeom>
          <a:solidFill>
            <a:srgbClr val="40920A"/>
          </a:solidFill>
          <a:ln>
            <a:solidFill>
              <a:srgbClr val="40920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1pPr>
            <a:lvl2pPr marL="639763" indent="-182563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2pPr>
            <a:lvl3pPr marL="1282700" indent="-3683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3pPr>
            <a:lvl4pPr marL="1925638" indent="-554038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4pPr>
            <a:lvl5pPr marL="2568575" indent="-739775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FFFFFF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Content Placeholder 2"/>
          <p:cNvSpPr txBox="1"/>
          <p:nvPr/>
        </p:nvSpPr>
        <p:spPr>
          <a:xfrm>
            <a:off x="1373262" y="4496658"/>
            <a:ext cx="4776322" cy="448257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以上表中定额编号为</a:t>
            </a:r>
            <a:r>
              <a:rPr lang="en-US" altLang="zh-CN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3-155</a:t>
            </a:r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的定额为例</a:t>
            </a:r>
            <a:r>
              <a:rPr lang="zh-CN" altLang="en-US" sz="2000" smtClean="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：</a:t>
            </a:r>
            <a:endParaRPr lang="zh-CN" altLang="en-US" sz="2000"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3262" y="747494"/>
            <a:ext cx="10155037" cy="3707394"/>
          </a:xfrm>
          <a:prstGeom prst="rect">
            <a:avLst/>
          </a:prstGeom>
        </p:spPr>
      </p:pic>
      <p:sp>
        <p:nvSpPr>
          <p:cNvPr id="12" name="Content Placeholder 2"/>
          <p:cNvSpPr txBox="1"/>
          <p:nvPr/>
        </p:nvSpPr>
        <p:spPr>
          <a:xfrm>
            <a:off x="4790641" y="5018261"/>
            <a:ext cx="3275179" cy="1825733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材料消耗量：</a:t>
            </a:r>
          </a:p>
          <a:p>
            <a:pPr algn="l"/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冲击钻头：</a:t>
            </a:r>
            <a:r>
              <a:rPr lang="en-US" altLang="zh-CN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8.93kg/10m</a:t>
            </a:r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；</a:t>
            </a:r>
          </a:p>
          <a:p>
            <a:pPr algn="l"/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电焊条：</a:t>
            </a:r>
            <a:r>
              <a:rPr lang="en-US" altLang="zh-CN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0.20 kg/10m</a:t>
            </a:r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。</a:t>
            </a:r>
          </a:p>
          <a:p>
            <a:pPr algn="l"/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机械消耗量：</a:t>
            </a:r>
          </a:p>
        </p:txBody>
      </p:sp>
      <p:sp>
        <p:nvSpPr>
          <p:cNvPr id="13" name="Content Placeholder 2"/>
          <p:cNvSpPr txBox="1"/>
          <p:nvPr/>
        </p:nvSpPr>
        <p:spPr>
          <a:xfrm>
            <a:off x="7921804" y="5007446"/>
            <a:ext cx="3275179" cy="1825733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机械台班消耗量：</a:t>
            </a:r>
          </a:p>
          <a:p>
            <a:pPr algn="l"/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冲击钻机 </a:t>
            </a:r>
            <a:r>
              <a:rPr lang="en-US" altLang="zh-CN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22</a:t>
            </a:r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型（电动）：</a:t>
            </a:r>
            <a:r>
              <a:rPr lang="en-US" altLang="zh-CN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1.92</a:t>
            </a:r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台班</a:t>
            </a:r>
            <a:r>
              <a:rPr lang="en-US" altLang="zh-CN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/10m</a:t>
            </a:r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；</a:t>
            </a:r>
          </a:p>
          <a:p>
            <a:pPr algn="l"/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交流电焊机 </a:t>
            </a:r>
            <a:r>
              <a:rPr lang="en-US" altLang="zh-CN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30KVA</a:t>
            </a:r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：</a:t>
            </a:r>
            <a:r>
              <a:rPr lang="en-US" altLang="zh-CN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0.02</a:t>
            </a:r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台班</a:t>
            </a:r>
            <a:r>
              <a:rPr lang="en-US" altLang="zh-CN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/10m</a:t>
            </a:r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。</a:t>
            </a:r>
          </a:p>
        </p:txBody>
      </p:sp>
      <p:sp>
        <p:nvSpPr>
          <p:cNvPr id="14" name="Content Placeholder 2"/>
          <p:cNvSpPr txBox="1"/>
          <p:nvPr/>
        </p:nvSpPr>
        <p:spPr>
          <a:xfrm>
            <a:off x="1352029" y="5050987"/>
            <a:ext cx="3275179" cy="1825733"/>
          </a:xfrm>
          <a:prstGeom prst="rect">
            <a:avLst/>
          </a:prstGeom>
        </p:spPr>
        <p:txBody>
          <a:bodyPr vert="horz" lIns="96435" tIns="48218" rIns="96435" bIns="48218" rtlCol="0" anchor="t">
            <a:noAutofit/>
          </a:bodyPr>
          <a:lstStyle>
            <a:defPPr>
              <a:defRPr lang="zh-CN"/>
            </a:defPPr>
            <a:lvl1pPr marL="0" indent="0" algn="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1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20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8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6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fontAlgn="base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None/>
              <a:defRPr sz="1400" kern="1200" cap="none">
                <a:solidFill>
                  <a:schemeClr val="tx1">
                    <a:tint val="75000"/>
                  </a:schemeClr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人工</a:t>
            </a:r>
            <a:r>
              <a:rPr lang="zh-CN" altLang="en-US" sz="2000" smtClean="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消耗量：</a:t>
            </a:r>
            <a:endParaRPr lang="en-US" altLang="zh-CN" sz="2000" smtClean="0">
              <a:latin typeface="Arial" pitchFamily="34" charset="0"/>
              <a:ea typeface="黑体" pitchFamily="49" charset="-122"/>
              <a:cs typeface="+mn-ea"/>
              <a:sym typeface="Arial" pitchFamily="34" charset="0"/>
            </a:endParaRPr>
          </a:p>
          <a:p>
            <a:pPr algn="l"/>
            <a:r>
              <a:rPr lang="en-US" altLang="zh-CN" sz="2000" smtClean="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7.73</a:t>
            </a:r>
            <a:r>
              <a:rPr lang="zh-CN" altLang="en-US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工日</a:t>
            </a:r>
            <a:r>
              <a:rPr lang="en-US" altLang="zh-CN" sz="2000">
                <a:latin typeface="Arial" pitchFamily="34" charset="0"/>
                <a:ea typeface="黑体" pitchFamily="49" charset="-122"/>
                <a:cs typeface="+mn-ea"/>
                <a:sym typeface="Arial" pitchFamily="34" charset="0"/>
              </a:rPr>
              <a:t>/10m</a:t>
            </a:r>
          </a:p>
        </p:txBody>
      </p:sp>
    </p:spTree>
    <p:extLst>
      <p:ext uri="{BB962C8B-B14F-4D97-AF65-F5344CB8AC3E}">
        <p14:creationId xmlns:p14="http://schemas.microsoft.com/office/powerpoint/2010/main" val="4075860250"/>
      </p:ext>
    </p:extLst>
  </p:cSld>
  <p:clrMapOvr>
    <a:masterClrMapping/>
  </p:clrMapOvr>
  <mc:AlternateContent>
    <mc:Choice xmlns:p14="http://schemas.microsoft.com/office/powerpoint/2010/main" Requires="p14">
      <p:transition spd="slow" p14:dur="1250">
        <p14:flip dir="r"/>
      </p:transition>
    </mc:Choice>
    <mc:Fallback>
      <p:transition spd="slow">
        <p:fade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1588750" cy="59626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https://d.book118.com/216203024101010102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2.xml><?xml version="1.0" encoding="utf-8"?>
<p:tagLst xmlns:p="http://schemas.openxmlformats.org/presentationml/2006/main">
  <p:tag name="ID" val="553512"/>
  <p:tag name="MH" val="20160830110146"/>
  <p:tag name="MH_LIBRARY" val="CONTENTS"/>
  <p:tag name="MH_TYPE" val="OTHERS"/>
</p:tagLst>
</file>

<file path=ppt/tags/tag3.xml><?xml version="1.0" encoding="utf-8"?>
<p:tagLst xmlns:p="http://schemas.openxmlformats.org/presentationml/2006/main">
  <p:tag name="ID" val="553522"/>
  <p:tag name="MH" val="20160830110054"/>
  <p:tag name="MH_LIBRARY" val="CONTENTS"/>
  <p:tag name="MH_ORDER" val="1"/>
  <p:tag name="MH_TYPE" val="ENTRY"/>
</p:tagLst>
</file>

<file path=ppt/tags/tag4.xml><?xml version="1.0" encoding="utf-8"?>
<p:tagLst xmlns:p="http://schemas.openxmlformats.org/presentationml/2006/main">
  <p:tag name="ID" val="553522"/>
  <p:tag name="MH" val="20160830110054"/>
  <p:tag name="MH_LIBRARY" val="CONTENTS"/>
  <p:tag name="MH_ORDER" val="1"/>
  <p:tag name="MH_TYPE" val="NUMBER"/>
</p:tagLst>
</file>

<file path=ppt/tags/tag5.xml><?xml version="1.0" encoding="utf-8"?>
<p:tagLst xmlns:p="http://schemas.openxmlformats.org/presentationml/2006/main">
  <p:tag name="ID" val="553522"/>
  <p:tag name="MH" val="20160830110054"/>
  <p:tag name="MH_LIBRARY" val="CONTENTS"/>
  <p:tag name="MH_ORDER" val="2"/>
  <p:tag name="MH_TYPE" val="ENTRY"/>
</p:tagLst>
</file>

<file path=ppt/tags/tag6.xml><?xml version="1.0" encoding="utf-8"?>
<p:tagLst xmlns:p="http://schemas.openxmlformats.org/presentationml/2006/main">
  <p:tag name="ID" val="553522"/>
  <p:tag name="MH" val="20160830110054"/>
  <p:tag name="MH_LIBRARY" val="CONTENTS"/>
  <p:tag name="MH_ORDER" val="2"/>
  <p:tag name="MH_TYPE" val="NUMBER"/>
</p:tagLst>
</file>

<file path=ppt/tags/tag7.xml><?xml version="1.0" encoding="utf-8"?>
<p:tagLst xmlns:p="http://schemas.openxmlformats.org/presentationml/2006/main">
  <p:tag name="ID" val="553522"/>
  <p:tag name="MH" val="20160830110054"/>
  <p:tag name="MH_LIBRARY" val="CONTENTS"/>
  <p:tag name="MH_ORDER" val="3"/>
  <p:tag name="MH_TYPE" val="ENTRY"/>
</p:tagLst>
</file>

<file path=ppt/tags/tag8.xml><?xml version="1.0" encoding="utf-8"?>
<p:tagLst xmlns:p="http://schemas.openxmlformats.org/presentationml/2006/main">
  <p:tag name="ID" val="553522"/>
  <p:tag name="MH" val="20160830110054"/>
  <p:tag name="MH_LIBRARY" val="CONTENTS"/>
  <p:tag name="MH_ORDER" val="3"/>
  <p:tag name="MH_TYPE" val="NUMBER"/>
</p:tagLst>
</file>

<file path=ppt/tags/tag9.xml><?xml version="1.0" encoding="utf-8"?>
<p:tagLst xmlns:p="http://schemas.openxmlformats.org/presentationml/2006/main">
  <p:tag name="ID" val="553522"/>
  <p:tag name="MH" val="20160830110054"/>
  <p:tag name="MH_LIBRARY" val="CONTENTS"/>
  <p:tag name="MH_ORDER" val="4"/>
  <p:tag name="MH_TYPE" val="ENTRY"/>
</p:tagLst>
</file>

<file path=ppt/tags/tag10.xml><?xml version="1.0" encoding="utf-8"?>
<p:tagLst xmlns:p="http://schemas.openxmlformats.org/presentationml/2006/main">
  <p:tag name="ID" val="553522"/>
  <p:tag name="MH" val="20160830110054"/>
  <p:tag name="MH_LIBRARY" val="CONTENTS"/>
  <p:tag name="MH_ORDER" val="4"/>
  <p:tag name="MH_TYPE" val="NUMBER"/>
</p:tagLst>
</file>

<file path=ppt/tags/tag11.xml><?xml version="1.0" encoding="utf-8"?>
<p:tagLst xmlns:p="http://schemas.openxmlformats.org/presentationml/2006/main">
  <p:tag name="ID" val="553522"/>
  <p:tag name="MH" val="20160830110054"/>
  <p:tag name="MH_LIBRARY" val="CONTENTS"/>
  <p:tag name="MH_ORDER" val="1"/>
  <p:tag name="MH_TYPE" val="NUMBER"/>
</p:tagLst>
</file>

<file path=ppt/tags/tag12.xml><?xml version="1.0" encoding="utf-8"?>
<p:tagLst xmlns:p="http://schemas.openxmlformats.org/presentationml/2006/main">
  <p:tag name="ID" val="553522"/>
  <p:tag name="MH" val="20160830110054"/>
  <p:tag name="MH_LIBRARY" val="CONTENTS"/>
  <p:tag name="MH_ORDER" val="1"/>
  <p:tag name="MH_TYPE" val="ENTRY"/>
</p:tagLst>
</file>

<file path=ppt/tags/tag13.xml><?xml version="1.0" encoding="utf-8"?>
<p:tagLst xmlns:p="http://schemas.openxmlformats.org/presentationml/2006/main">
  <p:tag name="ID" val="553522"/>
  <p:tag name="MH" val="20160830110054"/>
  <p:tag name="MH_LIBRARY" val="CONTENTS"/>
  <p:tag name="MH_ORDER" val="1"/>
  <p:tag name="MH_TYPE" val="NUMBER"/>
</p:tagLst>
</file>

<file path=ppt/tags/tag14.xml><?xml version="1.0" encoding="utf-8"?>
<p:tagLst xmlns:p="http://schemas.openxmlformats.org/presentationml/2006/main">
  <p:tag name="ID" val="553522"/>
  <p:tag name="MH" val="20160830110054"/>
  <p:tag name="MH_LIBRARY" val="CONTENTS"/>
  <p:tag name="MH_ORDER" val="1"/>
  <p:tag name="MH_TYPE" val="ENTRY"/>
</p:tagLst>
</file>

<file path=ppt/tags/tag1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一PPT，www.1ppt.com">
  <a:themeElements>
    <a:clrScheme name="自定义 76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90D22E"/>
      </a:accent1>
      <a:accent2>
        <a:srgbClr val="40920A"/>
      </a:accent2>
      <a:accent3>
        <a:srgbClr val="A5A5A5"/>
      </a:accent3>
      <a:accent4>
        <a:srgbClr val="54AB0B"/>
      </a:accent4>
      <a:accent5>
        <a:srgbClr val="90D22E"/>
      </a:accent5>
      <a:accent6>
        <a:srgbClr val="40920A"/>
      </a:accent6>
      <a:hlink>
        <a:srgbClr val="A5A5A5"/>
      </a:hlink>
      <a:folHlink>
        <a:srgbClr val="54AB0B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6">
      <vt:lpstr>Arial</vt:lpstr>
      <vt:lpstr>Calibri</vt:lpstr>
      <vt:lpstr>Calibri Light</vt:lpstr>
      <vt:lpstr>宋体</vt:lpstr>
      <vt:lpstr>黑体</vt:lpstr>
      <vt:lpstr>Times New Roman</vt:lpstr>
      <vt:lpstr>华文细黑</vt:lpstr>
      <vt:lpstr>Gill Sans</vt:lpstr>
      <vt:lpstr>Lato</vt:lpstr>
      <vt:lpstr>MS PGothic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2024-09-27T03:39:38.077</cp:lastPrinted>
  <dcterms:created xsi:type="dcterms:W3CDTF">2024-09-26T19:39:38Z</dcterms:created>
  <dcterms:modified xsi:type="dcterms:W3CDTF">2024-09-26T19:39:40Z</dcterms:modified>
</cp:coreProperties>
</file>