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7"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790DA46D-C418-4BCC-BF9E-D7D7E5B5B717}"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9" name="PlaceHolder 1"/>
          <p:cNvSpPr>
            <a:spLocks noGrp="1"/>
          </p:cNvSpPr>
          <p:nvPr>
            <p:ph type="sldImg"/>
          </p:nvPr>
        </p:nvSpPr>
        <p:spPr>
          <a:xfrm>
            <a:off x="685800" y="1143000"/>
            <a:ext cx="5486040" cy="3085920"/>
          </a:xfrm>
          <a:prstGeom prst="rect">
            <a:avLst/>
          </a:prstGeom>
          <a:ln w="0">
            <a:noFill/>
          </a:ln>
        </p:spPr>
      </p:sp>
      <p:sp>
        <p:nvSpPr>
          <p:cNvPr id="670"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671"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72" name="PlaceHolder 1"/>
          <p:cNvSpPr>
            <a:spLocks noGrp="1"/>
          </p:cNvSpPr>
          <p:nvPr>
            <p:ph type="sldImg"/>
          </p:nvPr>
        </p:nvSpPr>
        <p:spPr>
          <a:xfrm>
            <a:off x="685800" y="1143000"/>
            <a:ext cx="5486040" cy="3085920"/>
          </a:xfrm>
          <a:prstGeom prst="rect">
            <a:avLst/>
          </a:prstGeom>
          <a:ln w="0">
            <a:noFill/>
          </a:ln>
        </p:spPr>
      </p:sp>
      <p:sp>
        <p:nvSpPr>
          <p:cNvPr id="673"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674"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75" name="PlaceHolder 1"/>
          <p:cNvSpPr>
            <a:spLocks noGrp="1"/>
          </p:cNvSpPr>
          <p:nvPr>
            <p:ph type="sldImg"/>
          </p:nvPr>
        </p:nvSpPr>
        <p:spPr>
          <a:xfrm>
            <a:off x="685800" y="1143000"/>
            <a:ext cx="5486040" cy="3085920"/>
          </a:xfrm>
          <a:prstGeom prst="rect">
            <a:avLst/>
          </a:prstGeom>
          <a:ln w="0">
            <a:noFill/>
          </a:ln>
        </p:spPr>
      </p:sp>
      <p:sp>
        <p:nvSpPr>
          <p:cNvPr id="676"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677"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78" name="PlaceHolder 1"/>
          <p:cNvSpPr>
            <a:spLocks noGrp="1"/>
          </p:cNvSpPr>
          <p:nvPr>
            <p:ph type="sldImg"/>
          </p:nvPr>
        </p:nvSpPr>
        <p:spPr>
          <a:xfrm>
            <a:off x="685800" y="1143000"/>
            <a:ext cx="5486040" cy="3085920"/>
          </a:xfrm>
          <a:prstGeom prst="rect">
            <a:avLst/>
          </a:prstGeom>
          <a:ln w="0">
            <a:noFill/>
          </a:ln>
        </p:spPr>
      </p:sp>
      <p:sp>
        <p:nvSpPr>
          <p:cNvPr id="679"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680"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81" name="PlaceHolder 1"/>
          <p:cNvSpPr>
            <a:spLocks noGrp="1"/>
          </p:cNvSpPr>
          <p:nvPr>
            <p:ph type="sldImg"/>
          </p:nvPr>
        </p:nvSpPr>
        <p:spPr>
          <a:xfrm>
            <a:off x="685800" y="1143000"/>
            <a:ext cx="5486040" cy="3085920"/>
          </a:xfrm>
          <a:prstGeom prst="rect">
            <a:avLst/>
          </a:prstGeom>
          <a:ln w="0">
            <a:noFill/>
          </a:ln>
        </p:spPr>
      </p:sp>
      <p:sp>
        <p:nvSpPr>
          <p:cNvPr id="682"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683"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84" name="PlaceHolder 1"/>
          <p:cNvSpPr>
            <a:spLocks noGrp="1"/>
          </p:cNvSpPr>
          <p:nvPr>
            <p:ph type="sldImg"/>
          </p:nvPr>
        </p:nvSpPr>
        <p:spPr>
          <a:xfrm>
            <a:off x="685800" y="1143000"/>
            <a:ext cx="5486040" cy="3085920"/>
          </a:xfrm>
          <a:prstGeom prst="rect">
            <a:avLst/>
          </a:prstGeom>
          <a:ln w="0">
            <a:noFill/>
          </a:ln>
        </p:spPr>
      </p:sp>
      <p:sp>
        <p:nvSpPr>
          <p:cNvPr id="685"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686"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87" name="PlaceHolder 1"/>
          <p:cNvSpPr>
            <a:spLocks noGrp="1"/>
          </p:cNvSpPr>
          <p:nvPr>
            <p:ph type="sldImg"/>
          </p:nvPr>
        </p:nvSpPr>
        <p:spPr>
          <a:xfrm>
            <a:off x="685800" y="1143000"/>
            <a:ext cx="5486040" cy="3085920"/>
          </a:xfrm>
          <a:prstGeom prst="rect">
            <a:avLst/>
          </a:prstGeom>
          <a:ln w="0">
            <a:noFill/>
          </a:ln>
        </p:spPr>
      </p:sp>
      <p:sp>
        <p:nvSpPr>
          <p:cNvPr id="688" name="PlaceHolder 2"/>
          <p:cNvSpPr>
            <a:spLocks noGrp="1"/>
          </p:cNvSpPr>
          <p:nvPr>
            <p:ph type="body" idx="44"/>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689" name="PlaceHolder 3"/>
          <p:cNvSpPr>
            <a:spLocks noGrp="1"/>
          </p:cNvSpPr>
          <p:nvPr>
            <p:ph type="sldNum" idx="43"/>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AB6C226-92FC-4E4A-BF69-298E7758AE0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BCF2152-E8CA-4303-B0DD-33E6B4A8067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C92279C-B4D1-496C-9A9B-323BCDE382E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59836AE-1B8B-4F79-BDC3-801D4346A70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A63B899-7D67-46F8-9AF4-D835B09AF29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E8E2486-BD90-4C03-80FC-62A57B4FA55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FC6B14F-9D8F-4D0F-8977-7707C03516B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5D88172-A59A-473A-9FAE-64546C9C6CD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45D7D55-8091-4660-A7F6-FFC92CB68EF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883C800-3315-4477-9193-969FE81CC08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B9455CC-A818-4048-A24D-0F927D5F8E2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D58CC4D6-CC51-4AD0-93E9-FAE2B061F5E5}"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113B6292-0A8B-4965-8DB5-A36529104AAB}"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 Id="rId3"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 Id="rId3"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rotWithShape="0">
          <a:blip r:embed="rId2">
            <a:alphaModFix amt="78000"/>
          </a:blip>
          <a:stretch>
            <a:fillRect/>
          </a:stretch>
        </a:blip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rotWithShape="0">
          <a:blip r:embed="rId2">
            <a:alphaModFix amt="78000"/>
          </a:blip>
          <a:stretch>
            <a:fillRect/>
          </a:stretch>
        </a:blip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4.png" /><Relationship Id="rId4" Type="http://schemas.openxmlformats.org/officeDocument/2006/relationships/image" Target="../media/image5.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png" /><Relationship Id="rId3" Type="http://schemas.openxmlformats.org/officeDocument/2006/relationships/image" Target="../media/image5.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7.png" /><Relationship Id="rId3" Type="http://schemas.openxmlformats.org/officeDocument/2006/relationships/image" Target="../media/image5.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7.png" /><Relationship Id="rId3" Type="http://schemas.openxmlformats.org/officeDocument/2006/relationships/image" Target="../media/image5.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11.jpeg" /><Relationship Id="rId6" Type="http://schemas.openxmlformats.org/officeDocument/2006/relationships/image" Target="../media/image5.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4.png" /><Relationship Id="rId4" Type="http://schemas.openxmlformats.org/officeDocument/2006/relationships/image" Target="../media/image5.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2.png" /><Relationship Id="rId3" Type="http://schemas.openxmlformats.org/officeDocument/2006/relationships/image" Target="../media/image5.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7.xml" /><Relationship Id="rId3" Type="http://schemas.openxmlformats.org/officeDocument/2006/relationships/image" Target="../media/image4.png" /><Relationship Id="rId4" Type="http://schemas.openxmlformats.org/officeDocument/2006/relationships/image" Target="../media/image5.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1621101004001010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78000"/>
          </a:blip>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1017360" y="559440"/>
            <a:ext cx="10156320" cy="178848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rgbClr val="EB554D"/>
                </a:solidFill>
                <a:latin typeface="Arial"/>
                <a:ea typeface="微软雅黑"/>
              </a:rPr>
              <a:t>中毒护理查房</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3494880" y="3492360"/>
            <a:ext cx="7678800" cy="69948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zh-CN" sz="2000" b="0" strike="noStrike" spc="-1">
                <a:solidFill>
                  <a:schemeClr val="dk1"/>
                </a:solidFill>
                <a:latin typeface="Arial"/>
                <a:ea typeface="微软雅黑"/>
              </a:rPr>
              <a:t>汇报：</a:t>
            </a:r>
            <a:r>
              <a:rPr lang="en-US" sz="2000" b="0" strike="noStrike" spc="-1">
                <a:solidFill>
                  <a:schemeClr val="dk1"/>
                </a:solidFill>
                <a:latin typeface="Arial"/>
                <a:ea typeface="微软雅黑"/>
              </a:rPr>
              <a:t>xxx</a:t>
            </a:r>
            <a:endParaRPr lang="en-US" sz="2000" b="0" strike="noStrike" spc="-1">
              <a:solidFill>
                <a:srgbClr val="000000"/>
              </a:solidFill>
              <a:latin typeface="Arial"/>
            </a:endParaRPr>
          </a:p>
          <a:p>
            <a:pPr defTabSz="914400">
              <a:lnSpc>
                <a:spcPct val="100000"/>
              </a:lnSpc>
            </a:pPr>
            <a:r>
              <a:rPr lang="zh-CN" sz="2000" b="0" strike="noStrike" spc="-1">
                <a:solidFill>
                  <a:schemeClr val="dk1"/>
                </a:solidFill>
                <a:latin typeface="Arial"/>
                <a:ea typeface="微软雅黑"/>
              </a:rPr>
              <a:t>时间：</a:t>
            </a:r>
            <a:r>
              <a:rPr lang="en-US" sz="2000" b="0" strike="noStrike" spc="-1">
                <a:solidFill>
                  <a:schemeClr val="dk1"/>
                </a:solidFill>
                <a:latin typeface="Arial"/>
                <a:ea typeface="微软雅黑"/>
              </a:rPr>
              <a:t>20xx</a:t>
            </a:r>
            <a:r>
              <a:rPr lang="zh-CN" sz="2000" b="0" strike="noStrike" spc="-1">
                <a:solidFill>
                  <a:schemeClr val="dk1"/>
                </a:solidFill>
                <a:latin typeface="Arial"/>
                <a:ea typeface="微软雅黑"/>
              </a:rPr>
              <a:t>年</a:t>
            </a:r>
            <a:r>
              <a:rPr lang="en-US" sz="2000" b="0" strike="noStrike" spc="-1">
                <a:solidFill>
                  <a:schemeClr val="dk1"/>
                </a:solidFill>
                <a:latin typeface="Arial"/>
                <a:ea typeface="微软雅黑"/>
              </a:rPr>
              <a:t>x</a:t>
            </a:r>
            <a:r>
              <a:rPr lang="zh-CN" sz="2000" b="0" strike="noStrike" spc="-1">
                <a:solidFill>
                  <a:schemeClr val="dk1"/>
                </a:solidFill>
                <a:latin typeface="Arial"/>
                <a:ea typeface="微软雅黑"/>
              </a:rPr>
              <a:t>月</a:t>
            </a:r>
            <a:r>
              <a:rPr lang="en-US" sz="2000" b="0" strike="noStrike" spc="-1">
                <a:solidFill>
                  <a:schemeClr val="dk1"/>
                </a:solidFill>
                <a:latin typeface="Arial"/>
                <a:ea typeface="微软雅黑"/>
              </a:rPr>
              <a:t>x</a:t>
            </a:r>
            <a:r>
              <a:rPr lang="zh-CN" sz="2000" b="0" strike="noStrike" spc="-1">
                <a:solidFill>
                  <a:schemeClr val="dk1"/>
                </a:solidFill>
                <a:latin typeface="Arial"/>
                <a:ea typeface="微软雅黑"/>
              </a:rPr>
              <a:t>日</a:t>
            </a:r>
            <a:endParaRPr lang="en-US" sz="20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gradFill rotWithShape="0">
          <a:gsLst>
            <a:gs pos="0">
              <a:srgbClr val="EB554D">
                <a:alpha val="34000"/>
              </a:srgbClr>
            </a:gs>
            <a:gs pos="100000">
              <a:srgbClr val="FCE8EA">
                <a:alpha val="44000"/>
              </a:srgbClr>
            </a:gs>
          </a:gsLst>
          <a:lin ang="5400000"/>
        </a:gradFill>
      </p:bgPr>
    </p:bg>
    <p:spTree>
      <p:nvGrpSpPr>
        <p:cNvPr id="1" name=""/>
        <p:cNvGrpSpPr/>
        <p:nvPr/>
      </p:nvGrpSpPr>
      <p:grpSpPr>
        <a:xfrm>
          <a:off x="0" y="0"/>
          <a:ext cx="0" cy="0"/>
        </a:xfrm>
      </p:grpSpPr>
      <p:sp>
        <p:nvSpPr>
          <p:cNvPr id="75" name="AutoShape 2"/>
          <p:cNvSpPr/>
          <p:nvPr/>
        </p:nvSpPr>
        <p:spPr>
          <a:xfrm>
            <a:off x="297360" y="810360"/>
            <a:ext cx="5297760" cy="5297760"/>
          </a:xfrm>
          <a:prstGeom prst="ellipse">
            <a:avLst/>
          </a:prstGeom>
          <a:solidFill>
            <a:srgbClr val="EB554D">
              <a:alpha val="25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76" name="AutoShape 3"/>
          <p:cNvSpPr/>
          <p:nvPr/>
        </p:nvSpPr>
        <p:spPr>
          <a:xfrm>
            <a:off x="938520" y="1451160"/>
            <a:ext cx="4016160" cy="4016160"/>
          </a:xfrm>
          <a:prstGeom prst="ellipse">
            <a:avLst/>
          </a:prstGeom>
          <a:solidFill>
            <a:srgbClr val="EB554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77" name="PlaceHolder 1"/>
          <p:cNvSpPr>
            <a:spLocks noGrp="1"/>
          </p:cNvSpPr>
          <p:nvPr>
            <p:ph type="title" idx="4294967295"/>
          </p:nvPr>
        </p:nvSpPr>
        <p:spPr>
          <a:xfrm>
            <a:off x="1848960" y="2837160"/>
            <a:ext cx="2194200" cy="1873440"/>
          </a:xfrm>
          <a:prstGeom prst="rect">
            <a:avLst/>
          </a:prstGeom>
          <a:noFill/>
          <a:ln w="0">
            <a:noFill/>
          </a:ln>
        </p:spPr>
        <p:txBody>
          <a:bodyPr lIns="90000" tIns="47160" rIns="90000" bIns="47160" anchor="ctr">
            <a:noAutofit/>
          </a:bodyPr>
          <a:lstStyle/>
          <a:p>
            <a:pPr indent="0" defTabSz="914400">
              <a:lnSpc>
                <a:spcPct val="100000"/>
              </a:lnSpc>
              <a:buNone/>
            </a:pPr>
            <a:r>
              <a:rPr lang="zh-CN" sz="7200" b="1" strike="noStrike" spc="299">
                <a:solidFill>
                  <a:schemeClr val="lt1"/>
                </a:solidFill>
                <a:latin typeface="Arial"/>
                <a:ea typeface="微软雅黑"/>
              </a:rPr>
              <a:t>目录</a:t>
            </a:r>
            <a:endParaRPr lang="en-US" sz="7200" b="0" strike="noStrike" spc="-1">
              <a:solidFill>
                <a:schemeClr val="dk1"/>
              </a:solidFill>
              <a:latin typeface="Arial"/>
            </a:endParaRPr>
          </a:p>
        </p:txBody>
      </p:sp>
      <p:sp>
        <p:nvSpPr>
          <p:cNvPr id="78" name="content"/>
          <p:cNvSpPr/>
          <p:nvPr/>
        </p:nvSpPr>
        <p:spPr>
          <a:xfrm>
            <a:off x="6201360" y="2080800"/>
            <a:ext cx="7692120" cy="4260600"/>
          </a:xfrm>
          <a:prstGeom prst="rect">
            <a:avLst/>
          </a:prstGeom>
          <a:noFill/>
          <a:ln w="0">
            <a:noFill/>
          </a:ln>
        </p:spPr>
        <p:style>
          <a:lnRef idx="0"/>
          <a:fillRef idx="0"/>
          <a:effectRef idx="0"/>
          <a:fontRef idx="minor"/>
        </p:style>
        <p:txBody>
          <a:bodyPr lIns="0" tIns="0" rIns="0" bIns="0" anchor="t">
            <a:normAutofit/>
          </a:bodyPr>
          <a:lstStyle/>
          <a:p>
            <a:r>
              <a:rPr lang="zh-CN" sz="2400" b="1" strike="noStrike" spc="-1">
                <a:solidFill>
                  <a:srgbClr val="EB554D"/>
                </a:solidFill>
                <a:latin typeface="微软雅黑"/>
                <a:ea typeface="微软雅黑"/>
              </a:rPr>
              <a:t>第</a:t>
            </a:r>
            <a:r>
              <a:rPr lang="en-US" sz="2400" b="1" strike="noStrike" spc="-1">
                <a:solidFill>
                  <a:srgbClr val="EB554D"/>
                </a:solidFill>
                <a:latin typeface="微软雅黑"/>
                <a:ea typeface="微软雅黑"/>
              </a:rPr>
              <a:t>1</a:t>
            </a:r>
            <a:r>
              <a:rPr lang="zh-CN" sz="2400" b="1" strike="noStrike" spc="-1">
                <a:solidFill>
                  <a:srgbClr val="EB554D"/>
                </a:solidFill>
                <a:latin typeface="微软雅黑"/>
                <a:ea typeface="微软雅黑"/>
              </a:rPr>
              <a:t>章  中毒护理查房简介</a:t>
            </a:r>
            <a:endParaRPr lang="en-US" sz="2400" b="0" strike="noStrike" spc="-1">
              <a:solidFill>
                <a:srgbClr val="000000"/>
              </a:solidFill>
              <a:latin typeface="Arial"/>
            </a:endParaRPr>
          </a:p>
          <a:p>
            <a:r>
              <a:rPr lang="zh-CN" sz="2400" b="1" strike="noStrike" spc="-1">
                <a:solidFill>
                  <a:srgbClr val="EB554D"/>
                </a:solidFill>
                <a:latin typeface="微软雅黑"/>
                <a:ea typeface="微软雅黑"/>
              </a:rPr>
              <a:t>第</a:t>
            </a:r>
            <a:r>
              <a:rPr lang="en-US" sz="2400" b="1" strike="noStrike" spc="-1">
                <a:solidFill>
                  <a:srgbClr val="EB554D"/>
                </a:solidFill>
                <a:latin typeface="微软雅黑"/>
                <a:ea typeface="微软雅黑"/>
              </a:rPr>
              <a:t>2</a:t>
            </a:r>
            <a:r>
              <a:rPr lang="zh-CN" sz="2400" b="1" strike="noStrike" spc="-1">
                <a:solidFill>
                  <a:srgbClr val="EB554D"/>
                </a:solidFill>
                <a:latin typeface="微软雅黑"/>
                <a:ea typeface="微软雅黑"/>
              </a:rPr>
              <a:t>章  中毒护理查房常见中毒类型</a:t>
            </a:r>
            <a:endParaRPr lang="en-US" sz="2400" b="0" strike="noStrike" spc="-1">
              <a:solidFill>
                <a:srgbClr val="000000"/>
              </a:solidFill>
              <a:latin typeface="Arial"/>
            </a:endParaRPr>
          </a:p>
          <a:p>
            <a:r>
              <a:rPr lang="zh-CN" sz="2400" b="1" strike="noStrike" spc="-1">
                <a:solidFill>
                  <a:srgbClr val="EB554D"/>
                </a:solidFill>
                <a:latin typeface="微软雅黑"/>
                <a:ea typeface="微软雅黑"/>
              </a:rPr>
              <a:t>第</a:t>
            </a:r>
            <a:r>
              <a:rPr lang="en-US" sz="2400" b="1" strike="noStrike" spc="-1">
                <a:solidFill>
                  <a:srgbClr val="EB554D"/>
                </a:solidFill>
                <a:latin typeface="微软雅黑"/>
                <a:ea typeface="微软雅黑"/>
              </a:rPr>
              <a:t>3</a:t>
            </a:r>
            <a:r>
              <a:rPr lang="zh-CN" sz="2400" b="1" strike="noStrike" spc="-1">
                <a:solidFill>
                  <a:srgbClr val="EB554D"/>
                </a:solidFill>
                <a:latin typeface="微软雅黑"/>
                <a:ea typeface="微软雅黑"/>
              </a:rPr>
              <a:t>章  中毒护理查房的评估与监测</a:t>
            </a:r>
            <a:endParaRPr lang="en-US" sz="2400" b="0" strike="noStrike" spc="-1">
              <a:solidFill>
                <a:srgbClr val="000000"/>
              </a:solidFill>
              <a:latin typeface="Arial"/>
            </a:endParaRPr>
          </a:p>
          <a:p>
            <a:r>
              <a:rPr lang="zh-CN" sz="2400" b="1" strike="noStrike" spc="-1">
                <a:solidFill>
                  <a:srgbClr val="EB554D"/>
                </a:solidFill>
                <a:latin typeface="微软雅黑"/>
                <a:ea typeface="微软雅黑"/>
              </a:rPr>
              <a:t>第</a:t>
            </a:r>
            <a:r>
              <a:rPr lang="en-US" sz="2400" b="1" strike="noStrike" spc="-1">
                <a:solidFill>
                  <a:srgbClr val="EB554D"/>
                </a:solidFill>
                <a:latin typeface="微软雅黑"/>
                <a:ea typeface="微软雅黑"/>
              </a:rPr>
              <a:t>4</a:t>
            </a:r>
            <a:r>
              <a:rPr lang="zh-CN" sz="2400" b="1" strike="noStrike" spc="-1">
                <a:solidFill>
                  <a:srgbClr val="EB554D"/>
                </a:solidFill>
                <a:latin typeface="微软雅黑"/>
                <a:ea typeface="微软雅黑"/>
              </a:rPr>
              <a:t>章  中毒护理查房的护理干预</a:t>
            </a:r>
            <a:endParaRPr lang="en-US" sz="2400" b="0" strike="noStrike" spc="-1">
              <a:solidFill>
                <a:srgbClr val="000000"/>
              </a:solidFill>
              <a:latin typeface="Arial"/>
            </a:endParaRPr>
          </a:p>
          <a:p>
            <a:r>
              <a:rPr lang="zh-CN" sz="2400" b="1" strike="noStrike" spc="-1">
                <a:solidFill>
                  <a:srgbClr val="EB554D"/>
                </a:solidFill>
                <a:latin typeface="微软雅黑"/>
                <a:ea typeface="微软雅黑"/>
              </a:rPr>
              <a:t>第</a:t>
            </a:r>
            <a:r>
              <a:rPr lang="en-US" sz="2400" b="1" strike="noStrike" spc="-1">
                <a:solidFill>
                  <a:srgbClr val="EB554D"/>
                </a:solidFill>
                <a:latin typeface="微软雅黑"/>
                <a:ea typeface="微软雅黑"/>
              </a:rPr>
              <a:t>5</a:t>
            </a:r>
            <a:r>
              <a:rPr lang="zh-CN" sz="2400" b="1" strike="noStrike" spc="-1">
                <a:solidFill>
                  <a:srgbClr val="EB554D"/>
                </a:solidFill>
                <a:latin typeface="微软雅黑"/>
                <a:ea typeface="微软雅黑"/>
              </a:rPr>
              <a:t>章  中毒护理查房的并发症处理</a:t>
            </a:r>
            <a:endParaRPr lang="en-US" sz="2400" b="0" strike="noStrike" spc="-1">
              <a:solidFill>
                <a:srgbClr val="000000"/>
              </a:solidFill>
              <a:latin typeface="Arial"/>
            </a:endParaRPr>
          </a:p>
          <a:p>
            <a:pPr defTabSz="914400">
              <a:lnSpc>
                <a:spcPct val="100000"/>
              </a:lnSpc>
            </a:pPr>
            <a:r>
              <a:rPr lang="zh-CN" sz="2400" b="1" strike="noStrike" spc="-1">
                <a:solidFill>
                  <a:srgbClr val="EB554D"/>
                </a:solidFill>
                <a:latin typeface="微软雅黑"/>
                <a:ea typeface="微软雅黑"/>
              </a:rPr>
              <a:t>第</a:t>
            </a:r>
            <a:r>
              <a:rPr lang="en-US" sz="2400" b="1" strike="noStrike" spc="-1">
                <a:solidFill>
                  <a:srgbClr val="EB554D"/>
                </a:solidFill>
                <a:latin typeface="微软雅黑"/>
                <a:ea typeface="微软雅黑"/>
              </a:rPr>
              <a:t>6</a:t>
            </a:r>
            <a:r>
              <a:rPr lang="zh-CN" sz="2400" b="1" strike="noStrike" spc="-1">
                <a:solidFill>
                  <a:srgbClr val="EB554D"/>
                </a:solidFill>
                <a:latin typeface="微软雅黑"/>
                <a:ea typeface="微软雅黑"/>
              </a:rPr>
              <a:t>章  中毒护理查房的总结与展望</a:t>
            </a:r>
            <a:endParaRPr lang="en-US" sz="2400" b="0" strike="noStrike" spc="-1">
              <a:solidFill>
                <a:srgbClr val="000000"/>
              </a:solidFill>
              <a:latin typeface="Arial"/>
            </a:endParaRPr>
          </a:p>
        </p:txBody>
      </p:sp>
      <p:sp>
        <p:nvSpPr>
          <p:cNvPr id="79" name="TextBox 5"/>
          <p:cNvSpPr/>
          <p:nvPr/>
        </p:nvSpPr>
        <p:spPr>
          <a:xfrm>
            <a:off x="1302840" y="2003760"/>
            <a:ext cx="3088800" cy="1013040"/>
          </a:xfrm>
          <a:prstGeom prst="rect">
            <a:avLst/>
          </a:prstGeom>
          <a:noFill/>
          <a:ln w="0">
            <a:noFill/>
          </a:ln>
        </p:spPr>
        <p:style>
          <a:lnRef idx="0"/>
          <a:fillRef idx="0"/>
          <a:effectRef idx="0"/>
          <a:fontRef idx="minor"/>
        </p:style>
        <p:txBody>
          <a:bodyPr lIns="123840" tIns="123840" rIns="57240" bIns="123840" anchor="t">
            <a:spAutoFit/>
          </a:bodyPr>
          <a:lstStyle/>
          <a:p>
            <a:pPr algn="ctr" defTabSz="914400">
              <a:lnSpc>
                <a:spcPct val="186000"/>
              </a:lnSpc>
            </a:pPr>
            <a:r>
              <a:rPr lang="en-US" sz="2700" b="0" strike="noStrike" spc="-1">
                <a:solidFill>
                  <a:srgbClr val="FFFFFF"/>
                </a:solidFill>
                <a:latin typeface="微软雅黑"/>
                <a:ea typeface="微软雅黑"/>
              </a:rPr>
              <a:t>contents</a:t>
            </a:r>
            <a:endParaRPr lang="en-US" sz="2700" b="0" strike="noStrike" spc="-1">
              <a:solidFill>
                <a:srgbClr val="000000"/>
              </a:solidFill>
              <a:latin typeface="Arial"/>
            </a:endParaRPr>
          </a:p>
        </p:txBody>
      </p:sp>
      <p:sp>
        <p:nvSpPr>
          <p:cNvPr id="80" name="AutoShape 7"/>
          <p:cNvSpPr/>
          <p:nvPr/>
        </p:nvSpPr>
        <p:spPr>
          <a:xfrm>
            <a:off x="11307240" y="332280"/>
            <a:ext cx="89280" cy="86040"/>
          </a:xfrm>
          <a:prstGeom prst="ellipse">
            <a:avLst/>
          </a:prstGeom>
          <a:solidFill>
            <a:srgbClr val="EB554D"/>
          </a:solidFill>
          <a:ln w="0">
            <a:noFill/>
          </a:ln>
        </p:spPr>
        <p:style>
          <a:lnRef idx="0"/>
          <a:fillRef idx="0"/>
          <a:effectRef idx="0"/>
          <a:fontRef idx="minor"/>
        </p:style>
        <p:txBody>
          <a:bodyPr lIns="90000" tIns="15840" rIns="90000" bIns="15840" anchor="t">
            <a:noAutofit/>
          </a:bodyPr>
          <a:lstStyle/>
          <a:p>
            <a:endParaRPr lang="en-US" sz="1800" b="0" strike="noStrike" spc="-1">
              <a:solidFill>
                <a:srgbClr val="FFFFFF"/>
              </a:solidFill>
              <a:latin typeface="Arial"/>
            </a:endParaRPr>
          </a:p>
        </p:txBody>
      </p:sp>
      <p:sp>
        <p:nvSpPr>
          <p:cNvPr id="81" name="AutoShape 8"/>
          <p:cNvSpPr/>
          <p:nvPr/>
        </p:nvSpPr>
        <p:spPr>
          <a:xfrm>
            <a:off x="11736360" y="332280"/>
            <a:ext cx="89280" cy="86040"/>
          </a:xfrm>
          <a:prstGeom prst="ellipse">
            <a:avLst/>
          </a:prstGeom>
          <a:solidFill>
            <a:srgbClr val="EB554D"/>
          </a:solidFill>
          <a:ln w="0">
            <a:noFill/>
          </a:ln>
        </p:spPr>
        <p:style>
          <a:lnRef idx="0"/>
          <a:fillRef idx="0"/>
          <a:effectRef idx="0"/>
          <a:fontRef idx="minor"/>
        </p:style>
        <p:txBody>
          <a:bodyPr lIns="90000" tIns="15840" rIns="90000" bIns="15840" anchor="t">
            <a:noAutofit/>
          </a:bodyPr>
          <a:lstStyle/>
          <a:p>
            <a:endParaRPr lang="en-US" sz="1800" b="0" strike="noStrike" spc="-1">
              <a:solidFill>
                <a:srgbClr val="FFFFFF"/>
              </a:solidFill>
              <a:latin typeface="Arial"/>
            </a:endParaRPr>
          </a:p>
        </p:txBody>
      </p:sp>
      <p:sp>
        <p:nvSpPr>
          <p:cNvPr id="82" name="AutoShape 9"/>
          <p:cNvSpPr/>
          <p:nvPr/>
        </p:nvSpPr>
        <p:spPr>
          <a:xfrm>
            <a:off x="11346480" y="332280"/>
            <a:ext cx="435960" cy="86040"/>
          </a:xfrm>
          <a:prstGeom prst="rect">
            <a:avLst/>
          </a:prstGeom>
          <a:solidFill>
            <a:srgbClr val="EB554D"/>
          </a:solidFill>
          <a:ln w="0">
            <a:noFill/>
          </a:ln>
        </p:spPr>
        <p:style>
          <a:lnRef idx="0"/>
          <a:fillRef idx="0"/>
          <a:effectRef idx="0"/>
          <a:fontRef idx="minor"/>
        </p:style>
        <p:txBody>
          <a:bodyPr lIns="90000" tIns="41400" rIns="90000" bIns="41400" anchor="t">
            <a:noAutofit/>
          </a:bodyPr>
          <a:lstStyle/>
          <a:p>
            <a:endParaRPr lang="en-US" sz="1800" b="0" strike="noStrike" spc="-1">
              <a:solidFill>
                <a:srgbClr val="FFFFFF"/>
              </a:solidFill>
              <a:latin typeface="Arial"/>
            </a:endParaRPr>
          </a:p>
        </p:txBody>
      </p:sp>
      <p:sp>
        <p:nvSpPr>
          <p:cNvPr id="83" name="AutoShape 10"/>
          <p:cNvSpPr/>
          <p:nvPr/>
        </p:nvSpPr>
        <p:spPr>
          <a:xfrm>
            <a:off x="11307240" y="508680"/>
            <a:ext cx="89280" cy="86040"/>
          </a:xfrm>
          <a:prstGeom prst="ellipse">
            <a:avLst/>
          </a:prstGeom>
          <a:solidFill>
            <a:srgbClr val="EB554D"/>
          </a:solidFill>
          <a:ln w="0">
            <a:noFill/>
          </a:ln>
        </p:spPr>
        <p:style>
          <a:lnRef idx="0"/>
          <a:fillRef idx="0"/>
          <a:effectRef idx="0"/>
          <a:fontRef idx="minor"/>
        </p:style>
        <p:txBody>
          <a:bodyPr lIns="90000" tIns="15840" rIns="90000" bIns="15840" anchor="t">
            <a:noAutofit/>
          </a:bodyPr>
          <a:lstStyle/>
          <a:p>
            <a:endParaRPr lang="en-US" sz="1800" b="0" strike="noStrike" spc="-1">
              <a:solidFill>
                <a:srgbClr val="FFFFFF"/>
              </a:solidFill>
              <a:latin typeface="Arial"/>
            </a:endParaRPr>
          </a:p>
        </p:txBody>
      </p:sp>
      <p:sp>
        <p:nvSpPr>
          <p:cNvPr id="84" name="AutoShape 11"/>
          <p:cNvSpPr/>
          <p:nvPr/>
        </p:nvSpPr>
        <p:spPr>
          <a:xfrm>
            <a:off x="11736360" y="508680"/>
            <a:ext cx="89280" cy="86040"/>
          </a:xfrm>
          <a:prstGeom prst="ellipse">
            <a:avLst/>
          </a:prstGeom>
          <a:solidFill>
            <a:srgbClr val="EB554D"/>
          </a:solidFill>
          <a:ln w="0">
            <a:noFill/>
          </a:ln>
        </p:spPr>
        <p:style>
          <a:lnRef idx="0"/>
          <a:fillRef idx="0"/>
          <a:effectRef idx="0"/>
          <a:fontRef idx="minor"/>
        </p:style>
        <p:txBody>
          <a:bodyPr lIns="90000" tIns="15840" rIns="90000" bIns="15840" anchor="t">
            <a:noAutofit/>
          </a:bodyPr>
          <a:lstStyle/>
          <a:p>
            <a:endParaRPr lang="en-US" sz="1800" b="0" strike="noStrike" spc="-1">
              <a:solidFill>
                <a:srgbClr val="FFFFFF"/>
              </a:solidFill>
              <a:latin typeface="Arial"/>
            </a:endParaRPr>
          </a:p>
        </p:txBody>
      </p:sp>
      <p:sp>
        <p:nvSpPr>
          <p:cNvPr id="85" name="AutoShape 12"/>
          <p:cNvSpPr/>
          <p:nvPr/>
        </p:nvSpPr>
        <p:spPr>
          <a:xfrm>
            <a:off x="11346480" y="508680"/>
            <a:ext cx="435960" cy="86040"/>
          </a:xfrm>
          <a:prstGeom prst="rect">
            <a:avLst/>
          </a:prstGeom>
          <a:solidFill>
            <a:srgbClr val="EB554D"/>
          </a:solidFill>
          <a:ln w="0">
            <a:noFill/>
          </a:ln>
        </p:spPr>
        <p:style>
          <a:lnRef idx="0"/>
          <a:fillRef idx="0"/>
          <a:effectRef idx="0"/>
          <a:fontRef idx="minor"/>
        </p:style>
        <p:txBody>
          <a:bodyPr lIns="90000" tIns="41400" rIns="90000" bIns="41400" anchor="t">
            <a:noAutofit/>
          </a:bodyPr>
          <a:lstStyle/>
          <a:p>
            <a:endParaRPr lang="en-US" sz="1800" b="0" strike="noStrike" spc="-1">
              <a:solidFill>
                <a:srgbClr val="FFFFFF"/>
              </a:solidFill>
              <a:latin typeface="Arial"/>
            </a:endParaRPr>
          </a:p>
        </p:txBody>
      </p:sp>
      <p:sp>
        <p:nvSpPr>
          <p:cNvPr id="86" name="AutoShape 13"/>
          <p:cNvSpPr/>
          <p:nvPr/>
        </p:nvSpPr>
        <p:spPr>
          <a:xfrm>
            <a:off x="11307240" y="684720"/>
            <a:ext cx="89280" cy="86040"/>
          </a:xfrm>
          <a:prstGeom prst="ellipse">
            <a:avLst/>
          </a:prstGeom>
          <a:solidFill>
            <a:srgbClr val="EB554D"/>
          </a:solidFill>
          <a:ln w="0">
            <a:noFill/>
          </a:ln>
        </p:spPr>
        <p:style>
          <a:lnRef idx="0"/>
          <a:fillRef idx="0"/>
          <a:effectRef idx="0"/>
          <a:fontRef idx="minor"/>
        </p:style>
        <p:txBody>
          <a:bodyPr lIns="90000" tIns="15840" rIns="90000" bIns="15840" anchor="t">
            <a:noAutofit/>
          </a:bodyPr>
          <a:lstStyle/>
          <a:p>
            <a:endParaRPr lang="en-US" sz="1800" b="0" strike="noStrike" spc="-1">
              <a:solidFill>
                <a:srgbClr val="FFFFFF"/>
              </a:solidFill>
              <a:latin typeface="Arial"/>
            </a:endParaRPr>
          </a:p>
        </p:txBody>
      </p:sp>
      <p:sp>
        <p:nvSpPr>
          <p:cNvPr id="87" name="AutoShape 14"/>
          <p:cNvSpPr/>
          <p:nvPr/>
        </p:nvSpPr>
        <p:spPr>
          <a:xfrm>
            <a:off x="11736360" y="684720"/>
            <a:ext cx="89280" cy="86040"/>
          </a:xfrm>
          <a:prstGeom prst="ellipse">
            <a:avLst/>
          </a:prstGeom>
          <a:solidFill>
            <a:srgbClr val="EB554D"/>
          </a:solidFill>
          <a:ln w="0">
            <a:noFill/>
          </a:ln>
        </p:spPr>
        <p:style>
          <a:lnRef idx="0"/>
          <a:fillRef idx="0"/>
          <a:effectRef idx="0"/>
          <a:fontRef idx="minor"/>
        </p:style>
        <p:txBody>
          <a:bodyPr lIns="90000" tIns="15840" rIns="90000" bIns="15840" anchor="t">
            <a:noAutofit/>
          </a:bodyPr>
          <a:lstStyle/>
          <a:p>
            <a:endParaRPr lang="en-US" sz="1800" b="0" strike="noStrike" spc="-1">
              <a:solidFill>
                <a:srgbClr val="FFFFFF"/>
              </a:solidFill>
              <a:latin typeface="Arial"/>
            </a:endParaRPr>
          </a:p>
        </p:txBody>
      </p:sp>
      <p:sp>
        <p:nvSpPr>
          <p:cNvPr id="88" name="AutoShape 15"/>
          <p:cNvSpPr/>
          <p:nvPr/>
        </p:nvSpPr>
        <p:spPr>
          <a:xfrm>
            <a:off x="11346480" y="684720"/>
            <a:ext cx="435960" cy="86040"/>
          </a:xfrm>
          <a:prstGeom prst="rect">
            <a:avLst/>
          </a:prstGeom>
          <a:solidFill>
            <a:srgbClr val="EB554D"/>
          </a:solidFill>
          <a:ln w="0">
            <a:noFill/>
          </a:ln>
        </p:spPr>
        <p:style>
          <a:lnRef idx="0"/>
          <a:fillRef idx="0"/>
          <a:effectRef idx="0"/>
          <a:fontRef idx="minor"/>
        </p:style>
        <p:txBody>
          <a:bodyPr lIns="90000" tIns="41400" rIns="90000" bIns="41400" anchor="t">
            <a:noAutofit/>
          </a:bodyPr>
          <a:lstStyle/>
          <a:p>
            <a:endParaRPr lang="en-US" sz="1800" b="0" strike="noStrike" spc="-1">
              <a:solidFill>
                <a:srgbClr val="FFFFFF"/>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89" name="PlaceHolder 1"/>
          <p:cNvSpPr>
            <a:spLocks noGrp="1"/>
          </p:cNvSpPr>
          <p:nvPr>
            <p:ph/>
          </p:nvPr>
        </p:nvSpPr>
        <p:spPr>
          <a:xfrm>
            <a:off x="3684240" y="2503080"/>
            <a:ext cx="4614120" cy="944640"/>
          </a:xfrm>
          <a:prstGeom prst="rect">
            <a:avLst/>
          </a:prstGeom>
          <a:noFill/>
          <a:ln w="0">
            <a:noFill/>
          </a:ln>
        </p:spPr>
        <p:txBody>
          <a:bodyPr lIns="90000" tIns="46800" rIns="90000" bIns="46800" anchor="t">
            <a:noAutofit/>
          </a:bodyPr>
          <a:lstStyle/>
          <a:p>
            <a:pPr indent="0" algn="ctr" defTabSz="914400">
              <a:lnSpc>
                <a:spcPct val="130000"/>
              </a:lnSpc>
              <a:spcAft>
                <a:spcPts val="1001"/>
              </a:spcAft>
              <a:buNone/>
              <a:tabLst>
                <a:tab pos="0"/>
              </a:tabLst>
            </a:pPr>
            <a:r>
              <a:rPr lang="en-US" sz="3600" b="1" strike="noStrike" spc="148">
                <a:solidFill>
                  <a:srgbClr val="EB554D"/>
                </a:solidFill>
                <a:latin typeface="Arial"/>
                <a:ea typeface="微软雅黑"/>
              </a:rPr>
              <a:t>01</a:t>
            </a:r>
            <a:endParaRPr lang="en-US" sz="3600" b="0" strike="noStrike" spc="148">
              <a:solidFill>
                <a:schemeClr val="dk1">
                  <a:lumMod val="65000"/>
                  <a:lumOff val="35000"/>
                </a:schemeClr>
              </a:solidFill>
              <a:latin typeface="Arial"/>
            </a:endParaRPr>
          </a:p>
        </p:txBody>
      </p:sp>
      <p:sp>
        <p:nvSpPr>
          <p:cNvPr id="90" name="PlaceHolder 2"/>
          <p:cNvSpPr>
            <a:spLocks noGrp="1"/>
          </p:cNvSpPr>
          <p:nvPr>
            <p:ph type="title" idx="4294967295"/>
          </p:nvPr>
        </p:nvSpPr>
        <p:spPr>
          <a:xfrm>
            <a:off x="313560" y="5310360"/>
            <a:ext cx="11486160" cy="992160"/>
          </a:xfrm>
          <a:prstGeom prst="rect">
            <a:avLst/>
          </a:prstGeom>
          <a:noFill/>
          <a:ln w="0">
            <a:noFill/>
          </a:ln>
        </p:spPr>
        <p:txBody>
          <a:bodyPr lIns="90000" tIns="47160" rIns="90000" bIns="47160" anchor="ctr">
            <a:noAutofit/>
          </a:bodyPr>
          <a:lstStyle/>
          <a:p>
            <a:pPr indent="0" algn="ctr" defTabSz="914400">
              <a:lnSpc>
                <a:spcPct val="100000"/>
              </a:lnSpc>
              <a:buNone/>
            </a:pPr>
            <a:r>
              <a:rPr lang="zh-CN" sz="4000" b="1" strike="noStrike" spc="299">
                <a:solidFill>
                  <a:srgbClr val="EB554D"/>
                </a:solidFill>
                <a:latin typeface="Arial"/>
                <a:ea typeface="微软雅黑"/>
              </a:rPr>
              <a:t>第</a:t>
            </a:r>
            <a:r>
              <a:rPr lang="en-US" sz="4000" b="1" strike="noStrike" spc="299">
                <a:solidFill>
                  <a:srgbClr val="EB554D"/>
                </a:solidFill>
                <a:latin typeface="Arial"/>
                <a:ea typeface="微软雅黑"/>
              </a:rPr>
              <a:t>1</a:t>
            </a:r>
            <a:r>
              <a:rPr lang="zh-CN" sz="4000" b="1" strike="noStrike" spc="299">
                <a:solidFill>
                  <a:srgbClr val="EB554D"/>
                </a:solidFill>
                <a:latin typeface="Arial"/>
                <a:ea typeface="微软雅黑"/>
              </a:rPr>
              <a:t>章 中毒护理查房简介</a:t>
            </a:r>
            <a:endParaRPr lang="en-US" sz="4000" b="0" strike="noStrike" spc="-1">
              <a:solidFill>
                <a:schemeClr val="dk1"/>
              </a:solidFill>
              <a:latin typeface="Arial"/>
            </a:endParaRPr>
          </a:p>
        </p:txBody>
      </p:sp>
      <p:sp>
        <p:nvSpPr>
          <p:cNvPr id="91"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4">
            <a:alphaModFix amt="78000"/>
          </a:blip>
          <a:stretch>
            <a:fillRect/>
          </a:stretch>
        </a:blipFill>
      </p:bgPr>
    </p:bg>
    <p:spTree>
      <p:nvGrpSpPr>
        <p:cNvPr id="1" name=""/>
        <p:cNvGrpSpPr/>
        <p:nvPr/>
      </p:nvGrpSpPr>
      <p:grpSpPr>
        <a:xfrm>
          <a:off x="0" y="0"/>
          <a:ext cx="0" cy="0"/>
        </a:xfrm>
      </p:grpSpPr>
      <p:sp>
        <p:nvSpPr>
          <p:cNvPr id="92" name="AutoShape 3"/>
          <p:cNvSpPr/>
          <p:nvPr/>
        </p:nvSpPr>
        <p:spPr>
          <a:xfrm>
            <a:off x="6866280" y="1243800"/>
            <a:ext cx="5325480" cy="4881600"/>
          </a:xfrm>
          <a:prstGeom prst="rect">
            <a:avLst/>
          </a:prstGeom>
          <a:solidFill>
            <a:srgbClr val="EB554D">
              <a:alpha val="8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93" name="PlaceHolder 1"/>
          <p:cNvSpPr>
            <a:spLocks noGrp="1"/>
          </p:cNvSpPr>
          <p:nvPr>
            <p:ph type="title" idx="4294967295"/>
          </p:nvPr>
        </p:nvSpPr>
        <p:spPr>
          <a:xfrm>
            <a:off x="1035720" y="306000"/>
            <a:ext cx="9040680" cy="540720"/>
          </a:xfrm>
          <a:prstGeom prst="rect">
            <a:avLst/>
          </a:prstGeom>
          <a:noFill/>
          <a:ln w="0">
            <a:noFill/>
          </a:ln>
        </p:spPr>
        <p:txBody>
          <a:bodyPr lIns="0" tIns="0" rIns="0" bIns="0" anchor="b">
            <a:normAutofit/>
          </a:bodyPr>
          <a:lstStyle/>
          <a:p>
            <a:pPr indent="0" defTabSz="914400">
              <a:lnSpc>
                <a:spcPct val="100000"/>
              </a:lnSpc>
              <a:buNone/>
            </a:pPr>
            <a:r>
              <a:rPr lang="zh-CN" sz="3000" b="1" strike="noStrike" spc="299">
                <a:solidFill>
                  <a:srgbClr val="EB554D"/>
                </a:solidFill>
                <a:latin typeface="Arial"/>
                <a:ea typeface="微软雅黑"/>
              </a:rPr>
              <a:t>什么是中毒护理查房</a:t>
            </a:r>
            <a:endParaRPr lang="en-US" sz="3000" b="0" strike="noStrike" spc="-1">
              <a:solidFill>
                <a:schemeClr val="dk1"/>
              </a:solidFill>
              <a:latin typeface="Arial"/>
            </a:endParaRPr>
          </a:p>
        </p:txBody>
      </p:sp>
      <p:sp>
        <p:nvSpPr>
          <p:cNvPr id="94" name="content"/>
          <p:cNvSpPr/>
          <p:nvPr/>
        </p:nvSpPr>
        <p:spPr>
          <a:xfrm>
            <a:off x="7780680" y="1536120"/>
            <a:ext cx="4036320" cy="37854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1800" b="0" strike="noStrike" spc="-1">
                <a:solidFill>
                  <a:schemeClr val="lt1"/>
                </a:solidFill>
                <a:latin typeface="微软雅黑"/>
                <a:ea typeface="微软雅黑"/>
              </a:rPr>
              <a:t>中毒护理查房是指在医院或急救中心对中毒患者进行系统性的评估和护理措施的过程。这一过程涉及对患者的全面观察、病情评估和治疗方案制定。</a:t>
            </a:r>
            <a:endParaRPr lang="en-US" sz="1800" b="0" strike="noStrike" spc="-1">
              <a:solidFill>
                <a:srgbClr val="000000"/>
              </a:solidFill>
              <a:latin typeface="Arial"/>
            </a:endParaRPr>
          </a:p>
        </p:txBody>
      </p:sp>
      <p:grpSp>
        <p:nvGrpSpPr>
          <p:cNvPr id="95" name="Group 15"/>
          <p:cNvGrpSpPr/>
          <p:nvPr/>
        </p:nvGrpSpPr>
        <p:grpSpPr>
          <a:xfrm>
            <a:off x="435960" y="378720"/>
            <a:ext cx="515160" cy="439560"/>
            <a:chOff x="435960" y="378720"/>
            <a:chExt cx="515160" cy="439560"/>
          </a:xfrm>
        </p:grpSpPr>
        <p:sp>
          <p:nvSpPr>
            <p:cNvPr id="96" name="AutoShape 16"/>
            <p:cNvSpPr/>
            <p:nvPr/>
          </p:nvSpPr>
          <p:spPr>
            <a:xfrm>
              <a:off x="435960" y="37872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97" name="AutoShape 17"/>
            <p:cNvSpPr/>
            <p:nvPr/>
          </p:nvSpPr>
          <p:spPr>
            <a:xfrm>
              <a:off x="555840" y="38520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98" name="AutoShape 18"/>
            <p:cNvSpPr/>
            <p:nvPr/>
          </p:nvSpPr>
          <p:spPr>
            <a:xfrm>
              <a:off x="669960" y="38700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99" name="AutoShape 19"/>
            <p:cNvSpPr/>
            <p:nvPr/>
          </p:nvSpPr>
          <p:spPr>
            <a:xfrm>
              <a:off x="780840" y="39600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00" name="AutoShape 20"/>
            <p:cNvSpPr/>
            <p:nvPr/>
          </p:nvSpPr>
          <p:spPr>
            <a:xfrm>
              <a:off x="885960" y="39204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01" name="AutoShape 21"/>
            <p:cNvSpPr/>
            <p:nvPr/>
          </p:nvSpPr>
          <p:spPr>
            <a:xfrm>
              <a:off x="435960" y="49644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02" name="AutoShape 22"/>
            <p:cNvSpPr/>
            <p:nvPr/>
          </p:nvSpPr>
          <p:spPr>
            <a:xfrm>
              <a:off x="555840" y="50328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03" name="AutoShape 23"/>
            <p:cNvSpPr/>
            <p:nvPr/>
          </p:nvSpPr>
          <p:spPr>
            <a:xfrm>
              <a:off x="669960" y="50472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04" name="AutoShape 24"/>
            <p:cNvSpPr/>
            <p:nvPr/>
          </p:nvSpPr>
          <p:spPr>
            <a:xfrm>
              <a:off x="780840" y="51372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05" name="AutoShape 25"/>
            <p:cNvSpPr/>
            <p:nvPr/>
          </p:nvSpPr>
          <p:spPr>
            <a:xfrm>
              <a:off x="885960" y="50976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06" name="AutoShape 26"/>
            <p:cNvSpPr/>
            <p:nvPr/>
          </p:nvSpPr>
          <p:spPr>
            <a:xfrm>
              <a:off x="435960" y="61452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07" name="AutoShape 27"/>
            <p:cNvSpPr/>
            <p:nvPr/>
          </p:nvSpPr>
          <p:spPr>
            <a:xfrm>
              <a:off x="555840" y="62100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08" name="AutoShape 28"/>
            <p:cNvSpPr/>
            <p:nvPr/>
          </p:nvSpPr>
          <p:spPr>
            <a:xfrm>
              <a:off x="669960" y="62280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09" name="AutoShape 29"/>
            <p:cNvSpPr/>
            <p:nvPr/>
          </p:nvSpPr>
          <p:spPr>
            <a:xfrm>
              <a:off x="780840" y="63144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10" name="AutoShape 30"/>
            <p:cNvSpPr/>
            <p:nvPr/>
          </p:nvSpPr>
          <p:spPr>
            <a:xfrm>
              <a:off x="885960" y="62748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11" name="AutoShape 31"/>
            <p:cNvSpPr/>
            <p:nvPr/>
          </p:nvSpPr>
          <p:spPr>
            <a:xfrm>
              <a:off x="435960" y="73224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12" name="AutoShape 32"/>
            <p:cNvSpPr/>
            <p:nvPr/>
          </p:nvSpPr>
          <p:spPr>
            <a:xfrm>
              <a:off x="555840" y="73872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13" name="AutoShape 33"/>
            <p:cNvSpPr/>
            <p:nvPr/>
          </p:nvSpPr>
          <p:spPr>
            <a:xfrm>
              <a:off x="669960" y="74052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14" name="AutoShape 34"/>
            <p:cNvSpPr/>
            <p:nvPr/>
          </p:nvSpPr>
          <p:spPr>
            <a:xfrm>
              <a:off x="780840" y="74952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15" name="AutoShape 35"/>
            <p:cNvSpPr/>
            <p:nvPr/>
          </p:nvSpPr>
          <p:spPr>
            <a:xfrm>
              <a:off x="885960" y="74520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pic>
        <p:nvPicPr>
          <p:cNvPr id="116" name="图片 99" descr="C:/Users/Administrator/Desktop/ppt模板/图片素材/image2709229.pngimage2709229"/>
          <p:cNvPicPr/>
          <p:nvPr/>
        </p:nvPicPr>
        <p:blipFill>
          <a:blip r:embed="rId3"/>
          <a:srcRect t="12343" b="12343"/>
          <a:stretch>
            <a:fillRect/>
          </a:stretch>
        </p:blipFill>
        <p:spPr>
          <a:xfrm>
            <a:off x="1297800" y="2489040"/>
            <a:ext cx="5830920" cy="3636360"/>
          </a:xfrm>
          <a:prstGeom prst="rect">
            <a:avLst/>
          </a:prstGeom>
          <a:ln w="9525">
            <a:noFill/>
          </a:ln>
        </p:spPr>
      </p:pic>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117" name="流程图: 终止 9"/>
          <p:cNvSpPr/>
          <p:nvPr/>
        </p:nvSpPr>
        <p:spPr>
          <a:xfrm>
            <a:off x="4654440" y="4053960"/>
            <a:ext cx="3498480" cy="939600"/>
          </a:xfrm>
          <a:prstGeom prst="flowChartTerminator">
            <a:avLst/>
          </a:prstGeom>
          <a:solidFill>
            <a:srgbClr val="EB554D"/>
          </a:solid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8" name="流程图: 终止 8"/>
          <p:cNvSpPr/>
          <p:nvPr/>
        </p:nvSpPr>
        <p:spPr>
          <a:xfrm>
            <a:off x="744840" y="4053960"/>
            <a:ext cx="3498480" cy="939600"/>
          </a:xfrm>
          <a:prstGeom prst="flowChartTerminator">
            <a:avLst/>
          </a:prstGeom>
          <a:solidFill>
            <a:srgbClr val="EB554D"/>
          </a:solid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9" name="流程图: 终止 7"/>
          <p:cNvSpPr/>
          <p:nvPr/>
        </p:nvSpPr>
        <p:spPr>
          <a:xfrm>
            <a:off x="4654440" y="1379160"/>
            <a:ext cx="3498480" cy="939600"/>
          </a:xfrm>
          <a:prstGeom prst="flowChartTerminator">
            <a:avLst/>
          </a:prstGeom>
          <a:solidFill>
            <a:srgbClr val="EB554D"/>
          </a:solid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0" name="流程图: 终止 3"/>
          <p:cNvSpPr/>
          <p:nvPr/>
        </p:nvSpPr>
        <p:spPr>
          <a:xfrm>
            <a:off x="744840" y="1379160"/>
            <a:ext cx="3498480" cy="939600"/>
          </a:xfrm>
          <a:prstGeom prst="flowChartTerminator">
            <a:avLst/>
          </a:prstGeom>
          <a:solidFill>
            <a:srgbClr val="EB554D"/>
          </a:solid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1" name="PlaceHolder 1"/>
          <p:cNvSpPr>
            <a:spLocks noGrp="1"/>
          </p:cNvSpPr>
          <p:nvPr>
            <p:ph type="title" idx="4294967295"/>
          </p:nvPr>
        </p:nvSpPr>
        <p:spPr>
          <a:xfrm>
            <a:off x="1026000" y="2412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000" b="1" strike="noStrike" spc="299">
                <a:solidFill>
                  <a:srgbClr val="EB554D"/>
                </a:solidFill>
                <a:latin typeface="Arial"/>
                <a:ea typeface="微软雅黑"/>
              </a:rPr>
              <a:t>中毒护理查房的挑战</a:t>
            </a:r>
            <a:endParaRPr lang="en-US" sz="3000" b="0" strike="noStrike" spc="-1">
              <a:solidFill>
                <a:schemeClr val="dk1"/>
              </a:solidFill>
              <a:latin typeface="Arial"/>
            </a:endParaRPr>
          </a:p>
        </p:txBody>
      </p:sp>
      <p:grpSp>
        <p:nvGrpSpPr>
          <p:cNvPr id="122" name="Group 15"/>
          <p:cNvGrpSpPr/>
          <p:nvPr/>
        </p:nvGrpSpPr>
        <p:grpSpPr>
          <a:xfrm>
            <a:off x="435960" y="378720"/>
            <a:ext cx="515160" cy="439560"/>
            <a:chOff x="435960" y="378720"/>
            <a:chExt cx="515160" cy="439560"/>
          </a:xfrm>
        </p:grpSpPr>
        <p:sp>
          <p:nvSpPr>
            <p:cNvPr id="123" name="AutoShape 16"/>
            <p:cNvSpPr/>
            <p:nvPr/>
          </p:nvSpPr>
          <p:spPr>
            <a:xfrm>
              <a:off x="435960" y="378720"/>
              <a:ext cx="83880" cy="8388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124" name="AutoShape 17"/>
            <p:cNvSpPr/>
            <p:nvPr/>
          </p:nvSpPr>
          <p:spPr>
            <a:xfrm>
              <a:off x="555840" y="385200"/>
              <a:ext cx="77760" cy="77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125" name="AutoShape 18"/>
            <p:cNvSpPr/>
            <p:nvPr/>
          </p:nvSpPr>
          <p:spPr>
            <a:xfrm>
              <a:off x="669960" y="387000"/>
              <a:ext cx="74520" cy="7452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126" name="AutoShape 19"/>
            <p:cNvSpPr/>
            <p:nvPr/>
          </p:nvSpPr>
          <p:spPr>
            <a:xfrm>
              <a:off x="780840" y="396000"/>
              <a:ext cx="68760" cy="68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127" name="AutoShape 20"/>
            <p:cNvSpPr/>
            <p:nvPr/>
          </p:nvSpPr>
          <p:spPr>
            <a:xfrm>
              <a:off x="885960" y="392040"/>
              <a:ext cx="65160" cy="651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128" name="AutoShape 21"/>
            <p:cNvSpPr/>
            <p:nvPr/>
          </p:nvSpPr>
          <p:spPr>
            <a:xfrm>
              <a:off x="435960" y="496440"/>
              <a:ext cx="83880" cy="8388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129" name="AutoShape 22"/>
            <p:cNvSpPr/>
            <p:nvPr/>
          </p:nvSpPr>
          <p:spPr>
            <a:xfrm>
              <a:off x="555840" y="503280"/>
              <a:ext cx="77760" cy="77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130" name="AutoShape 23"/>
            <p:cNvSpPr/>
            <p:nvPr/>
          </p:nvSpPr>
          <p:spPr>
            <a:xfrm>
              <a:off x="669960" y="504720"/>
              <a:ext cx="74520" cy="7452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131" name="AutoShape 24"/>
            <p:cNvSpPr/>
            <p:nvPr/>
          </p:nvSpPr>
          <p:spPr>
            <a:xfrm>
              <a:off x="780840" y="513720"/>
              <a:ext cx="68760" cy="68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132" name="AutoShape 25"/>
            <p:cNvSpPr/>
            <p:nvPr/>
          </p:nvSpPr>
          <p:spPr>
            <a:xfrm>
              <a:off x="885960" y="509760"/>
              <a:ext cx="65160" cy="651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133" name="AutoShape 26"/>
            <p:cNvSpPr/>
            <p:nvPr/>
          </p:nvSpPr>
          <p:spPr>
            <a:xfrm>
              <a:off x="435960" y="614520"/>
              <a:ext cx="83880" cy="8388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134" name="AutoShape 27"/>
            <p:cNvSpPr/>
            <p:nvPr/>
          </p:nvSpPr>
          <p:spPr>
            <a:xfrm>
              <a:off x="555840" y="621000"/>
              <a:ext cx="77760" cy="77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135" name="AutoShape 28"/>
            <p:cNvSpPr/>
            <p:nvPr/>
          </p:nvSpPr>
          <p:spPr>
            <a:xfrm>
              <a:off x="669960" y="622800"/>
              <a:ext cx="74520" cy="7452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136" name="AutoShape 29"/>
            <p:cNvSpPr/>
            <p:nvPr/>
          </p:nvSpPr>
          <p:spPr>
            <a:xfrm>
              <a:off x="780840" y="631440"/>
              <a:ext cx="68760" cy="68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137" name="AutoShape 30"/>
            <p:cNvSpPr/>
            <p:nvPr/>
          </p:nvSpPr>
          <p:spPr>
            <a:xfrm>
              <a:off x="885960" y="627480"/>
              <a:ext cx="65160" cy="651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138" name="AutoShape 31"/>
            <p:cNvSpPr/>
            <p:nvPr/>
          </p:nvSpPr>
          <p:spPr>
            <a:xfrm>
              <a:off x="435960" y="732240"/>
              <a:ext cx="83880" cy="8388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139" name="AutoShape 32"/>
            <p:cNvSpPr/>
            <p:nvPr/>
          </p:nvSpPr>
          <p:spPr>
            <a:xfrm>
              <a:off x="555840" y="738720"/>
              <a:ext cx="77760" cy="77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140" name="AutoShape 33"/>
            <p:cNvSpPr/>
            <p:nvPr/>
          </p:nvSpPr>
          <p:spPr>
            <a:xfrm>
              <a:off x="669960" y="740520"/>
              <a:ext cx="74520" cy="7452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141" name="AutoShape 34"/>
            <p:cNvSpPr/>
            <p:nvPr/>
          </p:nvSpPr>
          <p:spPr>
            <a:xfrm>
              <a:off x="780840" y="749520"/>
              <a:ext cx="68760" cy="68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142" name="AutoShape 35"/>
            <p:cNvSpPr/>
            <p:nvPr/>
          </p:nvSpPr>
          <p:spPr>
            <a:xfrm>
              <a:off x="885960" y="745200"/>
              <a:ext cx="65160" cy="651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grpSp>
      <p:sp>
        <p:nvSpPr>
          <p:cNvPr id="143" name="content.1.title"/>
          <p:cNvSpPr/>
          <p:nvPr/>
        </p:nvSpPr>
        <p:spPr>
          <a:xfrm>
            <a:off x="1467720" y="1633320"/>
            <a:ext cx="205452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chemeClr val="lt1"/>
                </a:solidFill>
                <a:latin typeface="微软雅黑"/>
                <a:ea typeface="微软雅黑"/>
              </a:rPr>
              <a:t>患者信息不完整</a:t>
            </a:r>
            <a:endParaRPr lang="en-US" sz="2000" b="0" strike="noStrike" spc="-1">
              <a:solidFill>
                <a:srgbClr val="000000"/>
              </a:solidFill>
              <a:latin typeface="Arial"/>
            </a:endParaRPr>
          </a:p>
        </p:txBody>
      </p:sp>
      <p:sp>
        <p:nvSpPr>
          <p:cNvPr id="144" name="content.1.content"/>
          <p:cNvSpPr/>
          <p:nvPr/>
        </p:nvSpPr>
        <p:spPr>
          <a:xfrm>
            <a:off x="948600" y="2511360"/>
            <a:ext cx="3106080" cy="118440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dk1"/>
                </a:solidFill>
                <a:latin typeface="微软雅黑"/>
                <a:ea typeface="微软雅黑"/>
              </a:rPr>
              <a:t>需要进一步询问和观察患者及家属提供的信息</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dk1"/>
                </a:solidFill>
                <a:latin typeface="微软雅黑"/>
                <a:ea typeface="微软雅黑"/>
              </a:rPr>
              <a:t>结合临床表现和体征进行判断</a:t>
            </a:r>
            <a:endParaRPr lang="en-US" sz="1600" b="0" strike="noStrike" spc="-1">
              <a:solidFill>
                <a:srgbClr val="000000"/>
              </a:solidFill>
              <a:latin typeface="Arial"/>
            </a:endParaRPr>
          </a:p>
        </p:txBody>
      </p:sp>
      <p:sp>
        <p:nvSpPr>
          <p:cNvPr id="145" name="content.2.title"/>
          <p:cNvSpPr/>
          <p:nvPr/>
        </p:nvSpPr>
        <p:spPr>
          <a:xfrm>
            <a:off x="5334120" y="1686600"/>
            <a:ext cx="205452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chemeClr val="lt1"/>
                </a:solidFill>
                <a:latin typeface="微软雅黑"/>
                <a:ea typeface="微软雅黑"/>
              </a:rPr>
              <a:t>毒物种类不明确</a:t>
            </a:r>
            <a:endParaRPr lang="en-US" sz="2000" b="0" strike="noStrike" spc="-1">
              <a:solidFill>
                <a:srgbClr val="000000"/>
              </a:solidFill>
              <a:latin typeface="Arial"/>
            </a:endParaRPr>
          </a:p>
        </p:txBody>
      </p:sp>
      <p:sp>
        <p:nvSpPr>
          <p:cNvPr id="146" name="content.2.content"/>
          <p:cNvSpPr/>
          <p:nvPr/>
        </p:nvSpPr>
        <p:spPr>
          <a:xfrm>
            <a:off x="4777920" y="2511360"/>
            <a:ext cx="3166560" cy="98460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dk1"/>
                </a:solidFill>
                <a:latin typeface="微软雅黑"/>
                <a:ea typeface="微软雅黑"/>
              </a:rPr>
              <a:t>尽快收集可能的毒物信息</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dk1"/>
                </a:solidFill>
                <a:latin typeface="微软雅黑"/>
                <a:ea typeface="微软雅黑"/>
              </a:rPr>
              <a:t>启动解毒措施并观察症状变化</a:t>
            </a:r>
            <a:endParaRPr lang="en-US" sz="1600" b="0" strike="noStrike" spc="-1">
              <a:solidFill>
                <a:srgbClr val="000000"/>
              </a:solidFill>
              <a:latin typeface="Arial"/>
            </a:endParaRPr>
          </a:p>
        </p:txBody>
      </p:sp>
      <p:sp>
        <p:nvSpPr>
          <p:cNvPr id="147" name="content.3.title"/>
          <p:cNvSpPr/>
          <p:nvPr/>
        </p:nvSpPr>
        <p:spPr>
          <a:xfrm>
            <a:off x="1467720" y="4282560"/>
            <a:ext cx="206856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chemeClr val="lt1"/>
                </a:solidFill>
                <a:latin typeface="微软雅黑"/>
                <a:ea typeface="微软雅黑"/>
              </a:rPr>
              <a:t>应变能力要求高</a:t>
            </a:r>
            <a:endParaRPr lang="en-US" sz="2000" b="0" strike="noStrike" spc="-1">
              <a:solidFill>
                <a:srgbClr val="000000"/>
              </a:solidFill>
              <a:latin typeface="Arial"/>
            </a:endParaRPr>
          </a:p>
        </p:txBody>
      </p:sp>
      <p:sp>
        <p:nvSpPr>
          <p:cNvPr id="148" name="content.3.content"/>
          <p:cNvSpPr/>
          <p:nvPr/>
        </p:nvSpPr>
        <p:spPr>
          <a:xfrm>
            <a:off x="951120" y="5246280"/>
            <a:ext cx="2985480" cy="103860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dk1"/>
                </a:solidFill>
                <a:latin typeface="微软雅黑"/>
                <a:ea typeface="微软雅黑"/>
              </a:rPr>
              <a:t>需要随机应变处理紧急情况</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dk1"/>
                </a:solidFill>
                <a:latin typeface="微软雅黑"/>
                <a:ea typeface="微软雅黑"/>
              </a:rPr>
              <a:t>保持冷静并及时求助其他医护人员</a:t>
            </a:r>
            <a:endParaRPr lang="en-US" sz="1600" b="0" strike="noStrike" spc="-1">
              <a:solidFill>
                <a:srgbClr val="000000"/>
              </a:solidFill>
              <a:latin typeface="Arial"/>
            </a:endParaRPr>
          </a:p>
        </p:txBody>
      </p:sp>
      <p:sp>
        <p:nvSpPr>
          <p:cNvPr id="149" name="content.4.title"/>
          <p:cNvSpPr/>
          <p:nvPr/>
        </p:nvSpPr>
        <p:spPr>
          <a:xfrm>
            <a:off x="5391720" y="4282560"/>
            <a:ext cx="206856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chemeClr val="lt1"/>
                </a:solidFill>
                <a:latin typeface="微软雅黑"/>
                <a:ea typeface="微软雅黑"/>
              </a:rPr>
              <a:t>信息记录和汇报要求严格</a:t>
            </a:r>
            <a:endParaRPr lang="en-US" sz="2000" b="0" strike="noStrike" spc="-1">
              <a:solidFill>
                <a:srgbClr val="000000"/>
              </a:solidFill>
              <a:latin typeface="Arial"/>
            </a:endParaRPr>
          </a:p>
        </p:txBody>
      </p:sp>
      <p:sp>
        <p:nvSpPr>
          <p:cNvPr id="150" name="content.4.content"/>
          <p:cNvSpPr/>
          <p:nvPr/>
        </p:nvSpPr>
        <p:spPr>
          <a:xfrm>
            <a:off x="4777920" y="5246280"/>
            <a:ext cx="3092040" cy="116568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dk1"/>
                </a:solidFill>
                <a:latin typeface="微软雅黑"/>
                <a:ea typeface="微软雅黑"/>
              </a:rPr>
              <a:t>准确记录患者观察数据和护理措施</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dk1"/>
                </a:solidFill>
                <a:latin typeface="微软雅黑"/>
                <a:ea typeface="微软雅黑"/>
              </a:rPr>
              <a:t>及时向主治医师汇报重要信息</a:t>
            </a:r>
            <a:endParaRPr lang="en-US" sz="1600" b="0" strike="noStrike" spc="-1">
              <a:solidFill>
                <a:srgbClr val="000000"/>
              </a:solidFill>
              <a:latin typeface="Arial"/>
            </a:endParaRPr>
          </a:p>
        </p:txBody>
      </p:sp>
      <p:sp>
        <p:nvSpPr>
          <p:cNvPr id="151" name="Picture 4"/>
          <p:cNvSpPr/>
          <p:nvPr/>
        </p:nvSpPr>
        <p:spPr>
          <a:xfrm>
            <a:off x="8506440" y="1108800"/>
            <a:ext cx="3306240" cy="4408560"/>
          </a:xfrm>
          <a:prstGeom prst="parallelogram">
            <a:avLst>
              <a:gd name="adj" fmla="val 25000"/>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152" name="AutoShape 3"/>
          <p:cNvSpPr/>
          <p:nvPr/>
        </p:nvSpPr>
        <p:spPr>
          <a:xfrm>
            <a:off x="472320" y="1375560"/>
            <a:ext cx="11246760" cy="4699080"/>
          </a:xfrm>
          <a:prstGeom prst="rect">
            <a:avLst/>
          </a:prstGeom>
          <a:solidFill>
            <a:srgbClr val="EB554D">
              <a:alpha val="82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53" name="AutoShape 5"/>
          <p:cNvSpPr/>
          <p:nvPr/>
        </p:nvSpPr>
        <p:spPr>
          <a:xfrm>
            <a:off x="2499480" y="6236280"/>
            <a:ext cx="9219960" cy="66960"/>
          </a:xfrm>
          <a:prstGeom prst="rect">
            <a:avLst/>
          </a:prstGeom>
          <a:solidFill>
            <a:srgbClr val="EB554D"/>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154" name="AutoShape 6"/>
          <p:cNvSpPr/>
          <p:nvPr/>
        </p:nvSpPr>
        <p:spPr>
          <a:xfrm>
            <a:off x="483840" y="6236280"/>
            <a:ext cx="739800" cy="66960"/>
          </a:xfrm>
          <a:prstGeom prst="rect">
            <a:avLst/>
          </a:prstGeom>
          <a:solidFill>
            <a:srgbClr val="EB554D"/>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155" name="AutoShape 7"/>
          <p:cNvSpPr/>
          <p:nvPr/>
        </p:nvSpPr>
        <p:spPr>
          <a:xfrm>
            <a:off x="1375920" y="6200640"/>
            <a:ext cx="158400" cy="158400"/>
          </a:xfrm>
          <a:prstGeom prst="ellipse">
            <a:avLst/>
          </a:prstGeom>
          <a:solidFill>
            <a:srgbClr val="EB554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56" name="AutoShape 8"/>
          <p:cNvSpPr/>
          <p:nvPr/>
        </p:nvSpPr>
        <p:spPr>
          <a:xfrm>
            <a:off x="1607040" y="6207120"/>
            <a:ext cx="146880" cy="146880"/>
          </a:xfrm>
          <a:prstGeom prst="ellipse">
            <a:avLst/>
          </a:prstGeom>
          <a:solidFill>
            <a:srgbClr val="EB554D">
              <a:alpha val="8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57" name="AutoShape 9"/>
          <p:cNvSpPr/>
          <p:nvPr/>
        </p:nvSpPr>
        <p:spPr>
          <a:xfrm>
            <a:off x="1827360" y="6213960"/>
            <a:ext cx="135720" cy="135720"/>
          </a:xfrm>
          <a:prstGeom prst="ellipse">
            <a:avLst/>
          </a:prstGeom>
          <a:solidFill>
            <a:srgbClr val="EB554D">
              <a:alpha val="6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58" name="AutoShape 10"/>
          <p:cNvSpPr/>
          <p:nvPr/>
        </p:nvSpPr>
        <p:spPr>
          <a:xfrm>
            <a:off x="2027160" y="6220440"/>
            <a:ext cx="124200" cy="124200"/>
          </a:xfrm>
          <a:prstGeom prst="ellipse">
            <a:avLst/>
          </a:prstGeom>
          <a:solidFill>
            <a:srgbClr val="EB554D">
              <a:alpha val="40000"/>
            </a:srgbClr>
          </a:solidFill>
          <a:ln w="0">
            <a:noFill/>
          </a:ln>
        </p:spPr>
        <p:style>
          <a:lnRef idx="0"/>
          <a:fillRef idx="0"/>
          <a:effectRef idx="0"/>
          <a:fontRef idx="minor"/>
        </p:style>
        <p:txBody>
          <a:bodyPr lIns="90000" tIns="43200" rIns="90000" bIns="43200" anchor="t">
            <a:noAutofit/>
          </a:bodyPr>
          <a:lstStyle/>
          <a:p>
            <a:endParaRPr lang="en-US" sz="1800" b="0" strike="noStrike" spc="-1">
              <a:solidFill>
                <a:srgbClr val="FFFFFF"/>
              </a:solidFill>
              <a:latin typeface="Arial"/>
            </a:endParaRPr>
          </a:p>
        </p:txBody>
      </p:sp>
      <p:sp>
        <p:nvSpPr>
          <p:cNvPr id="159" name="AutoShape 11"/>
          <p:cNvSpPr/>
          <p:nvPr/>
        </p:nvSpPr>
        <p:spPr>
          <a:xfrm>
            <a:off x="2224800" y="6215040"/>
            <a:ext cx="113040" cy="113040"/>
          </a:xfrm>
          <a:prstGeom prst="ellipse">
            <a:avLst/>
          </a:prstGeom>
          <a:solidFill>
            <a:srgbClr val="EB554D">
              <a:alpha val="20000"/>
            </a:srgbClr>
          </a:solidFill>
          <a:ln w="0">
            <a:noFill/>
          </a:ln>
        </p:spPr>
        <p:style>
          <a:lnRef idx="0"/>
          <a:fillRef idx="0"/>
          <a:effectRef idx="0"/>
          <a:fontRef idx="minor"/>
        </p:style>
        <p:txBody>
          <a:bodyPr lIns="90000" tIns="34920" rIns="90000" bIns="34920" anchor="t">
            <a:noAutofit/>
          </a:bodyPr>
          <a:lstStyle/>
          <a:p>
            <a:endParaRPr lang="en-US" sz="1800" b="0" strike="noStrike" spc="-1">
              <a:solidFill>
                <a:srgbClr val="FFFFFF"/>
              </a:solidFill>
              <a:latin typeface="Arial"/>
            </a:endParaRPr>
          </a:p>
        </p:txBody>
      </p:sp>
      <p:sp>
        <p:nvSpPr>
          <p:cNvPr id="16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1" name="title"/>
          <p:cNvSpPr/>
          <p:nvPr/>
        </p:nvSpPr>
        <p:spPr>
          <a:xfrm>
            <a:off x="1087920" y="203760"/>
            <a:ext cx="8228520" cy="743400"/>
          </a:xfrm>
          <a:prstGeom prst="rect">
            <a:avLst/>
          </a:prstGeom>
          <a:noFill/>
          <a:ln w="0">
            <a:noFill/>
          </a:ln>
        </p:spPr>
        <p:style>
          <a:lnRef idx="0"/>
          <a:fillRef idx="0"/>
          <a:effectRef idx="0"/>
          <a:fontRef idx="minor"/>
        </p:style>
        <p:txBody>
          <a:bodyPr lIns="0" tIns="0" rIns="0" bIns="36360" anchor="b">
            <a:noAutofit/>
          </a:bodyPr>
          <a:lstStyle/>
          <a:p>
            <a:pPr defTabSz="914400">
              <a:lnSpc>
                <a:spcPct val="100000"/>
              </a:lnSpc>
              <a:tabLst>
                <a:tab pos="0"/>
              </a:tabLst>
            </a:pPr>
            <a:r>
              <a:rPr lang="zh-CN" sz="3600" b="1" strike="noStrike" spc="299">
                <a:solidFill>
                  <a:srgbClr val="EB554D"/>
                </a:solidFill>
                <a:latin typeface="Arial"/>
                <a:ea typeface="微软雅黑"/>
              </a:rPr>
              <a:t>中毒护理查房</a:t>
            </a:r>
            <a:endParaRPr lang="en-US" sz="3600" b="0" strike="noStrike" spc="-1">
              <a:solidFill>
                <a:srgbClr val="000000"/>
              </a:solidFill>
              <a:latin typeface="Arial"/>
            </a:endParaRPr>
          </a:p>
        </p:txBody>
      </p:sp>
      <p:sp>
        <p:nvSpPr>
          <p:cNvPr id="162" name="content"/>
          <p:cNvSpPr/>
          <p:nvPr/>
        </p:nvSpPr>
        <p:spPr>
          <a:xfrm>
            <a:off x="946800" y="1982520"/>
            <a:ext cx="5402880" cy="26208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中毒护理查房是护士在医疗过程中非常重要的一环，通过全面评估、及时干预和有效护理，可以为中毒患者带来更好的治疗效果和生存机会。护士在中毒护理查房中扮演者关键角色，需要具备专业知识和敏锐应变能力。</a:t>
            </a:r>
            <a:endParaRPr lang="en-US" sz="1800" b="0" strike="noStrike" spc="-1">
              <a:solidFill>
                <a:srgbClr val="000000"/>
              </a:solidFill>
              <a:latin typeface="Arial"/>
            </a:endParaRPr>
          </a:p>
        </p:txBody>
      </p:sp>
      <p:sp>
        <p:nvSpPr>
          <p:cNvPr id="16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grpSp>
        <p:nvGrpSpPr>
          <p:cNvPr id="164" name="Group 15"/>
          <p:cNvGrpSpPr/>
          <p:nvPr/>
        </p:nvGrpSpPr>
        <p:grpSpPr>
          <a:xfrm>
            <a:off x="431640" y="396000"/>
            <a:ext cx="514800" cy="439200"/>
            <a:chOff x="431640" y="396000"/>
            <a:chExt cx="514800" cy="439200"/>
          </a:xfrm>
        </p:grpSpPr>
        <p:sp>
          <p:nvSpPr>
            <p:cNvPr id="165" name="AutoShape 16"/>
            <p:cNvSpPr/>
            <p:nvPr/>
          </p:nvSpPr>
          <p:spPr>
            <a:xfrm>
              <a:off x="431640" y="39600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66" name="AutoShape 17"/>
            <p:cNvSpPr/>
            <p:nvPr/>
          </p:nvSpPr>
          <p:spPr>
            <a:xfrm>
              <a:off x="551520" y="40248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67" name="AutoShape 18"/>
            <p:cNvSpPr/>
            <p:nvPr/>
          </p:nvSpPr>
          <p:spPr>
            <a:xfrm>
              <a:off x="665640" y="40428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68" name="AutoShape 19"/>
            <p:cNvSpPr/>
            <p:nvPr/>
          </p:nvSpPr>
          <p:spPr>
            <a:xfrm>
              <a:off x="776160" y="41328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69" name="AutoShape 20"/>
            <p:cNvSpPr/>
            <p:nvPr/>
          </p:nvSpPr>
          <p:spPr>
            <a:xfrm>
              <a:off x="881280" y="40896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70" name="AutoShape 21"/>
            <p:cNvSpPr/>
            <p:nvPr/>
          </p:nvSpPr>
          <p:spPr>
            <a:xfrm>
              <a:off x="431640" y="51372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71" name="AutoShape 22"/>
            <p:cNvSpPr/>
            <p:nvPr/>
          </p:nvSpPr>
          <p:spPr>
            <a:xfrm>
              <a:off x="551520" y="52020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72" name="AutoShape 23"/>
            <p:cNvSpPr/>
            <p:nvPr/>
          </p:nvSpPr>
          <p:spPr>
            <a:xfrm>
              <a:off x="665640" y="52200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73" name="AutoShape 24"/>
            <p:cNvSpPr/>
            <p:nvPr/>
          </p:nvSpPr>
          <p:spPr>
            <a:xfrm>
              <a:off x="776160" y="53100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74" name="AutoShape 25"/>
            <p:cNvSpPr/>
            <p:nvPr/>
          </p:nvSpPr>
          <p:spPr>
            <a:xfrm>
              <a:off x="881280" y="52668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75" name="AutoShape 26"/>
            <p:cNvSpPr/>
            <p:nvPr/>
          </p:nvSpPr>
          <p:spPr>
            <a:xfrm>
              <a:off x="431640" y="63144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76" name="AutoShape 27"/>
            <p:cNvSpPr/>
            <p:nvPr/>
          </p:nvSpPr>
          <p:spPr>
            <a:xfrm>
              <a:off x="551520" y="63792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77" name="AutoShape 28"/>
            <p:cNvSpPr/>
            <p:nvPr/>
          </p:nvSpPr>
          <p:spPr>
            <a:xfrm>
              <a:off x="665640" y="63972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78" name="AutoShape 29"/>
            <p:cNvSpPr/>
            <p:nvPr/>
          </p:nvSpPr>
          <p:spPr>
            <a:xfrm>
              <a:off x="776160" y="64872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79" name="AutoShape 30"/>
            <p:cNvSpPr/>
            <p:nvPr/>
          </p:nvSpPr>
          <p:spPr>
            <a:xfrm>
              <a:off x="881280" y="64476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80" name="AutoShape 31"/>
            <p:cNvSpPr/>
            <p:nvPr/>
          </p:nvSpPr>
          <p:spPr>
            <a:xfrm>
              <a:off x="431640" y="74916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81" name="AutoShape 32"/>
            <p:cNvSpPr/>
            <p:nvPr/>
          </p:nvSpPr>
          <p:spPr>
            <a:xfrm>
              <a:off x="551520" y="75600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82" name="AutoShape 33"/>
            <p:cNvSpPr/>
            <p:nvPr/>
          </p:nvSpPr>
          <p:spPr>
            <a:xfrm>
              <a:off x="665640" y="75744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83" name="AutoShape 34"/>
            <p:cNvSpPr/>
            <p:nvPr/>
          </p:nvSpPr>
          <p:spPr>
            <a:xfrm>
              <a:off x="776160" y="76644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84" name="AutoShape 35"/>
            <p:cNvSpPr/>
            <p:nvPr/>
          </p:nvSpPr>
          <p:spPr>
            <a:xfrm>
              <a:off x="881280" y="76248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sp>
        <p:nvSpPr>
          <p:cNvPr id="185" name="Picture 4"/>
          <p:cNvSpPr/>
          <p:nvPr/>
        </p:nvSpPr>
        <p:spPr>
          <a:xfrm>
            <a:off x="7939080" y="835560"/>
            <a:ext cx="3679560" cy="4906080"/>
          </a:xfrm>
          <a:prstGeom prst="parallelogram">
            <a:avLst>
              <a:gd name="adj" fmla="val 25000"/>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186" name="PlaceHolder 1"/>
          <p:cNvSpPr>
            <a:spLocks noGrp="1"/>
          </p:cNvSpPr>
          <p:nvPr>
            <p:ph/>
          </p:nvPr>
        </p:nvSpPr>
        <p:spPr>
          <a:xfrm>
            <a:off x="3684240" y="2503080"/>
            <a:ext cx="4614120" cy="944640"/>
          </a:xfrm>
          <a:prstGeom prst="rect">
            <a:avLst/>
          </a:prstGeom>
          <a:noFill/>
          <a:ln w="0">
            <a:noFill/>
          </a:ln>
        </p:spPr>
        <p:txBody>
          <a:bodyPr lIns="90000" tIns="46800" rIns="90000" bIns="46800" anchor="t">
            <a:noAutofit/>
          </a:bodyPr>
          <a:lstStyle/>
          <a:p>
            <a:pPr indent="0" algn="ctr" defTabSz="914400">
              <a:lnSpc>
                <a:spcPct val="130000"/>
              </a:lnSpc>
              <a:spcAft>
                <a:spcPts val="1001"/>
              </a:spcAft>
              <a:buNone/>
              <a:tabLst>
                <a:tab pos="0"/>
              </a:tabLst>
            </a:pPr>
            <a:r>
              <a:rPr lang="en-US" sz="3600" b="1" strike="noStrike" spc="148">
                <a:solidFill>
                  <a:srgbClr val="EB554D"/>
                </a:solidFill>
                <a:latin typeface="Arial"/>
                <a:ea typeface="微软雅黑"/>
              </a:rPr>
              <a:t>02</a:t>
            </a:r>
            <a:endParaRPr lang="en-US" sz="3600" b="0" strike="noStrike" spc="148">
              <a:solidFill>
                <a:schemeClr val="dk1">
                  <a:lumMod val="65000"/>
                  <a:lumOff val="35000"/>
                </a:schemeClr>
              </a:solidFill>
              <a:latin typeface="Arial"/>
            </a:endParaRPr>
          </a:p>
        </p:txBody>
      </p:sp>
      <p:sp>
        <p:nvSpPr>
          <p:cNvPr id="187" name="PlaceHolder 2"/>
          <p:cNvSpPr>
            <a:spLocks noGrp="1"/>
          </p:cNvSpPr>
          <p:nvPr>
            <p:ph type="title" idx="4294967295"/>
          </p:nvPr>
        </p:nvSpPr>
        <p:spPr>
          <a:xfrm>
            <a:off x="313560" y="5310360"/>
            <a:ext cx="11486160" cy="992160"/>
          </a:xfrm>
          <a:prstGeom prst="rect">
            <a:avLst/>
          </a:prstGeom>
          <a:noFill/>
          <a:ln w="0">
            <a:noFill/>
          </a:ln>
        </p:spPr>
        <p:txBody>
          <a:bodyPr lIns="90000" tIns="47160" rIns="90000" bIns="47160" anchor="ctr">
            <a:noAutofit/>
          </a:bodyPr>
          <a:lstStyle/>
          <a:p>
            <a:pPr indent="0" algn="ctr" defTabSz="914400">
              <a:lnSpc>
                <a:spcPct val="100000"/>
              </a:lnSpc>
              <a:buNone/>
            </a:pPr>
            <a:r>
              <a:rPr lang="zh-CN" sz="4000" b="1" strike="noStrike" spc="299">
                <a:solidFill>
                  <a:srgbClr val="EB554D"/>
                </a:solidFill>
                <a:latin typeface="Arial"/>
                <a:ea typeface="微软雅黑"/>
              </a:rPr>
              <a:t>第</a:t>
            </a:r>
            <a:r>
              <a:rPr lang="en-US" sz="4000" b="1" strike="noStrike" spc="299">
                <a:solidFill>
                  <a:srgbClr val="EB554D"/>
                </a:solidFill>
                <a:latin typeface="Arial"/>
                <a:ea typeface="微软雅黑"/>
              </a:rPr>
              <a:t>2</a:t>
            </a:r>
            <a:r>
              <a:rPr lang="zh-CN" sz="4000" b="1" strike="noStrike" spc="299">
                <a:solidFill>
                  <a:srgbClr val="EB554D"/>
                </a:solidFill>
                <a:latin typeface="Arial"/>
                <a:ea typeface="微软雅黑"/>
              </a:rPr>
              <a:t>章 中毒护理查房常见中毒类型</a:t>
            </a:r>
            <a:endParaRPr lang="en-US" sz="4000" b="0" strike="noStrike" spc="-1">
              <a:solidFill>
                <a:schemeClr val="dk1"/>
              </a:solidFill>
              <a:latin typeface="Arial"/>
            </a:endParaRPr>
          </a:p>
        </p:txBody>
      </p:sp>
      <p:sp>
        <p:nvSpPr>
          <p:cNvPr id="188"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189" name="AutoShape 3"/>
          <p:cNvSpPr/>
          <p:nvPr/>
        </p:nvSpPr>
        <p:spPr>
          <a:xfrm>
            <a:off x="472320" y="1375560"/>
            <a:ext cx="11246760" cy="4699080"/>
          </a:xfrm>
          <a:prstGeom prst="rect">
            <a:avLst/>
          </a:prstGeom>
          <a:solidFill>
            <a:srgbClr val="EB554D">
              <a:alpha val="82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90" name="AutoShape 5"/>
          <p:cNvSpPr/>
          <p:nvPr/>
        </p:nvSpPr>
        <p:spPr>
          <a:xfrm>
            <a:off x="2499480" y="6236280"/>
            <a:ext cx="9219960" cy="66960"/>
          </a:xfrm>
          <a:prstGeom prst="rect">
            <a:avLst/>
          </a:prstGeom>
          <a:solidFill>
            <a:srgbClr val="EB554D"/>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191" name="AutoShape 6"/>
          <p:cNvSpPr/>
          <p:nvPr/>
        </p:nvSpPr>
        <p:spPr>
          <a:xfrm>
            <a:off x="483840" y="6236280"/>
            <a:ext cx="739800" cy="66960"/>
          </a:xfrm>
          <a:prstGeom prst="rect">
            <a:avLst/>
          </a:prstGeom>
          <a:solidFill>
            <a:srgbClr val="EB554D"/>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192" name="AutoShape 7"/>
          <p:cNvSpPr/>
          <p:nvPr/>
        </p:nvSpPr>
        <p:spPr>
          <a:xfrm>
            <a:off x="1375920" y="6200640"/>
            <a:ext cx="158400" cy="158400"/>
          </a:xfrm>
          <a:prstGeom prst="ellipse">
            <a:avLst/>
          </a:prstGeom>
          <a:solidFill>
            <a:srgbClr val="EB554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93" name="AutoShape 8"/>
          <p:cNvSpPr/>
          <p:nvPr/>
        </p:nvSpPr>
        <p:spPr>
          <a:xfrm>
            <a:off x="1607040" y="6207120"/>
            <a:ext cx="146880" cy="146880"/>
          </a:xfrm>
          <a:prstGeom prst="ellipse">
            <a:avLst/>
          </a:prstGeom>
          <a:solidFill>
            <a:srgbClr val="EB554D">
              <a:alpha val="8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94" name="AutoShape 9"/>
          <p:cNvSpPr/>
          <p:nvPr/>
        </p:nvSpPr>
        <p:spPr>
          <a:xfrm>
            <a:off x="1827360" y="6213960"/>
            <a:ext cx="135720" cy="135720"/>
          </a:xfrm>
          <a:prstGeom prst="ellipse">
            <a:avLst/>
          </a:prstGeom>
          <a:solidFill>
            <a:srgbClr val="EB554D">
              <a:alpha val="6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95" name="AutoShape 10"/>
          <p:cNvSpPr/>
          <p:nvPr/>
        </p:nvSpPr>
        <p:spPr>
          <a:xfrm>
            <a:off x="2027160" y="6220440"/>
            <a:ext cx="124200" cy="124200"/>
          </a:xfrm>
          <a:prstGeom prst="ellipse">
            <a:avLst/>
          </a:prstGeom>
          <a:solidFill>
            <a:srgbClr val="EB554D">
              <a:alpha val="40000"/>
            </a:srgbClr>
          </a:solidFill>
          <a:ln w="0">
            <a:noFill/>
          </a:ln>
        </p:spPr>
        <p:style>
          <a:lnRef idx="0"/>
          <a:fillRef idx="0"/>
          <a:effectRef idx="0"/>
          <a:fontRef idx="minor"/>
        </p:style>
        <p:txBody>
          <a:bodyPr lIns="90000" tIns="43200" rIns="90000" bIns="43200" anchor="t">
            <a:noAutofit/>
          </a:bodyPr>
          <a:lstStyle/>
          <a:p>
            <a:endParaRPr lang="en-US" sz="1800" b="0" strike="noStrike" spc="-1">
              <a:solidFill>
                <a:srgbClr val="FFFFFF"/>
              </a:solidFill>
              <a:latin typeface="Arial"/>
            </a:endParaRPr>
          </a:p>
        </p:txBody>
      </p:sp>
      <p:sp>
        <p:nvSpPr>
          <p:cNvPr id="196" name="AutoShape 11"/>
          <p:cNvSpPr/>
          <p:nvPr/>
        </p:nvSpPr>
        <p:spPr>
          <a:xfrm>
            <a:off x="2224800" y="6215040"/>
            <a:ext cx="113040" cy="113040"/>
          </a:xfrm>
          <a:prstGeom prst="ellipse">
            <a:avLst/>
          </a:prstGeom>
          <a:solidFill>
            <a:srgbClr val="EB554D">
              <a:alpha val="20000"/>
            </a:srgbClr>
          </a:solidFill>
          <a:ln w="0">
            <a:noFill/>
          </a:ln>
        </p:spPr>
        <p:style>
          <a:lnRef idx="0"/>
          <a:fillRef idx="0"/>
          <a:effectRef idx="0"/>
          <a:fontRef idx="minor"/>
        </p:style>
        <p:txBody>
          <a:bodyPr lIns="90000" tIns="34920" rIns="90000" bIns="34920" anchor="t">
            <a:noAutofit/>
          </a:bodyPr>
          <a:lstStyle/>
          <a:p>
            <a:endParaRPr lang="en-US" sz="1800" b="0" strike="noStrike" spc="-1">
              <a:solidFill>
                <a:srgbClr val="FFFFFF"/>
              </a:solidFill>
              <a:latin typeface="Arial"/>
            </a:endParaRPr>
          </a:p>
        </p:txBody>
      </p:sp>
      <p:sp>
        <p:nvSpPr>
          <p:cNvPr id="197"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8" name="title"/>
          <p:cNvSpPr/>
          <p:nvPr/>
        </p:nvSpPr>
        <p:spPr>
          <a:xfrm>
            <a:off x="1087920" y="203760"/>
            <a:ext cx="8228520" cy="743400"/>
          </a:xfrm>
          <a:prstGeom prst="rect">
            <a:avLst/>
          </a:prstGeom>
          <a:noFill/>
          <a:ln w="0">
            <a:noFill/>
          </a:ln>
        </p:spPr>
        <p:style>
          <a:lnRef idx="0"/>
          <a:fillRef idx="0"/>
          <a:effectRef idx="0"/>
          <a:fontRef idx="minor"/>
        </p:style>
        <p:txBody>
          <a:bodyPr lIns="0" tIns="0" rIns="0" bIns="36360" anchor="b">
            <a:noAutofit/>
          </a:bodyPr>
          <a:lstStyle/>
          <a:p>
            <a:pPr defTabSz="914400">
              <a:lnSpc>
                <a:spcPct val="100000"/>
              </a:lnSpc>
              <a:tabLst>
                <a:tab pos="0"/>
              </a:tabLst>
            </a:pPr>
            <a:r>
              <a:rPr lang="zh-CN" sz="3600" b="1" strike="noStrike" spc="299">
                <a:solidFill>
                  <a:srgbClr val="EB554D"/>
                </a:solidFill>
                <a:latin typeface="Arial"/>
                <a:ea typeface="微软雅黑"/>
              </a:rPr>
              <a:t>药物中毒</a:t>
            </a:r>
            <a:endParaRPr lang="en-US" sz="3600" b="0" strike="noStrike" spc="-1">
              <a:solidFill>
                <a:srgbClr val="000000"/>
              </a:solidFill>
              <a:latin typeface="Arial"/>
            </a:endParaRPr>
          </a:p>
        </p:txBody>
      </p:sp>
      <p:sp>
        <p:nvSpPr>
          <p:cNvPr id="199" name="content"/>
          <p:cNvSpPr/>
          <p:nvPr/>
        </p:nvSpPr>
        <p:spPr>
          <a:xfrm>
            <a:off x="946800" y="1982520"/>
            <a:ext cx="5402880" cy="26208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药物中毒是指因药物过量或误服导致的中毒症状，常见于抗抑郁药物、镇痛药等。护理查房时需要详细了解患者服用的药物种类、剂量等情况，及时进行护理干预。</a:t>
            </a:r>
            <a:endParaRPr lang="en-US" sz="1800" b="0" strike="noStrike" spc="-1">
              <a:solidFill>
                <a:srgbClr val="000000"/>
              </a:solidFill>
              <a:latin typeface="Arial"/>
            </a:endParaRPr>
          </a:p>
        </p:txBody>
      </p:sp>
      <p:sp>
        <p:nvSpPr>
          <p:cNvPr id="200"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grpSp>
        <p:nvGrpSpPr>
          <p:cNvPr id="201" name="Group 15"/>
          <p:cNvGrpSpPr/>
          <p:nvPr/>
        </p:nvGrpSpPr>
        <p:grpSpPr>
          <a:xfrm>
            <a:off x="431640" y="396000"/>
            <a:ext cx="514800" cy="439200"/>
            <a:chOff x="431640" y="396000"/>
            <a:chExt cx="514800" cy="439200"/>
          </a:xfrm>
        </p:grpSpPr>
        <p:sp>
          <p:nvSpPr>
            <p:cNvPr id="202" name="AutoShape 16"/>
            <p:cNvSpPr/>
            <p:nvPr/>
          </p:nvSpPr>
          <p:spPr>
            <a:xfrm>
              <a:off x="431640" y="39600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03" name="AutoShape 17"/>
            <p:cNvSpPr/>
            <p:nvPr/>
          </p:nvSpPr>
          <p:spPr>
            <a:xfrm>
              <a:off x="551520" y="40248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04" name="AutoShape 18"/>
            <p:cNvSpPr/>
            <p:nvPr/>
          </p:nvSpPr>
          <p:spPr>
            <a:xfrm>
              <a:off x="665640" y="40428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05" name="AutoShape 19"/>
            <p:cNvSpPr/>
            <p:nvPr/>
          </p:nvSpPr>
          <p:spPr>
            <a:xfrm>
              <a:off x="776160" y="41328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06" name="AutoShape 20"/>
            <p:cNvSpPr/>
            <p:nvPr/>
          </p:nvSpPr>
          <p:spPr>
            <a:xfrm>
              <a:off x="881280" y="40896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207" name="AutoShape 21"/>
            <p:cNvSpPr/>
            <p:nvPr/>
          </p:nvSpPr>
          <p:spPr>
            <a:xfrm>
              <a:off x="431640" y="51372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08" name="AutoShape 22"/>
            <p:cNvSpPr/>
            <p:nvPr/>
          </p:nvSpPr>
          <p:spPr>
            <a:xfrm>
              <a:off x="551520" y="52020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09" name="AutoShape 23"/>
            <p:cNvSpPr/>
            <p:nvPr/>
          </p:nvSpPr>
          <p:spPr>
            <a:xfrm>
              <a:off x="665640" y="52200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10" name="AutoShape 24"/>
            <p:cNvSpPr/>
            <p:nvPr/>
          </p:nvSpPr>
          <p:spPr>
            <a:xfrm>
              <a:off x="776160" y="53100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11" name="AutoShape 25"/>
            <p:cNvSpPr/>
            <p:nvPr/>
          </p:nvSpPr>
          <p:spPr>
            <a:xfrm>
              <a:off x="881280" y="52668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212" name="AutoShape 26"/>
            <p:cNvSpPr/>
            <p:nvPr/>
          </p:nvSpPr>
          <p:spPr>
            <a:xfrm>
              <a:off x="431640" y="63144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13" name="AutoShape 27"/>
            <p:cNvSpPr/>
            <p:nvPr/>
          </p:nvSpPr>
          <p:spPr>
            <a:xfrm>
              <a:off x="551520" y="63792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14" name="AutoShape 28"/>
            <p:cNvSpPr/>
            <p:nvPr/>
          </p:nvSpPr>
          <p:spPr>
            <a:xfrm>
              <a:off x="665640" y="63972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15" name="AutoShape 29"/>
            <p:cNvSpPr/>
            <p:nvPr/>
          </p:nvSpPr>
          <p:spPr>
            <a:xfrm>
              <a:off x="776160" y="64872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16" name="AutoShape 30"/>
            <p:cNvSpPr/>
            <p:nvPr/>
          </p:nvSpPr>
          <p:spPr>
            <a:xfrm>
              <a:off x="881280" y="64476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217" name="AutoShape 31"/>
            <p:cNvSpPr/>
            <p:nvPr/>
          </p:nvSpPr>
          <p:spPr>
            <a:xfrm>
              <a:off x="431640" y="74916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18" name="AutoShape 32"/>
            <p:cNvSpPr/>
            <p:nvPr/>
          </p:nvSpPr>
          <p:spPr>
            <a:xfrm>
              <a:off x="551520" y="75600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19" name="AutoShape 33"/>
            <p:cNvSpPr/>
            <p:nvPr/>
          </p:nvSpPr>
          <p:spPr>
            <a:xfrm>
              <a:off x="665640" y="75744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20" name="AutoShape 34"/>
            <p:cNvSpPr/>
            <p:nvPr/>
          </p:nvSpPr>
          <p:spPr>
            <a:xfrm>
              <a:off x="776160" y="76644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21" name="AutoShape 35"/>
            <p:cNvSpPr/>
            <p:nvPr/>
          </p:nvSpPr>
          <p:spPr>
            <a:xfrm>
              <a:off x="881280" y="76248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sp>
        <p:nvSpPr>
          <p:cNvPr id="222" name="Picture 4"/>
          <p:cNvSpPr/>
          <p:nvPr/>
        </p:nvSpPr>
        <p:spPr>
          <a:xfrm>
            <a:off x="7939080" y="835560"/>
            <a:ext cx="3679560" cy="4906080"/>
          </a:xfrm>
          <a:prstGeom prst="parallelogram">
            <a:avLst>
              <a:gd name="adj" fmla="val 25000"/>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6">
            <a:alphaModFix amt="78000"/>
          </a:blip>
          <a:stretch>
            <a:fillRect/>
          </a:stretch>
        </a:blipFill>
      </p:bgPr>
    </p:bg>
    <p:spTree>
      <p:nvGrpSpPr>
        <p:cNvPr id="1" name=""/>
        <p:cNvGrpSpPr/>
        <p:nvPr/>
      </p:nvGrpSpPr>
      <p:grpSpPr>
        <a:xfrm>
          <a:off x="0" y="0"/>
          <a:ext cx="0" cy="0"/>
        </a:xfrm>
      </p:grpSpPr>
      <p:sp>
        <p:nvSpPr>
          <p:cNvPr id="223" name="AutoShape 2"/>
          <p:cNvSpPr/>
          <p:nvPr/>
        </p:nvSpPr>
        <p:spPr>
          <a:xfrm>
            <a:off x="9054360" y="2212200"/>
            <a:ext cx="2388600" cy="2803320"/>
          </a:xfrm>
          <a:prstGeom prst="rect">
            <a:avLst/>
          </a:prstGeom>
          <a:solidFill>
            <a:srgbClr val="EB554D"/>
          </a:solidFill>
          <a:ln w="0">
            <a:noFill/>
          </a:ln>
        </p:spPr>
        <p:style>
          <a:lnRef idx="0"/>
          <a:fillRef idx="0"/>
          <a:effectRef idx="0"/>
          <a:fontRef idx="minor"/>
        </p:style>
        <p:txBody>
          <a:bodyPr anchor="ctr">
            <a:noAutofit/>
          </a:bodyPr>
          <a:lstStyle/>
          <a:p>
            <a:pPr algn="ctr" defTabSz="914400">
              <a:lnSpc>
                <a:spcPct val="100000"/>
              </a:lnSpc>
            </a:pPr>
            <a:r>
              <a:rPr lang="en-US" sz="2940" b="0" strike="noStrike" spc="-1">
                <a:solidFill>
                  <a:srgbClr val="FFFFFF"/>
                </a:solidFill>
                <a:latin typeface="Calibri"/>
                <a:ea typeface="Calibri"/>
              </a:rPr>
              <a:t> </a:t>
            </a:r>
            <a:endParaRPr lang="en-US" sz="2940" b="0" strike="noStrike" spc="-1">
              <a:solidFill>
                <a:srgbClr val="FFFFFF"/>
              </a:solidFill>
              <a:latin typeface="Arial"/>
            </a:endParaRPr>
          </a:p>
        </p:txBody>
      </p:sp>
      <p:sp>
        <p:nvSpPr>
          <p:cNvPr id="224" name="AutoShape 2"/>
          <p:cNvSpPr/>
          <p:nvPr/>
        </p:nvSpPr>
        <p:spPr>
          <a:xfrm>
            <a:off x="6311880" y="2212200"/>
            <a:ext cx="2388600" cy="2803320"/>
          </a:xfrm>
          <a:prstGeom prst="rect">
            <a:avLst/>
          </a:prstGeom>
          <a:solidFill>
            <a:srgbClr val="EB554D"/>
          </a:solidFill>
          <a:ln w="0">
            <a:noFill/>
          </a:ln>
        </p:spPr>
        <p:style>
          <a:lnRef idx="0"/>
          <a:fillRef idx="0"/>
          <a:effectRef idx="0"/>
          <a:fontRef idx="minor"/>
        </p:style>
        <p:txBody>
          <a:bodyPr anchor="ctr">
            <a:noAutofit/>
          </a:bodyPr>
          <a:lstStyle/>
          <a:p>
            <a:pPr algn="ctr" defTabSz="914400">
              <a:lnSpc>
                <a:spcPct val="100000"/>
              </a:lnSpc>
            </a:pPr>
            <a:r>
              <a:rPr lang="en-US" sz="2940" b="0" strike="noStrike" spc="-1">
                <a:solidFill>
                  <a:srgbClr val="FFFFFF"/>
                </a:solidFill>
                <a:latin typeface="Calibri"/>
                <a:ea typeface="Calibri"/>
              </a:rPr>
              <a:t>    </a:t>
            </a:r>
            <a:endParaRPr lang="en-US" sz="2940" b="0" strike="noStrike" spc="-1">
              <a:solidFill>
                <a:srgbClr val="FFFFFF"/>
              </a:solidFill>
              <a:latin typeface="Arial"/>
            </a:endParaRPr>
          </a:p>
        </p:txBody>
      </p:sp>
      <p:sp>
        <p:nvSpPr>
          <p:cNvPr id="225" name="AutoShape 2"/>
          <p:cNvSpPr/>
          <p:nvPr/>
        </p:nvSpPr>
        <p:spPr>
          <a:xfrm>
            <a:off x="3569400" y="2212200"/>
            <a:ext cx="2388600" cy="2803320"/>
          </a:xfrm>
          <a:prstGeom prst="rect">
            <a:avLst/>
          </a:prstGeom>
          <a:solidFill>
            <a:srgbClr val="EB554D"/>
          </a:solidFill>
          <a:ln w="0">
            <a:noFill/>
          </a:ln>
        </p:spPr>
        <p:style>
          <a:lnRef idx="0"/>
          <a:fillRef idx="0"/>
          <a:effectRef idx="0"/>
          <a:fontRef idx="minor"/>
        </p:style>
        <p:txBody>
          <a:bodyPr anchor="ctr">
            <a:noAutofit/>
          </a:bodyPr>
          <a:lstStyle/>
          <a:p>
            <a:pPr algn="ctr" defTabSz="914400">
              <a:lnSpc>
                <a:spcPct val="100000"/>
              </a:lnSpc>
            </a:pPr>
            <a:r>
              <a:rPr lang="en-US" sz="2940" b="0" strike="noStrike" spc="-1">
                <a:solidFill>
                  <a:srgbClr val="FFFFFF"/>
                </a:solidFill>
                <a:latin typeface="Calibri"/>
                <a:ea typeface="Calibri"/>
              </a:rPr>
              <a:t>    </a:t>
            </a:r>
            <a:endParaRPr lang="en-US" sz="2940" b="0" strike="noStrike" spc="-1">
              <a:solidFill>
                <a:srgbClr val="FFFFFF"/>
              </a:solidFill>
              <a:latin typeface="Arial"/>
            </a:endParaRPr>
          </a:p>
        </p:txBody>
      </p:sp>
      <p:sp>
        <p:nvSpPr>
          <p:cNvPr id="226" name="AutoShape 2"/>
          <p:cNvSpPr/>
          <p:nvPr/>
        </p:nvSpPr>
        <p:spPr>
          <a:xfrm>
            <a:off x="729720" y="2164680"/>
            <a:ext cx="2388600" cy="2851560"/>
          </a:xfrm>
          <a:prstGeom prst="rect">
            <a:avLst/>
          </a:prstGeom>
          <a:solidFill>
            <a:srgbClr val="EB554D"/>
          </a:solidFill>
          <a:ln w="0">
            <a:noFill/>
          </a:ln>
        </p:spPr>
        <p:style>
          <a:lnRef idx="0"/>
          <a:fillRef idx="0"/>
          <a:effectRef idx="0"/>
          <a:fontRef idx="minor"/>
        </p:style>
        <p:txBody>
          <a:bodyPr anchor="ctr">
            <a:noAutofit/>
          </a:bodyPr>
          <a:lstStyle/>
          <a:p>
            <a:pPr algn="ctr" defTabSz="914400">
              <a:lnSpc>
                <a:spcPct val="100000"/>
              </a:lnSpc>
            </a:pPr>
            <a:r>
              <a:rPr lang="en-US" sz="2940" b="0" strike="noStrike" spc="-1">
                <a:solidFill>
                  <a:srgbClr val="EB554D"/>
                </a:solidFill>
                <a:latin typeface="Calibri"/>
                <a:ea typeface="Calibri"/>
              </a:rPr>
              <a:t>    </a:t>
            </a:r>
            <a:endParaRPr lang="en-US" sz="2940" b="0" strike="noStrike" spc="-1">
              <a:solidFill>
                <a:srgbClr val="FFFFFF"/>
              </a:solidFill>
              <a:latin typeface="Arial"/>
            </a:endParaRPr>
          </a:p>
        </p:txBody>
      </p:sp>
      <p:sp>
        <p:nvSpPr>
          <p:cNvPr id="227" name="矩形 28"/>
          <p:cNvSpPr/>
          <p:nvPr/>
        </p:nvSpPr>
        <p:spPr>
          <a:xfrm>
            <a:off x="3540240" y="147528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28" name="content.2.title"/>
          <p:cNvSpPr/>
          <p:nvPr/>
        </p:nvSpPr>
        <p:spPr>
          <a:xfrm>
            <a:off x="3689640" y="155772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000" b="1" strike="noStrike" spc="-1">
                <a:solidFill>
                  <a:srgbClr val="EB554D"/>
                </a:solidFill>
                <a:latin typeface="微软雅黑"/>
                <a:ea typeface="微软雅黑"/>
              </a:rPr>
              <a:t>护理干预</a:t>
            </a:r>
            <a:endParaRPr lang="en-US" sz="2000" b="0" strike="noStrike" spc="-1">
              <a:solidFill>
                <a:srgbClr val="000000"/>
              </a:solidFill>
              <a:latin typeface="Arial"/>
            </a:endParaRPr>
          </a:p>
        </p:txBody>
      </p:sp>
      <p:sp>
        <p:nvSpPr>
          <p:cNvPr id="229" name="content.2.content"/>
          <p:cNvSpPr/>
          <p:nvPr/>
        </p:nvSpPr>
        <p:spPr>
          <a:xfrm>
            <a:off x="3718080" y="2310120"/>
            <a:ext cx="2067120" cy="242928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lt1"/>
                </a:solidFill>
                <a:latin typeface="微软雅黑"/>
                <a:ea typeface="微软雅黑"/>
              </a:rPr>
              <a:t>积极解毒</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lt1"/>
                </a:solidFill>
                <a:latin typeface="微软雅黑"/>
                <a:ea typeface="微软雅黑"/>
              </a:rPr>
              <a:t>及时处理中毒症状</a:t>
            </a:r>
            <a:endParaRPr lang="en-US" sz="1600" b="0" strike="noStrike" spc="-1">
              <a:solidFill>
                <a:srgbClr val="000000"/>
              </a:solidFill>
              <a:latin typeface="Arial"/>
            </a:endParaRPr>
          </a:p>
        </p:txBody>
      </p:sp>
      <p:sp>
        <p:nvSpPr>
          <p:cNvPr id="230" name="矩形 33"/>
          <p:cNvSpPr/>
          <p:nvPr/>
        </p:nvSpPr>
        <p:spPr>
          <a:xfrm>
            <a:off x="6208560" y="147528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31" name="content.3.title"/>
          <p:cNvSpPr/>
          <p:nvPr/>
        </p:nvSpPr>
        <p:spPr>
          <a:xfrm>
            <a:off x="6460560" y="155772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000" b="1" strike="noStrike" spc="-1">
                <a:solidFill>
                  <a:srgbClr val="EB554D"/>
                </a:solidFill>
                <a:latin typeface="微软雅黑"/>
                <a:ea typeface="微软雅黑"/>
              </a:rPr>
              <a:t>密切观察</a:t>
            </a:r>
            <a:endParaRPr lang="en-US" sz="2000" b="0" strike="noStrike" spc="-1">
              <a:solidFill>
                <a:srgbClr val="000000"/>
              </a:solidFill>
              <a:latin typeface="Arial"/>
            </a:endParaRPr>
          </a:p>
        </p:txBody>
      </p:sp>
      <p:sp>
        <p:nvSpPr>
          <p:cNvPr id="232" name="content.3.content"/>
          <p:cNvSpPr/>
          <p:nvPr/>
        </p:nvSpPr>
        <p:spPr>
          <a:xfrm>
            <a:off x="6499080" y="2297520"/>
            <a:ext cx="2077920" cy="235548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lt1"/>
                </a:solidFill>
                <a:latin typeface="微软雅黑"/>
                <a:ea typeface="微软雅黑"/>
              </a:rPr>
              <a:t>监测患者病情变化</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lt1"/>
                </a:solidFill>
                <a:latin typeface="微软雅黑"/>
                <a:ea typeface="微软雅黑"/>
              </a:rPr>
              <a:t>预防并发症的发生</a:t>
            </a:r>
            <a:endParaRPr lang="en-US" sz="1600" b="0" strike="noStrike" spc="-1">
              <a:solidFill>
                <a:srgbClr val="000000"/>
              </a:solidFill>
              <a:latin typeface="Arial"/>
            </a:endParaRPr>
          </a:p>
        </p:txBody>
      </p:sp>
      <p:sp>
        <p:nvSpPr>
          <p:cNvPr id="233" name="矩形 38"/>
          <p:cNvSpPr/>
          <p:nvPr/>
        </p:nvSpPr>
        <p:spPr>
          <a:xfrm>
            <a:off x="8942040" y="147528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34" name="content.4.title"/>
          <p:cNvSpPr/>
          <p:nvPr/>
        </p:nvSpPr>
        <p:spPr>
          <a:xfrm>
            <a:off x="9177480" y="155772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000" b="1" strike="noStrike" spc="-1">
                <a:solidFill>
                  <a:srgbClr val="EB554D"/>
                </a:solidFill>
                <a:latin typeface="微软雅黑"/>
                <a:ea typeface="微软雅黑"/>
              </a:rPr>
              <a:t>及时记录</a:t>
            </a:r>
            <a:endParaRPr lang="en-US" sz="2000" b="0" strike="noStrike" spc="-1">
              <a:solidFill>
                <a:srgbClr val="000000"/>
              </a:solidFill>
              <a:latin typeface="Arial"/>
            </a:endParaRPr>
          </a:p>
        </p:txBody>
      </p:sp>
      <p:sp>
        <p:nvSpPr>
          <p:cNvPr id="235" name="content.4.content"/>
          <p:cNvSpPr/>
          <p:nvPr/>
        </p:nvSpPr>
        <p:spPr>
          <a:xfrm>
            <a:off x="9252720" y="2279520"/>
            <a:ext cx="1991160" cy="235548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lt1"/>
                </a:solidFill>
                <a:latin typeface="微软雅黑"/>
                <a:ea typeface="微软雅黑"/>
              </a:rPr>
              <a:t>准确记录患者情况</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lt1"/>
                </a:solidFill>
                <a:latin typeface="微软雅黑"/>
                <a:ea typeface="微软雅黑"/>
              </a:rPr>
              <a:t>提供给医生进行进一步诊断</a:t>
            </a:r>
            <a:endParaRPr lang="en-US" sz="1600" b="0" strike="noStrike" spc="-1">
              <a:solidFill>
                <a:srgbClr val="000000"/>
              </a:solidFill>
              <a:latin typeface="Arial"/>
            </a:endParaRPr>
          </a:p>
        </p:txBody>
      </p:sp>
      <p:sp>
        <p:nvSpPr>
          <p:cNvPr id="236" name="PlaceHolder 1"/>
          <p:cNvSpPr>
            <a:spLocks noGrp="1"/>
          </p:cNvSpPr>
          <p:nvPr>
            <p:ph type="title" idx="4294967295"/>
          </p:nvPr>
        </p:nvSpPr>
        <p:spPr>
          <a:xfrm>
            <a:off x="1026000" y="2412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000" b="1" strike="noStrike" spc="299">
                <a:solidFill>
                  <a:srgbClr val="EB554D"/>
                </a:solidFill>
                <a:latin typeface="Arial"/>
                <a:ea typeface="微软雅黑"/>
              </a:rPr>
              <a:t>中毒护理查房重点</a:t>
            </a:r>
            <a:endParaRPr lang="en-US" sz="3000" b="0" strike="noStrike" spc="-1">
              <a:solidFill>
                <a:schemeClr val="dk1"/>
              </a:solidFill>
              <a:latin typeface="Arial"/>
            </a:endParaRPr>
          </a:p>
        </p:txBody>
      </p:sp>
      <p:sp>
        <p:nvSpPr>
          <p:cNvPr id="237" name="矩形 19"/>
          <p:cNvSpPr/>
          <p:nvPr/>
        </p:nvSpPr>
        <p:spPr>
          <a:xfrm>
            <a:off x="729720" y="147528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38" name="content.1.title"/>
          <p:cNvSpPr/>
          <p:nvPr/>
        </p:nvSpPr>
        <p:spPr>
          <a:xfrm>
            <a:off x="882000" y="1557720"/>
            <a:ext cx="222840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000" b="1" strike="noStrike" spc="-1">
                <a:solidFill>
                  <a:srgbClr val="EB554D"/>
                </a:solidFill>
                <a:latin typeface="微软雅黑"/>
                <a:ea typeface="微软雅黑"/>
              </a:rPr>
              <a:t>观察患者症状</a:t>
            </a:r>
            <a:endParaRPr lang="en-US" sz="2000" b="0" strike="noStrike" spc="-1">
              <a:solidFill>
                <a:srgbClr val="000000"/>
              </a:solidFill>
              <a:latin typeface="Arial"/>
            </a:endParaRPr>
          </a:p>
        </p:txBody>
      </p:sp>
      <p:sp>
        <p:nvSpPr>
          <p:cNvPr id="239" name="content.1.content"/>
          <p:cNvSpPr/>
          <p:nvPr/>
        </p:nvSpPr>
        <p:spPr>
          <a:xfrm>
            <a:off x="885960" y="2303280"/>
            <a:ext cx="2082960" cy="242928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lt1"/>
                </a:solidFill>
                <a:latin typeface="微软雅黑"/>
                <a:ea typeface="微软雅黑"/>
              </a:rPr>
              <a:t>注意呼吸、心率、血压等生命体征</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lt1"/>
                </a:solidFill>
                <a:latin typeface="微软雅黑"/>
                <a:ea typeface="微软雅黑"/>
              </a:rPr>
              <a:t>了解中毒原因及过程</a:t>
            </a:r>
            <a:endParaRPr lang="en-US" sz="1600" b="0" strike="noStrike" spc="-1">
              <a:solidFill>
                <a:srgbClr val="000000"/>
              </a:solidFill>
              <a:latin typeface="Arial"/>
            </a:endParaRPr>
          </a:p>
        </p:txBody>
      </p:sp>
      <p:grpSp>
        <p:nvGrpSpPr>
          <p:cNvPr id="240" name="Group 15"/>
          <p:cNvGrpSpPr/>
          <p:nvPr/>
        </p:nvGrpSpPr>
        <p:grpSpPr>
          <a:xfrm>
            <a:off x="435960" y="378720"/>
            <a:ext cx="515160" cy="439560"/>
            <a:chOff x="435960" y="378720"/>
            <a:chExt cx="515160" cy="439560"/>
          </a:xfrm>
        </p:grpSpPr>
        <p:sp>
          <p:nvSpPr>
            <p:cNvPr id="241" name="AutoShape 16"/>
            <p:cNvSpPr/>
            <p:nvPr/>
          </p:nvSpPr>
          <p:spPr>
            <a:xfrm>
              <a:off x="435960" y="378720"/>
              <a:ext cx="83880" cy="8388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242" name="AutoShape 17"/>
            <p:cNvSpPr/>
            <p:nvPr/>
          </p:nvSpPr>
          <p:spPr>
            <a:xfrm>
              <a:off x="555840" y="385200"/>
              <a:ext cx="77760" cy="77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243" name="AutoShape 18"/>
            <p:cNvSpPr/>
            <p:nvPr/>
          </p:nvSpPr>
          <p:spPr>
            <a:xfrm>
              <a:off x="669960" y="387000"/>
              <a:ext cx="74520" cy="7452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244" name="AutoShape 19"/>
            <p:cNvSpPr/>
            <p:nvPr/>
          </p:nvSpPr>
          <p:spPr>
            <a:xfrm>
              <a:off x="780840" y="396000"/>
              <a:ext cx="68760" cy="68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245" name="AutoShape 20"/>
            <p:cNvSpPr/>
            <p:nvPr/>
          </p:nvSpPr>
          <p:spPr>
            <a:xfrm>
              <a:off x="885960" y="392040"/>
              <a:ext cx="65160" cy="651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246" name="AutoShape 21"/>
            <p:cNvSpPr/>
            <p:nvPr/>
          </p:nvSpPr>
          <p:spPr>
            <a:xfrm>
              <a:off x="435960" y="496440"/>
              <a:ext cx="83880" cy="8388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247" name="AutoShape 22"/>
            <p:cNvSpPr/>
            <p:nvPr/>
          </p:nvSpPr>
          <p:spPr>
            <a:xfrm>
              <a:off x="555840" y="503280"/>
              <a:ext cx="77760" cy="77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248" name="AutoShape 23"/>
            <p:cNvSpPr/>
            <p:nvPr/>
          </p:nvSpPr>
          <p:spPr>
            <a:xfrm>
              <a:off x="669960" y="504720"/>
              <a:ext cx="74520" cy="7452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249" name="AutoShape 24"/>
            <p:cNvSpPr/>
            <p:nvPr/>
          </p:nvSpPr>
          <p:spPr>
            <a:xfrm>
              <a:off x="780840" y="513720"/>
              <a:ext cx="68760" cy="68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250" name="AutoShape 25"/>
            <p:cNvSpPr/>
            <p:nvPr/>
          </p:nvSpPr>
          <p:spPr>
            <a:xfrm>
              <a:off x="885960" y="509760"/>
              <a:ext cx="65160" cy="651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251" name="AutoShape 26"/>
            <p:cNvSpPr/>
            <p:nvPr/>
          </p:nvSpPr>
          <p:spPr>
            <a:xfrm>
              <a:off x="435960" y="614520"/>
              <a:ext cx="83880" cy="8388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252" name="AutoShape 27"/>
            <p:cNvSpPr/>
            <p:nvPr/>
          </p:nvSpPr>
          <p:spPr>
            <a:xfrm>
              <a:off x="555840" y="621000"/>
              <a:ext cx="77760" cy="77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253" name="AutoShape 28"/>
            <p:cNvSpPr/>
            <p:nvPr/>
          </p:nvSpPr>
          <p:spPr>
            <a:xfrm>
              <a:off x="669960" y="622800"/>
              <a:ext cx="74520" cy="7452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254" name="AutoShape 29"/>
            <p:cNvSpPr/>
            <p:nvPr/>
          </p:nvSpPr>
          <p:spPr>
            <a:xfrm>
              <a:off x="780840" y="631440"/>
              <a:ext cx="68760" cy="68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255" name="AutoShape 30"/>
            <p:cNvSpPr/>
            <p:nvPr/>
          </p:nvSpPr>
          <p:spPr>
            <a:xfrm>
              <a:off x="885960" y="627480"/>
              <a:ext cx="65160" cy="651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256" name="AutoShape 31"/>
            <p:cNvSpPr/>
            <p:nvPr/>
          </p:nvSpPr>
          <p:spPr>
            <a:xfrm>
              <a:off x="435960" y="732240"/>
              <a:ext cx="83880" cy="8388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257" name="AutoShape 32"/>
            <p:cNvSpPr/>
            <p:nvPr/>
          </p:nvSpPr>
          <p:spPr>
            <a:xfrm>
              <a:off x="555840" y="738720"/>
              <a:ext cx="77760" cy="77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258" name="AutoShape 33"/>
            <p:cNvSpPr/>
            <p:nvPr/>
          </p:nvSpPr>
          <p:spPr>
            <a:xfrm>
              <a:off x="669960" y="740520"/>
              <a:ext cx="74520" cy="7452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259" name="AutoShape 34"/>
            <p:cNvSpPr/>
            <p:nvPr/>
          </p:nvSpPr>
          <p:spPr>
            <a:xfrm>
              <a:off x="780840" y="749520"/>
              <a:ext cx="68760" cy="68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260" name="AutoShape 35"/>
            <p:cNvSpPr/>
            <p:nvPr/>
          </p:nvSpPr>
          <p:spPr>
            <a:xfrm>
              <a:off x="885960" y="745200"/>
              <a:ext cx="65160" cy="651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grpSp>
      <p:pic>
        <p:nvPicPr>
          <p:cNvPr id="261" name="Picture 5" descr="C:/Users/Administrator/Desktop/ppt模板/图片素材/插画/巴扎嘿素材 (2).jpg巴扎嘿素材 (2)"/>
          <p:cNvPicPr/>
          <p:nvPr/>
        </p:nvPicPr>
        <p:blipFill>
          <a:blip r:embed="rId2"/>
          <a:srcRect t="25611" b="25611"/>
          <a:stretch>
            <a:fillRect/>
          </a:stretch>
        </p:blipFill>
        <p:spPr>
          <a:xfrm>
            <a:off x="681840" y="4838760"/>
            <a:ext cx="2495160" cy="1217520"/>
          </a:xfrm>
          <a:prstGeom prst="rect">
            <a:avLst/>
          </a:prstGeom>
          <a:ln w="0">
            <a:noFill/>
          </a:ln>
        </p:spPr>
      </p:pic>
      <p:pic>
        <p:nvPicPr>
          <p:cNvPr id="262" name="Picture 5" descr="C:/Users/Administrator/Desktop/ppt模板/图片素材/插画/巴扎嘿素材 (3).jpg巴扎嘿素材 (3)"/>
          <p:cNvPicPr/>
          <p:nvPr/>
        </p:nvPicPr>
        <p:blipFill>
          <a:blip r:embed="rId3"/>
          <a:srcRect t="25278" b="25278"/>
          <a:stretch>
            <a:fillRect/>
          </a:stretch>
        </p:blipFill>
        <p:spPr>
          <a:xfrm>
            <a:off x="3541320" y="4838760"/>
            <a:ext cx="2461680" cy="1217520"/>
          </a:xfrm>
          <a:prstGeom prst="rect">
            <a:avLst/>
          </a:prstGeom>
          <a:ln w="0">
            <a:noFill/>
          </a:ln>
        </p:spPr>
      </p:pic>
      <p:pic>
        <p:nvPicPr>
          <p:cNvPr id="263" name="Picture 5" descr="C:/Users/Administrator/Desktop/ppt模板/图片素材/插画/巴扎嘿素材 (4).jpg巴扎嘿素材 (4)"/>
          <p:cNvPicPr/>
          <p:nvPr/>
        </p:nvPicPr>
        <p:blipFill>
          <a:blip r:embed="rId4"/>
          <a:srcRect t="24548" b="24548"/>
          <a:stretch>
            <a:fillRect/>
          </a:stretch>
        </p:blipFill>
        <p:spPr>
          <a:xfrm>
            <a:off x="6305400" y="4838760"/>
            <a:ext cx="2391120" cy="1217520"/>
          </a:xfrm>
          <a:prstGeom prst="rect">
            <a:avLst/>
          </a:prstGeom>
          <a:ln w="0">
            <a:noFill/>
          </a:ln>
        </p:spPr>
      </p:pic>
      <p:pic>
        <p:nvPicPr>
          <p:cNvPr id="264" name="Picture 5" descr="C:/Users/Administrator/Desktop/ppt模板/图片素材/插画/巴扎嘿素材 (5).jpg巴扎嘿素材 (5)"/>
          <p:cNvPicPr/>
          <p:nvPr/>
        </p:nvPicPr>
        <p:blipFill>
          <a:blip r:embed="rId5"/>
          <a:srcRect t="24803" b="24803"/>
          <a:stretch>
            <a:fillRect/>
          </a:stretch>
        </p:blipFill>
        <p:spPr>
          <a:xfrm>
            <a:off x="9044280" y="4838760"/>
            <a:ext cx="2415240" cy="1217520"/>
          </a:xfrm>
          <a:prstGeom prst="rect">
            <a:avLst/>
          </a:prstGeom>
          <a:ln w="0">
            <a:noFill/>
          </a:ln>
        </p:spPr>
      </p:pic>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4">
            <a:alphaModFix amt="78000"/>
          </a:blip>
          <a:stretch>
            <a:fillRect/>
          </a:stretch>
        </a:blipFill>
      </p:bgPr>
    </p:bg>
    <p:spTree>
      <p:nvGrpSpPr>
        <p:cNvPr id="1" name=""/>
        <p:cNvGrpSpPr/>
        <p:nvPr/>
      </p:nvGrpSpPr>
      <p:grpSpPr>
        <a:xfrm>
          <a:off x="0" y="0"/>
          <a:ext cx="0" cy="0"/>
        </a:xfrm>
      </p:grpSpPr>
      <p:sp>
        <p:nvSpPr>
          <p:cNvPr id="265" name="AutoShape 3"/>
          <p:cNvSpPr/>
          <p:nvPr/>
        </p:nvSpPr>
        <p:spPr>
          <a:xfrm>
            <a:off x="6866280" y="1243800"/>
            <a:ext cx="5325480" cy="4881600"/>
          </a:xfrm>
          <a:prstGeom prst="rect">
            <a:avLst/>
          </a:prstGeom>
          <a:solidFill>
            <a:srgbClr val="EB554D">
              <a:alpha val="8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66" name="PlaceHolder 1"/>
          <p:cNvSpPr>
            <a:spLocks noGrp="1"/>
          </p:cNvSpPr>
          <p:nvPr>
            <p:ph type="title" idx="4294967295"/>
          </p:nvPr>
        </p:nvSpPr>
        <p:spPr>
          <a:xfrm>
            <a:off x="1035720" y="306000"/>
            <a:ext cx="9040680" cy="540720"/>
          </a:xfrm>
          <a:prstGeom prst="rect">
            <a:avLst/>
          </a:prstGeom>
          <a:noFill/>
          <a:ln w="0">
            <a:noFill/>
          </a:ln>
        </p:spPr>
        <p:txBody>
          <a:bodyPr lIns="0" tIns="0" rIns="0" bIns="0" anchor="b">
            <a:normAutofit/>
          </a:bodyPr>
          <a:lstStyle/>
          <a:p>
            <a:pPr indent="0" defTabSz="914400">
              <a:lnSpc>
                <a:spcPct val="100000"/>
              </a:lnSpc>
              <a:buNone/>
            </a:pPr>
            <a:r>
              <a:rPr lang="zh-CN" sz="3000" b="1" strike="noStrike" spc="299">
                <a:solidFill>
                  <a:srgbClr val="EB554D"/>
                </a:solidFill>
                <a:latin typeface="Arial"/>
                <a:ea typeface="微软雅黑"/>
              </a:rPr>
              <a:t>中毒护理查房总结</a:t>
            </a:r>
            <a:endParaRPr lang="en-US" sz="3000" b="0" strike="noStrike" spc="-1">
              <a:solidFill>
                <a:schemeClr val="dk1"/>
              </a:solidFill>
              <a:latin typeface="Arial"/>
            </a:endParaRPr>
          </a:p>
        </p:txBody>
      </p:sp>
      <p:sp>
        <p:nvSpPr>
          <p:cNvPr id="267" name="content"/>
          <p:cNvSpPr/>
          <p:nvPr/>
        </p:nvSpPr>
        <p:spPr>
          <a:xfrm>
            <a:off x="7780680" y="1536120"/>
            <a:ext cx="4036320" cy="37854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1800" b="0" strike="noStrike" spc="-1">
                <a:solidFill>
                  <a:schemeClr val="lt1"/>
                </a:solidFill>
                <a:latin typeface="微软雅黑"/>
                <a:ea typeface="微软雅黑"/>
              </a:rPr>
              <a:t>中毒护理查房是护理工作中重要的一环，通过了解不同类型的中毒情况，采取相应的护理措施，可以有效保护患者生命安全。在护理过程中，护士要密切观察患者症状变化，及时进行护理干预，确保患者得到及时有效的治疗。</a:t>
            </a:r>
            <a:endParaRPr lang="en-US" sz="1800" b="0" strike="noStrike" spc="-1">
              <a:solidFill>
                <a:srgbClr val="000000"/>
              </a:solidFill>
              <a:latin typeface="Arial"/>
            </a:endParaRPr>
          </a:p>
        </p:txBody>
      </p:sp>
      <p:grpSp>
        <p:nvGrpSpPr>
          <p:cNvPr id="268" name="Group 15"/>
          <p:cNvGrpSpPr/>
          <p:nvPr/>
        </p:nvGrpSpPr>
        <p:grpSpPr>
          <a:xfrm>
            <a:off x="435960" y="378720"/>
            <a:ext cx="515160" cy="439560"/>
            <a:chOff x="435960" y="378720"/>
            <a:chExt cx="515160" cy="439560"/>
          </a:xfrm>
        </p:grpSpPr>
        <p:sp>
          <p:nvSpPr>
            <p:cNvPr id="269" name="AutoShape 16"/>
            <p:cNvSpPr/>
            <p:nvPr/>
          </p:nvSpPr>
          <p:spPr>
            <a:xfrm>
              <a:off x="435960" y="37872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70" name="AutoShape 17"/>
            <p:cNvSpPr/>
            <p:nvPr/>
          </p:nvSpPr>
          <p:spPr>
            <a:xfrm>
              <a:off x="555840" y="38520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71" name="AutoShape 18"/>
            <p:cNvSpPr/>
            <p:nvPr/>
          </p:nvSpPr>
          <p:spPr>
            <a:xfrm>
              <a:off x="669960" y="38700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72" name="AutoShape 19"/>
            <p:cNvSpPr/>
            <p:nvPr/>
          </p:nvSpPr>
          <p:spPr>
            <a:xfrm>
              <a:off x="780840" y="39600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73" name="AutoShape 20"/>
            <p:cNvSpPr/>
            <p:nvPr/>
          </p:nvSpPr>
          <p:spPr>
            <a:xfrm>
              <a:off x="885960" y="39204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274" name="AutoShape 21"/>
            <p:cNvSpPr/>
            <p:nvPr/>
          </p:nvSpPr>
          <p:spPr>
            <a:xfrm>
              <a:off x="435960" y="49644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75" name="AutoShape 22"/>
            <p:cNvSpPr/>
            <p:nvPr/>
          </p:nvSpPr>
          <p:spPr>
            <a:xfrm>
              <a:off x="555840" y="50328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76" name="AutoShape 23"/>
            <p:cNvSpPr/>
            <p:nvPr/>
          </p:nvSpPr>
          <p:spPr>
            <a:xfrm>
              <a:off x="669960" y="50472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77" name="AutoShape 24"/>
            <p:cNvSpPr/>
            <p:nvPr/>
          </p:nvSpPr>
          <p:spPr>
            <a:xfrm>
              <a:off x="780840" y="51372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78" name="AutoShape 25"/>
            <p:cNvSpPr/>
            <p:nvPr/>
          </p:nvSpPr>
          <p:spPr>
            <a:xfrm>
              <a:off x="885960" y="50976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279" name="AutoShape 26"/>
            <p:cNvSpPr/>
            <p:nvPr/>
          </p:nvSpPr>
          <p:spPr>
            <a:xfrm>
              <a:off x="435960" y="61452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80" name="AutoShape 27"/>
            <p:cNvSpPr/>
            <p:nvPr/>
          </p:nvSpPr>
          <p:spPr>
            <a:xfrm>
              <a:off x="555840" y="62100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81" name="AutoShape 28"/>
            <p:cNvSpPr/>
            <p:nvPr/>
          </p:nvSpPr>
          <p:spPr>
            <a:xfrm>
              <a:off x="669960" y="62280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82" name="AutoShape 29"/>
            <p:cNvSpPr/>
            <p:nvPr/>
          </p:nvSpPr>
          <p:spPr>
            <a:xfrm>
              <a:off x="780840" y="63144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83" name="AutoShape 30"/>
            <p:cNvSpPr/>
            <p:nvPr/>
          </p:nvSpPr>
          <p:spPr>
            <a:xfrm>
              <a:off x="885960" y="62748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284" name="AutoShape 31"/>
            <p:cNvSpPr/>
            <p:nvPr/>
          </p:nvSpPr>
          <p:spPr>
            <a:xfrm>
              <a:off x="435960" y="73224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85" name="AutoShape 32"/>
            <p:cNvSpPr/>
            <p:nvPr/>
          </p:nvSpPr>
          <p:spPr>
            <a:xfrm>
              <a:off x="555840" y="73872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86" name="AutoShape 33"/>
            <p:cNvSpPr/>
            <p:nvPr/>
          </p:nvSpPr>
          <p:spPr>
            <a:xfrm>
              <a:off x="669960" y="74052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87" name="AutoShape 34"/>
            <p:cNvSpPr/>
            <p:nvPr/>
          </p:nvSpPr>
          <p:spPr>
            <a:xfrm>
              <a:off x="780840" y="74952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88" name="AutoShape 35"/>
            <p:cNvSpPr/>
            <p:nvPr/>
          </p:nvSpPr>
          <p:spPr>
            <a:xfrm>
              <a:off x="885960" y="74520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pic>
        <p:nvPicPr>
          <p:cNvPr id="289" name="图片 99" descr="C:/Users/Administrator/Desktop/ppt模板/图片素材/image2709229.pngimage2709229"/>
          <p:cNvPicPr/>
          <p:nvPr/>
        </p:nvPicPr>
        <p:blipFill>
          <a:blip r:embed="rId3"/>
          <a:srcRect t="12343" b="12343"/>
          <a:stretch>
            <a:fillRect/>
          </a:stretch>
        </p:blipFill>
        <p:spPr>
          <a:xfrm>
            <a:off x="1297800" y="2489040"/>
            <a:ext cx="5830920" cy="3636360"/>
          </a:xfrm>
          <a:prstGeom prst="rect">
            <a:avLst/>
          </a:prstGeom>
          <a:ln w="9525">
            <a:noFill/>
          </a:ln>
        </p:spPr>
      </p:pic>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290" name="PlaceHolder 1"/>
          <p:cNvSpPr>
            <a:spLocks noGrp="1"/>
          </p:cNvSpPr>
          <p:nvPr>
            <p:ph/>
          </p:nvPr>
        </p:nvSpPr>
        <p:spPr>
          <a:xfrm>
            <a:off x="3684240" y="2503080"/>
            <a:ext cx="4614120" cy="944640"/>
          </a:xfrm>
          <a:prstGeom prst="rect">
            <a:avLst/>
          </a:prstGeom>
          <a:noFill/>
          <a:ln w="0">
            <a:noFill/>
          </a:ln>
        </p:spPr>
        <p:txBody>
          <a:bodyPr lIns="90000" tIns="46800" rIns="90000" bIns="46800" anchor="t">
            <a:noAutofit/>
          </a:bodyPr>
          <a:lstStyle/>
          <a:p>
            <a:pPr indent="0" algn="ctr" defTabSz="914400">
              <a:lnSpc>
                <a:spcPct val="130000"/>
              </a:lnSpc>
              <a:spcAft>
                <a:spcPts val="1001"/>
              </a:spcAft>
              <a:buNone/>
              <a:tabLst>
                <a:tab pos="0"/>
              </a:tabLst>
            </a:pPr>
            <a:r>
              <a:rPr lang="en-US" sz="3600" b="1" strike="noStrike" spc="148">
                <a:solidFill>
                  <a:srgbClr val="EB554D"/>
                </a:solidFill>
                <a:latin typeface="Arial"/>
                <a:ea typeface="微软雅黑"/>
              </a:rPr>
              <a:t>03</a:t>
            </a:r>
            <a:endParaRPr lang="en-US" sz="3600" b="0" strike="noStrike" spc="148">
              <a:solidFill>
                <a:schemeClr val="dk1">
                  <a:lumMod val="65000"/>
                  <a:lumOff val="35000"/>
                </a:schemeClr>
              </a:solidFill>
              <a:latin typeface="Arial"/>
            </a:endParaRPr>
          </a:p>
        </p:txBody>
      </p:sp>
      <p:sp>
        <p:nvSpPr>
          <p:cNvPr id="291" name="PlaceHolder 2"/>
          <p:cNvSpPr>
            <a:spLocks noGrp="1"/>
          </p:cNvSpPr>
          <p:nvPr>
            <p:ph type="title" idx="4294967295"/>
          </p:nvPr>
        </p:nvSpPr>
        <p:spPr>
          <a:xfrm>
            <a:off x="313560" y="5310360"/>
            <a:ext cx="11486160" cy="992160"/>
          </a:xfrm>
          <a:prstGeom prst="rect">
            <a:avLst/>
          </a:prstGeom>
          <a:noFill/>
          <a:ln w="0">
            <a:noFill/>
          </a:ln>
        </p:spPr>
        <p:txBody>
          <a:bodyPr lIns="90000" tIns="47160" rIns="90000" bIns="47160" anchor="ctr">
            <a:noAutofit/>
          </a:bodyPr>
          <a:lstStyle/>
          <a:p>
            <a:pPr indent="0" algn="ctr" defTabSz="914400">
              <a:lnSpc>
                <a:spcPct val="100000"/>
              </a:lnSpc>
              <a:buNone/>
            </a:pPr>
            <a:r>
              <a:rPr lang="zh-CN" sz="4000" b="1" strike="noStrike" spc="299">
                <a:solidFill>
                  <a:srgbClr val="EB554D"/>
                </a:solidFill>
                <a:latin typeface="Arial"/>
                <a:ea typeface="微软雅黑"/>
              </a:rPr>
              <a:t>第</a:t>
            </a:r>
            <a:r>
              <a:rPr lang="en-US" sz="4000" b="1" strike="noStrike" spc="299">
                <a:solidFill>
                  <a:srgbClr val="EB554D"/>
                </a:solidFill>
                <a:latin typeface="Arial"/>
                <a:ea typeface="微软雅黑"/>
              </a:rPr>
              <a:t>3</a:t>
            </a:r>
            <a:r>
              <a:rPr lang="zh-CN" sz="4000" b="1" strike="noStrike" spc="299">
                <a:solidFill>
                  <a:srgbClr val="EB554D"/>
                </a:solidFill>
                <a:latin typeface="Arial"/>
                <a:ea typeface="微软雅黑"/>
              </a:rPr>
              <a:t>章 中毒护理查房的评估与监测</a:t>
            </a:r>
            <a:endParaRPr lang="en-US" sz="4000" b="0" strike="noStrike" spc="-1">
              <a:solidFill>
                <a:schemeClr val="dk1"/>
              </a:solidFill>
              <a:latin typeface="Arial"/>
            </a:endParaRPr>
          </a:p>
        </p:txBody>
      </p:sp>
      <p:sp>
        <p:nvSpPr>
          <p:cNvPr id="292"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293" name="矩形 28"/>
          <p:cNvSpPr/>
          <p:nvPr/>
        </p:nvSpPr>
        <p:spPr>
          <a:xfrm>
            <a:off x="3540240" y="147528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94" name="content.2.title"/>
          <p:cNvSpPr/>
          <p:nvPr/>
        </p:nvSpPr>
        <p:spPr>
          <a:xfrm>
            <a:off x="8392320" y="1557720"/>
            <a:ext cx="3373920" cy="291600"/>
          </a:xfrm>
          <a:prstGeom prst="rect">
            <a:avLst/>
          </a:prstGeom>
          <a:noFill/>
          <a:ln w="0">
            <a:noFill/>
          </a:ln>
        </p:spPr>
        <p:style>
          <a:lnRef idx="0"/>
          <a:fillRef idx="0"/>
          <a:effectRef idx="0"/>
          <a:fontRef idx="minor"/>
        </p:style>
        <p:txBody>
          <a:bodyPr lIns="0" tIns="0" rIns="0" bIns="0" anchor="t">
            <a:noAutofit/>
          </a:bodyPr>
          <a:lstStyle/>
          <a:p>
            <a:pPr defTabSz="914400">
              <a:lnSpc>
                <a:spcPct val="100000"/>
              </a:lnSpc>
            </a:pPr>
            <a:r>
              <a:rPr lang="zh-CN" sz="2000" b="1" strike="noStrike" spc="-1">
                <a:solidFill>
                  <a:schemeClr val="accent6"/>
                </a:solidFill>
                <a:latin typeface="微软雅黑"/>
                <a:ea typeface="微软雅黑"/>
              </a:rPr>
              <a:t>实验室检查</a:t>
            </a:r>
            <a:endParaRPr lang="en-US" sz="2000" b="0" strike="noStrike" spc="-1">
              <a:solidFill>
                <a:srgbClr val="000000"/>
              </a:solidFill>
              <a:latin typeface="Arial"/>
            </a:endParaRPr>
          </a:p>
        </p:txBody>
      </p:sp>
      <p:sp>
        <p:nvSpPr>
          <p:cNvPr id="295" name="content.2.content"/>
          <p:cNvSpPr/>
          <p:nvPr/>
        </p:nvSpPr>
        <p:spPr>
          <a:xfrm>
            <a:off x="8392320" y="1915920"/>
            <a:ext cx="3078000" cy="160812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dk1"/>
                </a:solidFill>
                <a:latin typeface="微软雅黑"/>
                <a:ea typeface="微软雅黑"/>
              </a:rPr>
              <a:t>血液、尿液等样本的检测</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dk1"/>
                </a:solidFill>
                <a:latin typeface="微软雅黑"/>
                <a:ea typeface="微软雅黑"/>
              </a:rPr>
              <a:t>评估患者内部器官功能</a:t>
            </a:r>
            <a:endParaRPr lang="en-US" sz="1600" b="0" strike="noStrike" spc="-1">
              <a:solidFill>
                <a:srgbClr val="000000"/>
              </a:solidFill>
              <a:latin typeface="Arial"/>
            </a:endParaRPr>
          </a:p>
        </p:txBody>
      </p:sp>
      <p:sp>
        <p:nvSpPr>
          <p:cNvPr id="296" name="矩形 33"/>
          <p:cNvSpPr/>
          <p:nvPr/>
        </p:nvSpPr>
        <p:spPr>
          <a:xfrm>
            <a:off x="6208560" y="147528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97" name="content.3.title"/>
          <p:cNvSpPr/>
          <p:nvPr/>
        </p:nvSpPr>
        <p:spPr>
          <a:xfrm>
            <a:off x="1094760" y="4120560"/>
            <a:ext cx="3229920" cy="291600"/>
          </a:xfrm>
          <a:prstGeom prst="rect">
            <a:avLst/>
          </a:prstGeom>
          <a:noFill/>
          <a:ln w="0">
            <a:noFill/>
          </a:ln>
        </p:spPr>
        <p:style>
          <a:lnRef idx="0"/>
          <a:fillRef idx="0"/>
          <a:effectRef idx="0"/>
          <a:fontRef idx="minor"/>
        </p:style>
        <p:txBody>
          <a:bodyPr lIns="0" tIns="0" rIns="0" bIns="0" anchor="t">
            <a:noAutofit/>
          </a:bodyPr>
          <a:lstStyle/>
          <a:p>
            <a:pPr defTabSz="914400">
              <a:lnSpc>
                <a:spcPct val="100000"/>
              </a:lnSpc>
            </a:pPr>
            <a:r>
              <a:rPr lang="zh-CN" sz="2000" b="1" strike="noStrike" spc="-1">
                <a:solidFill>
                  <a:schemeClr val="accent6"/>
                </a:solidFill>
                <a:latin typeface="微软雅黑"/>
                <a:ea typeface="微软雅黑"/>
              </a:rPr>
              <a:t>心电图监测</a:t>
            </a:r>
            <a:endParaRPr lang="en-US" sz="2000" b="0" strike="noStrike" spc="-1">
              <a:solidFill>
                <a:srgbClr val="000000"/>
              </a:solidFill>
              <a:latin typeface="Arial"/>
            </a:endParaRPr>
          </a:p>
        </p:txBody>
      </p:sp>
      <p:sp>
        <p:nvSpPr>
          <p:cNvPr id="298" name="content.3.content"/>
          <p:cNvSpPr/>
          <p:nvPr/>
        </p:nvSpPr>
        <p:spPr>
          <a:xfrm>
            <a:off x="1094760" y="4453920"/>
            <a:ext cx="2929680" cy="156636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dk1"/>
                </a:solidFill>
                <a:latin typeface="微软雅黑"/>
                <a:ea typeface="微软雅黑"/>
              </a:rPr>
              <a:t>监测患者心脏电活动</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dk1"/>
                </a:solidFill>
                <a:latin typeface="微软雅黑"/>
                <a:ea typeface="微软雅黑"/>
              </a:rPr>
              <a:t>及时发现心电异常</a:t>
            </a:r>
            <a:endParaRPr lang="en-US" sz="1600" b="0" strike="noStrike" spc="-1">
              <a:solidFill>
                <a:srgbClr val="000000"/>
              </a:solidFill>
              <a:latin typeface="Arial"/>
            </a:endParaRPr>
          </a:p>
        </p:txBody>
      </p:sp>
      <p:sp>
        <p:nvSpPr>
          <p:cNvPr id="299" name="矩形 38"/>
          <p:cNvSpPr/>
          <p:nvPr/>
        </p:nvSpPr>
        <p:spPr>
          <a:xfrm>
            <a:off x="8942040" y="147528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00" name="content.4.title"/>
          <p:cNvSpPr/>
          <p:nvPr/>
        </p:nvSpPr>
        <p:spPr>
          <a:xfrm>
            <a:off x="8392320" y="4109040"/>
            <a:ext cx="3256560" cy="291600"/>
          </a:xfrm>
          <a:prstGeom prst="rect">
            <a:avLst/>
          </a:prstGeom>
          <a:noFill/>
          <a:ln w="0">
            <a:noFill/>
          </a:ln>
        </p:spPr>
        <p:style>
          <a:lnRef idx="0"/>
          <a:fillRef idx="0"/>
          <a:effectRef idx="0"/>
          <a:fontRef idx="minor"/>
        </p:style>
        <p:txBody>
          <a:bodyPr lIns="0" tIns="0" rIns="0" bIns="0" anchor="t">
            <a:noAutofit/>
          </a:bodyPr>
          <a:lstStyle/>
          <a:p>
            <a:pPr defTabSz="914400">
              <a:lnSpc>
                <a:spcPct val="100000"/>
              </a:lnSpc>
            </a:pPr>
            <a:r>
              <a:rPr lang="zh-CN" sz="2000" b="1" strike="noStrike" spc="-1">
                <a:solidFill>
                  <a:schemeClr val="accent6"/>
                </a:solidFill>
                <a:latin typeface="微软雅黑"/>
                <a:ea typeface="微软雅黑"/>
              </a:rPr>
              <a:t>呼吸机监测</a:t>
            </a:r>
            <a:endParaRPr lang="en-US" sz="2000" b="0" strike="noStrike" spc="-1">
              <a:solidFill>
                <a:srgbClr val="000000"/>
              </a:solidFill>
              <a:latin typeface="Arial"/>
            </a:endParaRPr>
          </a:p>
        </p:txBody>
      </p:sp>
      <p:sp>
        <p:nvSpPr>
          <p:cNvPr id="301" name="content.4.content"/>
          <p:cNvSpPr/>
          <p:nvPr/>
        </p:nvSpPr>
        <p:spPr>
          <a:xfrm>
            <a:off x="8392320" y="4453920"/>
            <a:ext cx="3078000" cy="174348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dk1"/>
                </a:solidFill>
                <a:latin typeface="微软雅黑"/>
                <a:ea typeface="微软雅黑"/>
              </a:rPr>
              <a:t>对呼吸机参数进行监测</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dk1"/>
                </a:solidFill>
                <a:latin typeface="微软雅黑"/>
                <a:ea typeface="微软雅黑"/>
              </a:rPr>
              <a:t>确保患者呼吸通畅</a:t>
            </a:r>
            <a:endParaRPr lang="en-US" sz="1600" b="0" strike="noStrike" spc="-1">
              <a:solidFill>
                <a:srgbClr val="000000"/>
              </a:solidFill>
              <a:latin typeface="Arial"/>
            </a:endParaRPr>
          </a:p>
        </p:txBody>
      </p:sp>
      <p:sp>
        <p:nvSpPr>
          <p:cNvPr id="302" name="PlaceHolder 1"/>
          <p:cNvSpPr>
            <a:spLocks noGrp="1"/>
          </p:cNvSpPr>
          <p:nvPr>
            <p:ph type="title" idx="4294967295"/>
          </p:nvPr>
        </p:nvSpPr>
        <p:spPr>
          <a:xfrm>
            <a:off x="1026000" y="2412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000" b="1" strike="noStrike" spc="299">
                <a:solidFill>
                  <a:schemeClr val="accent6"/>
                </a:solidFill>
                <a:latin typeface="Arial"/>
                <a:ea typeface="微软雅黑"/>
              </a:rPr>
              <a:t>中毒护理查房的监测</a:t>
            </a:r>
            <a:endParaRPr lang="en-US" sz="3000" b="0" strike="noStrike" spc="-1">
              <a:solidFill>
                <a:schemeClr val="dk1"/>
              </a:solidFill>
              <a:latin typeface="Arial"/>
            </a:endParaRPr>
          </a:p>
        </p:txBody>
      </p:sp>
      <p:sp>
        <p:nvSpPr>
          <p:cNvPr id="303" name="矩形 19"/>
          <p:cNvSpPr/>
          <p:nvPr/>
        </p:nvSpPr>
        <p:spPr>
          <a:xfrm>
            <a:off x="729720" y="147528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04" name="content.1.title"/>
          <p:cNvSpPr/>
          <p:nvPr/>
        </p:nvSpPr>
        <p:spPr>
          <a:xfrm>
            <a:off x="1094760" y="1655280"/>
            <a:ext cx="3389760" cy="291600"/>
          </a:xfrm>
          <a:prstGeom prst="rect">
            <a:avLst/>
          </a:prstGeom>
          <a:noFill/>
          <a:ln w="0">
            <a:noFill/>
          </a:ln>
        </p:spPr>
        <p:style>
          <a:lnRef idx="0"/>
          <a:fillRef idx="0"/>
          <a:effectRef idx="0"/>
          <a:fontRef idx="minor"/>
        </p:style>
        <p:txBody>
          <a:bodyPr lIns="0" tIns="0" rIns="0" bIns="0" anchor="t">
            <a:noAutofit/>
          </a:bodyPr>
          <a:lstStyle/>
          <a:p>
            <a:pPr defTabSz="914400">
              <a:lnSpc>
                <a:spcPct val="100000"/>
              </a:lnSpc>
            </a:pPr>
            <a:r>
              <a:rPr lang="zh-CN" sz="2000" b="1" strike="noStrike" spc="-1">
                <a:solidFill>
                  <a:schemeClr val="accent6"/>
                </a:solidFill>
                <a:latin typeface="微软雅黑"/>
                <a:ea typeface="微软雅黑"/>
              </a:rPr>
              <a:t>生命体征监测</a:t>
            </a:r>
            <a:endParaRPr lang="en-US" sz="2000" b="0" strike="noStrike" spc="-1">
              <a:solidFill>
                <a:srgbClr val="000000"/>
              </a:solidFill>
              <a:latin typeface="Arial"/>
            </a:endParaRPr>
          </a:p>
        </p:txBody>
      </p:sp>
      <p:sp>
        <p:nvSpPr>
          <p:cNvPr id="305" name="content.1.content"/>
          <p:cNvSpPr/>
          <p:nvPr/>
        </p:nvSpPr>
        <p:spPr>
          <a:xfrm>
            <a:off x="1094760" y="2034720"/>
            <a:ext cx="2928960" cy="146520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dk1"/>
                </a:solidFill>
                <a:latin typeface="微软雅黑"/>
                <a:ea typeface="微软雅黑"/>
              </a:rPr>
              <a:t>包括测量体温、脉搏、呼吸率等</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dk1"/>
                </a:solidFill>
                <a:latin typeface="微软雅黑"/>
                <a:ea typeface="微软雅黑"/>
              </a:rPr>
              <a:t>持续记录生命体征的数据</a:t>
            </a:r>
            <a:endParaRPr lang="en-US" sz="1600" b="0" strike="noStrike" spc="-1">
              <a:solidFill>
                <a:srgbClr val="000000"/>
              </a:solidFill>
              <a:latin typeface="Arial"/>
            </a:endParaRPr>
          </a:p>
        </p:txBody>
      </p:sp>
      <p:grpSp>
        <p:nvGrpSpPr>
          <p:cNvPr id="306" name="Group 15"/>
          <p:cNvGrpSpPr/>
          <p:nvPr/>
        </p:nvGrpSpPr>
        <p:grpSpPr>
          <a:xfrm>
            <a:off x="435960" y="378720"/>
            <a:ext cx="515160" cy="439560"/>
            <a:chOff x="435960" y="378720"/>
            <a:chExt cx="515160" cy="439560"/>
          </a:xfrm>
        </p:grpSpPr>
        <p:sp>
          <p:nvSpPr>
            <p:cNvPr id="307" name="AutoShape 16"/>
            <p:cNvSpPr/>
            <p:nvPr/>
          </p:nvSpPr>
          <p:spPr>
            <a:xfrm>
              <a:off x="435960" y="378720"/>
              <a:ext cx="83880" cy="83880"/>
            </a:xfrm>
            <a:prstGeom prst="ellipse">
              <a:avLst/>
            </a:prstGeom>
            <a:solidFill>
              <a:schemeClr val="accent6"/>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308" name="AutoShape 17"/>
            <p:cNvSpPr/>
            <p:nvPr/>
          </p:nvSpPr>
          <p:spPr>
            <a:xfrm>
              <a:off x="555840" y="385200"/>
              <a:ext cx="77760" cy="77760"/>
            </a:xfrm>
            <a:prstGeom prst="ellipse">
              <a:avLst/>
            </a:prstGeom>
            <a:solidFill>
              <a:schemeClr val="accent6"/>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309" name="AutoShape 18"/>
            <p:cNvSpPr/>
            <p:nvPr/>
          </p:nvSpPr>
          <p:spPr>
            <a:xfrm>
              <a:off x="669960" y="387000"/>
              <a:ext cx="74520" cy="74520"/>
            </a:xfrm>
            <a:prstGeom prst="ellipse">
              <a:avLst/>
            </a:prstGeom>
            <a:solidFill>
              <a:schemeClr val="accent6"/>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310" name="AutoShape 19"/>
            <p:cNvSpPr/>
            <p:nvPr/>
          </p:nvSpPr>
          <p:spPr>
            <a:xfrm>
              <a:off x="780840" y="396000"/>
              <a:ext cx="68760" cy="68760"/>
            </a:xfrm>
            <a:prstGeom prst="ellipse">
              <a:avLst/>
            </a:prstGeom>
            <a:solidFill>
              <a:schemeClr val="accent6"/>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311" name="AutoShape 20"/>
            <p:cNvSpPr/>
            <p:nvPr/>
          </p:nvSpPr>
          <p:spPr>
            <a:xfrm>
              <a:off x="885960" y="392040"/>
              <a:ext cx="65160" cy="65160"/>
            </a:xfrm>
            <a:prstGeom prst="ellipse">
              <a:avLst/>
            </a:prstGeom>
            <a:solidFill>
              <a:schemeClr val="accent6"/>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312" name="AutoShape 21"/>
            <p:cNvSpPr/>
            <p:nvPr/>
          </p:nvSpPr>
          <p:spPr>
            <a:xfrm>
              <a:off x="435960" y="496440"/>
              <a:ext cx="83880" cy="83880"/>
            </a:xfrm>
            <a:prstGeom prst="ellipse">
              <a:avLst/>
            </a:prstGeom>
            <a:solidFill>
              <a:schemeClr val="accent6"/>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313" name="AutoShape 22"/>
            <p:cNvSpPr/>
            <p:nvPr/>
          </p:nvSpPr>
          <p:spPr>
            <a:xfrm>
              <a:off x="555840" y="503280"/>
              <a:ext cx="77760" cy="77760"/>
            </a:xfrm>
            <a:prstGeom prst="ellipse">
              <a:avLst/>
            </a:prstGeom>
            <a:solidFill>
              <a:schemeClr val="accent6"/>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314" name="AutoShape 23"/>
            <p:cNvSpPr/>
            <p:nvPr/>
          </p:nvSpPr>
          <p:spPr>
            <a:xfrm>
              <a:off x="669960" y="504720"/>
              <a:ext cx="74520" cy="74520"/>
            </a:xfrm>
            <a:prstGeom prst="ellipse">
              <a:avLst/>
            </a:prstGeom>
            <a:solidFill>
              <a:schemeClr val="accent6"/>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315" name="AutoShape 24"/>
            <p:cNvSpPr/>
            <p:nvPr/>
          </p:nvSpPr>
          <p:spPr>
            <a:xfrm>
              <a:off x="780840" y="513720"/>
              <a:ext cx="68760" cy="68760"/>
            </a:xfrm>
            <a:prstGeom prst="ellipse">
              <a:avLst/>
            </a:prstGeom>
            <a:solidFill>
              <a:schemeClr val="accent6"/>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316" name="AutoShape 25"/>
            <p:cNvSpPr/>
            <p:nvPr/>
          </p:nvSpPr>
          <p:spPr>
            <a:xfrm>
              <a:off x="885960" y="509760"/>
              <a:ext cx="65160" cy="65160"/>
            </a:xfrm>
            <a:prstGeom prst="ellipse">
              <a:avLst/>
            </a:prstGeom>
            <a:solidFill>
              <a:schemeClr val="accent6"/>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317" name="AutoShape 26"/>
            <p:cNvSpPr/>
            <p:nvPr/>
          </p:nvSpPr>
          <p:spPr>
            <a:xfrm>
              <a:off x="435960" y="614520"/>
              <a:ext cx="83880" cy="83880"/>
            </a:xfrm>
            <a:prstGeom prst="ellipse">
              <a:avLst/>
            </a:prstGeom>
            <a:solidFill>
              <a:schemeClr val="accent6"/>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318" name="AutoShape 27"/>
            <p:cNvSpPr/>
            <p:nvPr/>
          </p:nvSpPr>
          <p:spPr>
            <a:xfrm>
              <a:off x="555840" y="621000"/>
              <a:ext cx="77760" cy="77760"/>
            </a:xfrm>
            <a:prstGeom prst="ellipse">
              <a:avLst/>
            </a:prstGeom>
            <a:solidFill>
              <a:schemeClr val="accent6"/>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319" name="AutoShape 28"/>
            <p:cNvSpPr/>
            <p:nvPr/>
          </p:nvSpPr>
          <p:spPr>
            <a:xfrm>
              <a:off x="669960" y="622800"/>
              <a:ext cx="74520" cy="74520"/>
            </a:xfrm>
            <a:prstGeom prst="ellipse">
              <a:avLst/>
            </a:prstGeom>
            <a:solidFill>
              <a:schemeClr val="accent6"/>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320" name="AutoShape 29"/>
            <p:cNvSpPr/>
            <p:nvPr/>
          </p:nvSpPr>
          <p:spPr>
            <a:xfrm>
              <a:off x="780840" y="631440"/>
              <a:ext cx="68760" cy="68760"/>
            </a:xfrm>
            <a:prstGeom prst="ellipse">
              <a:avLst/>
            </a:prstGeom>
            <a:solidFill>
              <a:schemeClr val="accent6"/>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321" name="AutoShape 30"/>
            <p:cNvSpPr/>
            <p:nvPr/>
          </p:nvSpPr>
          <p:spPr>
            <a:xfrm>
              <a:off x="885960" y="627480"/>
              <a:ext cx="65160" cy="65160"/>
            </a:xfrm>
            <a:prstGeom prst="ellipse">
              <a:avLst/>
            </a:prstGeom>
            <a:solidFill>
              <a:schemeClr val="accent6"/>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322" name="AutoShape 31"/>
            <p:cNvSpPr/>
            <p:nvPr/>
          </p:nvSpPr>
          <p:spPr>
            <a:xfrm>
              <a:off x="435960" y="732240"/>
              <a:ext cx="83880" cy="83880"/>
            </a:xfrm>
            <a:prstGeom prst="ellipse">
              <a:avLst/>
            </a:prstGeom>
            <a:solidFill>
              <a:schemeClr val="accent6"/>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323" name="AutoShape 32"/>
            <p:cNvSpPr/>
            <p:nvPr/>
          </p:nvSpPr>
          <p:spPr>
            <a:xfrm>
              <a:off x="555840" y="738720"/>
              <a:ext cx="77760" cy="77760"/>
            </a:xfrm>
            <a:prstGeom prst="ellipse">
              <a:avLst/>
            </a:prstGeom>
            <a:solidFill>
              <a:schemeClr val="accent6"/>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324" name="AutoShape 33"/>
            <p:cNvSpPr/>
            <p:nvPr/>
          </p:nvSpPr>
          <p:spPr>
            <a:xfrm>
              <a:off x="669960" y="740520"/>
              <a:ext cx="74520" cy="74520"/>
            </a:xfrm>
            <a:prstGeom prst="ellipse">
              <a:avLst/>
            </a:prstGeom>
            <a:solidFill>
              <a:schemeClr val="accent6"/>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325" name="AutoShape 34"/>
            <p:cNvSpPr/>
            <p:nvPr/>
          </p:nvSpPr>
          <p:spPr>
            <a:xfrm>
              <a:off x="780840" y="749520"/>
              <a:ext cx="68760" cy="68760"/>
            </a:xfrm>
            <a:prstGeom prst="ellipse">
              <a:avLst/>
            </a:prstGeom>
            <a:solidFill>
              <a:schemeClr val="accent6"/>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326" name="AutoShape 35"/>
            <p:cNvSpPr/>
            <p:nvPr/>
          </p:nvSpPr>
          <p:spPr>
            <a:xfrm>
              <a:off x="885960" y="745200"/>
              <a:ext cx="65160" cy="65160"/>
            </a:xfrm>
            <a:prstGeom prst="ellipse">
              <a:avLst/>
            </a:prstGeom>
            <a:solidFill>
              <a:schemeClr val="accent6"/>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sp>
        <p:nvSpPr>
          <p:cNvPr id="327" name="AutoShape 8"/>
          <p:cNvSpPr/>
          <p:nvPr/>
        </p:nvSpPr>
        <p:spPr>
          <a:xfrm>
            <a:off x="4397760" y="2570040"/>
            <a:ext cx="583920" cy="583920"/>
          </a:xfrm>
          <a:prstGeom prst="diamond">
            <a:avLst/>
          </a:prstGeom>
          <a:solidFill>
            <a:schemeClr val="accent6"/>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28" name="AutoShape 9"/>
          <p:cNvSpPr/>
          <p:nvPr/>
        </p:nvSpPr>
        <p:spPr>
          <a:xfrm>
            <a:off x="7198560" y="2570040"/>
            <a:ext cx="583920" cy="588600"/>
          </a:xfrm>
          <a:prstGeom prst="diamond">
            <a:avLst/>
          </a:prstGeom>
          <a:solidFill>
            <a:srgbClr val="EB554D"/>
          </a:solidFill>
          <a:ln w="3143">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29" name="AutoShape 10"/>
          <p:cNvSpPr/>
          <p:nvPr/>
        </p:nvSpPr>
        <p:spPr>
          <a:xfrm>
            <a:off x="4397760" y="4078080"/>
            <a:ext cx="583920" cy="583920"/>
          </a:xfrm>
          <a:prstGeom prst="diamond">
            <a:avLst/>
          </a:prstGeom>
          <a:solidFill>
            <a:srgbClr val="EB554D"/>
          </a:solidFill>
          <a:ln w="3143">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30" name="AutoShape 11"/>
          <p:cNvSpPr/>
          <p:nvPr/>
        </p:nvSpPr>
        <p:spPr>
          <a:xfrm>
            <a:off x="7198560" y="4078080"/>
            <a:ext cx="583920" cy="583920"/>
          </a:xfrm>
          <a:prstGeom prst="diamond">
            <a:avLst/>
          </a:prstGeom>
          <a:solidFill>
            <a:srgbClr val="EB554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31" name="AutoShape 12"/>
          <p:cNvSpPr/>
          <p:nvPr/>
        </p:nvSpPr>
        <p:spPr>
          <a:xfrm>
            <a:off x="4397760" y="2711880"/>
            <a:ext cx="583920" cy="315360"/>
          </a:xfrm>
          <a:prstGeom prst="rect">
            <a:avLst/>
          </a:prstGeom>
          <a:noFill/>
          <a:ln w="0">
            <a:noFill/>
          </a:ln>
        </p:spPr>
        <p:style>
          <a:lnRef idx="0"/>
          <a:fillRef idx="0"/>
          <a:effectRef idx="0"/>
          <a:fontRef idx="minor"/>
        </p:style>
        <p:txBody>
          <a:bodyPr lIns="85680" tIns="38160" rIns="85680" bIns="38160" anchor="t">
            <a:noAutofit/>
          </a:bodyPr>
          <a:lstStyle/>
          <a:p>
            <a:pPr algn="ctr" defTabSz="914400">
              <a:lnSpc>
                <a:spcPct val="100000"/>
              </a:lnSpc>
              <a:spcBef>
                <a:spcPts val="374"/>
              </a:spcBef>
            </a:pPr>
            <a:r>
              <a:rPr lang="en-US" sz="1430" b="0" strike="noStrike" spc="-1">
                <a:solidFill>
                  <a:schemeClr val="accent2">
                    <a:lumMod val="20000"/>
                    <a:lumOff val="80000"/>
                  </a:schemeClr>
                </a:solidFill>
                <a:latin typeface="微软雅黑"/>
                <a:ea typeface="微软雅黑"/>
              </a:rPr>
              <a:t>01</a:t>
            </a:r>
            <a:endParaRPr lang="en-US" sz="1430" b="0" strike="noStrike" spc="-1">
              <a:solidFill>
                <a:srgbClr val="000000"/>
              </a:solidFill>
              <a:latin typeface="Arial"/>
            </a:endParaRPr>
          </a:p>
        </p:txBody>
      </p:sp>
      <p:sp>
        <p:nvSpPr>
          <p:cNvPr id="332" name="AutoShape 13"/>
          <p:cNvSpPr/>
          <p:nvPr/>
        </p:nvSpPr>
        <p:spPr>
          <a:xfrm>
            <a:off x="4397760" y="4212360"/>
            <a:ext cx="583920" cy="315360"/>
          </a:xfrm>
          <a:prstGeom prst="rect">
            <a:avLst/>
          </a:prstGeom>
          <a:noFill/>
          <a:ln w="0">
            <a:noFill/>
          </a:ln>
        </p:spPr>
        <p:style>
          <a:lnRef idx="0"/>
          <a:fillRef idx="0"/>
          <a:effectRef idx="0"/>
          <a:fontRef idx="minor"/>
        </p:style>
        <p:txBody>
          <a:bodyPr lIns="85680" tIns="38160" rIns="85680" bIns="38160" anchor="t">
            <a:noAutofit/>
          </a:bodyPr>
          <a:lstStyle/>
          <a:p>
            <a:pPr algn="ctr" defTabSz="914400">
              <a:lnSpc>
                <a:spcPct val="100000"/>
              </a:lnSpc>
              <a:spcBef>
                <a:spcPts val="374"/>
              </a:spcBef>
            </a:pPr>
            <a:r>
              <a:rPr lang="en-US" sz="1430" b="0" strike="noStrike" spc="-1">
                <a:solidFill>
                  <a:schemeClr val="accent3">
                    <a:lumMod val="20000"/>
                    <a:lumOff val="80000"/>
                  </a:schemeClr>
                </a:solidFill>
                <a:latin typeface="微软雅黑"/>
                <a:ea typeface="微软雅黑"/>
              </a:rPr>
              <a:t>03</a:t>
            </a:r>
            <a:endParaRPr lang="en-US" sz="1430" b="0" strike="noStrike" spc="-1">
              <a:solidFill>
                <a:srgbClr val="000000"/>
              </a:solidFill>
              <a:latin typeface="Arial"/>
            </a:endParaRPr>
          </a:p>
        </p:txBody>
      </p:sp>
      <p:sp>
        <p:nvSpPr>
          <p:cNvPr id="333" name="AutoShape 14"/>
          <p:cNvSpPr/>
          <p:nvPr/>
        </p:nvSpPr>
        <p:spPr>
          <a:xfrm>
            <a:off x="7198560" y="2702520"/>
            <a:ext cx="583920" cy="315360"/>
          </a:xfrm>
          <a:prstGeom prst="rect">
            <a:avLst/>
          </a:prstGeom>
          <a:noFill/>
          <a:ln w="0">
            <a:noFill/>
          </a:ln>
        </p:spPr>
        <p:style>
          <a:lnRef idx="0"/>
          <a:fillRef idx="0"/>
          <a:effectRef idx="0"/>
          <a:fontRef idx="minor"/>
        </p:style>
        <p:txBody>
          <a:bodyPr lIns="85680" tIns="38160" rIns="85680" bIns="38160" anchor="t">
            <a:noAutofit/>
          </a:bodyPr>
          <a:lstStyle/>
          <a:p>
            <a:pPr algn="ctr" defTabSz="914400">
              <a:lnSpc>
                <a:spcPct val="100000"/>
              </a:lnSpc>
              <a:spcBef>
                <a:spcPts val="374"/>
              </a:spcBef>
            </a:pPr>
            <a:r>
              <a:rPr lang="en-US" sz="1430" b="0" strike="noStrike" spc="-1">
                <a:solidFill>
                  <a:schemeClr val="accent3">
                    <a:lumMod val="20000"/>
                    <a:lumOff val="80000"/>
                  </a:schemeClr>
                </a:solidFill>
                <a:latin typeface="微软雅黑"/>
                <a:ea typeface="微软雅黑"/>
              </a:rPr>
              <a:t>02</a:t>
            </a:r>
            <a:endParaRPr lang="en-US" sz="1430" b="0" strike="noStrike" spc="-1">
              <a:solidFill>
                <a:srgbClr val="000000"/>
              </a:solidFill>
              <a:latin typeface="Arial"/>
            </a:endParaRPr>
          </a:p>
        </p:txBody>
      </p:sp>
      <p:sp>
        <p:nvSpPr>
          <p:cNvPr id="334" name="AutoShape 15"/>
          <p:cNvSpPr/>
          <p:nvPr/>
        </p:nvSpPr>
        <p:spPr>
          <a:xfrm>
            <a:off x="7198560" y="4212360"/>
            <a:ext cx="583920" cy="315360"/>
          </a:xfrm>
          <a:prstGeom prst="rect">
            <a:avLst/>
          </a:prstGeom>
          <a:noFill/>
          <a:ln w="0">
            <a:noFill/>
          </a:ln>
        </p:spPr>
        <p:style>
          <a:lnRef idx="0"/>
          <a:fillRef idx="0"/>
          <a:effectRef idx="0"/>
          <a:fontRef idx="minor"/>
        </p:style>
        <p:txBody>
          <a:bodyPr lIns="85680" tIns="38160" rIns="85680" bIns="38160" anchor="t">
            <a:noAutofit/>
          </a:bodyPr>
          <a:lstStyle/>
          <a:p>
            <a:pPr algn="ctr" defTabSz="914400">
              <a:lnSpc>
                <a:spcPct val="100000"/>
              </a:lnSpc>
              <a:spcBef>
                <a:spcPts val="374"/>
              </a:spcBef>
            </a:pPr>
            <a:r>
              <a:rPr lang="en-US" sz="1430" b="0" strike="noStrike" spc="-1">
                <a:solidFill>
                  <a:schemeClr val="accent2">
                    <a:lumMod val="20000"/>
                    <a:lumOff val="80000"/>
                  </a:schemeClr>
                </a:solidFill>
                <a:latin typeface="微软雅黑"/>
                <a:ea typeface="微软雅黑"/>
              </a:rPr>
              <a:t>04</a:t>
            </a:r>
            <a:endParaRPr lang="en-US" sz="1430" b="0" strike="noStrike" spc="-1">
              <a:solidFill>
                <a:srgbClr val="000000"/>
              </a:solidFill>
              <a:latin typeface="Arial"/>
            </a:endParaRPr>
          </a:p>
        </p:txBody>
      </p:sp>
      <p:sp>
        <p:nvSpPr>
          <p:cNvPr id="335" name="AutoShape 2"/>
          <p:cNvSpPr/>
          <p:nvPr/>
        </p:nvSpPr>
        <p:spPr>
          <a:xfrm>
            <a:off x="4876920" y="2507040"/>
            <a:ext cx="2424240" cy="2364480"/>
          </a:xfrm>
          <a:prstGeom prst="ellipse">
            <a:avLst/>
          </a:prstGeom>
          <a:solidFill>
            <a:srgbClr val="EB554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36" name="Picture 8"/>
          <p:cNvSpPr/>
          <p:nvPr/>
        </p:nvSpPr>
        <p:spPr>
          <a:xfrm>
            <a:off x="4964400" y="2569680"/>
            <a:ext cx="2282400" cy="2217600"/>
          </a:xfrm>
          <a:prstGeom prst="ellipse">
            <a:avLst/>
          </a:prstGeom>
          <a:blipFill rotWithShape="0">
            <a:blip r:embed="rId2">
              <a:alphaModFix amt="70000"/>
            </a:blip>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4">
            <a:alphaModFix amt="78000"/>
          </a:blip>
          <a:stretch>
            <a:fillRect/>
          </a:stretch>
        </a:blipFill>
      </p:bgPr>
    </p:bg>
    <p:spTree>
      <p:nvGrpSpPr>
        <p:cNvPr id="1" name=""/>
        <p:cNvGrpSpPr/>
        <p:nvPr/>
      </p:nvGrpSpPr>
      <p:grpSpPr>
        <a:xfrm>
          <a:off x="0" y="0"/>
          <a:ext cx="0" cy="0"/>
        </a:xfrm>
      </p:grpSpPr>
      <p:sp>
        <p:nvSpPr>
          <p:cNvPr id="337" name="AutoShape 3"/>
          <p:cNvSpPr/>
          <p:nvPr/>
        </p:nvSpPr>
        <p:spPr>
          <a:xfrm>
            <a:off x="6866280" y="1243800"/>
            <a:ext cx="5325480" cy="4881600"/>
          </a:xfrm>
          <a:prstGeom prst="rect">
            <a:avLst/>
          </a:prstGeom>
          <a:solidFill>
            <a:srgbClr val="EB554D">
              <a:alpha val="8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38" name="PlaceHolder 1"/>
          <p:cNvSpPr>
            <a:spLocks noGrp="1"/>
          </p:cNvSpPr>
          <p:nvPr>
            <p:ph type="title" idx="4294967295"/>
          </p:nvPr>
        </p:nvSpPr>
        <p:spPr>
          <a:xfrm>
            <a:off x="1035720" y="306000"/>
            <a:ext cx="9040680" cy="540720"/>
          </a:xfrm>
          <a:prstGeom prst="rect">
            <a:avLst/>
          </a:prstGeom>
          <a:noFill/>
          <a:ln w="0">
            <a:noFill/>
          </a:ln>
        </p:spPr>
        <p:txBody>
          <a:bodyPr lIns="0" tIns="0" rIns="0" bIns="0" anchor="b">
            <a:normAutofit/>
          </a:bodyPr>
          <a:lstStyle/>
          <a:p>
            <a:pPr indent="0" defTabSz="914400">
              <a:lnSpc>
                <a:spcPct val="100000"/>
              </a:lnSpc>
              <a:buNone/>
            </a:pPr>
            <a:r>
              <a:rPr lang="zh-CN" sz="3000" b="1" strike="noStrike" spc="299">
                <a:solidFill>
                  <a:srgbClr val="EB554D"/>
                </a:solidFill>
                <a:latin typeface="Arial"/>
                <a:ea typeface="微软雅黑"/>
              </a:rPr>
              <a:t>中毒护理的重要性</a:t>
            </a:r>
            <a:endParaRPr lang="en-US" sz="3000" b="0" strike="noStrike" spc="-1">
              <a:solidFill>
                <a:schemeClr val="dk1"/>
              </a:solidFill>
              <a:latin typeface="Arial"/>
            </a:endParaRPr>
          </a:p>
        </p:txBody>
      </p:sp>
      <p:sp>
        <p:nvSpPr>
          <p:cNvPr id="339" name="content"/>
          <p:cNvSpPr/>
          <p:nvPr/>
        </p:nvSpPr>
        <p:spPr>
          <a:xfrm>
            <a:off x="7780680" y="1536120"/>
            <a:ext cx="4036320" cy="37854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1800" b="0" strike="noStrike" spc="-1">
                <a:solidFill>
                  <a:schemeClr val="lt1"/>
                </a:solidFill>
                <a:latin typeface="微软雅黑"/>
                <a:ea typeface="微软雅黑"/>
              </a:rPr>
              <a:t>中毒护理查房是护士重要的工作内容之一，通过评估和监测，可以及时发现患者病情变化，采取有效的护理干预措施，保障患者生命安全。护士需细心、严谨地进行查房工作，为患者提供最佳的护理服务。</a:t>
            </a:r>
            <a:endParaRPr lang="en-US" sz="1800" b="0" strike="noStrike" spc="-1">
              <a:solidFill>
                <a:srgbClr val="000000"/>
              </a:solidFill>
              <a:latin typeface="Arial"/>
            </a:endParaRPr>
          </a:p>
        </p:txBody>
      </p:sp>
      <p:grpSp>
        <p:nvGrpSpPr>
          <p:cNvPr id="340" name="Group 15"/>
          <p:cNvGrpSpPr/>
          <p:nvPr/>
        </p:nvGrpSpPr>
        <p:grpSpPr>
          <a:xfrm>
            <a:off x="435960" y="378720"/>
            <a:ext cx="515160" cy="439560"/>
            <a:chOff x="435960" y="378720"/>
            <a:chExt cx="515160" cy="439560"/>
          </a:xfrm>
        </p:grpSpPr>
        <p:sp>
          <p:nvSpPr>
            <p:cNvPr id="341" name="AutoShape 16"/>
            <p:cNvSpPr/>
            <p:nvPr/>
          </p:nvSpPr>
          <p:spPr>
            <a:xfrm>
              <a:off x="435960" y="37872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342" name="AutoShape 17"/>
            <p:cNvSpPr/>
            <p:nvPr/>
          </p:nvSpPr>
          <p:spPr>
            <a:xfrm>
              <a:off x="555840" y="38520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343" name="AutoShape 18"/>
            <p:cNvSpPr/>
            <p:nvPr/>
          </p:nvSpPr>
          <p:spPr>
            <a:xfrm>
              <a:off x="669960" y="38700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344" name="AutoShape 19"/>
            <p:cNvSpPr/>
            <p:nvPr/>
          </p:nvSpPr>
          <p:spPr>
            <a:xfrm>
              <a:off x="780840" y="39600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345" name="AutoShape 20"/>
            <p:cNvSpPr/>
            <p:nvPr/>
          </p:nvSpPr>
          <p:spPr>
            <a:xfrm>
              <a:off x="885960" y="39204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346" name="AutoShape 21"/>
            <p:cNvSpPr/>
            <p:nvPr/>
          </p:nvSpPr>
          <p:spPr>
            <a:xfrm>
              <a:off x="435960" y="49644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347" name="AutoShape 22"/>
            <p:cNvSpPr/>
            <p:nvPr/>
          </p:nvSpPr>
          <p:spPr>
            <a:xfrm>
              <a:off x="555840" y="50328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348" name="AutoShape 23"/>
            <p:cNvSpPr/>
            <p:nvPr/>
          </p:nvSpPr>
          <p:spPr>
            <a:xfrm>
              <a:off x="669960" y="50472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349" name="AutoShape 24"/>
            <p:cNvSpPr/>
            <p:nvPr/>
          </p:nvSpPr>
          <p:spPr>
            <a:xfrm>
              <a:off x="780840" y="51372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350" name="AutoShape 25"/>
            <p:cNvSpPr/>
            <p:nvPr/>
          </p:nvSpPr>
          <p:spPr>
            <a:xfrm>
              <a:off x="885960" y="50976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351" name="AutoShape 26"/>
            <p:cNvSpPr/>
            <p:nvPr/>
          </p:nvSpPr>
          <p:spPr>
            <a:xfrm>
              <a:off x="435960" y="61452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352" name="AutoShape 27"/>
            <p:cNvSpPr/>
            <p:nvPr/>
          </p:nvSpPr>
          <p:spPr>
            <a:xfrm>
              <a:off x="555840" y="62100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353" name="AutoShape 28"/>
            <p:cNvSpPr/>
            <p:nvPr/>
          </p:nvSpPr>
          <p:spPr>
            <a:xfrm>
              <a:off x="669960" y="62280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354" name="AutoShape 29"/>
            <p:cNvSpPr/>
            <p:nvPr/>
          </p:nvSpPr>
          <p:spPr>
            <a:xfrm>
              <a:off x="780840" y="63144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355" name="AutoShape 30"/>
            <p:cNvSpPr/>
            <p:nvPr/>
          </p:nvSpPr>
          <p:spPr>
            <a:xfrm>
              <a:off x="885960" y="62748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356" name="AutoShape 31"/>
            <p:cNvSpPr/>
            <p:nvPr/>
          </p:nvSpPr>
          <p:spPr>
            <a:xfrm>
              <a:off x="435960" y="73224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357" name="AutoShape 32"/>
            <p:cNvSpPr/>
            <p:nvPr/>
          </p:nvSpPr>
          <p:spPr>
            <a:xfrm>
              <a:off x="555840" y="73872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358" name="AutoShape 33"/>
            <p:cNvSpPr/>
            <p:nvPr/>
          </p:nvSpPr>
          <p:spPr>
            <a:xfrm>
              <a:off x="669960" y="74052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359" name="AutoShape 34"/>
            <p:cNvSpPr/>
            <p:nvPr/>
          </p:nvSpPr>
          <p:spPr>
            <a:xfrm>
              <a:off x="780840" y="74952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360" name="AutoShape 35"/>
            <p:cNvSpPr/>
            <p:nvPr/>
          </p:nvSpPr>
          <p:spPr>
            <a:xfrm>
              <a:off x="885960" y="74520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pic>
        <p:nvPicPr>
          <p:cNvPr id="361" name="图片 99" descr="C:/Users/Administrator/Desktop/ppt模板/图片素材/image2709229.pngimage2709229"/>
          <p:cNvPicPr/>
          <p:nvPr/>
        </p:nvPicPr>
        <p:blipFill>
          <a:blip r:embed="rId3"/>
          <a:srcRect t="12343" b="12343"/>
          <a:stretch>
            <a:fillRect/>
          </a:stretch>
        </p:blipFill>
        <p:spPr>
          <a:xfrm>
            <a:off x="1297800" y="2489040"/>
            <a:ext cx="5830920" cy="3636360"/>
          </a:xfrm>
          <a:prstGeom prst="rect">
            <a:avLst/>
          </a:prstGeom>
          <a:ln w="9525">
            <a:noFill/>
          </a:ln>
        </p:spPr>
      </p:pic>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https://d.book118.com/216211010040010103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81</Paragraphs>
  <Slides>14</Slides>
  <Notes>7</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14</vt:i4>
      </vt:variant>
    </vt:vector>
  </HeadingPairs>
  <TitlesOfParts>
    <vt:vector baseType="lpstr" size="22">
      <vt:lpstr>Arial</vt:lpstr>
      <vt:lpstr>Calibri</vt:lpstr>
      <vt:lpstr>微软雅黑</vt:lpstr>
      <vt:lpstr>Times New Roman</vt:lpstr>
      <vt:lpstr>Wingdings</vt:lpstr>
      <vt:lpstr>Symbol</vt:lpstr>
      <vt:lpstr>DejaVu Sans</vt:lpstr>
      <vt:lpstr>Office Theme</vt:lpstr>
      <vt:lpstr>中毒护理查房</vt:lpstr>
      <vt:lpstr>目录</vt:lpstr>
      <vt:lpstr>第1章 中毒护理查房简介</vt:lpstr>
      <vt:lpstr>什么是中毒护理查房</vt:lpstr>
      <vt:lpstr>中毒护理查房的挑战</vt:lpstr>
      <vt:lpstr> </vt:lpstr>
      <vt:lpstr>第2章 中毒护理查房常见中毒类型</vt:lpstr>
      <vt:lpstr> </vt:lpstr>
      <vt:lpstr>中毒护理查房重点</vt:lpstr>
      <vt:lpstr>中毒护理查房总结</vt:lpstr>
      <vt:lpstr>第3章 中毒护理查房的评估与监测</vt:lpstr>
      <vt:lpstr>中毒护理查房的监测</vt:lpstr>
      <vt:lpstr>中毒护理的重要性</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2024-09-28T10:07:24.546</cp:lastPrinted>
  <dcterms:created xsi:type="dcterms:W3CDTF">2024-09-28T02:07:24Z</dcterms:created>
  <dcterms:modified xsi:type="dcterms:W3CDTF">2024-09-28T02:07:26Z</dcterms:modified>
</cp:coreProperties>
</file>