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KHWFLT+MS-UIGothic"/>
      <p:regular r:id="rId17"/>
    </p:embeddedFont>
    <p:embeddedFont>
      <p:font typeface="IIHDOM+FTBLOR+ArialMT"/>
      <p:regular r:id="rId18"/>
    </p:embeddedFont>
    <p:embeddedFont>
      <p:font typeface="HNHIFA+CARCIG+MicrosoftYaHei"/>
      <p:regular r:id="rId19"/>
    </p:embeddedFont>
    <p:embeddedFont>
      <p:font typeface="WPJQMK+SUBWTN+MicrosoftYaHei-Bold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C9705-C6A5-4CEF-B769-140D80198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F73C0-F4BC-40B4-AB26-92ABF8375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B016F-9FD4-4D08-8F24-ED57C0228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057C18-F06F-44FA-B6F7-E4D55E6DF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F92E15-78CA-4FEC-9906-D9DACC78B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86206F-159E-4212-80D8-754293A62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ECE21A-CA4B-4A66-AA4C-571B26D04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04715F-5CB3-4C75-AD25-50288E957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D50AE-A24D-4CA2-AF6F-0977D3393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786374-D566-46CD-8FFC-94FB53C0F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94E3B-C76D-4A76-B7A2-ABEEE115E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220211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68119" y="2271073"/>
            <a:ext cx="10446460" cy="1254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0"/>
              </a:lnSpc>
              <a:spcBef>
                <a:spcPct val="0"/>
              </a:spcBef>
              <a:spcAft>
                <a:spcPct val="0"/>
              </a:spcAft>
            </a:pPr>
            <a:r>
              <a:rPr sz="3950" spc="25">
                <a:solidFill>
                  <a:srgbClr val="FFFDFD"/>
                </a:solidFill>
                <a:latin typeface="KHWFLT+MS-UIGothic"/>
                <a:cs typeface="KHWFLT+MS-UIGothic"/>
              </a:rPr>
              <a:t>大比例尺地面数字</a:t>
            </a:r>
            <a:r>
              <a:rPr sz="3950" spc="23">
                <a:solidFill>
                  <a:srgbClr val="FFFDFD"/>
                </a:solidFill>
                <a:latin typeface="SimSun"/>
                <a:cs typeface="SimSun"/>
              </a:rPr>
              <a:t>测图</a:t>
            </a:r>
            <a:r>
              <a:rPr sz="3950" spc="25">
                <a:solidFill>
                  <a:srgbClr val="FFFDFD"/>
                </a:solidFill>
                <a:latin typeface="KHWFLT+MS-UIGothic"/>
                <a:cs typeface="KHWFLT+MS-UIGothic"/>
              </a:rPr>
              <a:t>河南理工大学</a:t>
            </a:r>
            <a:r>
              <a:rPr sz="3950" spc="28">
                <a:solidFill>
                  <a:srgbClr val="FFFDFD"/>
                </a:solidFill>
                <a:latin typeface="SimSun"/>
                <a:cs typeface="SimSun"/>
              </a:rPr>
              <a:t>课</a:t>
            </a:r>
            <a:r>
              <a:rPr sz="3950">
                <a:solidFill>
                  <a:srgbClr val="FFFDFD"/>
                </a:solidFill>
                <a:latin typeface="KHWFLT+MS-UIGothic"/>
                <a:cs typeface="KHWFLT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766945" y="2505924"/>
            <a:ext cx="4965904" cy="8810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IIHDOM+FTBLOR+ArialMT"/>
                <a:cs typeface="IIHDOM+FTBLOR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KHWFLT+MS-UIGothic"/>
                <a:cs typeface="KHWFLT+MS-UIGothic"/>
              </a:rPr>
              <a:t>大比例尺地面数字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测图</a:t>
            </a:r>
            <a:r>
              <a:rPr sz="2700">
                <a:solidFill>
                  <a:srgbClr val="FFFFFF"/>
                </a:solidFill>
                <a:latin typeface="KHWFLT+MS-UIGothic"/>
                <a:cs typeface="KHWFLT+MS-UIGothic"/>
              </a:rPr>
              <a:t>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82114" y="2744470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FFFFFF"/>
                </a:solidFill>
                <a:latin typeface="KHWFLT+MS-UIGothic"/>
                <a:cs typeface="KHWFLT+MS-UIGothic"/>
              </a:rPr>
              <a:t>目</a:t>
            </a:r>
            <a:r>
              <a:rPr sz="48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66945" y="3123144"/>
            <a:ext cx="6937579" cy="273239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IIHDOM+FTBLOR+ArialMT"/>
                <a:cs typeface="IIHDOM+FTBLOR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KHWFLT+MS-UIGothic"/>
                <a:cs typeface="KHWFLT+MS-UIGothic"/>
              </a:rPr>
              <a:t>大比例尺地面数字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测图</a:t>
            </a:r>
            <a:r>
              <a:rPr sz="2700">
                <a:solidFill>
                  <a:srgbClr val="FFFFFF"/>
                </a:solidFill>
                <a:latin typeface="KHWFLT+MS-UIGothic"/>
                <a:cs typeface="KHWFLT+MS-UIGothic"/>
              </a:rPr>
              <a:t>方法与技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761"/>
              </a:lnSpc>
              <a:spcBef>
                <a:spcPts val="2048"/>
              </a:spcBef>
              <a:spcAft>
                <a:spcPct val="0"/>
              </a:spcAft>
            </a:pPr>
            <a:r>
              <a:rPr sz="2650" spc="273">
                <a:solidFill>
                  <a:srgbClr val="FFFFFF"/>
                </a:solidFill>
                <a:latin typeface="IIHDOM+FTBLOR+ArialMT"/>
                <a:cs typeface="IIHDOM+FTBLOR+ArialMT"/>
              </a:rPr>
              <a:t>•</a:t>
            </a:r>
            <a:r>
              <a:rPr sz="2700">
                <a:solidFill>
                  <a:srgbClr val="FFFFFF"/>
                </a:solidFill>
                <a:latin typeface="KHWFLT+MS-UIGothic"/>
                <a:cs typeface="KHWFLT+MS-UIGothic"/>
              </a:rPr>
              <a:t>大比例尺地面数字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测图</a:t>
            </a:r>
            <a:r>
              <a:rPr sz="2700">
                <a:solidFill>
                  <a:srgbClr val="FFFFFF"/>
                </a:solidFill>
                <a:latin typeface="KHWFLT+MS-UIGothic"/>
                <a:cs typeface="KHWFLT+MS-UIGothic"/>
              </a:rPr>
              <a:t>数据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2700">
                <a:solidFill>
                  <a:srgbClr val="FFFFFF"/>
                </a:solidFill>
                <a:latin typeface="KHWFLT+MS-UIGothic"/>
                <a:cs typeface="KHWFLT+MS-UIGothic"/>
              </a:rPr>
              <a:t>理与分析</a:t>
            </a:r>
          </a:p>
          <a:p>
            <a:pPr marL="0" marR="0">
              <a:lnSpc>
                <a:spcPts val="2865"/>
              </a:lnSpc>
              <a:spcBef>
                <a:spcPts val="199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IIHDOM+FTBLOR+ArialMT"/>
                <a:cs typeface="IIHDOM+FTBLOR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KHWFLT+MS-UIGothic"/>
                <a:cs typeface="KHWFLT+MS-UIGothic"/>
              </a:rPr>
              <a:t>大比例尺地面数字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测图实</a:t>
            </a:r>
            <a:r>
              <a:rPr sz="2700">
                <a:solidFill>
                  <a:srgbClr val="FFFFFF"/>
                </a:solidFill>
                <a:latin typeface="KHWFLT+MS-UIGothic"/>
                <a:cs typeface="KHWFLT+MS-UIGothic"/>
              </a:rPr>
              <a:t>践案例分析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IIHDOM+FTBLOR+ArialMT"/>
                <a:cs typeface="IIHDOM+FTBLOR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KHWFLT+MS-UIGothic"/>
                <a:cs typeface="KHWFLT+MS-UIGothic"/>
              </a:rPr>
              <a:t>大比例尺地面数字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测图发</a:t>
            </a:r>
            <a:r>
              <a:rPr sz="2700">
                <a:solidFill>
                  <a:srgbClr val="FFFFFF"/>
                </a:solidFill>
                <a:latin typeface="KHWFLT+MS-UIGothic"/>
                <a:cs typeface="KHWFLT+MS-UIGothic"/>
              </a:rPr>
              <a:t>展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  <a:r>
              <a:rPr sz="2700">
                <a:solidFill>
                  <a:srgbClr val="FFFFFF"/>
                </a:solidFill>
                <a:latin typeface="KHWFLT+MS-UIGothic"/>
                <a:cs typeface="KHWFLT+MS-UIGothic"/>
              </a:rPr>
              <a:t>与挑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288530" y="3125628"/>
            <a:ext cx="1600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HWFLT+MS-UIGothic"/>
                <a:cs typeface="KHWFLT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609FFF"/>
                </a:solidFill>
                <a:latin typeface="KHWFLT+MS-UIGothic"/>
                <a:cs typeface="KHWFLT+MS-UIGothic"/>
              </a:rPr>
              <a:t>程背景与目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2300" spc="25">
                <a:solidFill>
                  <a:srgbClr val="FFFFFF"/>
                </a:solidFill>
                <a:latin typeface="KHWFLT+MS-UIGothic"/>
                <a:cs typeface="KHWFLT+MS-UIGothic"/>
              </a:rPr>
              <a:t>程背景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HWFLT+MS-UIGothic"/>
                <a:cs typeface="KHWFLT+MS-UIGothic"/>
              </a:rPr>
              <a:t>随着地理信息系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KHWFLT+MS-UIGothic"/>
                <a:cs typeface="KHWFLT+MS-UIGothic"/>
              </a:rPr>
              <a:t>（</a:t>
            </a:r>
            <a:r>
              <a:rPr sz="1350">
                <a:solidFill>
                  <a:srgbClr val="FFFFFF"/>
                </a:solidFill>
                <a:latin typeface="HNHIFA+CARCIG+MicrosoftYaHei"/>
                <a:cs typeface="HNHIFA+CARCIG+MicrosoftYaHei"/>
              </a:rPr>
              <a:t>GIS</a:t>
            </a:r>
            <a:r>
              <a:rPr sz="1350">
                <a:solidFill>
                  <a:srgbClr val="FFFFFF"/>
                </a:solidFill>
                <a:latin typeface="KHWFLT+MS-UIGothic"/>
                <a:cs typeface="KHWFLT+MS-UIGothic"/>
              </a:rPr>
              <a:t>）的快速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KHWFLT+MS-UIGothic"/>
                <a:cs typeface="KHWFLT+MS-UIGothic"/>
              </a:rPr>
              <a:t>展，大比例尺地面数字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测图</a:t>
            </a:r>
            <a:r>
              <a:rPr sz="1350">
                <a:solidFill>
                  <a:srgbClr val="FFFFFF"/>
                </a:solidFill>
                <a:latin typeface="KHWFLT+MS-UIGothic"/>
                <a:cs typeface="KHWFLT+MS-UIGothic"/>
              </a:rPr>
              <a:t>在城市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KHWFLT+MS-UIGothic"/>
                <a:cs typeface="KHWFLT+MS-UIGothic"/>
              </a:rPr>
              <a:t>划、土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HWFLT+MS-UIGothic"/>
                <a:cs typeface="KHWFLT+MS-UIGothic"/>
              </a:rPr>
              <a:t>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KHWFLT+MS-UIGothic"/>
                <a:cs typeface="KHWFLT+MS-UIGothic"/>
              </a:rPr>
              <a:t>源管理、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KHWFLT+MS-UIGothic"/>
                <a:cs typeface="KHWFLT+MS-UIGothic"/>
              </a:rPr>
              <a:t>境保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KHWFLT+MS-UIGothic"/>
                <a:cs typeface="KHWFLT+MS-UIGothic"/>
              </a:rPr>
              <a:t>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KHWFLT+MS-UIGothic"/>
                <a:cs typeface="KHWFLT+MS-UIGothic"/>
              </a:rPr>
              <a:t>域的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KHWFLT+MS-UIGothic"/>
                <a:cs typeface="KHWFLT+MS-UIGothic"/>
              </a:rPr>
              <a:t>用越来越广泛。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KHWFLT+MS-UIGothic"/>
                <a:cs typeface="KHWFLT+MS-UIGothic"/>
              </a:rPr>
              <a:t>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KHWFLT+MS-UIGothic"/>
                <a:cs typeface="KHWFLT+MS-UIGothic"/>
              </a:rPr>
              <a:t>足社会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对这</a:t>
            </a:r>
            <a:r>
              <a:rPr sz="1350">
                <a:solidFill>
                  <a:srgbClr val="FFFFFF"/>
                </a:solidFill>
                <a:latin typeface="KHWFLT+MS-UIGothic"/>
                <a:cs typeface="KHWFLT+MS-UIGothic"/>
              </a:rPr>
              <a:t>方面人才的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HWFLT+MS-UIGothic"/>
                <a:cs typeface="KHWFLT+MS-UIGothic"/>
              </a:rPr>
              <a:t>需求，河南理工大学开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FFFFF"/>
                </a:solidFill>
                <a:latin typeface="KHWFLT+MS-UIGothic"/>
                <a:cs typeface="KHWFLT+MS-UIGothic"/>
              </a:rPr>
              <a:t>了大比例尺地面数字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测图课</a:t>
            </a:r>
            <a:r>
              <a:rPr sz="1350">
                <a:solidFill>
                  <a:srgbClr val="FFFFFF"/>
                </a:solidFill>
                <a:latin typeface="KHWFLT+MS-UIGothic"/>
                <a:cs typeface="KHWFLT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2300" spc="25">
                <a:solidFill>
                  <a:srgbClr val="FFFFFF"/>
                </a:solidFill>
                <a:latin typeface="KHWFLT+MS-UIGothic"/>
                <a:cs typeface="KHWFLT+MS-UIGothic"/>
              </a:rPr>
              <a:t>程目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HWFLT+MS-UIGothic"/>
                <a:cs typeface="KHWFLT+MS-UIGothic"/>
              </a:rPr>
              <a:t>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FFFFFF"/>
                </a:solidFill>
                <a:latin typeface="KHWFLT+MS-UIGothic"/>
                <a:cs typeface="KHWFLT+MS-UIGothic"/>
              </a:rPr>
              <a:t>程旨在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FFFFFF"/>
                </a:solidFill>
                <a:latin typeface="KHWFLT+MS-UIGothic"/>
                <a:cs typeface="KHWFLT+MS-UIGothic"/>
              </a:rPr>
              <a:t>学生掌握大比例尺地面数字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测图</a:t>
            </a:r>
            <a:r>
              <a:rPr sz="1350">
                <a:solidFill>
                  <a:srgbClr val="FFFFFF"/>
                </a:solidFill>
                <a:latin typeface="KHWFLT+MS-UIGothic"/>
                <a:cs typeface="KHWFLT+MS-UIGothic"/>
              </a:rPr>
              <a:t>的基本原理、方法和技能，了解相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959203"/>
            <a:ext cx="6768390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HWFLT+MS-UIGothic"/>
                <a:cs typeface="KHWFLT+MS-UIGothic"/>
              </a:rPr>
              <a:t>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FFFFFF"/>
                </a:solidFill>
                <a:latin typeface="KHWFLT+MS-UIGothic"/>
                <a:cs typeface="KHWFLT+MS-UIGothic"/>
              </a:rPr>
              <a:t>器和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软</a:t>
            </a:r>
            <a:r>
              <a:rPr sz="1350">
                <a:solidFill>
                  <a:srgbClr val="FFFFFF"/>
                </a:solidFill>
                <a:latin typeface="KHWFLT+MS-UIGothic"/>
                <a:cs typeface="KHWFLT+MS-UIGothic"/>
              </a:rPr>
              <a:t>件的使用，培养学生解决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实际问题</a:t>
            </a:r>
            <a:r>
              <a:rPr sz="1350">
                <a:solidFill>
                  <a:srgbClr val="FFFFFF"/>
                </a:solidFill>
                <a:latin typeface="KHWFLT+MS-UIGothic"/>
                <a:cs typeface="KHWFLT+MS-UIGothic"/>
              </a:rPr>
              <a:t>的能力，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KHWFLT+MS-UIGothic"/>
                <a:cs typeface="KHWFLT+MS-UIGothic"/>
              </a:rPr>
              <a:t>未来的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职业发</a:t>
            </a:r>
            <a:r>
              <a:rPr sz="1350">
                <a:solidFill>
                  <a:srgbClr val="FFFFFF"/>
                </a:solidFill>
                <a:latin typeface="KHWFLT+MS-UIGothic"/>
                <a:cs typeface="KHWFLT+MS-UIGothic"/>
              </a:rPr>
              <a:t>展奠定基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FFFFFF"/>
                </a:solidFill>
                <a:latin typeface="KHWFLT+MS-UIGothic"/>
                <a:cs typeface="KHWFL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KHWFLT+MS-UIGothic"/>
                <a:cs typeface="KHWFLT+MS-UIGothic"/>
              </a:rPr>
              <a:t>数字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测图</a:t>
            </a:r>
            <a:r>
              <a:rPr sz="3000">
                <a:solidFill>
                  <a:srgbClr val="609FFF"/>
                </a:solidFill>
                <a:latin typeface="KHWFLT+MS-UIGothic"/>
                <a:cs typeface="KHWFLT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KHWFLT+MS-UIGothic"/>
                <a:cs typeface="KHWFLT+MS-UIGothic"/>
              </a:rPr>
              <a:t>数字</a:t>
            </a:r>
            <a:r>
              <a:rPr sz="2300" spc="23">
                <a:solidFill>
                  <a:srgbClr val="609FFF"/>
                </a:solidFill>
                <a:latin typeface="SimSun"/>
                <a:cs typeface="SimSun"/>
              </a:rPr>
              <a:t>测图</a:t>
            </a:r>
            <a:r>
              <a:rPr sz="2300" spc="25">
                <a:solidFill>
                  <a:srgbClr val="609FFF"/>
                </a:solidFill>
                <a:latin typeface="KHWFLT+MS-UIGothic"/>
                <a:cs typeface="KHWFLT+MS-UIGothic"/>
              </a:rPr>
              <a:t>特点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KHWFLT+MS-UIGothic"/>
                <a:cs typeface="KHWFLT+MS-UIGothic"/>
              </a:rPr>
              <a:t>数字</a:t>
            </a:r>
            <a:r>
              <a:rPr sz="2300" spc="23">
                <a:solidFill>
                  <a:srgbClr val="609FFF"/>
                </a:solidFill>
                <a:latin typeface="SimSun"/>
                <a:cs typeface="SimSun"/>
              </a:rPr>
              <a:t>测图</a:t>
            </a:r>
            <a:r>
              <a:rPr sz="2300" spc="25">
                <a:solidFill>
                  <a:srgbClr val="609FFF"/>
                </a:solidFill>
                <a:latin typeface="KHWFLT+MS-UIGothic"/>
                <a:cs typeface="KHWFLT+MS-UIGothic"/>
              </a:rPr>
              <a:t>定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KHWFLT+MS-UIGothic"/>
                <a:cs typeface="KHWFLT+MS-UIGothic"/>
              </a:rPr>
              <a:t>数字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测图应</a:t>
            </a:r>
            <a:r>
              <a:rPr sz="2300">
                <a:solidFill>
                  <a:srgbClr val="609FFF"/>
                </a:solidFill>
                <a:latin typeface="KHWFLT+MS-UIGothic"/>
                <a:cs typeface="KHWFLT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002529" y="3125628"/>
            <a:ext cx="630936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HWFLT+MS-UIGothic"/>
                <a:cs typeface="KHWFLT+MS-UIGothic"/>
              </a:rPr>
              <a:t>大比例尺地面数字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测图</a:t>
            </a:r>
            <a:r>
              <a:rPr sz="3600">
                <a:solidFill>
                  <a:srgbClr val="FFFFFF"/>
                </a:solidFill>
                <a:latin typeface="KHWFLT+MS-UIGothic"/>
                <a:cs typeface="KHWFLT+MS-UIGothic"/>
              </a:rPr>
              <a:t>原理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KHWFLT+MS-UIGothic"/>
                <a:cs typeface="KHWFLT+MS-UIGothic"/>
              </a:rPr>
              <a:t>数字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测图</a:t>
            </a:r>
            <a:r>
              <a:rPr sz="3000">
                <a:solidFill>
                  <a:srgbClr val="609FFF"/>
                </a:solidFill>
                <a:latin typeface="KHWFLT+MS-UIGothic"/>
                <a:cs typeface="KHWFLT+MS-UIGothic"/>
              </a:rPr>
              <a:t>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KHWFLT+MS-UIGothic"/>
                <a:cs typeface="KHWFLT+MS-UIGothic"/>
              </a:rPr>
              <a:t>大比例尺地面数字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测图</a:t>
            </a:r>
            <a:r>
              <a:rPr sz="3000">
                <a:solidFill>
                  <a:srgbClr val="609FFF"/>
                </a:solidFill>
                <a:latin typeface="KHWFLT+MS-UIGothic"/>
                <a:cs typeface="KHWFLT+MS-UIGothic"/>
              </a:rPr>
              <a:t>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93620" y="17099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KHWFLT+MS-UIGothic"/>
                <a:cs typeface="KHWFLT+MS-UIGothic"/>
              </a:rPr>
              <a:t>高精度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083675" y="17099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实时</a:t>
            </a:r>
            <a:r>
              <a:rPr sz="2000">
                <a:solidFill>
                  <a:srgbClr val="FFFDFD"/>
                </a:solidFill>
                <a:latin typeface="KHWFLT+MS-UIGothic"/>
                <a:cs typeface="KHWFLT+MS-UIGothic"/>
              </a:rPr>
              <a:t>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HWFLT+MS-UIGothic"/>
                <a:cs typeface="KHWFLT+MS-UIGothic"/>
              </a:rPr>
              <a:t>大比例尺地面数字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测图</a:t>
            </a:r>
            <a:r>
              <a:rPr sz="1500">
                <a:solidFill>
                  <a:srgbClr val="FFFDFD"/>
                </a:solidFill>
                <a:latin typeface="KHWFLT+MS-UIGothic"/>
                <a:cs typeface="KHWFLT+MS-UIGothic"/>
              </a:rPr>
              <a:t>要求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DFD"/>
                </a:solidFill>
                <a:latin typeface="KHWFLT+MS-UIGothic"/>
                <a:cs typeface="KHWFLT+MS-UIGothic"/>
              </a:rPr>
              <a:t>高的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HWFLT+MS-UIGothic"/>
                <a:cs typeface="KHWFLT+MS-UIGothic"/>
              </a:rPr>
              <a:t>量精度，以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KHWFLT+MS-UIGothic"/>
                <a:cs typeface="KHWFLT+MS-UIGothic"/>
              </a:rPr>
              <a:t>足地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DFD"/>
                </a:solidFill>
                <a:latin typeface="KHWFLT+MS-UIGothic"/>
                <a:cs typeface="KHWFLT+MS-UIGothic"/>
              </a:rPr>
              <a:t>制作的需求。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HWFLT+MS-UIGothic"/>
                <a:cs typeface="KHWFLT+MS-UIGothic"/>
              </a:rPr>
              <a:t>大比例尺地面数字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测图</a:t>
            </a:r>
            <a:r>
              <a:rPr sz="1500">
                <a:solidFill>
                  <a:srgbClr val="FFFDFD"/>
                </a:solidFill>
                <a:latin typeface="KHWFLT+MS-UIGothic"/>
                <a:cs typeface="KHWFLT+MS-UIGothic"/>
              </a:rPr>
              <a:t>需要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实时</a:t>
            </a:r>
            <a:r>
              <a:rPr sz="1500">
                <a:solidFill>
                  <a:srgbClr val="FFFDFD"/>
                </a:solidFill>
                <a:latin typeface="KHWFLT+MS-UIGothic"/>
                <a:cs typeface="KHWFLT+MS-UIGothic"/>
              </a:rPr>
              <a:t>更新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HWFLT+MS-UIGothic"/>
                <a:cs typeface="KHWFLT+MS-UIGothic"/>
              </a:rPr>
              <a:t>数据，以反映地形、地物的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KHWFLT+MS-UIGothic"/>
                <a:cs typeface="KHWFLT+MS-UIGothic"/>
              </a:rPr>
              <a:t>化。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688329" y="385371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KHWFLT+MS-UIGothic"/>
                <a:cs typeface="KHWFLT+MS-UIGothic"/>
              </a:rPr>
              <a:t>全面性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HWFLT+MS-UIGothic"/>
                <a:cs typeface="KHWFLT+MS-UIGothic"/>
              </a:rPr>
              <a:t>大比例尺地面数字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测图</a:t>
            </a:r>
            <a:r>
              <a:rPr sz="1500">
                <a:solidFill>
                  <a:srgbClr val="FFFDFD"/>
                </a:solidFill>
                <a:latin typeface="KHWFLT+MS-UIGothic"/>
                <a:cs typeface="KHWFLT+MS-UIGothic"/>
              </a:rPr>
              <a:t>需要覆盖整个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DFD"/>
                </a:solidFill>
                <a:latin typeface="KHWFLT+MS-UIGothic"/>
                <a:cs typeface="KHWFLT+MS-UIGothic"/>
              </a:rPr>
              <a:t>区，包括各种地形、地物等要素。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KHWFLT+MS-UIGothic"/>
                <a:cs typeface="KHWFLT+MS-UIGothic"/>
              </a:rPr>
              <a:t>数字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测图</a:t>
            </a:r>
            <a:r>
              <a:rPr sz="3000">
                <a:solidFill>
                  <a:srgbClr val="609FFF"/>
                </a:solidFill>
                <a:latin typeface="KHWFLT+MS-UIGothic"/>
                <a:cs typeface="KHWFLT+MS-UIGothic"/>
              </a:rPr>
              <a:t>精度与影响因素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8069" y="372036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2000" spc="25">
                <a:solidFill>
                  <a:srgbClr val="FFFFFF"/>
                </a:solidFill>
                <a:latin typeface="KHWFLT+MS-UIGothic"/>
                <a:cs typeface="KHWFLT+MS-UIGothic"/>
              </a:rPr>
              <a:t>量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仪</a:t>
            </a:r>
            <a:r>
              <a:rPr sz="2000" spc="25">
                <a:solidFill>
                  <a:srgbClr val="FFFFFF"/>
                </a:solidFill>
                <a:latin typeface="KHWFLT+MS-UIGothic"/>
                <a:cs typeface="KHWFLT+MS-UIGothic"/>
              </a:rPr>
              <a:t>器精度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2000" spc="25">
                <a:solidFill>
                  <a:srgbClr val="FFFFFF"/>
                </a:solidFill>
                <a:latin typeface="KHWFLT+MS-UIGothic"/>
                <a:cs typeface="KHWFLT+MS-UIGothic"/>
              </a:rPr>
              <a:t>量方法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2000" spc="25">
                <a:solidFill>
                  <a:srgbClr val="FFFFFF"/>
                </a:solidFill>
                <a:latin typeface="KHWFLT+MS-UIGothic"/>
                <a:cs typeface="KHWFLT+MS-UIGothic"/>
              </a:rPr>
              <a:t>量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2000">
                <a:solidFill>
                  <a:srgbClr val="FFFFFF"/>
                </a:solidFill>
                <a:latin typeface="KHWFLT+MS-UIGothic"/>
                <a:cs typeface="KHWFLT+MS-UIGothic"/>
              </a:rPr>
              <a:t>境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6278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KHWFLT+MS-UIGothic"/>
                <a:cs typeface="KHWFLT+MS-UIGothic"/>
              </a:rPr>
              <a:t>数据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2000" spc="25">
                <a:solidFill>
                  <a:srgbClr val="FFFFFF"/>
                </a:solidFill>
                <a:latin typeface="KHWFLT+MS-UIGothic"/>
                <a:cs typeface="KHWFLT+MS-UIGothic"/>
              </a:rPr>
              <a:t>理方法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97015" y="4839708"/>
            <a:ext cx="20955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DFD"/>
                </a:solidFill>
                <a:latin typeface="KHWFLT+MS-UIGothic"/>
                <a:cs typeface="KHWFLT+MS-UIGothic"/>
              </a:rPr>
              <a:t>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KHWFLT+MS-UIGothic"/>
                <a:cs typeface="KHWFLT+MS-UIGothic"/>
              </a:rPr>
              <a:t>境（如天气、地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HWFLT+MS-UIGothic"/>
                <a:cs typeface="KHWFLT+MS-UIGothic"/>
              </a:rPr>
              <a:t>形等）也会影响数字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DFD"/>
                </a:solidFill>
                <a:latin typeface="KHWFLT+MS-UIGothic"/>
                <a:cs typeface="KHWFLT+MS-UIGothic"/>
              </a:rPr>
              <a:t>的精度。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6460" y="501115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DFD"/>
                </a:solidFill>
                <a:latin typeface="KHWFLT+MS-UIGothic"/>
                <a:cs typeface="KHWFLT+MS-UIGothic"/>
              </a:rPr>
              <a:t>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FFFDFD"/>
                </a:solidFill>
                <a:latin typeface="KHWFLT+MS-UIGothic"/>
                <a:cs typeface="KHWFLT+MS-UIGothic"/>
              </a:rPr>
              <a:t>器的精度直接影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HWFLT+MS-UIGothic"/>
                <a:cs typeface="KHWFLT+MS-UIGothic"/>
              </a:rPr>
              <a:t>响数字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测图</a:t>
            </a:r>
            <a:r>
              <a:rPr sz="1500">
                <a:solidFill>
                  <a:srgbClr val="FFFDFD"/>
                </a:solidFill>
                <a:latin typeface="KHWFLT+MS-UIGothic"/>
                <a:cs typeface="KHWFLT+MS-UIGothic"/>
              </a:rPr>
              <a:t>的精度。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758565" y="501115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HWFLT+MS-UIGothic"/>
                <a:cs typeface="KHWFLT+MS-UIGothic"/>
              </a:rPr>
              <a:t>不同的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DFD"/>
                </a:solidFill>
                <a:latin typeface="KHWFLT+MS-UIGothic"/>
                <a:cs typeface="KHWFLT+MS-UIGothic"/>
              </a:rPr>
              <a:t>量方法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KHWFLT+MS-UIGothic"/>
                <a:cs typeface="KHWFLT+MS-UIGothic"/>
              </a:rPr>
              <a:t>数字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测图</a:t>
            </a:r>
            <a:r>
              <a:rPr sz="1500">
                <a:solidFill>
                  <a:srgbClr val="FFFDFD"/>
                </a:solidFill>
                <a:latin typeface="KHWFLT+MS-UIGothic"/>
                <a:cs typeface="KHWFLT+MS-UIGothic"/>
              </a:rPr>
              <a:t>的精度也有影响。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501115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HWFLT+MS-UIGothic"/>
                <a:cs typeface="KHWFLT+MS-UIGothic"/>
              </a:rPr>
              <a:t>数据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KHWFLT+MS-UIGothic"/>
                <a:cs typeface="KHWFLT+MS-UIGothic"/>
              </a:rPr>
              <a:t>理方法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KHWFLT+MS-UIGothic"/>
                <a:cs typeface="KHWFLT+MS-UIGothic"/>
              </a:rPr>
              <a:t>数字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DFD"/>
                </a:solidFill>
                <a:latin typeface="KHWFLT+MS-UIGothic"/>
                <a:cs typeface="KHWFLT+MS-UIGothic"/>
              </a:rPr>
              <a:t>的精度也有影响。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002529" y="2796698"/>
            <a:ext cx="6309360" cy="18014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HWFLT+MS-UIGothic"/>
                <a:cs typeface="KHWFLT+MS-UIGothic"/>
              </a:rPr>
              <a:t>大比例尺地面数字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测图</a:t>
            </a:r>
            <a:r>
              <a:rPr sz="3600">
                <a:solidFill>
                  <a:srgbClr val="FFFFFF"/>
                </a:solidFill>
                <a:latin typeface="KHWFLT+MS-UIGothic"/>
                <a:cs typeface="KHWFLT+MS-UIGothic"/>
              </a:rPr>
              <a:t>方法</a:t>
            </a:r>
          </a:p>
          <a:p>
            <a:pPr marL="2057399" marR="0">
              <a:lnSpc>
                <a:spcPts val="3600"/>
              </a:lnSpc>
              <a:spcBef>
                <a:spcPts val="1585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HWFLT+MS-UIGothic"/>
                <a:cs typeface="KHWFLT+MS-UIGothic"/>
              </a:rPr>
              <a:t>与技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KHWFLT+MS-UIGothic"/>
                <a:cs typeface="KHWFLT+MS-UIGothic"/>
              </a:rPr>
              <a:t>全站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609FFF"/>
                </a:solidFill>
                <a:latin typeface="KHWFLT+MS-UIGothic"/>
                <a:cs typeface="KHWFLT+MS-UIGothic"/>
              </a:rPr>
              <a:t>数字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测图</a:t>
            </a:r>
            <a:r>
              <a:rPr sz="3000">
                <a:solidFill>
                  <a:srgbClr val="609FFF"/>
                </a:solidFill>
                <a:latin typeface="KHWFLT+MS-UIGothic"/>
                <a:cs typeface="KHWFLT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63750" y="341048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09FFF"/>
                </a:solidFill>
                <a:latin typeface="KHWFLT+MS-UIGothic"/>
                <a:cs typeface="KHWFLT+MS-UIGothic"/>
              </a:rPr>
              <a:t>定</a:t>
            </a:r>
            <a:r>
              <a:rPr sz="2000">
                <a:solidFill>
                  <a:srgbClr val="609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KHWFLT+MS-UIGothic"/>
                <a:cs typeface="KHWFLT+MS-UIGothic"/>
              </a:rPr>
              <a:t>工作流程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76105" y="34104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09FFF"/>
                </a:solidFill>
                <a:latin typeface="SimSun"/>
                <a:cs typeface="SimSun"/>
              </a:rPr>
              <a:t>优</a:t>
            </a:r>
            <a:r>
              <a:rPr sz="2000" spc="25">
                <a:solidFill>
                  <a:srgbClr val="609FFF"/>
                </a:solidFill>
                <a:latin typeface="KHWFLT+MS-UIGothic"/>
                <a:cs typeface="KHWFLT+MS-UIGothic"/>
              </a:rPr>
              <a:t>缺点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HWFLT+MS-UIGothic"/>
                <a:cs typeface="KHWFLT+MS-UIGothic"/>
              </a:rPr>
              <a:t>全站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FFFFFF"/>
                </a:solidFill>
                <a:latin typeface="KHWFLT+MS-UIGothic"/>
                <a:cs typeface="KHWFLT+MS-UIGothic"/>
              </a:rPr>
              <a:t>是一种基于光学和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KHWFLT+MS-UIGothic"/>
                <a:cs typeface="KHWFLT+MS-UIGothic"/>
              </a:rPr>
              <a:t>子技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KHWFLT+MS-UIGothic"/>
                <a:cs typeface="KHWFLT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KHWFLT+MS-UIGothic"/>
                <a:cs typeface="KHWFLT+MS-UIGothic"/>
              </a:rPr>
              <a:t>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FFFFFF"/>
                </a:solidFill>
                <a:latin typeface="KHWFLT+MS-UIGothic"/>
                <a:cs typeface="KHWFLT+MS-UIGothic"/>
              </a:rPr>
              <a:t>器，可以用于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KHWFLT+MS-UIGothic"/>
                <a:cs typeface="KHWFLT+MS-UIGothic"/>
              </a:rPr>
              <a:t>量水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HWFLT+MS-UIGothic"/>
                <a:cs typeface="KHWFLT+MS-UIGothic"/>
              </a:rPr>
              <a:t>平角、垂直角和距离等参数，从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HWFLT+MS-UIGothic"/>
                <a:cs typeface="KHWFLT+MS-UIGothic"/>
              </a:rPr>
              <a:t>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实现对</a:t>
            </a:r>
            <a:r>
              <a:rPr sz="1500">
                <a:solidFill>
                  <a:srgbClr val="FFFFFF"/>
                </a:solidFill>
                <a:latin typeface="KHWFLT+MS-UIGothic"/>
                <a:cs typeface="KHWFLT+MS-UIGothic"/>
              </a:rPr>
              <a:t>地面的三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KHWFLT+MS-UIGothic"/>
                <a:cs typeface="KHWFLT+MS-UIGothic"/>
              </a:rPr>
              <a:t>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标测</a:t>
            </a:r>
            <a:r>
              <a:rPr sz="1500">
                <a:solidFill>
                  <a:srgbClr val="FFFFFF"/>
                </a:solidFill>
                <a:latin typeface="KHWFLT+MS-UIGothic"/>
                <a:cs typeface="KHWFLT+MS-UIGothic"/>
              </a:rPr>
              <a:t>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HWFLT+MS-UIGothic"/>
                <a:cs typeface="KHWFLT+MS-UIGothic"/>
              </a:rPr>
              <a:t>全站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FFFFFF"/>
                </a:solidFill>
                <a:latin typeface="KHWFLT+MS-UIGothic"/>
                <a:cs typeface="KHWFLT+MS-UIGothic"/>
              </a:rPr>
              <a:t>数字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测图</a:t>
            </a:r>
            <a:r>
              <a:rPr sz="1500">
                <a:solidFill>
                  <a:srgbClr val="FFFFFF"/>
                </a:solidFill>
                <a:latin typeface="KHWFLT+MS-UIGothic"/>
                <a:cs typeface="KHWFLT+MS-UIGothic"/>
              </a:rPr>
              <a:t>工作流程包括野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HWFLT+MS-UIGothic"/>
                <a:cs typeface="KHWFLT+MS-UIGothic"/>
              </a:rPr>
              <a:t>外数据采集、数据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预处</a:t>
            </a:r>
            <a:r>
              <a:rPr sz="1500">
                <a:solidFill>
                  <a:srgbClr val="FFFFFF"/>
                </a:solidFill>
                <a:latin typeface="KHWFLT+MS-UIGothic"/>
                <a:cs typeface="KHWFLT+MS-UIGothic"/>
              </a:rPr>
              <a:t>理、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FFF"/>
                </a:solidFill>
                <a:latin typeface="KHWFLT+MS-UIGothic"/>
                <a:cs typeface="KHWFLT+MS-UIGothic"/>
              </a:rPr>
              <a:t>形</a:t>
            </a:r>
          </a:p>
          <a:p>
            <a:pPr marL="285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编辑</a:t>
            </a:r>
            <a:r>
              <a:rPr sz="1500">
                <a:solidFill>
                  <a:srgbClr val="FFFFFF"/>
                </a:solidFill>
                <a:latin typeface="KHWFLT+MS-UIGothic"/>
                <a:cs typeface="KHWFLT+MS-UIGothic"/>
              </a:rPr>
              <a:t>和成果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FFF"/>
                </a:solidFill>
                <a:latin typeface="KHWFLT+MS-UIGothic"/>
                <a:cs typeface="KHWFLT+MS-UIGothic"/>
              </a:rPr>
              <a:t>出等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FFFFFF"/>
                </a:solidFill>
                <a:latin typeface="KHWFLT+MS-UIGothic"/>
                <a:cs typeface="KHWFLT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HWFLT+MS-UIGothic"/>
                <a:cs typeface="KHWFLT+MS-UIGothic"/>
              </a:rPr>
              <a:t>全站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FFFFFF"/>
                </a:solidFill>
                <a:latin typeface="KHWFLT+MS-UIGothic"/>
                <a:cs typeface="KHWFLT+MS-UIGothic"/>
              </a:rPr>
              <a:t>数字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测图</a:t>
            </a:r>
            <a:r>
              <a:rPr sz="1500">
                <a:solidFill>
                  <a:srgbClr val="FFFFFF"/>
                </a:solidFill>
                <a:latin typeface="KHWFLT+MS-UIGothic"/>
                <a:cs typeface="KHWFLT+MS-UIGothic"/>
              </a:rPr>
              <a:t>方法精度高、可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HWFLT+MS-UIGothic"/>
                <a:cs typeface="KHWFLT+MS-UIGothic"/>
              </a:rPr>
              <a:t>靠性好，但需要大量的人力物力</a:t>
            </a:r>
          </a:p>
          <a:p>
            <a:pPr marL="190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HWFLT+MS-UIGothic"/>
                <a:cs typeface="KHWFLT+MS-UIGothic"/>
              </a:rPr>
              <a:t>投入，且受地形影响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KHWFLT+MS-UIGothic"/>
                <a:cs typeface="KHWFLT+MS-UIGothic"/>
              </a:rPr>
              <a:t>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摄</a:t>
            </a:r>
            <a:r>
              <a:rPr sz="3000">
                <a:solidFill>
                  <a:srgbClr val="609FFF"/>
                </a:solidFill>
                <a:latin typeface="KHWFLT+MS-UIGothic"/>
                <a:cs typeface="KHWFLT+MS-UIGothic"/>
              </a:rPr>
              <a:t>影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测</a:t>
            </a:r>
            <a:r>
              <a:rPr sz="3000">
                <a:solidFill>
                  <a:srgbClr val="609FFF"/>
                </a:solidFill>
                <a:latin typeface="KHWFLT+MS-UIGothic"/>
                <a:cs typeface="KHWFLT+MS-UIGothic"/>
              </a:rPr>
              <a:t>量数字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测图</a:t>
            </a:r>
            <a:r>
              <a:rPr sz="3000">
                <a:solidFill>
                  <a:srgbClr val="609FFF"/>
                </a:solidFill>
                <a:latin typeface="KHWFLT+MS-UIGothic"/>
                <a:cs typeface="KHWFLT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KHWFLT+MS-UIGothic"/>
                <a:cs typeface="KHWFLT+MS-UIGothic"/>
              </a:rPr>
              <a:t>定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3148131"/>
            <a:ext cx="1616189" cy="23831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KHWFLT+MS-UIGothic"/>
                <a:cs typeface="KHWFLT+MS-UIGothic"/>
              </a:rPr>
              <a:t>工作流程</a:t>
            </a:r>
          </a:p>
          <a:p>
            <a:pPr marL="0" marR="0">
              <a:lnSpc>
                <a:spcPts val="2300"/>
              </a:lnSpc>
              <a:spcBef>
                <a:spcPts val="10714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优</a:t>
            </a:r>
            <a:r>
              <a:rPr sz="2300" spc="25">
                <a:solidFill>
                  <a:srgbClr val="609FFF"/>
                </a:solidFill>
                <a:latin typeface="KHWFLT+MS-UIGothic"/>
                <a:cs typeface="KHWFLT+MS-UIGothic"/>
              </a:rPr>
              <a:t>缺点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https://d.book118.com/216220211140010040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KHWFLT+MS-UIGothic</vt:lpstr>
      <vt:lpstr>SimSun</vt:lpstr>
      <vt:lpstr>IIHDOM+FTBLOR+ArialMT</vt:lpstr>
      <vt:lpstr>Times New Roman</vt:lpstr>
      <vt:lpstr>HNHIFA+CARCIG+MicrosoftYaHei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2024-09-07T02:42:13.144</cp:lastPrinted>
  <dcterms:created xsi:type="dcterms:W3CDTF">2024-09-06T18:42:13Z</dcterms:created>
  <dcterms:modified xsi:type="dcterms:W3CDTF">2024-09-06T18:42:14Z</dcterms:modified>
</cp:coreProperties>
</file>