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LLOOTD+MS-UIGothic"/>
      <p:regular r:id="rId15"/>
    </p:embeddedFont>
    <p:embeddedFont>
      <p:font typeface="DUERSS+VTTMJC+ArialMT"/>
      <p:regular r:id="rId16"/>
    </p:embeddedFont>
    <p:embeddedFont>
      <p:font typeface="NLWAIU+HEWNUS+MicrosoftYaHei"/>
      <p:regular r:id="rId17"/>
    </p:embeddedFont>
    <p:embeddedFont>
      <p:font typeface="RCRKFW+TDQVBH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9D7B7C-32AC-4773-BA7E-2804E8E27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DD4BC-B759-413B-B344-790DE32AA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F7E4E-A070-4205-A3DC-8118A43A7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62C8E5-91A9-43D5-BC08-F28EE1CB2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B8C049-0AC1-4CBC-8A0A-817D7EC57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EE4547-9AA1-45BB-9C8C-4B38CBA08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A198A5-E1E0-4283-9B78-B79CA731A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05FA4-2908-449A-A9B6-C23618CF2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0A1D9-0B9C-42CE-BC9C-C2C5B773E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FE4EA8-3092-42D0-ABFA-77F0A91BC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35EF38-ADB4-4E35-A09D-A827545B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251511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287722"/>
            <a:ext cx="83248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LLOOTD+MS-UIGothic"/>
                <a:cs typeface="LLOOTD+MS-UIGothic"/>
              </a:rPr>
              <a:t>成本控制与价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值</a:t>
            </a:r>
            <a:r>
              <a:rPr sz="5700">
                <a:solidFill>
                  <a:srgbClr val="00A5B2"/>
                </a:solidFill>
                <a:latin typeface="LLOOTD+MS-UIGothic"/>
                <a:cs typeface="LLOOTD+MS-UIGothic"/>
              </a:rPr>
              <a:t>分析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98009" y="333039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LLOOTD+MS-UIGothic"/>
                <a:cs typeface="LLOOTD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204618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DUERSS+VTTMJC+ArialMT"/>
                <a:cs typeface="DUERSS+VTTMJ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LLOOTD+MS-UIGothic"/>
                <a:cs typeface="LLOOTD+MS-UIGothic"/>
              </a:rPr>
              <a:t>成本控制理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64335" y="2516504"/>
            <a:ext cx="2202180" cy="18222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5889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LLOOTD+MS-UIGothic"/>
                <a:cs typeface="LLOOTD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813"/>
              </a:lnSpc>
              <a:spcBef>
                <a:spcPts val="1233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NLWAIU+HEWNUS+MicrosoftYaHei"/>
                <a:cs typeface="NLWAIU+HEWNUS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07609" y="266340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DUERSS+VTTMJC+ArialMT"/>
                <a:cs typeface="DUERSS+VTTMJ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LLOOTD+MS-UIGothic"/>
                <a:cs typeface="LLOOTD+MS-UIGothic"/>
              </a:rPr>
              <a:t>价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值</a:t>
            </a:r>
            <a:r>
              <a:rPr sz="2700">
                <a:solidFill>
                  <a:srgbClr val="00A5B2"/>
                </a:solidFill>
                <a:latin typeface="LLOOTD+MS-UIGothic"/>
                <a:cs typeface="LLOOTD+MS-UIGothic"/>
              </a:rPr>
              <a:t>分析理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07609" y="3135540"/>
            <a:ext cx="4907323" cy="22606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761"/>
              </a:lnSpc>
              <a:spcBef>
                <a:spcPct val="0"/>
              </a:spcBef>
              <a:spcAft>
                <a:spcPct val="0"/>
              </a:spcAft>
            </a:pPr>
            <a:r>
              <a:rPr sz="2650" spc="273">
                <a:solidFill>
                  <a:srgbClr val="00A5B2"/>
                </a:solidFill>
                <a:latin typeface="DUERSS+VTTMJC+ArialMT"/>
                <a:cs typeface="DUERSS+VTTMJC+ArialMT"/>
              </a:rPr>
              <a:t>•</a:t>
            </a:r>
            <a:r>
              <a:rPr sz="2700">
                <a:solidFill>
                  <a:srgbClr val="00A5B2"/>
                </a:solidFill>
                <a:latin typeface="LLOOTD+MS-UIGothic"/>
                <a:cs typeface="LLOOTD+MS-UIGothic"/>
              </a:rPr>
              <a:t>成本控制与价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值</a:t>
            </a:r>
            <a:r>
              <a:rPr sz="2700">
                <a:solidFill>
                  <a:srgbClr val="00A5B2"/>
                </a:solidFill>
                <a:latin typeface="LLOOTD+MS-UIGothic"/>
                <a:cs typeface="LLOOTD+MS-UIGothic"/>
              </a:rPr>
              <a:t>分析的关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DUERSS+VTTMJC+ArialMT"/>
                <a:cs typeface="DUERSS+VTTMJ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实际应</a:t>
            </a:r>
            <a:r>
              <a:rPr sz="2700">
                <a:solidFill>
                  <a:srgbClr val="00A5B2"/>
                </a:solidFill>
                <a:latin typeface="LLOOTD+MS-UIGothic"/>
                <a:cs typeface="LLOOTD+MS-UIGothic"/>
              </a:rPr>
              <a:t>用与案例分享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DUERSS+VTTMJC+ArialMT"/>
                <a:cs typeface="DUERSS+VTTMJC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总结</a:t>
            </a:r>
            <a:r>
              <a:rPr sz="2700">
                <a:solidFill>
                  <a:srgbClr val="00A5B2"/>
                </a:solidFill>
                <a:latin typeface="LLOOTD+MS-UIGothic"/>
                <a:cs typeface="LLOOTD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CRKFW+TDQVBH+MicrosoftYaHei-Bold"/>
                <a:cs typeface="RCRKFW+TDQVBH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38800" y="3786028"/>
            <a:ext cx="1600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LLOOTD+MS-UIGothic"/>
                <a:cs typeface="LLOOTD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A5B2"/>
                </a:solidFill>
                <a:latin typeface="LLOOTD+MS-UIGothic"/>
                <a:cs typeface="LLOOTD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64919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LLOOTD+MS-UIGothic"/>
                <a:cs typeface="LLOOTD+MS-UIGothic"/>
              </a:rPr>
              <a:t>当前企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LLOOTD+MS-UIGothic"/>
                <a:cs typeface="LLOOTD+MS-UIGothic"/>
              </a:rPr>
              <a:t>面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临</a:t>
            </a:r>
            <a:r>
              <a:rPr sz="2000" spc="23">
                <a:solidFill>
                  <a:srgbClr val="FFFDFD"/>
                </a:solidFill>
                <a:latin typeface="LLOOTD+MS-UIGothic"/>
                <a:cs typeface="LLOOTD+MS-UIGothic"/>
              </a:rPr>
              <a:t>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2000" spc="23">
                <a:solidFill>
                  <a:srgbClr val="FFFDFD"/>
                </a:solidFill>
                <a:latin typeface="LLOOTD+MS-UIGothic"/>
                <a:cs typeface="LLOOTD+MS-UIGothic"/>
              </a:rPr>
              <a:t>争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FFFDFD"/>
                </a:solidFill>
                <a:latin typeface="LLOOTD+MS-UIGothic"/>
                <a:cs typeface="LLOOTD+MS-UIGothic"/>
              </a:rPr>
              <a:t>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40419" y="170995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LOOTD+MS-UIGothic"/>
                <a:cs typeface="LLOOTD+MS-UIGothic"/>
              </a:rPr>
              <a:t>价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2000" spc="25">
                <a:solidFill>
                  <a:srgbClr val="FFFDFD"/>
                </a:solidFill>
                <a:latin typeface="LLOOTD+MS-UIGothic"/>
                <a:cs typeface="LLOOTD+MS-UIGothic"/>
              </a:rPr>
              <a:t>分析的重要性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随着市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争的加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需要更加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注重成本控制和价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分析，以提高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争力。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分析，企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可以更好地理解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需求，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，降低成本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并提高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品附加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8534" y="385371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2000" spc="25">
                <a:solidFill>
                  <a:srgbClr val="FFFDFD"/>
                </a:solidFill>
                <a:latin typeface="LLOOTD+MS-UIGothic"/>
                <a:cs typeface="LLOOTD+MS-UIGothic"/>
              </a:rPr>
              <a:t>成本管理的局限性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的成本管理方法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代企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的需求，需要引入更加科学和全面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LOOTD+MS-UIGothic"/>
                <a:cs typeface="LLOOTD+MS-UIGothic"/>
              </a:rPr>
              <a:t>的成本控制方法。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A5B2"/>
                </a:solidFill>
                <a:latin typeface="LLOOTD+MS-UIGothic"/>
                <a:cs typeface="LLOOTD+MS-UIGothic"/>
              </a:rPr>
              <a:t>程目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14400" y="1781809"/>
            <a:ext cx="328110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掌握成本控制的基本原理和方法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0615" y="1781175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理解价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分析的原理和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67994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将学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到先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的成本控制理念和工具，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以帮助企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业实现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将了解价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分析的基本原理和方法，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以及如何将其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用于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工作中。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25525" y="433577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提高学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解决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实际问题</a:t>
            </a: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的能力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16779" y="4335779"/>
            <a:ext cx="328110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培养学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的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团队协</a:t>
            </a:r>
            <a:r>
              <a:rPr sz="1600">
                <a:solidFill>
                  <a:srgbClr val="FFFFFF"/>
                </a:solidFill>
                <a:latin typeface="LLOOTD+MS-UIGothic"/>
                <a:cs typeface="LLOOTD+MS-UIGothic"/>
              </a:rPr>
              <a:t>作和沟通能力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案例分析和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践操作，学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将能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用所学知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解决企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中遇到的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实际问题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程中，学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将通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组讨论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作，提高沟通和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作能力，增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强团队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合作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精神。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CRKFW+TDQVBH+MicrosoftYaHei-Bold"/>
                <a:cs typeface="RCRKFW+TDQVBH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LLOOTD+MS-UIGothic"/>
                <a:cs typeface="LLOOTD+MS-UIGothic"/>
              </a:rPr>
              <a:t>成本控制理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LOOTD+MS-UIGothic"/>
                <a:cs typeface="LLOOTD+MS-UIGothic"/>
              </a:rPr>
              <a:t>成本控制定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6011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成本控制是指在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足企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略和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的前提下，通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一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系列的管理手段和技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措施，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产经营过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程中所消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耗的各种成本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行控制和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，以达到降低成本、提高效益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的目的。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成本控制是一个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合性的管理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程，涉及到企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的各个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和各个方面的管理活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，需要从企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的整体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略和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行全面的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划和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施。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LOOTD+MS-UIGothic"/>
                <a:cs typeface="LLOOTD+MS-UIGothic"/>
              </a:rPr>
              <a:t>成本控制的重要性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LOOTD+MS-UIGothic"/>
                <a:cs typeface="LLOOTD+MS-UIGothic"/>
              </a:rPr>
              <a:t>提高企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业竞</a:t>
            </a:r>
            <a:r>
              <a:rPr sz="2300" spc="25">
                <a:solidFill>
                  <a:srgbClr val="00A5B2"/>
                </a:solidFill>
                <a:latin typeface="LLOOTD+MS-UIGothic"/>
                <a:cs typeface="LLOOTD+MS-UIGothic"/>
              </a:rPr>
              <a:t>争力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CRKFW+TDQVBH+MicrosoftYaHei-Bold"/>
                <a:cs typeface="RCRKFW+TDQVBH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在市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争日益激烈的今天，降低成本是企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争力的关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因素之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一。通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有效的成本控制，企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可以降低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品成本，提高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品的价格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争力，从而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得更大的市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LOOTD+MS-UIGothic"/>
                <a:cs typeface="LLOOTD+MS-UIGothic"/>
              </a:rPr>
              <a:t>增加企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A5B2"/>
                </a:solidFill>
                <a:latin typeface="LLOOTD+MS-UIGothic"/>
                <a:cs typeface="LLOOTD+MS-UIGothic"/>
              </a:rPr>
              <a:t>利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CRKFW+TDQVBH+MicrosoftYaHei-Bold"/>
                <a:cs typeface="RCRKFW+TDQVBH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成本控制是增加企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的重要手段之一。通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降低成本，企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得更多的利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，从而提高企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的盈利能力。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LLOOTD+MS-UIGothic"/>
                <a:cs typeface="LLOOTD+MS-UIGothic"/>
              </a:rPr>
              <a:t>提高企</a:t>
            </a:r>
            <a:r>
              <a:rPr sz="2300" spc="23">
                <a:solidFill>
                  <a:srgbClr val="00A5B2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A5B2"/>
                </a:solidFill>
                <a:latin typeface="LLOOTD+MS-UIGothic"/>
                <a:cs typeface="LLOOTD+MS-UIGothic"/>
              </a:rPr>
              <a:t>管理水平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RCRKFW+TDQVBH+MicrosoftYaHei-Bold"/>
                <a:cs typeface="RCRKFW+TDQVBH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成本控制是企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管理的重要内容之一。通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施成本控制，企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可以加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内部管理，提高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源的利用效率，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化企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流程，从而提高企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LOOTD+MS-UIGothic"/>
                <a:cs typeface="LLOOTD+MS-UIGothic"/>
              </a:rPr>
              <a:t>的整体管理水平。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LLOOTD+MS-UIGothic"/>
                <a:cs typeface="LLOOTD+MS-UIGothic"/>
              </a:rPr>
              <a:t>成本控制的原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则</a:t>
            </a:r>
            <a:r>
              <a:rPr sz="3000">
                <a:solidFill>
                  <a:srgbClr val="00A5B2"/>
                </a:solidFill>
                <a:latin typeface="LLOOTD+MS-UIGothic"/>
                <a:cs typeface="LLOOTD+MS-UIGothic"/>
              </a:rPr>
              <a:t>和方法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经济</a:t>
            </a:r>
            <a:r>
              <a:rPr sz="1550" spc="25">
                <a:solidFill>
                  <a:srgbClr val="00A5B2"/>
                </a:solidFill>
                <a:latin typeface="LLOOTD+MS-UIGothic"/>
                <a:cs typeface="LLOOTD+MS-UIGothic"/>
              </a:rPr>
              <a:t>原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LLOOTD+MS-UIGothic"/>
                <a:cs typeface="LLOOTD+MS-UIGothic"/>
              </a:rPr>
              <a:t>全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员</a:t>
            </a:r>
            <a:r>
              <a:rPr sz="1550" spc="25">
                <a:solidFill>
                  <a:srgbClr val="00A5B2"/>
                </a:solidFill>
                <a:latin typeface="LLOOTD+MS-UIGothic"/>
                <a:cs typeface="LLOOTD+MS-UIGothic"/>
              </a:rPr>
              <a:t>参与原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成本控制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虑经济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效益，不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了控制成本而忽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了企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</a:p>
          <a:p>
            <a:pPr marL="8572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的正常生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成本控制需要全体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工的共同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参与和努力，不能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仅仅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依靠少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数管理人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LLOOTD+MS-UIGothic"/>
                <a:cs typeface="LLOOTD+MS-UIGothic"/>
              </a:rPr>
              <a:t>因地制宜原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07119" y="476440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权责</a:t>
            </a:r>
            <a:r>
              <a:rPr sz="1550" spc="25">
                <a:solidFill>
                  <a:srgbClr val="00A5B2"/>
                </a:solidFill>
                <a:latin typeface="LLOOTD+MS-UIGothic"/>
                <a:cs typeface="LLOOTD+MS-UIGothic"/>
              </a:rPr>
              <a:t>利相</a:t>
            </a:r>
            <a:r>
              <a:rPr sz="1550" spc="25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1550" spc="25">
                <a:solidFill>
                  <a:srgbClr val="00A5B2"/>
                </a:solidFill>
                <a:latin typeface="LLOOTD+MS-UIGothic"/>
                <a:cs typeface="LLOOTD+MS-UIGothic"/>
              </a:rPr>
              <a:t>合原</a:t>
            </a:r>
            <a:r>
              <a:rPr sz="1550">
                <a:solidFill>
                  <a:srgbClr val="00A5B2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891276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成本控制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根据企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情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况制定相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的管理措施和方案，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不能照搬其他企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经验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和方法。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在成本控制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程中，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明确各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557373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管理人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权责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利关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875269" y="5865983"/>
            <a:ext cx="282504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系，建立相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的考核和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奖惩</a:t>
            </a:r>
            <a:r>
              <a:rPr sz="1350">
                <a:solidFill>
                  <a:srgbClr val="000000"/>
                </a:solidFill>
                <a:latin typeface="LLOOTD+MS-UIGothic"/>
                <a:cs typeface="LLOOTD+MS-UIGothic"/>
              </a:rPr>
              <a:t>机制。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CRKFW+TDQVBH+MicrosoftYaHei-Bold"/>
                <a:cs typeface="RCRKFW+TDQVBH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724400" y="37860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LLOOTD+MS-UIGothic"/>
                <a:cs typeface="LLOOTD+MS-UIGothic"/>
              </a:rPr>
              <a:t>价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值</a:t>
            </a:r>
            <a:r>
              <a:rPr sz="3600">
                <a:solidFill>
                  <a:srgbClr val="00A5B2"/>
                </a:solidFill>
                <a:latin typeface="LLOOTD+MS-UIGothic"/>
                <a:cs typeface="LLOOTD+MS-UIGothic"/>
              </a:rPr>
              <a:t>分析理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https://d.book118.com/216225151125010102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LLOOTD+MS-UIGothic</vt:lpstr>
      <vt:lpstr>SimSun</vt:lpstr>
      <vt:lpstr>DUERSS+VTTMJC+ArialMT</vt:lpstr>
      <vt:lpstr>Times New Roman</vt:lpstr>
      <vt:lpstr>NLWAIU+HEWNUS+MicrosoftYaHei</vt:lpstr>
      <vt:lpstr>RCRKFW+TDQVBH+MicrosoftYaHei-Bold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2024-09-27T10:04:46.506</cp:lastPrinted>
  <dcterms:created xsi:type="dcterms:W3CDTF">2024-09-27T02:04:46Z</dcterms:created>
  <dcterms:modified xsi:type="dcterms:W3CDTF">2024-09-27T02:04:47Z</dcterms:modified>
</cp:coreProperties>
</file>