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4CC4B5B-6D7D-4835-ACC4-26C4443C7B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6E7377-5111-45EB-852A-B87B9E0A12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18A6F78-04FF-4C9C-B825-9263C450DB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8B7AAD0-9461-4BF2-AE4F-2AE1A1C0AC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8AAFFBC-A2A8-4DD1-8952-DE3D0FCF18F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FB9DD8F-A249-4EE1-A2EF-95777377EFE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58CB301-61C5-4252-8D70-6938C5333E4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B43A7D-249F-4291-878B-21ECE82A29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14B4AF-38BE-42E7-A800-0A70762F24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F358C7-C26A-4A3D-9941-BC7092CEC1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3B629C-B01F-404A-9226-FC1C975DBB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0.jpeg" /><Relationship Id="rId6"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6234200035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solidFill>
                <a:latin typeface="Arial"/>
                <a:ea typeface="Arial"/>
                <a:cs typeface="Arial"/>
              </a:rPr>
              <a:t>财务岗位的竞聘演讲稿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个人优势与特长</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对财务岗位的理解和认识</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竞聘该岗位的原因和动机</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工作计划和承诺</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结束语</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solidFill>
                <a:latin typeface="Arial"/>
                <a:ea typeface="Arial"/>
                <a:cs typeface="Arial"/>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自我介绍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姓名、年龄、学历背景</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大家好，我叫XXX，今年XX岁，拥有XX大学的财务管理专业硕士学位。</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工作经验</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毕业后在XX公司从事财务相关工作已有X年，积累了丰富的实务经验。</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个人特点</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我性格细心、严谨，对数字敏感，善于分析和解决问题。</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竞聘背景</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随着公司业务的不断发展和壮大，对财务工作的要求也越来越高。我深知这个岗位的重要性和责任，因此希望通过竞聘，为公司贡献自己的力量。</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演讲目的</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今天站在这里，我希望能向大家充分展示我的专业能力和综合素质，竞聘公司的财务岗位。</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期待结果</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如果能够得到大家的认可和支持，我将倍加珍惜这个机会，全力以赴做好工作，不辜负公司和同事们的期望。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17" name="Picture 17"/>
          <p:cNvPicPr>
            <a:picLocks noChangeAspect="1"/>
          </p:cNvPicPr>
          <p:nvPr/>
        </p:nvPicPr>
        <p:blipFill>
          <a:blip r:embed="rId2">
            <a:alphaModFix/>
          </a:blip>
          <a:srcRect l="19482" r="1948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8292" r="1829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演讲目的和背景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solidFill>
                <a:latin typeface="Arial"/>
                <a:ea typeface="Arial"/>
                <a:cs typeface="Arial"/>
              </a:rPr>
              <a:t>个人优势与特长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拥有扎实的财务管理理论基础，熟悉企业财务管理的各个环节，包括财务分析、预算编制、成本控制等。</a:t>
            </a:r>
          </a:p>
        </p:txBody>
      </p:sp>
      <p:pic>
        <p:nvPicPr>
          <p:cNvPr id="6" name="Picture 6"/>
          <p:cNvPicPr>
            <a:picLocks noChangeAspect="1"/>
          </p:cNvPicPr>
          <p:nvPr/>
        </p:nvPicPr>
        <p:blipFill>
          <a:blip r:embed="rId2"/>
          <a:srcRect l="21875" r="21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财务管理专业知识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熟练掌握各种财务管理软件，如用友、金蝶等，能够高效、准确地完成日常财务工作。</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财务软件操作能力</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6667" b="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具备强大的数据分析能力，能够运用Excel、SPSS等工具对数据进行深入挖掘和分析，为决策提供有力支持。</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数据分析能力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专业背景和技能</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丰富的工作经验</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在多家企业担任过财务管理相关职位，积累了丰富的实战经验，能够快速适应不同企业的财务环境。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突出的工作成果</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在以往的工作中，成功帮助企业实现了财务数字化管理，提高了财务工作效率和质量；同时，通过精确的财务分析和预测，为企业决策提供了有力支持。</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6500" r="26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工作经验和成果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1585540" y="4130989"/>
            <a:ext cx="9388340" cy="0"/>
          </a:xfrm>
          <a:prstGeom prst="line">
            <a:avLst/>
          </a:prstGeom>
          <a:ln w="28575">
            <a:solidFill>
              <a:schemeClr val="dk1">
                <a:lumMod val="75000"/>
                <a:lumOff val="25000"/>
              </a:schemeClr>
            </a:solidFill>
            <a:prstDash val="dash"/>
          </a:ln>
        </p:spPr>
        <p:style>
          <a:lnRef idx="0">
            <a:schemeClr val="dk1"/>
          </a:lnRef>
          <a:fillRef idx="1">
            <a:schemeClr val="dk1"/>
          </a:fillRef>
          <a:effectRef idx="0">
            <a:schemeClr val="dk1"/>
          </a:effectRef>
          <a:fontRef idx="minor">
            <a:schemeClr val="lt1"/>
          </a:fontRef>
        </p:style>
      </p:cxnSp>
      <p:grpSp>
        <p:nvGrpSpPr>
          <p:cNvPr id="3" name="Group 3"/>
          <p:cNvGrpSpPr/>
          <p:nvPr/>
        </p:nvGrpSpPr>
        <p:grpSpPr>
          <a:xfrm>
            <a:off x="994886" y="3540384"/>
            <a:ext cx="1181195" cy="1181195"/>
            <a:chOff x="994886" y="3540384"/>
            <a:chExt cx="1181195" cy="1181195"/>
          </a:xfrm>
        </p:grpSpPr>
        <p:sp>
          <p:nvSpPr>
            <p:cNvPr id="4" name="AutoShape 4"/>
            <p:cNvSpPr/>
            <p:nvPr/>
          </p:nvSpPr>
          <p:spPr>
            <a:xfrm>
              <a:off x="994886" y="3540384"/>
              <a:ext cx="1181195" cy="118119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grpSp>
        <p:nvGrpSpPr>
          <p:cNvPr id="5" name="Group 5"/>
          <p:cNvGrpSpPr/>
          <p:nvPr/>
        </p:nvGrpSpPr>
        <p:grpSpPr>
          <a:xfrm>
            <a:off x="1320641" y="3876712"/>
            <a:ext cx="529780" cy="508540"/>
            <a:chOff x="1320641" y="3876712"/>
            <a:chExt cx="529780" cy="508540"/>
          </a:xfrm>
        </p:grpSpPr>
        <p:sp>
          <p:nvSpPr>
            <p:cNvPr id="6" name="Freeform 6"/>
            <p:cNvSpPr/>
            <p:nvPr/>
          </p:nvSpPr>
          <p:spPr>
            <a:xfrm>
              <a:off x="1674876" y="4088643"/>
              <a:ext cx="18193" cy="0"/>
            </a:xfrm>
            <a:custGeom>
              <a:rect l="l" t="t" r="r" b="b"/>
              <a:pathLst>
                <a:path w="11">
                  <a:moveTo>
                    <a:pt x="11" y="0"/>
                  </a:moveTo>
                  <a:cubicBezTo>
                    <a:pt x="8" y="0"/>
                    <a:pt x="4" y="0"/>
                    <a:pt x="0" y="0"/>
                  </a:cubicBezTo>
                  <a:cubicBezTo>
                    <a:pt x="3" y="0"/>
                    <a:pt x="7" y="0"/>
                    <a:pt x="1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20641" y="3876712"/>
              <a:ext cx="529780" cy="508540"/>
            </a:xfrm>
            <a:custGeom>
              <a:rect l="l" t="t" r="r" b="b"/>
              <a:pathLst>
                <a:path w="308" h="296">
                  <a:moveTo>
                    <a:pt x="228" y="218"/>
                  </a:moveTo>
                  <a:cubicBezTo>
                    <a:pt x="224" y="215"/>
                    <a:pt x="224" y="215"/>
                    <a:pt x="224" y="215"/>
                  </a:cubicBezTo>
                  <a:cubicBezTo>
                    <a:pt x="228" y="212"/>
                    <a:pt x="228" y="212"/>
                    <a:pt x="228" y="212"/>
                  </a:cubicBezTo>
                  <a:cubicBezTo>
                    <a:pt x="230" y="212"/>
                    <a:pt x="230" y="212"/>
                    <a:pt x="230" y="212"/>
                  </a:cubicBezTo>
                  <a:cubicBezTo>
                    <a:pt x="232" y="212"/>
                    <a:pt x="263" y="210"/>
                    <a:pt x="278" y="209"/>
                  </a:cubicBezTo>
                  <a:cubicBezTo>
                    <a:pt x="295" y="197"/>
                    <a:pt x="292" y="183"/>
                    <a:pt x="288" y="176"/>
                  </a:cubicBezTo>
                  <a:cubicBezTo>
                    <a:pt x="287" y="176"/>
                    <a:pt x="285" y="176"/>
                    <a:pt x="284" y="176"/>
                  </a:cubicBezTo>
                  <a:cubicBezTo>
                    <a:pt x="283" y="176"/>
                    <a:pt x="283" y="176"/>
                    <a:pt x="283" y="176"/>
                  </a:cubicBezTo>
                  <a:cubicBezTo>
                    <a:pt x="283" y="176"/>
                    <a:pt x="283" y="176"/>
                    <a:pt x="283" y="176"/>
                  </a:cubicBezTo>
                  <a:cubicBezTo>
                    <a:pt x="278" y="176"/>
                    <a:pt x="231" y="174"/>
                    <a:pt x="229" y="174"/>
                  </a:cubicBezTo>
                  <a:cubicBezTo>
                    <a:pt x="226" y="174"/>
                    <a:pt x="226" y="174"/>
                    <a:pt x="226" y="174"/>
                  </a:cubicBezTo>
                  <a:cubicBezTo>
                    <a:pt x="222" y="171"/>
                    <a:pt x="222" y="171"/>
                    <a:pt x="222" y="171"/>
                  </a:cubicBezTo>
                  <a:cubicBezTo>
                    <a:pt x="226" y="168"/>
                    <a:pt x="226" y="168"/>
                    <a:pt x="226" y="168"/>
                  </a:cubicBezTo>
                  <a:cubicBezTo>
                    <a:pt x="228" y="168"/>
                    <a:pt x="228" y="168"/>
                    <a:pt x="228" y="168"/>
                  </a:cubicBezTo>
                  <a:cubicBezTo>
                    <a:pt x="231" y="168"/>
                    <a:pt x="280" y="164"/>
                    <a:pt x="284" y="164"/>
                  </a:cubicBezTo>
                  <a:cubicBezTo>
                    <a:pt x="290" y="164"/>
                    <a:pt x="292" y="164"/>
                    <a:pt x="292" y="164"/>
                  </a:cubicBezTo>
                  <a:cubicBezTo>
                    <a:pt x="292" y="164"/>
                    <a:pt x="292" y="164"/>
                    <a:pt x="292" y="164"/>
                  </a:cubicBezTo>
                  <a:cubicBezTo>
                    <a:pt x="302" y="155"/>
                    <a:pt x="308" y="144"/>
                    <a:pt x="296" y="133"/>
                  </a:cubicBezTo>
                  <a:cubicBezTo>
                    <a:pt x="285" y="123"/>
                    <a:pt x="243" y="125"/>
                    <a:pt x="214" y="124"/>
                  </a:cubicBezTo>
                  <a:cubicBezTo>
                    <a:pt x="213" y="124"/>
                    <a:pt x="213" y="124"/>
                    <a:pt x="213" y="124"/>
                  </a:cubicBezTo>
                  <a:cubicBezTo>
                    <a:pt x="212" y="124"/>
                    <a:pt x="212" y="124"/>
                    <a:pt x="212" y="124"/>
                  </a:cubicBezTo>
                  <a:cubicBezTo>
                    <a:pt x="212" y="124"/>
                    <a:pt x="219" y="124"/>
                    <a:pt x="217" y="124"/>
                  </a:cubicBezTo>
                  <a:cubicBezTo>
                    <a:pt x="213" y="124"/>
                    <a:pt x="209" y="124"/>
                    <a:pt x="206" y="124"/>
                  </a:cubicBezTo>
                  <a:cubicBezTo>
                    <a:pt x="192" y="123"/>
                    <a:pt x="167" y="123"/>
                    <a:pt x="165" y="123"/>
                  </a:cubicBezTo>
                  <a:cubicBezTo>
                    <a:pt x="165" y="123"/>
                    <a:pt x="165" y="123"/>
                    <a:pt x="165" y="123"/>
                  </a:cubicBezTo>
                  <a:cubicBezTo>
                    <a:pt x="160" y="121"/>
                    <a:pt x="160" y="121"/>
                    <a:pt x="160" y="121"/>
                  </a:cubicBezTo>
                  <a:cubicBezTo>
                    <a:pt x="165" y="120"/>
                    <a:pt x="165" y="120"/>
                    <a:pt x="165" y="120"/>
                  </a:cubicBezTo>
                  <a:cubicBezTo>
                    <a:pt x="165" y="120"/>
                    <a:pt x="165" y="120"/>
                    <a:pt x="165" y="120"/>
                  </a:cubicBezTo>
                  <a:cubicBezTo>
                    <a:pt x="166" y="120"/>
                    <a:pt x="169" y="120"/>
                    <a:pt x="179" y="119"/>
                  </a:cubicBezTo>
                  <a:cubicBezTo>
                    <a:pt x="165" y="90"/>
                    <a:pt x="188" y="73"/>
                    <a:pt x="192" y="58"/>
                  </a:cubicBezTo>
                  <a:cubicBezTo>
                    <a:pt x="206" y="5"/>
                    <a:pt x="178" y="0"/>
                    <a:pt x="178" y="0"/>
                  </a:cubicBezTo>
                  <a:cubicBezTo>
                    <a:pt x="178" y="0"/>
                    <a:pt x="108" y="96"/>
                    <a:pt x="101" y="126"/>
                  </a:cubicBezTo>
                  <a:cubicBezTo>
                    <a:pt x="96" y="148"/>
                    <a:pt x="67" y="146"/>
                    <a:pt x="58" y="146"/>
                  </a:cubicBezTo>
                  <a:cubicBezTo>
                    <a:pt x="10" y="144"/>
                    <a:pt x="0" y="264"/>
                    <a:pt x="53" y="275"/>
                  </a:cubicBezTo>
                  <a:cubicBezTo>
                    <a:pt x="64" y="277"/>
                    <a:pt x="76" y="265"/>
                    <a:pt x="99" y="275"/>
                  </a:cubicBezTo>
                  <a:cubicBezTo>
                    <a:pt x="149" y="296"/>
                    <a:pt x="192" y="287"/>
                    <a:pt x="232" y="286"/>
                  </a:cubicBezTo>
                  <a:cubicBezTo>
                    <a:pt x="259" y="285"/>
                    <a:pt x="257" y="266"/>
                    <a:pt x="255" y="256"/>
                  </a:cubicBezTo>
                  <a:cubicBezTo>
                    <a:pt x="242" y="256"/>
                    <a:pt x="229" y="255"/>
                    <a:pt x="227" y="255"/>
                  </a:cubicBezTo>
                  <a:cubicBezTo>
                    <a:pt x="225" y="255"/>
                    <a:pt x="225" y="255"/>
                    <a:pt x="225" y="255"/>
                  </a:cubicBezTo>
                  <a:cubicBezTo>
                    <a:pt x="221" y="252"/>
                    <a:pt x="221" y="252"/>
                    <a:pt x="221" y="252"/>
                  </a:cubicBezTo>
                  <a:cubicBezTo>
                    <a:pt x="225" y="249"/>
                    <a:pt x="225" y="249"/>
                    <a:pt x="225" y="249"/>
                  </a:cubicBezTo>
                  <a:cubicBezTo>
                    <a:pt x="227" y="249"/>
                    <a:pt x="227" y="249"/>
                    <a:pt x="227" y="249"/>
                  </a:cubicBezTo>
                  <a:cubicBezTo>
                    <a:pt x="229" y="249"/>
                    <a:pt x="247" y="248"/>
                    <a:pt x="262" y="247"/>
                  </a:cubicBezTo>
                  <a:cubicBezTo>
                    <a:pt x="275" y="237"/>
                    <a:pt x="272" y="227"/>
                    <a:pt x="269" y="220"/>
                  </a:cubicBezTo>
                  <a:cubicBezTo>
                    <a:pt x="253" y="219"/>
                    <a:pt x="232" y="218"/>
                    <a:pt x="230" y="218"/>
                  </a:cubicBezTo>
                  <a:lnTo>
                    <a:pt x="228" y="21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506450" y="3540384"/>
            <a:ext cx="1179100" cy="1181195"/>
            <a:chOff x="5506450" y="3540384"/>
            <a:chExt cx="1179100" cy="1181195"/>
          </a:xfrm>
        </p:grpSpPr>
        <p:sp>
          <p:nvSpPr>
            <p:cNvPr id="9" name="AutoShape 9"/>
            <p:cNvSpPr/>
            <p:nvPr/>
          </p:nvSpPr>
          <p:spPr>
            <a:xfrm>
              <a:off x="5506450" y="3540384"/>
              <a:ext cx="1179100" cy="118119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grpSp>
        <p:nvGrpSpPr>
          <p:cNvPr id="10" name="Group 10"/>
          <p:cNvGrpSpPr/>
          <p:nvPr/>
        </p:nvGrpSpPr>
        <p:grpSpPr>
          <a:xfrm>
            <a:off x="5935409" y="3917288"/>
            <a:ext cx="321183" cy="427387"/>
            <a:chOff x="5935409" y="3917288"/>
            <a:chExt cx="321183" cy="427387"/>
          </a:xfrm>
        </p:grpSpPr>
        <p:sp>
          <p:nvSpPr>
            <p:cNvPr id="11" name="Freeform 11"/>
            <p:cNvSpPr/>
            <p:nvPr/>
          </p:nvSpPr>
          <p:spPr>
            <a:xfrm>
              <a:off x="5935409" y="4109884"/>
              <a:ext cx="150114" cy="234791"/>
            </a:xfrm>
            <a:custGeom>
              <a:rect l="l" t="t" r="r" b="b"/>
              <a:pathLst>
                <a:path w="57" h="89">
                  <a:moveTo>
                    <a:pt x="0" y="9"/>
                  </a:moveTo>
                  <a:lnTo>
                    <a:pt x="0" y="9"/>
                  </a:lnTo>
                  <a:lnTo>
                    <a:pt x="0" y="73"/>
                  </a:lnTo>
                  <a:lnTo>
                    <a:pt x="57" y="89"/>
                  </a:lnTo>
                  <a:lnTo>
                    <a:pt x="57" y="25"/>
                  </a:lnTo>
                  <a:lnTo>
                    <a:pt x="16" y="14"/>
                  </a:lnTo>
                  <a:lnTo>
                    <a:pt x="41" y="7"/>
                  </a:lnTo>
                  <a:lnTo>
                    <a:pt x="36" y="0"/>
                  </a:lnTo>
                  <a:lnTo>
                    <a:pt x="0" y="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109145" y="4109884"/>
              <a:ext cx="147447" cy="234791"/>
            </a:xfrm>
            <a:custGeom>
              <a:rect l="l" t="t" r="r" b="b"/>
              <a:pathLst>
                <a:path w="56" h="89">
                  <a:moveTo>
                    <a:pt x="21" y="0"/>
                  </a:moveTo>
                  <a:lnTo>
                    <a:pt x="15" y="7"/>
                  </a:lnTo>
                  <a:lnTo>
                    <a:pt x="40" y="14"/>
                  </a:lnTo>
                  <a:lnTo>
                    <a:pt x="40" y="14"/>
                  </a:lnTo>
                  <a:lnTo>
                    <a:pt x="0" y="25"/>
                  </a:lnTo>
                  <a:lnTo>
                    <a:pt x="0" y="89"/>
                  </a:lnTo>
                  <a:lnTo>
                    <a:pt x="56" y="73"/>
                  </a:lnTo>
                  <a:lnTo>
                    <a:pt x="56" y="9"/>
                  </a:lnTo>
                  <a:lnTo>
                    <a:pt x="21" y="0"/>
                  </a:lnTo>
                  <a:close/>
                  <a:moveTo>
                    <a:pt x="41" y="39"/>
                  </a:moveTo>
                  <a:lnTo>
                    <a:pt x="17" y="46"/>
                  </a:lnTo>
                  <a:lnTo>
                    <a:pt x="17" y="34"/>
                  </a:lnTo>
                  <a:lnTo>
                    <a:pt x="41" y="28"/>
                  </a:lnTo>
                  <a:lnTo>
                    <a:pt x="41" y="3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995892" y="3917288"/>
              <a:ext cx="202787" cy="229457"/>
            </a:xfrm>
            <a:custGeom>
              <a:rect l="l" t="t" r="r" b="b"/>
              <a:pathLst>
                <a:path w="77" h="87">
                  <a:moveTo>
                    <a:pt x="38" y="87"/>
                  </a:moveTo>
                  <a:lnTo>
                    <a:pt x="77" y="42"/>
                  </a:lnTo>
                  <a:lnTo>
                    <a:pt x="48" y="42"/>
                  </a:lnTo>
                  <a:lnTo>
                    <a:pt x="48" y="0"/>
                  </a:lnTo>
                  <a:lnTo>
                    <a:pt x="29" y="0"/>
                  </a:lnTo>
                  <a:lnTo>
                    <a:pt x="29" y="42"/>
                  </a:lnTo>
                  <a:lnTo>
                    <a:pt x="0" y="42"/>
                  </a:lnTo>
                  <a:lnTo>
                    <a:pt x="38" y="8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78243" y="3540384"/>
            <a:ext cx="1179100" cy="1181195"/>
            <a:chOff x="9978243" y="3540384"/>
            <a:chExt cx="1179100" cy="1181195"/>
          </a:xfrm>
        </p:grpSpPr>
        <p:sp>
          <p:nvSpPr>
            <p:cNvPr id="15" name="AutoShape 15"/>
            <p:cNvSpPr/>
            <p:nvPr/>
          </p:nvSpPr>
          <p:spPr>
            <a:xfrm>
              <a:off x="9978243" y="3540384"/>
              <a:ext cx="1179100" cy="1181195"/>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grpSp>
        <p:nvGrpSpPr>
          <p:cNvPr id="16" name="Group 16"/>
          <p:cNvGrpSpPr/>
          <p:nvPr/>
        </p:nvGrpSpPr>
        <p:grpSpPr>
          <a:xfrm>
            <a:off x="10351433" y="3876712"/>
            <a:ext cx="424244" cy="464725"/>
            <a:chOff x="10351433" y="3876712"/>
            <a:chExt cx="424244" cy="464725"/>
          </a:xfrm>
        </p:grpSpPr>
        <p:sp>
          <p:nvSpPr>
            <p:cNvPr id="17" name="Freeform 17"/>
            <p:cNvSpPr/>
            <p:nvPr/>
          </p:nvSpPr>
          <p:spPr>
            <a:xfrm>
              <a:off x="10351433" y="3876712"/>
              <a:ext cx="424244" cy="325850"/>
            </a:xfrm>
            <a:custGeom>
              <a:rect l="l" t="t" r="r" b="b"/>
              <a:pathLst>
                <a:path w="150" h="115">
                  <a:moveTo>
                    <a:pt x="139" y="42"/>
                  </a:moveTo>
                  <a:lnTo>
                    <a:pt x="150" y="0"/>
                  </a:lnTo>
                  <a:lnTo>
                    <a:pt x="107" y="10"/>
                  </a:lnTo>
                  <a:lnTo>
                    <a:pt x="118" y="21"/>
                  </a:lnTo>
                  <a:lnTo>
                    <a:pt x="77" y="61"/>
                  </a:lnTo>
                  <a:lnTo>
                    <a:pt x="59" y="44"/>
                  </a:lnTo>
                  <a:lnTo>
                    <a:pt x="0" y="104"/>
                  </a:lnTo>
                  <a:lnTo>
                    <a:pt x="11" y="115"/>
                  </a:lnTo>
                  <a:lnTo>
                    <a:pt x="11" y="115"/>
                  </a:lnTo>
                  <a:lnTo>
                    <a:pt x="59" y="67"/>
                  </a:lnTo>
                  <a:lnTo>
                    <a:pt x="77" y="84"/>
                  </a:lnTo>
                  <a:lnTo>
                    <a:pt x="129" y="32"/>
                  </a:lnTo>
                  <a:lnTo>
                    <a:pt x="139" y="4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0390962" y="4228089"/>
              <a:ext cx="56579" cy="113347"/>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10490022" y="4174273"/>
              <a:ext cx="59436" cy="167164"/>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0594607" y="4117599"/>
              <a:ext cx="59436" cy="223838"/>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0693667" y="4063687"/>
              <a:ext cx="62198" cy="277654"/>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22" name="Picture 22"/>
          <p:cNvPicPr>
            <a:picLocks noChangeAspect="1"/>
          </p:cNvPicPr>
          <p:nvPr/>
        </p:nvPicPr>
        <p:blipFill>
          <a:blip r:embed="rId2"/>
          <a:srcRect t="4345" b="4345"/>
          <a:stretch>
            <a:fillRect/>
          </a:stretch>
        </p:blipFill>
        <p:spPr>
          <a:xfrm>
            <a:off x="387332" y="1711401"/>
            <a:ext cx="2396303" cy="1604591"/>
          </a:xfrm>
          <a:prstGeom prst="rect">
            <a:avLst/>
          </a:prstGeom>
        </p:spPr>
      </p:pic>
      <p:pic>
        <p:nvPicPr>
          <p:cNvPr id="23" name="Picture 23"/>
          <p:cNvPicPr>
            <a:picLocks noChangeAspect="1"/>
          </p:cNvPicPr>
          <p:nvPr/>
        </p:nvPicPr>
        <p:blipFill>
          <a:blip r:embed="rId3"/>
          <a:srcRect l="7208" r="7208"/>
          <a:stretch>
            <a:fillRect/>
          </a:stretch>
        </p:blipFill>
        <p:spPr>
          <a:xfrm>
            <a:off x="4897849" y="4920583"/>
            <a:ext cx="2396303" cy="1574955"/>
          </a:xfrm>
          <a:prstGeom prst="rect">
            <a:avLst/>
          </a:prstGeom>
        </p:spPr>
      </p:pic>
      <p:pic>
        <p:nvPicPr>
          <p:cNvPr id="24" name="Picture 24"/>
          <p:cNvPicPr>
            <a:picLocks noChangeAspect="1"/>
          </p:cNvPicPr>
          <p:nvPr/>
        </p:nvPicPr>
        <p:blipFill>
          <a:blip r:embed="rId4"/>
          <a:srcRect l="220" r="220"/>
          <a:stretch>
            <a:fillRect/>
          </a:stretch>
        </p:blipFill>
        <p:spPr>
          <a:xfrm>
            <a:off x="9369642" y="1711400"/>
            <a:ext cx="2396303" cy="1604591"/>
          </a:xfrm>
          <a:prstGeom prst="rect">
            <a:avLst/>
          </a:prstGeom>
        </p:spPr>
      </p:pic>
      <p:sp>
        <p:nvSpPr>
          <p:cNvPr id="25" name="TextBox 25"/>
          <p:cNvSpPr txBox="1"/>
          <p:nvPr/>
        </p:nvSpPr>
        <p:spPr>
          <a:xfrm>
            <a:off x="381368" y="5057263"/>
            <a:ext cx="4114800" cy="143827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1350">
                <a:solidFill>
                  <a:schemeClr val="dk1"/>
                </a:solidFill>
                <a:latin typeface="Microsoft Yahei"/>
                <a:ea typeface="Microsoft Yahei"/>
                <a:cs typeface="Microsoft Yahei"/>
              </a:rPr>
              <a:t>优秀的团队协作能力：善于与团队成员沟通协作，能够积极调动团队成员的工作积极性和创造力，共同推动项目的进展。</a:t>
            </a:r>
          </a:p>
        </p:txBody>
      </p:sp>
      <p:sp>
        <p:nvSpPr>
          <p:cNvPr id="26" name="TextBox 26"/>
          <p:cNvSpPr txBox="1"/>
          <p:nvPr/>
        </p:nvSpPr>
        <p:spPr>
          <a:xfrm>
            <a:off x="7752954" y="5104888"/>
            <a:ext cx="4114800" cy="139065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综上所述，我具备丰富的专业背景和技能、工作经验和成果以及团队协作和领导能力等方面的优势与特长。如果能够竞聘成功，我将充分发挥自己的专业能力和经验，为企业的发展贡献自己的力量。</a:t>
            </a:r>
          </a:p>
        </p:txBody>
      </p:sp>
      <p:sp>
        <p:nvSpPr>
          <p:cNvPr id="27" name="TextBox 27"/>
          <p:cNvSpPr txBox="1"/>
          <p:nvPr/>
        </p:nvSpPr>
        <p:spPr>
          <a:xfrm>
            <a:off x="4036093" y="1905000"/>
            <a:ext cx="4119815" cy="147637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solidFill>
                <a:latin typeface="Microsoft Yahei"/>
                <a:ea typeface="Microsoft Yahei"/>
                <a:cs typeface="Microsoft Yahei"/>
              </a:rPr>
              <a:t>卓越的领导能力：在担任财务管理团队负责人期间，成功带领团队完成了多个重要项目，展现出了出色的领导才能和组织协调能力。</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团队协作和领导能力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solidFill>
                <a:latin typeface="Arial"/>
                <a:ea typeface="Arial"/>
                <a:cs typeface="Arial"/>
              </a:rPr>
              <a:t>对财务岗位的理解和认识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t="6658" b="6658"/>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83" r="18783"/>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财务岗位的重要性和职责</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负责企业资金的筹措、使用和监控，确保企业资金的安全和高效利用。</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通过对企业财务状况和经营成果进行深入分析，为管理层提供决策支持。</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识别和评估企业面临的财务风险，并采取相应的措施进行管理和控制。</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确保企业财务活动符合国家法律法规和企业内部规章制度的要求。</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资金管理</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财务分析</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风险管理</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合规管理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日益复杂的经济环境和不断变化的会计准则要求财务人员不断学习和更新知识；同时，企业需要财务人员提供更加精准和有价值的财务信息以支持决策。</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挑战</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随着企业规模的扩大和业务范围的拓展，财务人员有更多的机会参与到企业的战略规划和决策中；同时，数字化和智能化技术的发展为财务人员提供了更多的工具和方法来提高工作效率和质量。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机遇</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财务岗位的挑战和机遇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4" name="Picture 4"/>
          <p:cNvPicPr>
            <a:picLocks noChangeAspect="1"/>
          </p:cNvPicPr>
          <p:nvPr/>
        </p:nvPicPr>
        <p:blipFill>
          <a:blip r:embed="rId2"/>
          <a:srcRect l="2181" r="2181"/>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471" r="1747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作为财务人员，需要具备扎实的财务知识和专业素养，能够准确处理复杂的财务问题。</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专业素养</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财务人员需要与企业内部各个部门以及外部机构进行有效沟通，以确保财务信息的准确性和及时性。</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沟通能力</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随着经济和技术的不断发展，财务人员需要保持持续学习的态度，不断更新自己的知识和技能。</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学习能力</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财务人员需要时刻保持诚信和责任心，确保企业财务信息的真实性和完整性，为企业的长期发展负责。</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诚信与责任心</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个人对财务岗位的理解和认识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https://d.book118.com/216234200035010034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2024-09-03T06:44:09.259</cp:lastPrinted>
  <dcterms:created xsi:type="dcterms:W3CDTF">2024-09-02T22:44:09Z</dcterms:created>
  <dcterms:modified xsi:type="dcterms:W3CDTF">2024-09-02T22:44:11Z</dcterms:modified>
</cp:coreProperties>
</file>