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09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8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21D6E-87A6-4D6E-8E74-38E11C9EF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C944F-012B-45D1-973F-EE9C9D04E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C1ADB-EE68-48B6-89BA-CEF20219D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9332E-C094-40E2-89D0-C7E7A6825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5D52AC-5C8E-4DC9-AF3F-A16AF3A83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28C754-2488-454C-A501-9E5F7EE81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B072ED-8C36-46FB-9B5F-C65BB4B9F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2472C-72C7-4035-8461-CE075E1C1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004CC-D2B0-4CE8-AED5-6E90F302E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B7D1D-401C-471A-B73F-BA4659F7C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E3829-189A-41F0-854A-C8181E8FC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084" r:id="rId2"/>
    <p:sldLayoutId id="2147507085" r:id="rId3"/>
    <p:sldLayoutId id="2147507086" r:id="rId4"/>
    <p:sldLayoutId id="2147507087" r:id="rId5"/>
    <p:sldLayoutId id="2147507088" r:id="rId6"/>
    <p:sldLayoutId id="2147507089" r:id="rId7"/>
    <p:sldLayoutId id="2147507090" r:id="rId8"/>
    <p:sldLayoutId id="2147507091" r:id="rId9"/>
    <p:sldLayoutId id="2147507092" r:id="rId10"/>
    <p:sldLayoutId id="214750709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24" Type="http://schemas.openxmlformats.org/officeDocument/2006/relationships/tags" Target="../tags/tag217.xml" /><Relationship Id="rId25" Type="http://schemas.openxmlformats.org/officeDocument/2006/relationships/tags" Target="../tags/tag218.xml" /><Relationship Id="rId26" Type="http://schemas.openxmlformats.org/officeDocument/2006/relationships/tags" Target="../tags/tag219.xml" /><Relationship Id="rId27" Type="http://schemas.openxmlformats.org/officeDocument/2006/relationships/tags" Target="../tags/tag220.xml" /><Relationship Id="rId28" Type="http://schemas.openxmlformats.org/officeDocument/2006/relationships/tags" Target="../tags/tag221.xml" /><Relationship Id="rId29" Type="http://schemas.openxmlformats.org/officeDocument/2006/relationships/tags" Target="../tags/tag222.xml" /><Relationship Id="rId3" Type="http://schemas.openxmlformats.org/officeDocument/2006/relationships/tags" Target="../tags/tag196.xml" /><Relationship Id="rId30" Type="http://schemas.openxmlformats.org/officeDocument/2006/relationships/tags" Target="../tags/tag223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22" Type="http://schemas.openxmlformats.org/officeDocument/2006/relationships/tags" Target="../tags/tag244.xml" /><Relationship Id="rId23" Type="http://schemas.openxmlformats.org/officeDocument/2006/relationships/tags" Target="../tags/tag245.xml" /><Relationship Id="rId24" Type="http://schemas.openxmlformats.org/officeDocument/2006/relationships/tags" Target="../tags/tag246.xml" /><Relationship Id="rId25" Type="http://schemas.openxmlformats.org/officeDocument/2006/relationships/tags" Target="../tags/tag247.xml" /><Relationship Id="rId26" Type="http://schemas.openxmlformats.org/officeDocument/2006/relationships/tags" Target="../tags/tag248.xml" /><Relationship Id="rId27" Type="http://schemas.openxmlformats.org/officeDocument/2006/relationships/tags" Target="../tags/tag249.xml" /><Relationship Id="rId28" Type="http://schemas.openxmlformats.org/officeDocument/2006/relationships/tags" Target="../tags/tag250.xml" /><Relationship Id="rId29" Type="http://schemas.openxmlformats.org/officeDocument/2006/relationships/tags" Target="../tags/tag251.xml" /><Relationship Id="rId3" Type="http://schemas.openxmlformats.org/officeDocument/2006/relationships/tags" Target="../tags/tag225.xml" /><Relationship Id="rId30" Type="http://schemas.openxmlformats.org/officeDocument/2006/relationships/tags" Target="../tags/tag252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20013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议论文阅读课件大纲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议论文阅读概述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议论文的阅读技巧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议论文阅读实践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议论文阅读中的语言运用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议论文阅读中的文化素养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议论文阅读概述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议论文的定义和特点</a:t>
            </a:r>
            <a:endParaRPr lang="zh-CN" altLang="en-US"/>
          </a:p>
        </p:txBody>
      </p:sp>
      <p:sp>
        <p:nvSpPr>
          <p:cNvPr id="1049284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定义：议论文是一种以议论为主要表达方式的文章，旨在通过论证、分析、评价等方式，阐述作者的观点和看法。</a:t>
            </a:r>
            <a:endParaRPr lang="zh-CN" altLang="en-US"/>
          </a:p>
          <a:p>
            <a:r>
              <a:rPr lang="zh-CN" altLang="en-US"/>
              <a:t>特点： a. 论点明确：议论文必须有明确的论点，即作者所要表达的主要观点。 b. 论据充分：议论文必须有充分的论据来支持论点，论据可以是事实、数据、理论等。 c. 论证严密：议论文必须通过严密的论证来支持论点，论证可以是逻辑推理、对比分析、举例说明等。 d. 语言准确：议论文必须使用准确、简洁、规范的语言来表达观点和论据。</a:t>
            </a:r>
            <a:endParaRPr lang="zh-CN" altLang="en-US"/>
          </a:p>
          <a:p>
            <a:pPr lvl="1"/>
            <a:r>
              <a:rPr lang="zh-CN" altLang="en-US"/>
              <a:t>a. 论点明确：议论文必须有明确的论点，即作者所要表达的主要观点。</a:t>
            </a:r>
            <a:endParaRPr lang="zh-CN" altLang="en-US"/>
          </a:p>
          <a:p>
            <a:pPr lvl="1"/>
            <a:r>
              <a:rPr lang="zh-CN" altLang="en-US"/>
              <a:t>b. 论据充分：议论文必须有充分的论据来支持论点，论据可以是事实、数据、理论等。</a:t>
            </a:r>
            <a:endParaRPr lang="zh-CN" altLang="en-US"/>
          </a:p>
          <a:p>
            <a:pPr lvl="1"/>
            <a:r>
              <a:rPr lang="zh-CN" altLang="en-US"/>
              <a:t>c. 论证严密：议论文必须通过严密的论证来支持论点，论证可以是逻辑推理、对比分析、举例说明等。</a:t>
            </a:r>
            <a:endParaRPr lang="zh-CN" altLang="en-US"/>
          </a:p>
          <a:p>
            <a:pPr lvl="1"/>
            <a:r>
              <a:rPr lang="zh-CN" altLang="en-US"/>
              <a:t>d. 语言准确：议论文必须使用准确、简洁、规范的语言来表达观点和论据。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议论文的分类和结构</a:t>
            </a:r>
            <a:endParaRPr lang="zh-CN" altLang="en-US"/>
          </a:p>
        </p:txBody>
      </p:sp>
      <p:sp>
        <p:nvSpPr>
          <p:cNvPr id="1049320" name="矩形 15"/>
          <p:cNvSpPr/>
          <p:nvPr>
            <p:custDataLst>
              <p:tags r:id="rId2"/>
            </p:custDataLst>
          </p:nvPr>
        </p:nvSpPr>
        <p:spPr>
          <a:xfrm>
            <a:off x="2656142" y="1433258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类型：立论、驳论、论证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任意多边形 17"/>
          <p:cNvSpPr/>
          <p:nvPr>
            <p:custDataLst>
              <p:tags r:id="rId3"/>
            </p:custDataLst>
          </p:nvPr>
        </p:nvSpPr>
        <p:spPr>
          <a:xfrm flipV="1">
            <a:off x="2582693" y="136440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任意多边形 18"/>
          <p:cNvSpPr/>
          <p:nvPr>
            <p:custDataLst>
              <p:tags r:id="rId4"/>
            </p:custDataLst>
          </p:nvPr>
        </p:nvSpPr>
        <p:spPr>
          <a:xfrm flipH="1">
            <a:off x="8379037" y="177525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27"/>
          <p:cNvSpPr/>
          <p:nvPr>
            <p:custDataLst>
              <p:tags r:id="rId5"/>
            </p:custDataLst>
          </p:nvPr>
        </p:nvSpPr>
        <p:spPr>
          <a:xfrm>
            <a:off x="2656142" y="2476080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结构：引言、正文、结论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任意多边形 29"/>
          <p:cNvSpPr/>
          <p:nvPr>
            <p:custDataLst>
              <p:tags r:id="rId6"/>
            </p:custDataLst>
          </p:nvPr>
        </p:nvSpPr>
        <p:spPr>
          <a:xfrm flipV="1">
            <a:off x="2582693" y="240722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任意多边形 30"/>
          <p:cNvSpPr/>
          <p:nvPr>
            <p:custDataLst>
              <p:tags r:id="rId7"/>
            </p:custDataLst>
          </p:nvPr>
        </p:nvSpPr>
        <p:spPr>
          <a:xfrm flipH="1">
            <a:off x="8379037" y="281807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5"/>
          <p:cNvSpPr/>
          <p:nvPr>
            <p:custDataLst>
              <p:tags r:id="rId8"/>
            </p:custDataLst>
          </p:nvPr>
        </p:nvSpPr>
        <p:spPr>
          <a:xfrm>
            <a:off x="2656142" y="3518902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引言：提出论点，阐述背景和目的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任意多边形 7"/>
          <p:cNvSpPr/>
          <p:nvPr>
            <p:custDataLst>
              <p:tags r:id="rId9"/>
            </p:custDataLst>
          </p:nvPr>
        </p:nvSpPr>
        <p:spPr>
          <a:xfrm flipV="1">
            <a:off x="2582693" y="3450043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任意多边形 8"/>
          <p:cNvSpPr/>
          <p:nvPr>
            <p:custDataLst>
              <p:tags r:id="rId10"/>
            </p:custDataLst>
          </p:nvPr>
        </p:nvSpPr>
        <p:spPr>
          <a:xfrm flipH="1">
            <a:off x="8379037" y="3860898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10"/>
          <p:cNvSpPr/>
          <p:nvPr>
            <p:custDataLst>
              <p:tags r:id="rId11"/>
            </p:custDataLst>
          </p:nvPr>
        </p:nvSpPr>
        <p:spPr>
          <a:xfrm>
            <a:off x="2656142" y="4561724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正文：展开论点，提供论据和论证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任意多边形 12"/>
          <p:cNvSpPr/>
          <p:nvPr>
            <p:custDataLst>
              <p:tags r:id="rId12"/>
            </p:custDataLst>
          </p:nvPr>
        </p:nvSpPr>
        <p:spPr>
          <a:xfrm flipV="1">
            <a:off x="2582693" y="449286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任意多边形 13"/>
          <p:cNvSpPr/>
          <p:nvPr>
            <p:custDataLst>
              <p:tags r:id="rId13"/>
            </p:custDataLst>
          </p:nvPr>
        </p:nvSpPr>
        <p:spPr>
          <a:xfrm flipH="1">
            <a:off x="8379037" y="490372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19"/>
          <p:cNvSpPr/>
          <p:nvPr>
            <p:custDataLst>
              <p:tags r:id="rId14"/>
            </p:custDataLst>
          </p:nvPr>
        </p:nvSpPr>
        <p:spPr>
          <a:xfrm>
            <a:off x="2656142" y="5604545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结论：总结论点，提出建议或展望未来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任意多边形 21"/>
          <p:cNvSpPr/>
          <p:nvPr>
            <p:custDataLst>
              <p:tags r:id="rId15"/>
            </p:custDataLst>
          </p:nvPr>
        </p:nvSpPr>
        <p:spPr>
          <a:xfrm flipV="1">
            <a:off x="2582693" y="553568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任意多边形 22"/>
          <p:cNvSpPr/>
          <p:nvPr>
            <p:custDataLst>
              <p:tags r:id="rId16"/>
            </p:custDataLst>
          </p:nvPr>
        </p:nvSpPr>
        <p:spPr>
          <a:xfrm flipH="1">
            <a:off x="8379037" y="594654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议论文的论证方法</a:t>
            </a:r>
            <a:endParaRPr lang="zh-CN" altLang="en-US"/>
          </a:p>
        </p:txBody>
      </p:sp>
      <p:sp>
        <p:nvSpPr>
          <p:cNvPr id="104938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对比论证：通过正反两方面的对比来证明论点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2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因果论证：通过分析原因和结果来证明论点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归纳论证：通过归纳总结来证明论点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4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举例论证：通过列举具体事例来证明论点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道理论证：通过引用名言警句、谚语、格言等来证明论点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6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比喻论证：通过比喻、拟人等修辞手法来证明论点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议论文的阅读技巧</a:t>
            </a:r>
            <a:endParaRPr lang="zh-CN" altLang="en-US"/>
          </a:p>
        </p:txBody>
      </p:sp>
      <p:sp>
        <p:nvSpPr>
          <p:cNvPr id="10494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快速阅读，把握主旨</a:t>
            </a:r>
            <a:endParaRPr lang="zh-CN" altLang="en-US"/>
          </a:p>
        </p:txBody>
      </p:sp>
      <p:sp>
        <p:nvSpPr>
          <p:cNvPr id="104953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阅读议论文的目的：了解作者的观点和论证过程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理解作者的论证过程：分析论点、论据、论证方法等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抓住主旨的关键：标题、首段、尾段、关键词等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快速阅读的方法：略读、跳读、扫读等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精读细读，理解论证</a:t>
            </a:r>
            <a:endParaRPr lang="zh-CN" altLang="en-US"/>
          </a:p>
        </p:txBody>
      </p:sp>
      <p:sp>
        <p:nvSpPr>
          <p:cNvPr id="104961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阅读标题：了解文章的主题和观点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阅读结尾：了解文章的结论和启示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阅读主体：理解文章的论证结构和论点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阅读开头：了解文章的背景和目的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批判性思维，分析论点</a:t>
            </a:r>
            <a:endParaRPr lang="zh-CN" altLang="en-US"/>
          </a:p>
        </p:txBody>
      </p:sp>
      <p:sp>
        <p:nvSpPr>
          <p:cNvPr id="104969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9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0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分析论据：判断论据是否充分，是否支持论点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逻辑推理：分析论点与论据之间的逻辑关系，判断其是否合理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理解论点：明确文章的中心思想和主要观点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批判性思维：对论点进行质疑和思考，寻找论据和逻辑漏洞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归纳总结，提炼观点</a:t>
            </a:r>
            <a:endParaRPr lang="zh-CN" altLang="en-US"/>
          </a:p>
        </p:txBody>
      </p:sp>
      <p:sp>
        <p:nvSpPr>
          <p:cNvPr id="10497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阅读全文，理解文章的中心思想和主要观点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找出文章的论点和论据，分析其逻辑关系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归纳总结，提炼出文章的主要观点和论点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结合实际情况，思考文章的现实意义和应用价值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8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议论文阅读实践</a:t>
            </a:r>
            <a:endParaRPr lang="zh-CN" altLang="en-US"/>
          </a:p>
        </p:txBody>
      </p:sp>
      <p:sp>
        <p:nvSpPr>
          <p:cNvPr id="10498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阅读议论文，分析论点</a:t>
            </a:r>
            <a:endParaRPr lang="zh-CN" altLang="en-US"/>
          </a:p>
        </p:txBody>
      </p:sp>
      <p:sp>
        <p:nvSpPr>
          <p:cNvPr id="104989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论点：议论文的核心观点，通常在文章的开头或结尾出现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论据：支持论点的事实、数据、例子等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论证方法：如举例论证、对比论证、比喻论证等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逻辑结构：议论文的结构通常包括提出问题、分析问题、解决问题等部分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https://d.book118.com/217020013023006025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7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议论文阅读课件大纲</vt:lpstr>
      <vt:lpstr>目录</vt:lpstr>
      <vt:lpstr>单击此处添加章节标题</vt:lpstr>
      <vt:lpstr>议论文阅读概述</vt:lpstr>
      <vt:lpstr>议论文的定义和特点</vt:lpstr>
      <vt:lpstr>议论文的分类和结构</vt:lpstr>
      <vt:lpstr>议论文的论证方法</vt:lpstr>
      <vt:lpstr>议论文的阅读技巧</vt:lpstr>
      <vt:lpstr>快速阅读，把握主旨</vt:lpstr>
      <vt:lpstr>精读细读，理解论证</vt:lpstr>
      <vt:lpstr>批判性思维，分析论点</vt:lpstr>
      <vt:lpstr>归纳总结，提炼观点</vt:lpstr>
      <vt:lpstr>议论文阅读实践</vt:lpstr>
      <vt:lpstr>阅读议论文，分析论点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2024-08-29T13:27:17.183</cp:lastPrinted>
  <dcterms:created xsi:type="dcterms:W3CDTF">2024-08-29T05:27:17Z</dcterms:created>
  <dcterms:modified xsi:type="dcterms:W3CDTF">2024-08-29T05:27:19Z</dcterms:modified>
</cp:coreProperties>
</file>