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bin" ContentType="application/vnd.openxmlformats-officedocument.oleObject"/>
  <Default Extension="emf" ContentType="image/x-emf"/>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0" r:id="rId48"/>
  </p:sldIdLst>
  <p:sldSz cx="9144000" cy="685800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F2DE63D5-997A-4646-A377-4702673A728D}" styleName="Light Style 2 - Accent 3">
    <a:wholeTbl>
      <a:tcTxStyle>
        <a:fontRef idx="minor"/>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lastCol>
    <a:firstCol>
      <a:tcTxStyle b="on"/>
    </a:firstCol>
    <a:lastRow>
      <a:tcTxStyle b="on"/>
      <a:tcStyle>
        <a:tcBdr>
          <a:top>
            <a:ln w="50800" cmpd="dbl">
              <a:solidFill>
                <a:schemeClr val="accent3"/>
              </a:solidFill>
            </a:ln>
          </a:top>
        </a:tcBdr>
      </a:tcStyle>
    </a:lastRow>
    <a:firstRow>
      <a:tcTxStyle b="on">
        <a:fontRef idx="minor"/>
        <a:schemeClr val="bg1"/>
      </a:tcTxStyle>
      <a:tcStyle>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fill>
          <a:solidFill>
            <a:schemeClr val="accent3">
              <a:alpha val="20000"/>
            </a:schemeClr>
          </a:solidFill>
        </a:fill>
      </a:tcStyle>
    </a:band1H>
    <a:band1V>
      <a:tcStyle>
        <a:fill>
          <a:solidFill>
            <a:schemeClr val="accent3">
              <a:alpha val="20000"/>
            </a:schemeClr>
          </a:solidFill>
        </a:fill>
      </a:tcStyle>
    </a:band1V>
    <a:lastCol>
      <a:tcTxStyle b="on"/>
    </a:lastCol>
    <a:firstCol>
      <a:tcTxStyle b="on"/>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tags" Target="tags/tag80.xml" /><Relationship Id="rId5" Type="http://schemas.openxmlformats.org/officeDocument/2006/relationships/slide" Target="slides/slide2.xml" /><Relationship Id="rId50" Type="http://schemas.openxmlformats.org/officeDocument/2006/relationships/presProps" Target="presProps.xml" /><Relationship Id="rId51" Type="http://schemas.openxmlformats.org/officeDocument/2006/relationships/viewProps" Target="viewProps.xml" /><Relationship Id="rId52" Type="http://schemas.openxmlformats.org/officeDocument/2006/relationships/theme" Target="theme/theme1.xml" /><Relationship Id="rId53"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00" b="0"/>
            </a:pPr>
            <a:r>
              <a:rPr lang="en-US" altLang="zh-CN" b="0" smtClean="0"/>
              <a:t>2009-2012</a:t>
            </a:r>
            <a:r>
              <a:rPr lang="zh-CN" altLang="en-US" b="0"/>
              <a:t>年表观消费量增量</a:t>
            </a:r>
          </a:p>
        </c:rich>
      </c:tx>
      <c:layout>
        <c:manualLayout>
          <c:xMode val="edge"/>
          <c:yMode val="edge"/>
          <c:x val="0.22348298132419586"/>
          <c:y val="0.14572480320930481"/>
        </c:manualLayout>
      </c:layout>
      <c:overlay val="0"/>
    </c:title>
    <c:autoTitleDeleted val="0"/>
    <c:plotArea>
      <c:layout>
        <c:manualLayout>
          <c:layoutTarget val="inner"/>
          <c:xMode val="edge"/>
          <c:yMode val="edge"/>
          <c:x val="0.22229555249214172"/>
          <c:y val="0.31192749738693237"/>
          <c:w val="0.65040349960327148"/>
          <c:h val="0.45870599150657654"/>
        </c:manualLayout>
      </c:layout>
      <c:lineChart>
        <c:grouping/>
        <c:varyColors val="0"/>
        <c:ser>
          <c:idx val="0"/>
          <c:order val="0"/>
          <c:tx>
            <c:strRef>
              <c:f>Sheet1!$B$1</c:f>
              <c:strCache>
                <c:ptCount val="1"/>
                <c:pt idx="0">
                  <c:v>国内2009-2012年表观消费量增量</c:v>
                </c:pt>
              </c:strCache>
            </c:strRef>
          </c:tx>
          <c:spPr>
            <a:ln>
              <a:solidFill>
                <a:srgbClr val="CC9900"/>
              </a:solidFill>
            </a:ln>
          </c:spPr>
          <c:dLbls>
            <c:showLegendKey val="0"/>
            <c:showVal val="1"/>
            <c:showCatName val="0"/>
            <c:showSerName val="0"/>
            <c:showPercent val="0"/>
            <c:showBubbleSize val="0"/>
            <c:showLeaderLines val="0"/>
            <c:extLst/>
          </c:dLbls>
          <c:cat>
            <c:strRef>
              <c:f>Sheet1!$A$2:$A$5</c:f>
              <c:strCache>
                <c:ptCount val="4"/>
                <c:pt idx="0">
                  <c:v>2009</c:v>
                </c:pt>
                <c:pt idx="1">
                  <c:v>2010</c:v>
                </c:pt>
                <c:pt idx="2">
                  <c:v>2011</c:v>
                </c:pt>
                <c:pt idx="3">
                  <c:v>2012E</c:v>
                </c:pt>
              </c:strCache>
            </c:strRef>
          </c:cat>
          <c:val>
            <c:numRef>
              <c:f>Sheet1!$B$2:$B$5</c:f>
              <c:numCache>
                <c:formatCode>0%</c:formatCode>
                <c:ptCount val="4"/>
                <c:pt idx="0" formatCode="0.00%">
                  <c:v>0.188</c:v>
                </c:pt>
                <c:pt idx="1">
                  <c:v>0.1</c:v>
                </c:pt>
                <c:pt idx="2">
                  <c:v>0.1</c:v>
                </c:pt>
                <c:pt idx="3">
                  <c:v>0.0400000000000001</c:v>
                </c:pt>
              </c:numCache>
            </c:numRef>
          </c:val>
          <c:smooth val="0"/>
        </c:ser>
        <c:dLbls>
          <c:showLegendKey val="0"/>
          <c:showVal val="0"/>
          <c:showCatName val="0"/>
          <c:showSerName val="0"/>
          <c:showPercent val="0"/>
          <c:showBubbleSize val="0"/>
          <c:showLeaderLines val="0"/>
        </c:dLbls>
        <c:axId val="177120384"/>
        <c:axId val="198506752"/>
      </c:lineChart>
      <c:catAx>
        <c:axId val="177120384"/>
        <c:scaling>
          <c:orientation/>
        </c:scaling>
        <c:delete val="0"/>
        <c:axPos val="b"/>
        <c:majorTickMark val="out"/>
        <c:minorTickMark val="none"/>
        <c:crossAx val="198506752"/>
        <c:crosses val="autoZero"/>
        <c:auto val="0"/>
        <c:lblAlgn val="ctr"/>
        <c:lblOffset/>
        <c:noMultiLvlLbl val="0"/>
      </c:catAx>
      <c:valAx>
        <c:axId val="198506752"/>
        <c:scaling>
          <c:orientation/>
        </c:scaling>
        <c:delete val="0"/>
        <c:axPos val="l"/>
        <c:majorGridlines/>
        <c:numFmt formatCode="0.00%" sourceLinked="1"/>
        <c:majorTickMark val="out"/>
        <c:minorTickMark val="none"/>
        <c:crossAx val="177120384"/>
        <c:crosses val="autoZero"/>
        <c:crossBetween val="between"/>
      </c:valAx>
    </c:plotArea>
    <c:plotVisOnly val="1"/>
    <c:dispBlanksAs val="gap"/>
    <c:showDLblsOverMax val="0"/>
  </c:chart>
  <c:txPr>
    <a:bodyPr/>
    <a:p>
      <a:pPr>
        <a:defRPr sz="800" smtId="4294967295">
          <a:latin typeface="微软雅黑" pitchFamily="34" charset="-122"/>
          <a:ea typeface="微软雅黑" pitchFamily="34" charset="-122"/>
        </a:defRPr>
      </a:pPr>
      <a:endParaRPr sz="800" smtId="4294967295">
        <a:latin typeface="微软雅黑" pitchFamily="34" charset="-122"/>
        <a:ea typeface="微软雅黑" pitchFamily="34" charset="-122"/>
      </a:endParaRPr>
    </a:p>
  </c:txPr>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D4583BD1-7324-4669-86E6-BF6D486B75FB}" type="doc">
      <dgm:prSet loTypeId="urn:microsoft.com/office/officeart/2011/layout/HexagonRadial" loCatId="cycle" qsTypeId="urn:microsoft.com/office/officeart/2005/8/quickstyle/simple1" qsCatId="simple" csTypeId="urn:microsoft.com/office/officeart/2005/8/colors/accent3_1" csCatId="accent3" phldr="1"/>
      <dgm:spPr/>
      <dgm:t>
        <a:bodyPr/>
        <a:lstStyle/>
        <a:p>
          <a:endParaRPr lang="en-US"/>
        </a:p>
      </dgm:t>
    </dgm:pt>
    <dgm:pt modelId="{101B0B8F-3AE1-4B1A-BF2E-9CCE646324F1}" type="parTrans" cxnId="{0B802CEC-B0B4-44EA-A561-20ED79504F29}">
      <dgm:prSet custT="1"/>
      <dgm:spPr/>
      <dgm:t>
        <a:bodyPr/>
        <a:lstStyle/>
        <a:p>
          <a:endParaRPr lang="en-US" sz="1400"/>
        </a:p>
      </dgm:t>
    </dgm:pt>
    <dgm:pt modelId="{3ACA9A6A-6C63-4C75-BBA3-AF5D83C9DA73}">
      <dgm:prSet phldrT="[Text]" custT="1"/>
      <dgm:spPr>
        <a:solidFill>
          <a:schemeClr val="bg2"/>
        </a:solidFill>
      </dgm:spPr>
      <dgm:t>
        <a:bodyPr/>
        <a:lstStyle/>
        <a:p>
          <a:r>
            <a:rPr lang="zh-CN" altLang="en-US" sz="1400" b="0" smtClean="0"/>
            <a:t>业务定价影响因素</a:t>
          </a:r>
          <a:endParaRPr lang="en-US" sz="1400" b="0"/>
        </a:p>
      </dgm:t>
    </dgm:pt>
    <dgm:pt modelId="{32398DF0-A792-4D2E-9A86-7A1BEE41A225}" type="parTrans" cxnId="{47C86BD9-B120-42F9-98B9-4B3E2E7AED70}">
      <dgm:prSet custT="1"/>
      <dgm:spPr/>
      <dgm:t>
        <a:bodyPr/>
        <a:lstStyle/>
        <a:p>
          <a:endParaRPr lang="en-US" sz="1400"/>
        </a:p>
      </dgm:t>
    </dgm:pt>
    <dgm:pt modelId="{F7CA562D-4D9E-46FA-BF43-8B17C91B32BB}">
      <dgm:prSet phldrT="[Text]" custT="1"/>
      <dgm:spPr/>
      <dgm:t>
        <a:bodyPr/>
        <a:lstStyle/>
        <a:p>
          <a:r>
            <a:rPr lang="zh-CN" altLang="en-US" sz="1400" b="1" smtClean="0"/>
            <a:t>业务</a:t>
          </a:r>
          <a:endParaRPr lang="en-US" altLang="zh-CN" sz="1400" b="1" smtClean="0"/>
        </a:p>
        <a:p>
          <a:r>
            <a:rPr lang="zh-CN" altLang="en-US" sz="1400" b="1" smtClean="0"/>
            <a:t>成本</a:t>
          </a:r>
          <a:endParaRPr lang="en-US" sz="1400" b="1"/>
        </a:p>
      </dgm:t>
    </dgm:pt>
    <dgm:pt modelId="{D63E8220-642C-4AE8-A55C-3D660B6BCA68}" type="sibTrans" cxnId="{47C86BD9-B120-42F9-98B9-4B3E2E7AED70}">
      <dgm:prSet custT="1"/>
      <dgm:spPr/>
      <dgm:t>
        <a:bodyPr/>
        <a:lstStyle/>
        <a:p>
          <a:endParaRPr lang="en-US" sz="1400"/>
        </a:p>
      </dgm:t>
    </dgm:pt>
    <dgm:pt modelId="{0CEA915A-4E9A-4433-B63B-EB26B402C8DC}" type="parTrans" cxnId="{05B11A99-9854-4A38-83E4-0529CD6CEBA0}">
      <dgm:prSet custT="1"/>
      <dgm:spPr/>
      <dgm:t>
        <a:bodyPr/>
        <a:lstStyle/>
        <a:p>
          <a:endParaRPr lang="en-US" sz="1400"/>
        </a:p>
      </dgm:t>
    </dgm:pt>
    <dgm:pt modelId="{69E38E49-F7C0-4DD7-ADBB-3FF7CB8B83BF}">
      <dgm:prSet phldrT="[Text]" custT="1"/>
      <dgm:spPr/>
      <dgm:t>
        <a:bodyPr/>
        <a:lstStyle/>
        <a:p>
          <a:r>
            <a:rPr lang="zh-CN" altLang="en-US" sz="1400" b="1" smtClean="0"/>
            <a:t>客户</a:t>
          </a:r>
          <a:endParaRPr lang="en-US" altLang="zh-CN" sz="1400" b="1" smtClean="0"/>
        </a:p>
        <a:p>
          <a:r>
            <a:rPr lang="zh-CN" altLang="en-US" sz="1400" b="1" smtClean="0"/>
            <a:t>期望</a:t>
          </a:r>
          <a:endParaRPr lang="en-US" sz="1400" b="1"/>
        </a:p>
      </dgm:t>
    </dgm:pt>
    <dgm:pt modelId="{B34BFDE9-353E-4200-AFFD-527805392A11}" type="sibTrans" cxnId="{05B11A99-9854-4A38-83E4-0529CD6CEBA0}">
      <dgm:prSet custT="1"/>
      <dgm:spPr/>
      <dgm:t>
        <a:bodyPr/>
        <a:lstStyle/>
        <a:p>
          <a:endParaRPr lang="en-US" sz="1400"/>
        </a:p>
      </dgm:t>
    </dgm:pt>
    <dgm:pt modelId="{217C9492-D0E5-488D-B060-E4CDF6D0906F}" type="parTrans" cxnId="{7CACBD72-94D6-4951-92B0-D7F503828DC1}">
      <dgm:prSet custT="1"/>
      <dgm:spPr/>
      <dgm:t>
        <a:bodyPr/>
        <a:lstStyle/>
        <a:p>
          <a:endParaRPr lang="en-US" sz="1400"/>
        </a:p>
      </dgm:t>
    </dgm:pt>
    <dgm:pt modelId="{A86EBA24-DBDE-4B2E-B4E2-95EC0927F5F1}">
      <dgm:prSet phldrT="[Text]" custT="1"/>
      <dgm:spPr/>
      <dgm:t>
        <a:bodyPr/>
        <a:lstStyle/>
        <a:p>
          <a:r>
            <a:rPr lang="zh-CN" altLang="en-US" sz="1400" b="1" smtClean="0"/>
            <a:t>客户可支配预算</a:t>
          </a:r>
          <a:endParaRPr lang="en-US" sz="1400" b="1"/>
        </a:p>
      </dgm:t>
    </dgm:pt>
    <dgm:pt modelId="{C2D36AAD-5948-44CE-9645-473E66A04517}" type="sibTrans" cxnId="{7CACBD72-94D6-4951-92B0-D7F503828DC1}">
      <dgm:prSet custT="1"/>
      <dgm:spPr/>
      <dgm:t>
        <a:bodyPr/>
        <a:lstStyle/>
        <a:p>
          <a:endParaRPr lang="en-US" sz="1400"/>
        </a:p>
      </dgm:t>
    </dgm:pt>
    <dgm:pt modelId="{8301340C-9DF7-425D-8444-BBE30600D856}" type="parTrans" cxnId="{85D1C25C-4EEF-482A-9D1B-D3AB797E5F03}">
      <dgm:prSet custT="1"/>
      <dgm:spPr/>
      <dgm:t>
        <a:bodyPr/>
        <a:lstStyle/>
        <a:p>
          <a:endParaRPr lang="en-US" sz="1400"/>
        </a:p>
      </dgm:t>
    </dgm:pt>
    <dgm:pt modelId="{4490B7C6-78D1-4618-8BAD-C0AE2D398B4B}">
      <dgm:prSet phldrT="[Text]" custT="1"/>
      <dgm:spPr/>
      <dgm:t>
        <a:bodyPr/>
        <a:lstStyle/>
        <a:p>
          <a:r>
            <a:rPr lang="zh-CN" altLang="en-US" sz="1400" b="1" smtClean="0"/>
            <a:t>竞争对手定价</a:t>
          </a:r>
          <a:endParaRPr lang="en-US" sz="1400" b="1"/>
        </a:p>
      </dgm:t>
    </dgm:pt>
    <dgm:pt modelId="{00F60788-D5A6-459D-B80B-458C67E4B5FF}" type="sibTrans" cxnId="{85D1C25C-4EEF-482A-9D1B-D3AB797E5F03}">
      <dgm:prSet custT="1"/>
      <dgm:spPr/>
      <dgm:t>
        <a:bodyPr/>
        <a:lstStyle/>
        <a:p>
          <a:endParaRPr lang="en-US" sz="1400"/>
        </a:p>
      </dgm:t>
    </dgm:pt>
    <dgm:pt modelId="{C153DDE8-AB29-4A4E-9398-31CC3F1F0C6C}" type="sibTrans" cxnId="{0B802CEC-B0B4-44EA-A561-20ED79504F29}">
      <dgm:prSet custT="1"/>
      <dgm:spPr/>
      <dgm:t>
        <a:bodyPr/>
        <a:lstStyle/>
        <a:p>
          <a:endParaRPr lang="en-US" sz="1400"/>
        </a:p>
      </dgm:t>
    </dgm:pt>
    <dgm:pt modelId="{13B59655-6815-46E2-8C1F-10D2A3D7475D}" type="pres">
      <dgm:prSet presAssocID="{D4583BD1-7324-4669-86E6-BF6D486B75FB}" presName="Name0">
        <dgm:presLayoutVars>
          <dgm:chMax val="1"/>
          <dgm:chPref val="1"/>
          <dgm:dir/>
          <dgm:animOne val="branch"/>
          <dgm:animLvl val="lvl"/>
        </dgm:presLayoutVars>
      </dgm:prSet>
      <dgm:spPr/>
      <dgm:t>
        <a:bodyPr/>
        <a:lstStyle/>
        <a:p>
          <a:endParaRPr lang="zh-CN" altLang="en-US"/>
        </a:p>
      </dgm:t>
    </dgm:pt>
    <dgm:pt modelId="{A66E9A2C-7964-47DA-88B6-DAB4901FBEDA}" type="pres">
      <dgm:prSet presAssocID="{3ACA9A6A-6C63-4C75-BBA3-AF5D83C9DA73}" presName="Parent" presStyleLbl="node0" presStyleCnt="1">
        <dgm:presLayoutVars>
          <dgm:chMax val="6"/>
          <dgm:chPref val="6"/>
        </dgm:presLayoutVars>
      </dgm:prSet>
      <dgm:spPr/>
      <dgm:t>
        <a:bodyPr/>
        <a:lstStyle/>
        <a:p>
          <a:endParaRPr lang="zh-CN" altLang="en-US"/>
        </a:p>
      </dgm:t>
    </dgm:pt>
    <dgm:pt modelId="{42BA74D8-EC7D-4C24-A718-FF2485D161BA}" type="pres">
      <dgm:prSet presAssocID="{F7CA562D-4D9E-46FA-BF43-8B17C91B32BB}" presName="Accent1"/>
      <dgm:spPr/>
      <dgm:t>
        <a:bodyPr/>
        <a:lstStyle/>
        <a:p/>
      </dgm:t>
    </dgm:pt>
    <dgm:pt modelId="{924642CA-A951-4834-AB60-3613E0640C26}" type="pres">
      <dgm:prSet presAssocID="{F7CA562D-4D9E-46FA-BF43-8B17C91B32BB}" presName="Accent" presStyleLbl="bgShp" presStyleCnt="4"/>
      <dgm:spPr/>
      <dgm:t>
        <a:bodyPr/>
        <a:lstStyle/>
        <a:p/>
      </dgm:t>
    </dgm:pt>
    <dgm:pt modelId="{DBC17750-C5A9-4BE7-BCD8-C0D2D4CB357E}" type="pres">
      <dgm:prSet presAssocID="{F7CA562D-4D9E-46FA-BF43-8B17C91B32BB}" presName="Child1" presStyleLbl="node1" presStyleCnt="4">
        <dgm:presLayoutVars>
          <dgm:chMax val="0"/>
          <dgm:chPref val="0"/>
          <dgm:bulletEnabled val="1"/>
        </dgm:presLayoutVars>
      </dgm:prSet>
      <dgm:spPr/>
      <dgm:t>
        <a:bodyPr/>
        <a:lstStyle/>
        <a:p>
          <a:endParaRPr lang="zh-CN" altLang="en-US"/>
        </a:p>
      </dgm:t>
    </dgm:pt>
    <dgm:pt modelId="{3CA42E43-21AC-44A9-A91A-0FD2468EE28A}" type="pres">
      <dgm:prSet presAssocID="{69E38E49-F7C0-4DD7-ADBB-3FF7CB8B83BF}" presName="Accent2"/>
      <dgm:spPr/>
      <dgm:t>
        <a:bodyPr/>
        <a:lstStyle/>
        <a:p/>
      </dgm:t>
    </dgm:pt>
    <dgm:pt modelId="{3E43B231-9ACA-4241-91E9-A2BCC4FEC580}" type="pres">
      <dgm:prSet presAssocID="{69E38E49-F7C0-4DD7-ADBB-3FF7CB8B83BF}" presName="Accent" presStyleLbl="bgShp" presStyleIdx="1" presStyleCnt="4"/>
      <dgm:spPr/>
      <dgm:t>
        <a:bodyPr/>
        <a:lstStyle/>
        <a:p/>
      </dgm:t>
    </dgm:pt>
    <dgm:pt modelId="{E3965D24-B475-4896-814C-A0C6150C8B8A}" type="pres">
      <dgm:prSet presAssocID="{69E38E49-F7C0-4DD7-ADBB-3FF7CB8B83BF}" presName="Child2" presStyleLbl="node1" presStyleIdx="1" presStyleCnt="4">
        <dgm:presLayoutVars>
          <dgm:chMax val="0"/>
          <dgm:chPref val="0"/>
          <dgm:bulletEnabled val="1"/>
        </dgm:presLayoutVars>
      </dgm:prSet>
      <dgm:spPr/>
      <dgm:t>
        <a:bodyPr/>
        <a:lstStyle/>
        <a:p>
          <a:endParaRPr lang="zh-CN" altLang="en-US"/>
        </a:p>
      </dgm:t>
    </dgm:pt>
    <dgm:pt modelId="{5E1CCC7F-161D-4E88-99F2-5DEF5599C621}" type="pres">
      <dgm:prSet presAssocID="{A86EBA24-DBDE-4B2E-B4E2-95EC0927F5F1}" presName="Accent3"/>
      <dgm:spPr/>
      <dgm:t>
        <a:bodyPr/>
        <a:lstStyle/>
        <a:p/>
      </dgm:t>
    </dgm:pt>
    <dgm:pt modelId="{D0BD3EBC-301C-4ECE-BF53-76AC686F5971}" type="pres">
      <dgm:prSet presAssocID="{A86EBA24-DBDE-4B2E-B4E2-95EC0927F5F1}" presName="Accent" presStyleLbl="bgShp" presStyleIdx="2" presStyleCnt="4"/>
      <dgm:spPr/>
      <dgm:t>
        <a:bodyPr/>
        <a:lstStyle/>
        <a:p/>
      </dgm:t>
    </dgm:pt>
    <dgm:pt modelId="{0F466050-F8BE-45E8-BE10-18C2936A005E}" type="pres">
      <dgm:prSet presAssocID="{A86EBA24-DBDE-4B2E-B4E2-95EC0927F5F1}" presName="Child3" presStyleLbl="node1" presStyleIdx="2" presStyleCnt="4">
        <dgm:presLayoutVars>
          <dgm:chMax val="0"/>
          <dgm:chPref val="0"/>
          <dgm:bulletEnabled val="1"/>
        </dgm:presLayoutVars>
      </dgm:prSet>
      <dgm:spPr/>
      <dgm:t>
        <a:bodyPr/>
        <a:lstStyle/>
        <a:p>
          <a:endParaRPr lang="zh-CN" altLang="en-US"/>
        </a:p>
      </dgm:t>
    </dgm:pt>
    <dgm:pt modelId="{89246795-466F-4C0A-ABF8-EFAB42AB2125}" type="pres">
      <dgm:prSet presAssocID="{4490B7C6-78D1-4618-8BAD-C0AE2D398B4B}" presName="Accent4"/>
      <dgm:spPr/>
      <dgm:t>
        <a:bodyPr/>
        <a:lstStyle/>
        <a:p/>
      </dgm:t>
    </dgm:pt>
    <dgm:pt modelId="{16745B06-029C-4C29-836E-E3799CBEA6BD}" type="pres">
      <dgm:prSet presAssocID="{4490B7C6-78D1-4618-8BAD-C0AE2D398B4B}" presName="Accent" presStyleLbl="bgShp" presStyleIdx="3" presStyleCnt="4"/>
      <dgm:spPr/>
      <dgm:t>
        <a:bodyPr/>
        <a:lstStyle/>
        <a:p/>
      </dgm:t>
    </dgm:pt>
    <dgm:pt modelId="{9A47F765-4480-40EC-BA7B-A6C4433486A4}" type="pres">
      <dgm:prSet presAssocID="{4490B7C6-78D1-4618-8BAD-C0AE2D398B4B}" presName="Child4" presStyleLbl="node1" presStyleIdx="3" presStyleCnt="4">
        <dgm:presLayoutVars>
          <dgm:chMax val="0"/>
          <dgm:chPref val="0"/>
          <dgm:bulletEnabled val="1"/>
        </dgm:presLayoutVars>
      </dgm:prSet>
      <dgm:spPr/>
      <dgm:t>
        <a:bodyPr/>
        <a:lstStyle/>
        <a:p>
          <a:endParaRPr lang="zh-CN" altLang="en-US"/>
        </a:p>
      </dgm:t>
    </dgm:pt>
  </dgm:ptLst>
  <dgm:cxnLst>
    <dgm:cxn modelId="{0B802CEC-B0B4-44EA-A561-20ED79504F29}" srcId="{D4583BD1-7324-4669-86E6-BF6D486B75FB}" destId="{3ACA9A6A-6C63-4C75-BBA3-AF5D83C9DA73}" srcOrd="0" destOrd="0" parTransId="{101B0B8F-3AE1-4B1A-BF2E-9CCE646324F1}" sibTransId="{C153DDE8-AB29-4A4E-9398-31CC3F1F0C6C}"/>
    <dgm:cxn modelId="{47C86BD9-B120-42F9-98B9-4B3E2E7AED70}" srcId="{3ACA9A6A-6C63-4C75-BBA3-AF5D83C9DA73}" destId="{F7CA562D-4D9E-46FA-BF43-8B17C91B32BB}" srcOrd="0" destOrd="0" parTransId="{32398DF0-A792-4D2E-9A86-7A1BEE41A225}" sibTransId="{D63E8220-642C-4AE8-A55C-3D660B6BCA68}"/>
    <dgm:cxn modelId="{05B11A99-9854-4A38-83E4-0529CD6CEBA0}" srcId="{3ACA9A6A-6C63-4C75-BBA3-AF5D83C9DA73}" destId="{69E38E49-F7C0-4DD7-ADBB-3FF7CB8B83BF}" srcOrd="1" destOrd="0" parTransId="{0CEA915A-4E9A-4433-B63B-EB26B402C8DC}" sibTransId="{B34BFDE9-353E-4200-AFFD-527805392A11}"/>
    <dgm:cxn modelId="{7CACBD72-94D6-4951-92B0-D7F503828DC1}" srcId="{3ACA9A6A-6C63-4C75-BBA3-AF5D83C9DA73}" destId="{A86EBA24-DBDE-4B2E-B4E2-95EC0927F5F1}" srcOrd="2" destOrd="0" parTransId="{217C9492-D0E5-488D-B060-E4CDF6D0906F}" sibTransId="{C2D36AAD-5948-44CE-9645-473E66A04517}"/>
    <dgm:cxn modelId="{85D1C25C-4EEF-482A-9D1B-D3AB797E5F03}" srcId="{3ACA9A6A-6C63-4C75-BBA3-AF5D83C9DA73}" destId="{4490B7C6-78D1-4618-8BAD-C0AE2D398B4B}" srcOrd="3" destOrd="0" parTransId="{8301340C-9DF7-425D-8444-BBE30600D856}" sibTransId="{00F60788-D5A6-459D-B80B-458C67E4B5FF}"/>
    <dgm:cxn modelId="{45511797-DD20-467F-82E2-FD565CAEED55}" type="presOf" srcId="{D4583BD1-7324-4669-86E6-BF6D486B75FB}" destId="{13B59655-6815-46E2-8C1F-10D2A3D7475D}" srcOrd="0" destOrd="0" presId="urn:microsoft.com/office/officeart/2011/layout/HexagonRadial"/>
    <dgm:cxn modelId="{1DAFABCF-17DD-4A2D-9BCC-5AE1DC4E00A8}" type="presParOf" srcId="{13B59655-6815-46E2-8C1F-10D2A3D7475D}" destId="{A66E9A2C-7964-47DA-88B6-DAB4901FBEDA}" srcOrd="0" destOrd="0" presId="urn:microsoft.com/office/officeart/2011/layout/HexagonRadial"/>
    <dgm:cxn modelId="{C8B22F32-133A-4ED6-9597-4D8777C82E77}" type="presOf" srcId="{3ACA9A6A-6C63-4C75-BBA3-AF5D83C9DA73}" destId="{A66E9A2C-7964-47DA-88B6-DAB4901FBEDA}" srcOrd="0" destOrd="0" presId="urn:microsoft.com/office/officeart/2011/layout/HexagonRadial"/>
    <dgm:cxn modelId="{2D775088-1199-4738-A181-CD875A9422F5}" type="presParOf" srcId="{13B59655-6815-46E2-8C1F-10D2A3D7475D}" destId="{42BA74D8-EC7D-4C24-A718-FF2485D161BA}" srcOrd="1" destOrd="0" presId="urn:microsoft.com/office/officeart/2011/layout/HexagonRadial"/>
    <dgm:cxn modelId="{93043C0B-B503-49A6-A135-9EA810B89782}" type="presParOf" srcId="{42BA74D8-EC7D-4C24-A718-FF2485D161BA}" destId="{924642CA-A951-4834-AB60-3613E0640C26}" srcOrd="0" destOrd="0" presId="urn:microsoft.com/office/officeart/2011/layout/HexagonRadial"/>
    <dgm:cxn modelId="{FFB97A66-350B-48D7-82D7-F134575D4ADF}" type="presParOf" srcId="{13B59655-6815-46E2-8C1F-10D2A3D7475D}" destId="{DBC17750-C5A9-4BE7-BCD8-C0D2D4CB357E}" srcOrd="2" destOrd="0" presId="urn:microsoft.com/office/officeart/2011/layout/HexagonRadial"/>
    <dgm:cxn modelId="{644268A0-754A-4F0F-90D3-B3B569837BFE}" type="presOf" srcId="{F7CA562D-4D9E-46FA-BF43-8B17C91B32BB}" destId="{DBC17750-C5A9-4BE7-BCD8-C0D2D4CB357E}" srcOrd="0" destOrd="0" presId="urn:microsoft.com/office/officeart/2011/layout/HexagonRadial"/>
    <dgm:cxn modelId="{1B0F072E-A37D-4CFA-B313-D2EEE1B253E3}" type="presParOf" srcId="{13B59655-6815-46E2-8C1F-10D2A3D7475D}" destId="{3CA42E43-21AC-44A9-A91A-0FD2468EE28A}" srcOrd="3" destOrd="0" presId="urn:microsoft.com/office/officeart/2011/layout/HexagonRadial"/>
    <dgm:cxn modelId="{B0AC0977-2679-4FFF-9AD2-C2A2045FA242}" type="presParOf" srcId="{3CA42E43-21AC-44A9-A91A-0FD2468EE28A}" destId="{3E43B231-9ACA-4241-91E9-A2BCC4FEC580}" srcOrd="0" destOrd="0" presId="urn:microsoft.com/office/officeart/2011/layout/HexagonRadial"/>
    <dgm:cxn modelId="{E6206A4F-1125-4064-8DB1-4DD4C7E44AA6}" type="presParOf" srcId="{13B59655-6815-46E2-8C1F-10D2A3D7475D}" destId="{E3965D24-B475-4896-814C-A0C6150C8B8A}" srcOrd="4" destOrd="0" presId="urn:microsoft.com/office/officeart/2011/layout/HexagonRadial"/>
    <dgm:cxn modelId="{1FDF1802-7C9E-4EA4-91BF-C9995F7E2271}" type="presOf" srcId="{69E38E49-F7C0-4DD7-ADBB-3FF7CB8B83BF}" destId="{E3965D24-B475-4896-814C-A0C6150C8B8A}" srcOrd="0" destOrd="0" presId="urn:microsoft.com/office/officeart/2011/layout/HexagonRadial"/>
    <dgm:cxn modelId="{7C9314C1-671C-48BB-81A0-B41C034DFC93}" type="presParOf" srcId="{13B59655-6815-46E2-8C1F-10D2A3D7475D}" destId="{5E1CCC7F-161D-4E88-99F2-5DEF5599C621}" srcOrd="5" destOrd="0" presId="urn:microsoft.com/office/officeart/2011/layout/HexagonRadial"/>
    <dgm:cxn modelId="{87BD09F1-C44D-454D-96BD-157A30322A3E}" type="presParOf" srcId="{5E1CCC7F-161D-4E88-99F2-5DEF5599C621}" destId="{D0BD3EBC-301C-4ECE-BF53-76AC686F5971}" srcOrd="0" destOrd="0" presId="urn:microsoft.com/office/officeart/2011/layout/HexagonRadial"/>
    <dgm:cxn modelId="{9F9C98B2-9415-4D31-88CB-C0AF9D0E1D7E}" type="presParOf" srcId="{13B59655-6815-46E2-8C1F-10D2A3D7475D}" destId="{0F466050-F8BE-45E8-BE10-18C2936A005E}" srcOrd="6" destOrd="0" presId="urn:microsoft.com/office/officeart/2011/layout/HexagonRadial"/>
    <dgm:cxn modelId="{5D220D9B-69E4-40A1-BF26-0F132DC179A2}" type="presOf" srcId="{A86EBA24-DBDE-4B2E-B4E2-95EC0927F5F1}" destId="{0F466050-F8BE-45E8-BE10-18C2936A005E}" srcOrd="0" destOrd="0" presId="urn:microsoft.com/office/officeart/2011/layout/HexagonRadial"/>
    <dgm:cxn modelId="{6BEC9530-45CF-4485-9C19-83996CD3D453}" type="presParOf" srcId="{13B59655-6815-46E2-8C1F-10D2A3D7475D}" destId="{89246795-466F-4C0A-ABF8-EFAB42AB2125}" srcOrd="7" destOrd="0" presId="urn:microsoft.com/office/officeart/2011/layout/HexagonRadial"/>
    <dgm:cxn modelId="{CF153181-04B3-41A7-B644-67D420EE6115}" type="presParOf" srcId="{89246795-466F-4C0A-ABF8-EFAB42AB2125}" destId="{16745B06-029C-4C29-836E-E3799CBEA6BD}" srcOrd="0" destOrd="0" presId="urn:microsoft.com/office/officeart/2011/layout/HexagonRadial"/>
    <dgm:cxn modelId="{F78C333A-468D-4731-9F5C-4A222432E956}" type="presParOf" srcId="{13B59655-6815-46E2-8C1F-10D2A3D7475D}" destId="{9A47F765-4480-40EC-BA7B-A6C4433486A4}" srcOrd="8" destOrd="0" presId="urn:microsoft.com/office/officeart/2011/layout/HexagonRadial"/>
    <dgm:cxn modelId="{C2FF87AD-DF24-46CA-882F-821451449A8F}" type="presOf" srcId="{4490B7C6-78D1-4618-8BAD-C0AE2D398B4B}" destId="{9A47F765-4480-40EC-BA7B-A6C4433486A4}" srcOrd="0" destOrd="0" presId="urn:microsoft.com/office/officeart/2011/layout/HexagonRadial"/>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7" name=""/>
      <dsp:cNvGrpSpPr/>
    </dsp:nvGrpSpPr>
    <dsp:grpSpPr/>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forEach name="Name21" axis="ch ch" ptType="node node" st="1 1" cnt="1 1">
      <dgm:layoutNode name="Accent1">
        <dgm:alg type="sp"/>
        <dgm:shape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forEach name="Name23" axis="ch ch" ptType="node node" st="1 2" cnt="1 1">
      <dgm:layoutNode name="Accent2">
        <dgm:alg type="sp"/>
        <dgm:shape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forEach name="Name25" axis="ch ch" ptType="node node" st="1 3" cnt="1 1">
      <dgm:layoutNode name="Accent3">
        <dgm:alg type="sp"/>
        <dgm:shape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forEach name="Name27" axis="ch ch" ptType="node node" st="1 4" cnt="1 1">
      <dgm:layoutNode name="Accent4">
        <dgm:alg type="sp"/>
        <dgm:shape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forEach name="Name29" axis="ch ch" ptType="node node" st="1 5" cnt="1 1">
      <dgm:layoutNode name="Accent5">
        <dgm:alg type="sp"/>
        <dgm:shape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forEach name="Name31" axis="ch ch" ptType="node node" st="1 6" cnt="1 1">
      <dgm:layoutNode name="Accent6">
        <dgm:alg type="sp"/>
        <dgm:shape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dgm:ruleLst>
      </dgm:layoutNod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21.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21.emf" /><Relationship Id="rId2" Type="http://schemas.openxmlformats.org/officeDocument/2006/relationships/image" Target="../media/image22.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ct val="0"/>
              </a:spcBef>
              <a:spcAft>
                <a:spcPct val="0"/>
              </a:spcAft>
              <a:defRPr sz="1200">
                <a:latin typeface="+mn-lt"/>
                <a:cs typeface="+mn-cs"/>
              </a:defRPr>
            </a:lvl1pPr>
          </a:lstStyle>
          <a:p>
            <a:pPr>
              <a:defRPr/>
            </a:pPr>
            <a:endParaRPr lang="de-DE"/>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ct val="0"/>
              </a:spcBef>
              <a:spcAft>
                <a:spcPct val="0"/>
              </a:spcAft>
              <a:defRPr sz="1200">
                <a:latin typeface="+mn-lt"/>
                <a:cs typeface="+mn-cs"/>
              </a:defRPr>
            </a:lvl1pPr>
          </a:lstStyle>
          <a:p>
            <a:pPr>
              <a:defRPr/>
            </a:pPr>
            <a:fld id="{28B2B313-5A9F-47C1-AA81-D9B74D275FA4}" type="datetimeFigureOut">
              <a:rPr lang="de-DE"/>
              <a:pPr>
                <a:defRPr/>
              </a:pPr>
              <a:t>13.09.2019</a:t>
            </a:fld>
            <a:endParaRPr lang="de-DE"/>
          </a:p>
        </p:txBody>
      </p:sp>
      <p:sp>
        <p:nvSpPr>
          <p:cNvPr id="4" name="Folienbildplatzhalter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de-DE" noProof="0" smtClean="0"/>
              <a:t>Textmasterformate durch Klicken bearbeiten</a:t>
            </a:r>
          </a:p>
          <a:p>
            <a:pPr lvl="1"/>
            <a:r>
              <a:rPr lang="de-DE" noProof="0" smtClean="0"/>
              <a:t>Zweite Ebene</a:t>
            </a:r>
          </a:p>
          <a:p>
            <a:pPr lvl="2"/>
            <a:r>
              <a:rPr lang="de-DE" noProof="0" smtClean="0"/>
              <a:t>Dritte Ebene</a:t>
            </a:r>
          </a:p>
          <a:p>
            <a:pPr lvl="3"/>
            <a:r>
              <a:rPr lang="de-DE" noProof="0" smtClean="0"/>
              <a:t>Vierte Ebene</a:t>
            </a:r>
          </a:p>
          <a:p>
            <a:pPr lvl="4"/>
            <a:r>
              <a:rPr lang="de-DE" noProof="0" smtClean="0"/>
              <a:t>Fünfte Ebene</a:t>
            </a:r>
            <a:endParaRPr lang="de-DE" noProof="0"/>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ct val="0"/>
              </a:spcBef>
              <a:spcAft>
                <a:spcPct val="0"/>
              </a:spcAft>
              <a:defRPr sz="1200">
                <a:latin typeface="+mn-lt"/>
                <a:cs typeface="+mn-cs"/>
              </a:defRPr>
            </a:lvl1pPr>
          </a:lstStyle>
          <a:p>
            <a:pPr>
              <a:defRPr/>
            </a:pPr>
            <a:endParaRPr lang="de-DE"/>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ct val="0"/>
              </a:spcBef>
              <a:spcAft>
                <a:spcPct val="0"/>
              </a:spcAft>
              <a:defRPr sz="1200">
                <a:latin typeface="+mn-lt"/>
                <a:cs typeface="+mn-cs"/>
              </a:defRPr>
            </a:lvl1pPr>
          </a:lstStyle>
          <a:p>
            <a:pPr>
              <a:defRPr/>
            </a:pPr>
            <a:fld id="{BA44FAA9-51FA-4F6B-AC6F-9EF5239E7D33}" type="slidenum">
              <a:rPr lang="de-DE"/>
              <a:pPr>
                <a:defRPr/>
              </a:pPr>
              <a:t>‹#›</a:t>
            </a:fld>
            <a:endParaRPr lang="de-DE"/>
          </a:p>
        </p:txBody>
      </p:sp>
    </p:spTree>
    <p:extLst>
      <p:ext uri="{BB962C8B-B14F-4D97-AF65-F5344CB8AC3E}">
        <p14:creationId xmlns:p14="http://schemas.microsoft.com/office/powerpoint/2010/main" val="18210402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975" indent="-180975">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贸易类企业经营模式单一，风险集中</a:t>
            </a:r>
          </a:p>
          <a:p>
            <a:pPr marL="180975" indent="-180975">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钢材作为动产的抵押物补偿性弱</a:t>
            </a:r>
          </a:p>
          <a:p>
            <a:pPr marL="180975" indent="-180975">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库存确权存在技术难度，安全控货能力缺乏，重复质押难以有效防范</a:t>
            </a:r>
          </a:p>
          <a:p>
            <a:pPr marL="180975" indent="-180975">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贷后监管困难，银行很难掌握融资方真实准确的财务和运营信息</a:t>
            </a:r>
            <a:endParaRPr lang="en-US" altLang="zh-CN" sz="1200" kern="0" noProof="0" smtClean="0">
              <a:solidFill>
                <a:sysClr val="windowText" lastClr="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BA44FAA9-51FA-4F6B-AC6F-9EF5239E7D33}" type="slidenum">
              <a:rPr lang="de-DE" smtClean="0"/>
              <a:pPr>
                <a:defRPr/>
              </a:pPr>
              <a:t>6</a:t>
            </a:fld>
            <a:endParaRPr lang="de-DE"/>
          </a:p>
        </p:txBody>
      </p:sp>
    </p:spTree>
    <p:extLst>
      <p:ext uri="{BB962C8B-B14F-4D97-AF65-F5344CB8AC3E}">
        <p14:creationId xmlns:p14="http://schemas.microsoft.com/office/powerpoint/2010/main" val="3289650008"/>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defRPr/>
            </a:pPr>
            <a:r>
              <a:rPr lang="zh-CN" altLang="en-US" smtClean="0"/>
              <a:t>“晴雨表”是网站最初线上推广最吸引客户的“砝码”，反映全国最新钢材价格。</a:t>
            </a:r>
            <a:endParaRPr lang="en-US" altLang="zh-CN" smtClean="0"/>
          </a:p>
          <a:p>
            <a:pPr marL="0" marR="0" indent="0" algn="l" defTabSz="914400" rtl="0" eaLnBrk="0" fontAlgn="base" latinLnBrk="0" hangingPunct="0">
              <a:lnSpc>
                <a:spcPct val="100000"/>
              </a:lnSpc>
              <a:spcBef>
                <a:spcPct val="30000"/>
              </a:spcBef>
              <a:spcAft>
                <a:spcPct val="0"/>
              </a:spcAft>
              <a:buClrTx/>
              <a:buSzTx/>
              <a:buFontTx/>
              <a:buNone/>
              <a:defRPr/>
            </a:pPr>
            <a:r>
              <a:rPr lang="zh-CN" altLang="en-US" sz="1200" kern="0" smtClean="0">
                <a:solidFill>
                  <a:sysClr val="windowText" lastClr="000000"/>
                </a:solidFill>
                <a:latin typeface="Arial" pitchFamily="34" charset="0"/>
                <a:cs typeface="Arial" pitchFamily="34" charset="0"/>
              </a:rPr>
              <a:t>目前经营状况：</a:t>
            </a:r>
            <a:r>
              <a:rPr lang="zh-CN" altLang="en-US" sz="1200" smtClean="0"/>
              <a:t>注册会员近</a:t>
            </a:r>
            <a:r>
              <a:rPr lang="en-US" altLang="zh-CN" sz="1200" smtClean="0"/>
              <a:t>10</a:t>
            </a:r>
            <a:r>
              <a:rPr lang="zh-CN" altLang="en-US" sz="1200" smtClean="0"/>
              <a:t>万，网站日均点击量高达</a:t>
            </a:r>
            <a:r>
              <a:rPr lang="en-US" altLang="zh-CN" sz="1200" smtClean="0"/>
              <a:t>20</a:t>
            </a:r>
            <a:r>
              <a:rPr lang="zh-CN" altLang="en-US" sz="1200" smtClean="0"/>
              <a:t>万</a:t>
            </a:r>
            <a:endParaRPr lang="en-US" altLang="zh-CN" sz="1200" smtClean="0"/>
          </a:p>
          <a:p>
            <a:pPr marL="0" marR="0" indent="0" algn="l" defTabSz="914400" rtl="0" eaLnBrk="0" fontAlgn="base" latinLnBrk="0" hangingPunct="0">
              <a:lnSpc>
                <a:spcPct val="100000"/>
              </a:lnSpc>
              <a:spcBef>
                <a:spcPct val="30000"/>
              </a:spcBef>
              <a:spcAft>
                <a:spcPct val="0"/>
              </a:spcAft>
              <a:buClrTx/>
              <a:buSzTx/>
              <a:buFontTx/>
              <a:buNone/>
              <a:defRPr/>
            </a:pPr>
            <a:r>
              <a:rPr lang="zh-CN" altLang="en-US" smtClean="0"/>
              <a:t>国内首家推出支持企业级应用的大额在线支付工具，实现了资金流与发票的统一、支付与交收的一体化。</a:t>
            </a:r>
            <a:endParaRPr lang="en-US" altLang="zh-CN" sz="1200" smtClean="0"/>
          </a:p>
        </p:txBody>
      </p:sp>
      <p:sp>
        <p:nvSpPr>
          <p:cNvPr id="4" name="灯片编号占位符 3"/>
          <p:cNvSpPr>
            <a:spLocks noGrp="1"/>
          </p:cNvSpPr>
          <p:nvPr>
            <p:ph type="sldNum" sz="quarter" idx="10"/>
          </p:nvPr>
        </p:nvSpPr>
        <p:spPr/>
        <p:txBody>
          <a:bodyPr/>
          <a:lstStyle/>
          <a:p>
            <a:pPr>
              <a:defRPr/>
            </a:pPr>
            <a:fld id="{BA44FAA9-51FA-4F6B-AC6F-9EF5239E7D33}" type="slidenum">
              <a:rPr lang="de-DE" smtClean="0"/>
              <a:pPr>
                <a:defRPr/>
              </a:pPr>
              <a:t>12</a:t>
            </a:fld>
            <a:endParaRPr lang="de-DE"/>
          </a:p>
        </p:txBody>
      </p:sp>
    </p:spTree>
    <p:extLst>
      <p:ext uri="{BB962C8B-B14F-4D97-AF65-F5344CB8AC3E}">
        <p14:creationId xmlns:p14="http://schemas.microsoft.com/office/powerpoint/2010/main" val="3064462975"/>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defRPr/>
            </a:pPr>
            <a:r>
              <a:rPr lang="en-US" altLang="zh-CN" smtClean="0"/>
              <a:t>2011</a:t>
            </a:r>
            <a:r>
              <a:rPr lang="zh-CN" altLang="en-US" smtClean="0"/>
              <a:t>年今日钢铁网和易钢在线上线；</a:t>
            </a:r>
            <a:r>
              <a:rPr lang="zh-CN" altLang="en-US" sz="1200" kern="0" smtClean="0">
                <a:solidFill>
                  <a:sysClr val="windowText" lastClr="000000"/>
                </a:solidFill>
                <a:latin typeface="Arial" pitchFamily="34" charset="0"/>
                <a:cs typeface="Arial" pitchFamily="34" charset="0"/>
              </a:rPr>
              <a:t>日均</a:t>
            </a:r>
            <a:r>
              <a:rPr lang="en-US" altLang="zh-CN" sz="1200" kern="0" smtClean="0">
                <a:solidFill>
                  <a:sysClr val="windowText" lastClr="000000"/>
                </a:solidFill>
                <a:latin typeface="Arial" pitchFamily="34" charset="0"/>
                <a:cs typeface="Arial" pitchFamily="34" charset="0"/>
              </a:rPr>
              <a:t>PV 1,320</a:t>
            </a:r>
            <a:r>
              <a:rPr lang="zh-CN" altLang="en-US" sz="1200" kern="0" smtClean="0">
                <a:solidFill>
                  <a:sysClr val="windowText" lastClr="000000"/>
                </a:solidFill>
                <a:latin typeface="Arial" pitchFamily="34" charset="0"/>
                <a:cs typeface="Arial" pitchFamily="34" charset="0"/>
              </a:rPr>
              <a:t>、运营</a:t>
            </a:r>
            <a:r>
              <a:rPr lang="en-US" altLang="zh-CN" sz="1200" kern="0" smtClean="0">
                <a:solidFill>
                  <a:sysClr val="windowText" lastClr="000000"/>
                </a:solidFill>
                <a:latin typeface="Arial" pitchFamily="34" charset="0"/>
                <a:cs typeface="Arial" pitchFamily="34" charset="0"/>
              </a:rPr>
              <a:t>6</a:t>
            </a:r>
            <a:r>
              <a:rPr lang="zh-CN" altLang="en-US" sz="1200" kern="0" smtClean="0">
                <a:solidFill>
                  <a:sysClr val="windowText" lastClr="000000"/>
                </a:solidFill>
                <a:latin typeface="Arial" pitchFamily="34" charset="0"/>
                <a:cs typeface="Arial" pitchFamily="34" charset="0"/>
              </a:rPr>
              <a:t>个月，挂牌量累计超过</a:t>
            </a:r>
            <a:r>
              <a:rPr lang="en-US" altLang="zh-CN" sz="1200" kern="0" smtClean="0">
                <a:solidFill>
                  <a:sysClr val="windowText" lastClr="000000"/>
                </a:solidFill>
                <a:latin typeface="Arial" pitchFamily="34" charset="0"/>
                <a:cs typeface="Arial" pitchFamily="34" charset="0"/>
              </a:rPr>
              <a:t>800</a:t>
            </a:r>
            <a:r>
              <a:rPr lang="zh-CN" altLang="en-US" sz="1200" kern="0" smtClean="0">
                <a:solidFill>
                  <a:sysClr val="windowText" lastClr="000000"/>
                </a:solidFill>
                <a:latin typeface="Arial" pitchFamily="34" charset="0"/>
                <a:cs typeface="Arial" pitchFamily="34" charset="0"/>
              </a:rPr>
              <a:t>万吨</a:t>
            </a:r>
            <a:endParaRPr lang="en-US" altLang="zh-CN" sz="1200" kern="0" smtClean="0">
              <a:solidFill>
                <a:sysClr val="windowText" lastClr="000000"/>
              </a:solidFill>
              <a:latin typeface="Arial" pitchFamily="34" charset="0"/>
              <a:cs typeface="Arial" pitchFamily="34" charset="0"/>
            </a:endParaRPr>
          </a:p>
          <a:p>
            <a:pPr marL="0" indent="0">
              <a:buNone/>
            </a:pPr>
            <a:endParaRPr lang="en-US" altLang="zh-CN" smtClean="0"/>
          </a:p>
          <a:p>
            <a:pPr marL="0" indent="0">
              <a:buNone/>
            </a:pPr>
            <a:r>
              <a:rPr lang="en-US" altLang="zh-CN" smtClean="0"/>
              <a:t>    2012</a:t>
            </a:r>
            <a:r>
              <a:rPr lang="zh-CN" altLang="en-US" smtClean="0"/>
              <a:t>年</a:t>
            </a:r>
            <a:r>
              <a:rPr lang="en-US" altLang="zh-CN" smtClean="0"/>
              <a:t>9</a:t>
            </a:r>
            <a:r>
              <a:rPr lang="zh-CN" altLang="en-US" smtClean="0"/>
              <a:t>月，易钢在线获得软银中国</a:t>
            </a:r>
            <a:r>
              <a:rPr lang="en-US" altLang="zh-CN" smtClean="0"/>
              <a:t>1</a:t>
            </a:r>
            <a:r>
              <a:rPr lang="zh-CN" altLang="en-US" smtClean="0"/>
              <a:t>亿元人民币风险投资</a:t>
            </a:r>
            <a:endParaRPr lang="en-US" altLang="zh-CN" smtClean="0"/>
          </a:p>
          <a:p>
            <a:pPr marL="0" indent="0">
              <a:buNone/>
            </a:pPr>
            <a:r>
              <a:rPr lang="en-US" altLang="zh-CN" smtClean="0"/>
              <a:t>    2013</a:t>
            </a:r>
            <a:r>
              <a:rPr lang="zh-CN" altLang="en-US" smtClean="0"/>
              <a:t>年两家网站准备合并，今日钢铁及旗下杭州蜂鸟物流科技有限公司成为飞谷网全资子公司</a:t>
            </a:r>
            <a:endParaRPr lang="en-US" altLang="zh-CN" smtClean="0"/>
          </a:p>
          <a:p>
            <a:endParaRPr lang="zh-CN" altLang="en-US"/>
          </a:p>
        </p:txBody>
      </p:sp>
      <p:sp>
        <p:nvSpPr>
          <p:cNvPr id="4" name="灯片编号占位符 3"/>
          <p:cNvSpPr>
            <a:spLocks noGrp="1"/>
          </p:cNvSpPr>
          <p:nvPr>
            <p:ph type="sldNum" sz="quarter" idx="10"/>
          </p:nvPr>
        </p:nvSpPr>
        <p:spPr/>
        <p:txBody>
          <a:bodyPr/>
          <a:lstStyle/>
          <a:p>
            <a:pPr>
              <a:defRPr/>
            </a:pPr>
            <a:fld id="{BA44FAA9-51FA-4F6B-AC6F-9EF5239E7D33}" type="slidenum">
              <a:rPr lang="de-DE" smtClean="0"/>
              <a:pPr>
                <a:defRPr/>
              </a:pPr>
              <a:t>13</a:t>
            </a:fld>
            <a:endParaRPr lang="de-DE"/>
          </a:p>
        </p:txBody>
      </p:sp>
    </p:spTree>
    <p:extLst>
      <p:ext uri="{BB962C8B-B14F-4D97-AF65-F5344CB8AC3E}">
        <p14:creationId xmlns:p14="http://schemas.microsoft.com/office/powerpoint/2010/main" val="3714384504"/>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defRPr/>
            </a:pPr>
            <a:r>
              <a:rPr lang="zh-CN" altLang="en-US" smtClean="0"/>
              <a:t>上海钢联资讯总监徐向春：“我们从资讯做起，现在做得很成功；第二步是做数据，我们云终端上的数据产品已经出来了，现在正在做推广；第三就是电商，这是未来发展的一个方向。”</a:t>
            </a:r>
            <a:endParaRPr lang="en-US" altLang="zh-CN" smtClean="0"/>
          </a:p>
          <a:p>
            <a:r>
              <a:rPr lang="zh-CN" altLang="en-US" sz="1200" b="0" i="0" u="none" strike="noStrike" kern="1200" baseline="0" smtClean="0">
                <a:solidFill>
                  <a:schemeClr val="tx1"/>
                </a:solidFill>
                <a:latin typeface="+mn-lt"/>
                <a:ea typeface="+mn-ea"/>
                <a:cs typeface="+mn-cs"/>
              </a:rPr>
              <a:t>。数据显示，钢银电商</a:t>
            </a:r>
            <a:r>
              <a:rPr lang="en-US" altLang="zh-CN" sz="1200" b="0" i="0" u="none" strike="noStrike" kern="1200" baseline="0" smtClean="0">
                <a:solidFill>
                  <a:schemeClr val="tx1"/>
                </a:solidFill>
                <a:latin typeface="+mn-lt"/>
                <a:ea typeface="+mn-ea"/>
                <a:cs typeface="+mn-cs"/>
              </a:rPr>
              <a:t>2012 </a:t>
            </a:r>
            <a:r>
              <a:rPr lang="zh-CN" altLang="en-US" sz="1200" b="0" i="0" u="none" strike="noStrike" kern="1200" baseline="0" smtClean="0">
                <a:solidFill>
                  <a:schemeClr val="tx1"/>
                </a:solidFill>
                <a:latin typeface="+mn-lt"/>
                <a:ea typeface="+mn-ea"/>
                <a:cs typeface="+mn-cs"/>
              </a:rPr>
              <a:t>年实现营业收入</a:t>
            </a:r>
            <a:r>
              <a:rPr lang="en-US" altLang="zh-CN" sz="1200" b="0" i="0" u="none" strike="noStrike" kern="1200" baseline="0" smtClean="0">
                <a:solidFill>
                  <a:schemeClr val="tx1"/>
                </a:solidFill>
                <a:latin typeface="+mn-lt"/>
                <a:ea typeface="+mn-ea"/>
                <a:cs typeface="+mn-cs"/>
              </a:rPr>
              <a:t>7.56 </a:t>
            </a:r>
            <a:r>
              <a:rPr lang="zh-CN" altLang="en-US" sz="1200" b="0" i="0" u="none" strike="noStrike" kern="1200" baseline="0" smtClean="0">
                <a:solidFill>
                  <a:schemeClr val="tx1"/>
                </a:solidFill>
                <a:latin typeface="+mn-lt"/>
                <a:ea typeface="+mn-ea"/>
                <a:cs typeface="+mn-cs"/>
              </a:rPr>
              <a:t>亿元，实现利润约</a:t>
            </a:r>
            <a:r>
              <a:rPr lang="en-US" altLang="zh-CN" sz="1200" b="0" i="0" u="none" strike="noStrike" kern="1200" baseline="0" smtClean="0">
                <a:solidFill>
                  <a:schemeClr val="tx1"/>
                </a:solidFill>
                <a:latin typeface="+mn-lt"/>
                <a:ea typeface="+mn-ea"/>
                <a:cs typeface="+mn-cs"/>
              </a:rPr>
              <a:t>728.7</a:t>
            </a:r>
            <a:r>
              <a:rPr lang="zh-CN" altLang="en-US" sz="1200" b="0" i="0" u="none" strike="noStrike" kern="1200" baseline="0" smtClean="0">
                <a:solidFill>
                  <a:schemeClr val="tx1"/>
                </a:solidFill>
                <a:latin typeface="+mn-lt"/>
                <a:ea typeface="+mn-ea"/>
                <a:cs typeface="+mn-cs"/>
              </a:rPr>
              <a:t>万元。</a:t>
            </a:r>
            <a:endParaRPr lang="zh-CN" altLang="en-US"/>
          </a:p>
        </p:txBody>
      </p:sp>
      <p:sp>
        <p:nvSpPr>
          <p:cNvPr id="4" name="灯片编号占位符 3"/>
          <p:cNvSpPr>
            <a:spLocks noGrp="1"/>
          </p:cNvSpPr>
          <p:nvPr>
            <p:ph type="sldNum" sz="quarter" idx="10"/>
          </p:nvPr>
        </p:nvSpPr>
        <p:spPr/>
        <p:txBody>
          <a:bodyPr/>
          <a:lstStyle/>
          <a:p>
            <a:pPr>
              <a:defRPr/>
            </a:pPr>
            <a:fld id="{BA44FAA9-51FA-4F6B-AC6F-9EF5239E7D33}" type="slidenum">
              <a:rPr lang="de-DE" smtClean="0"/>
              <a:pPr>
                <a:defRPr/>
              </a:pPr>
              <a:t>14</a:t>
            </a:fld>
            <a:endParaRPr lang="de-DE"/>
          </a:p>
        </p:txBody>
      </p:sp>
    </p:spTree>
    <p:extLst>
      <p:ext uri="{BB962C8B-B14F-4D97-AF65-F5344CB8AC3E}">
        <p14:creationId xmlns:p14="http://schemas.microsoft.com/office/powerpoint/2010/main" val="51779812"/>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收费服务“中国供应商”以查看潜在合作伙伴的详细资料和联系方式</a:t>
            </a:r>
            <a:endParaRPr lang="en-US" altLang="zh-CN" smtClean="0"/>
          </a:p>
          <a:p>
            <a:r>
              <a:rPr lang="zh-CN" altLang="en-US" smtClean="0"/>
              <a:t>中国供应商主要面对出口用户，诚信通主要用于国内贸易</a:t>
            </a:r>
            <a:endParaRPr lang="en-US"/>
          </a:p>
        </p:txBody>
      </p:sp>
      <p:sp>
        <p:nvSpPr>
          <p:cNvPr id="4" name="灯片编号占位符 3"/>
          <p:cNvSpPr>
            <a:spLocks noGrp="1"/>
          </p:cNvSpPr>
          <p:nvPr>
            <p:ph type="sldNum" sz="quarter" idx="10"/>
          </p:nvPr>
        </p:nvSpPr>
        <p:spPr/>
        <p:txBody>
          <a:bodyPr/>
          <a:lstStyle/>
          <a:p>
            <a:pPr>
              <a:defRPr/>
            </a:pPr>
            <a:fld id="{BA44FAA9-51FA-4F6B-AC6F-9EF5239E7D33}" type="slidenum">
              <a:rPr lang="de-DE" smtClean="0"/>
              <a:pPr>
                <a:defRPr/>
              </a:pPr>
              <a:t>15</a:t>
            </a:fld>
            <a:endParaRPr lang="de-DE"/>
          </a:p>
        </p:txBody>
      </p:sp>
    </p:spTree>
    <p:extLst>
      <p:ext uri="{BB962C8B-B14F-4D97-AF65-F5344CB8AC3E}">
        <p14:creationId xmlns:p14="http://schemas.microsoft.com/office/powerpoint/2010/main" val="487401316"/>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defRPr/>
            </a:pPr>
            <a:r>
              <a:rPr lang="zh-CN" altLang="en-US" sz="1200" smtClean="0"/>
              <a:t>上海钢铁交易中心目前经营状况：日均交易量已达</a:t>
            </a:r>
            <a:r>
              <a:rPr lang="en-US" altLang="zh-CN" sz="1200" smtClean="0"/>
              <a:t>5000 </a:t>
            </a:r>
            <a:r>
              <a:rPr lang="zh-CN" altLang="en-US" sz="1200" smtClean="0"/>
              <a:t>万元，有效注册用户达</a:t>
            </a:r>
            <a:r>
              <a:rPr lang="en-US" altLang="zh-CN" sz="1200" smtClean="0"/>
              <a:t>2.36 </a:t>
            </a:r>
            <a:r>
              <a:rPr lang="zh-CN" altLang="en-US" sz="1200" smtClean="0"/>
              <a:t>万户</a:t>
            </a:r>
            <a:endParaRPr lang="en-US" altLang="zh-CN" sz="1200" smtClean="0"/>
          </a:p>
          <a:p>
            <a:pPr marL="0" marR="0" indent="0" algn="l" defTabSz="914400" rtl="0" eaLnBrk="0" fontAlgn="base" latinLnBrk="0" hangingPunct="0">
              <a:lnSpc>
                <a:spcPct val="100000"/>
              </a:lnSpc>
              <a:spcBef>
                <a:spcPct val="30000"/>
              </a:spcBef>
              <a:spcAft>
                <a:spcPct val="0"/>
              </a:spcAft>
              <a:buClrTx/>
              <a:buSzTx/>
              <a:buFontTx/>
              <a:buNone/>
              <a:defRPr/>
            </a:pPr>
            <a:r>
              <a:rPr lang="zh-CN" altLang="en-US" sz="1200" smtClean="0"/>
              <a:t>信用行目前经营状况：</a:t>
            </a:r>
            <a:r>
              <a:rPr lang="en-US" altLang="zh-CN" sz="1200" smtClean="0"/>
              <a:t>21</a:t>
            </a:r>
            <a:r>
              <a:rPr lang="zh-CN" altLang="en-US" sz="1200" smtClean="0"/>
              <a:t>万家注册会员，日销售货品超过</a:t>
            </a:r>
            <a:r>
              <a:rPr lang="en-US" altLang="zh-CN" sz="1200" smtClean="0"/>
              <a:t>1</a:t>
            </a:r>
            <a:r>
              <a:rPr lang="zh-CN" altLang="en-US" sz="1200" smtClean="0"/>
              <a:t>万吨，今年上半年在线销售额达到</a:t>
            </a:r>
            <a:r>
              <a:rPr lang="en-US" altLang="zh-CN" sz="1200" smtClean="0"/>
              <a:t>10</a:t>
            </a:r>
            <a:r>
              <a:rPr lang="zh-CN" altLang="en-US" sz="1200" smtClean="0"/>
              <a:t>亿元</a:t>
            </a:r>
            <a:endParaRPr lang="en-US" altLang="zh-CN" sz="1200" smtClean="0"/>
          </a:p>
          <a:p>
            <a:pPr marL="0" marR="0" indent="0" algn="l" defTabSz="914400" rtl="0" eaLnBrk="0" fontAlgn="base" latinLnBrk="0" hangingPunct="0">
              <a:lnSpc>
                <a:spcPct val="100000"/>
              </a:lnSpc>
              <a:spcBef>
                <a:spcPct val="30000"/>
              </a:spcBef>
              <a:spcAft>
                <a:spcPct val="0"/>
              </a:spcAft>
              <a:buClrTx/>
              <a:buSzTx/>
              <a:buFontTx/>
              <a:buNone/>
              <a:defRPr/>
            </a:pPr>
            <a:endParaRPr lang="en-US" altLang="zh-CN" sz="1200" smtClean="0"/>
          </a:p>
        </p:txBody>
      </p:sp>
      <p:sp>
        <p:nvSpPr>
          <p:cNvPr id="4" name="灯片编号占位符 3"/>
          <p:cNvSpPr>
            <a:spLocks noGrp="1"/>
          </p:cNvSpPr>
          <p:nvPr>
            <p:ph type="sldNum" sz="quarter" idx="10"/>
          </p:nvPr>
        </p:nvSpPr>
        <p:spPr/>
        <p:txBody>
          <a:bodyPr/>
          <a:lstStyle/>
          <a:p>
            <a:pPr>
              <a:defRPr/>
            </a:pPr>
            <a:fld id="{BA44FAA9-51FA-4F6B-AC6F-9EF5239E7D33}" type="slidenum">
              <a:rPr lang="de-DE" smtClean="0"/>
              <a:pPr>
                <a:defRPr/>
              </a:pPr>
              <a:t>16</a:t>
            </a:fld>
            <a:endParaRPr lang="de-DE"/>
          </a:p>
        </p:txBody>
      </p:sp>
    </p:spTree>
    <p:extLst>
      <p:ext uri="{BB962C8B-B14F-4D97-AF65-F5344CB8AC3E}">
        <p14:creationId xmlns:p14="http://schemas.microsoft.com/office/powerpoint/2010/main" val="366540424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defRPr/>
            </a:pPr>
            <a:r>
              <a:rPr lang="zh-CN" altLang="en-US" sz="1200" b="1" smtClean="0">
                <a:latin typeface="微软雅黑" pitchFamily="34" charset="-122"/>
                <a:ea typeface="微软雅黑" pitchFamily="34" charset="-122"/>
              </a:rPr>
              <a:t>交易服务平台：</a:t>
            </a:r>
            <a:r>
              <a:rPr lang="zh-CN" altLang="en-US" sz="1200" smtClean="0">
                <a:solidFill>
                  <a:schemeClr val="tx1"/>
                </a:solidFill>
                <a:latin typeface="微软雅黑" pitchFamily="34" charset="-122"/>
                <a:ea typeface="微软雅黑" pitchFamily="34" charset="-122"/>
                <a:cs typeface="Arial"/>
              </a:rPr>
              <a:t>生产制造商、贸易流通商、终端用户通过平台提供的真实库存挂牌销售等业务模式促进买卖交易，扩大和深化销售网络，提高流通效率</a:t>
            </a:r>
            <a:endParaRPr lang="en-US" altLang="zh-CN" sz="1200" smtClean="0">
              <a:latin typeface="微软雅黑" pitchFamily="34" charset="-122"/>
              <a:ea typeface="微软雅黑" pitchFamily="34" charset="-122"/>
            </a:endParaRPr>
          </a:p>
          <a:p>
            <a:pPr marL="0" marR="0" indent="0" algn="l" defTabSz="914400" rtl="0" eaLnBrk="0" fontAlgn="base" latinLnBrk="0" hangingPunct="0">
              <a:lnSpc>
                <a:spcPct val="100000"/>
              </a:lnSpc>
              <a:spcBef>
                <a:spcPct val="30000"/>
              </a:spcBef>
              <a:spcAft>
                <a:spcPct val="0"/>
              </a:spcAft>
              <a:buClrTx/>
              <a:buSzTx/>
              <a:buFontTx/>
              <a:buNone/>
              <a:defRPr/>
            </a:pPr>
            <a:r>
              <a:rPr lang="zh-CN" altLang="en-US" sz="1200" b="1" smtClean="0">
                <a:solidFill>
                  <a:schemeClr val="tx1"/>
                </a:solidFill>
                <a:latin typeface="微软雅黑" pitchFamily="34" charset="-122"/>
                <a:ea typeface="微软雅黑" pitchFamily="34" charset="-122"/>
              </a:rPr>
              <a:t>物流服务平台</a:t>
            </a:r>
            <a:r>
              <a:rPr lang="zh-CN" altLang="en-US" sz="1200" b="1" smtClean="0">
                <a:solidFill>
                  <a:schemeClr val="tx1"/>
                </a:solidFill>
                <a:latin typeface="微软雅黑" pitchFamily="34" charset="-122"/>
                <a:ea typeface="微软雅黑" pitchFamily="34" charset="-122"/>
                <a:cs typeface="Arial"/>
              </a:rPr>
              <a:t>：</a:t>
            </a:r>
            <a:r>
              <a:rPr lang="zh-CN" altLang="en-US" sz="1200" smtClean="0">
                <a:solidFill>
                  <a:schemeClr val="tx1"/>
                </a:solidFill>
                <a:latin typeface="微软雅黑" pitchFamily="34" charset="-122"/>
                <a:ea typeface="微软雅黑" pitchFamily="34" charset="-122"/>
                <a:cs typeface="Arial"/>
              </a:rPr>
              <a:t>仓储、物流、加工等联盟成员加入物流服务平台，形成全国的服务网络，满足交易服务所需的物流仓储需求，并实现信息共享和业务协同</a:t>
            </a:r>
            <a:endParaRPr lang="en-US" altLang="zh-CN" sz="1200" smtClean="0">
              <a:latin typeface="微软雅黑" pitchFamily="34" charset="-122"/>
              <a:ea typeface="微软雅黑" pitchFamily="34" charset="-122"/>
            </a:endParaRPr>
          </a:p>
          <a:p>
            <a:pPr marL="0" marR="0" indent="0" algn="l" defTabSz="914400" rtl="0" eaLnBrk="0" fontAlgn="base" latinLnBrk="0" hangingPunct="0">
              <a:lnSpc>
                <a:spcPct val="100000"/>
              </a:lnSpc>
              <a:spcBef>
                <a:spcPct val="30000"/>
              </a:spcBef>
              <a:spcAft>
                <a:spcPct val="0"/>
              </a:spcAft>
              <a:buClrTx/>
              <a:buSzTx/>
              <a:buFontTx/>
              <a:buNone/>
              <a:defRPr/>
            </a:pPr>
            <a:r>
              <a:rPr lang="zh-CN" altLang="en-US" sz="1200" b="1" smtClean="0">
                <a:solidFill>
                  <a:schemeClr val="tx1"/>
                </a:solidFill>
                <a:latin typeface="微软雅黑" pitchFamily="34" charset="-122"/>
                <a:ea typeface="微软雅黑" pitchFamily="34" charset="-122"/>
              </a:rPr>
              <a:t>金融服务平台：</a:t>
            </a:r>
            <a:r>
              <a:rPr lang="zh-CN" altLang="en-US" sz="1200" smtClean="0">
                <a:solidFill>
                  <a:schemeClr val="tx1"/>
                </a:solidFill>
                <a:latin typeface="微软雅黑" pitchFamily="34" charset="-122"/>
                <a:ea typeface="微软雅黑" pitchFamily="34" charset="-122"/>
                <a:cs typeface="Arial"/>
              </a:rPr>
              <a:t>银行、保险等金融服务伙伴加入金融服务平台，提供基于交易和买卖资金需求的融资、保险、担保等业务；与物流基础中的数码仓相结合，提高风险管控及控货能力</a:t>
            </a:r>
            <a:endParaRPr lang="en-US" altLang="zh-CN" sz="1200" smtClean="0">
              <a:latin typeface="微软雅黑" pitchFamily="34" charset="-122"/>
              <a:ea typeface="微软雅黑" pitchFamily="34" charset="-122"/>
            </a:endParaRPr>
          </a:p>
          <a:p>
            <a:pPr marL="0" marR="0" indent="0" algn="l" defTabSz="914400" rtl="0" eaLnBrk="0" fontAlgn="base" latinLnBrk="0" hangingPunct="0">
              <a:lnSpc>
                <a:spcPct val="100000"/>
              </a:lnSpc>
              <a:spcBef>
                <a:spcPct val="30000"/>
              </a:spcBef>
              <a:spcAft>
                <a:spcPct val="0"/>
              </a:spcAft>
              <a:buClrTx/>
              <a:buSzTx/>
              <a:buFontTx/>
              <a:buNone/>
              <a:defRPr/>
            </a:pPr>
            <a:r>
              <a:rPr lang="zh-CN" altLang="en-US" sz="1200" b="1" smtClean="0">
                <a:solidFill>
                  <a:schemeClr val="tx1"/>
                </a:solidFill>
                <a:latin typeface="微软雅黑" pitchFamily="34" charset="-122"/>
                <a:ea typeface="微软雅黑" pitchFamily="34" charset="-122"/>
              </a:rPr>
              <a:t>数据服务平台：</a:t>
            </a:r>
            <a:r>
              <a:rPr lang="zh-CN" altLang="en-US" sz="1200" smtClean="0">
                <a:latin typeface="+mn-ea"/>
              </a:rPr>
              <a:t>整合各相关参与方的交易数据、产品数据、物流数据、财务数据、客户数据、服务数据等各类业务数据，建成大数据平台，</a:t>
            </a:r>
            <a:r>
              <a:rPr lang="zh-CN" altLang="en-US" sz="1200" smtClean="0">
                <a:solidFill>
                  <a:srgbClr val="000000"/>
                </a:solidFill>
                <a:latin typeface="微软雅黑"/>
              </a:rPr>
              <a:t>既可以支持经营决策、模式创新、高效运营，又可以为流通行业提供真实的供需指数、价格</a:t>
            </a:r>
            <a:r>
              <a:rPr lang="zh-CN" altLang="en-US" sz="1200" smtClean="0">
                <a:latin typeface="+mn-ea"/>
              </a:rPr>
              <a:t>指数等，促进行业的发展</a:t>
            </a:r>
            <a:endParaRPr lang="en-US" altLang="zh-CN" sz="1200" smtClean="0">
              <a:latin typeface="微软雅黑" pitchFamily="34" charset="-122"/>
              <a:ea typeface="微软雅黑" pitchFamily="34" charset="-122"/>
            </a:endParaRPr>
          </a:p>
          <a:p>
            <a:endParaRPr lang="en-US"/>
          </a:p>
        </p:txBody>
      </p:sp>
      <p:sp>
        <p:nvSpPr>
          <p:cNvPr id="4" name="Slide Number Placeholder 3"/>
          <p:cNvSpPr>
            <a:spLocks noGrp="1"/>
          </p:cNvSpPr>
          <p:nvPr>
            <p:ph type="sldNum" sz="quarter" idx="10"/>
          </p:nvPr>
        </p:nvSpPr>
        <p:spPr/>
        <p:txBody>
          <a:bodyPr/>
          <a:lstStyle/>
          <a:p>
            <a:pPr>
              <a:defRPr/>
            </a:pPr>
            <a:fld id="{BA44FAA9-51FA-4F6B-AC6F-9EF5239E7D33}" type="slidenum">
              <a:rPr lang="de-DE" smtClean="0"/>
              <a:pPr>
                <a:defRPr/>
              </a:pPr>
              <a:t>19</a:t>
            </a:fld>
            <a:endParaRPr lang="de-D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A44FAA9-51FA-4F6B-AC6F-9EF5239E7D33}" type="slidenum">
              <a:rPr lang="de-DE" smtClean="0"/>
              <a:pPr>
                <a:defRPr/>
              </a:pPr>
              <a:t>21</a:t>
            </a:fld>
            <a:endParaRPr lang="de-DE"/>
          </a:p>
        </p:txBody>
      </p:sp>
    </p:spTree>
    <p:extLst>
      <p:ext uri="{BB962C8B-B14F-4D97-AF65-F5344CB8AC3E}">
        <p14:creationId xmlns:p14="http://schemas.microsoft.com/office/powerpoint/2010/main" val="199056079"/>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320" y="8684962"/>
            <a:ext cx="2972068" cy="457567"/>
          </a:xfrm>
          <a:prstGeom prst="rect">
            <a:avLst/>
          </a:prstGeom>
        </p:spPr>
        <p:txBody>
          <a:bodyPr/>
          <a:lstStyle/>
          <a:p>
            <a:pPr>
              <a:defRPr/>
            </a:pPr>
            <a:fld id="{619E727C-8375-4CBC-B9E5-C2F17DD8FCCE}" type="slidenum">
              <a:rPr lang="zh-CN" altLang="en-US" smtClean="0"/>
              <a:pPr>
                <a:defRPr/>
              </a:pPr>
              <a:t>22</a:t>
            </a:fld>
            <a:endParaRPr lang="zh-CN" altLang="en-US"/>
          </a:p>
        </p:txBody>
      </p:sp>
    </p:spTree>
    <p:extLst>
      <p:ext uri="{BB962C8B-B14F-4D97-AF65-F5344CB8AC3E}">
        <p14:creationId xmlns:p14="http://schemas.microsoft.com/office/powerpoint/2010/main" val="3830786264"/>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BA44FAA9-51FA-4F6B-AC6F-9EF5239E7D33}" type="slidenum">
              <a:rPr lang="de-DE" smtClean="0"/>
              <a:pPr>
                <a:defRPr/>
              </a:pPr>
              <a:t>35</a:t>
            </a:fld>
            <a:endParaRPr lang="de-DE"/>
          </a:p>
        </p:txBody>
      </p:sp>
    </p:spTree>
    <p:extLst>
      <p:ext uri="{BB962C8B-B14F-4D97-AF65-F5344CB8AC3E}">
        <p14:creationId xmlns:p14="http://schemas.microsoft.com/office/powerpoint/2010/main" val="199056079"/>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oleObject" Target="../embeddings/oleObject1.bin" TargetMode="Internal" /><Relationship Id="rId3" Type="http://schemas.openxmlformats.org/officeDocument/2006/relationships/image" Target="../media/image1.emf"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image" Target="../media/image2.jpeg" /><Relationship Id="rId7" Type="http://schemas.openxmlformats.org/officeDocument/2006/relationships/image" Target="../media/image3.jpeg" /><Relationship Id="rId8" Type="http://schemas.openxmlformats.org/officeDocument/2006/relationships/vmlDrawing" Target="../drawings/vmlDrawing1.v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xml" /><Relationship Id="rId2" Type="http://schemas.openxmlformats.org/officeDocument/2006/relationships/oleObject" Target="../embeddings/oleObject2.bin" TargetMode="Internal" /><Relationship Id="rId3" Type="http://schemas.openxmlformats.org/officeDocument/2006/relationships/image" Target="../media/image1.emf" /><Relationship Id="rId4" Type="http://schemas.openxmlformats.org/officeDocument/2006/relationships/vmlDrawing" Target="../drawings/vmlDrawing2.v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xml" /><Relationship Id="rId2" Type="http://schemas.openxmlformats.org/officeDocument/2006/relationships/oleObject" Target="../embeddings/oleObject3.bin" TargetMode="Internal" /><Relationship Id="rId3" Type="http://schemas.openxmlformats.org/officeDocument/2006/relationships/image" Target="../media/image1.emf" /><Relationship Id="rId4" Type="http://schemas.openxmlformats.org/officeDocument/2006/relationships/vmlDrawing" Target="../drawings/vmlDrawing3.v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0A246D-1E33-4A69-8C69-EB81D48E4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8757C1-3E75-461C-9631-CA1859C93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711AB5-0A77-4C09-9450-239CB6A1D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400297-DFF2-41E0-9171-33B5FBFD4D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B4B1E6-238C-46D7-B244-B1A3399982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266D36-F792-4A64-8B7B-C31C0C81F8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CC0D53-2F45-4EF0-8D72-4B27CD3813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656150-8243-4914-8F8C-9CC0CAE217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A0C19E-BF2E-4609-BC5D-E02AFAAA7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17A575-6436-45BF-A007-A245E97E3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AB202-A9C8-48CE-BEBD-BC35C33A6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Divider Slide Option 2">
    <p:spTree>
      <p:nvGrpSpPr>
        <p:cNvPr id="1" name=""/>
        <p:cNvGrpSpPr/>
        <p:nvPr/>
      </p:nvGrpSpPr>
      <p:grpSpPr>
        <a:xfrm>
          <a:off x="0" y="0"/>
          <a:ext cx="0" cy="0"/>
        </a:xfrm>
      </p:grpSpPr>
      <p:graphicFrame>
        <p:nvGraphicFramePr>
          <p:cNvPr id="9" name="Objekt 8" hidden="1"/>
          <p:cNvGraphicFramePr>
            <a:graphicFrameLocks noChangeAspect="1"/>
          </p:cNvGraphicFramePr>
          <p:nvPr>
            <p:custDataLst>
              <p:tags r:id="rId1"/>
            </p:custDataLst>
          </p:nvPr>
        </p:nvGraphicFramePr>
        <p:xfrm>
          <a:off x="0" y="0"/>
          <a:ext cx="158750" cy="158750"/>
        </p:xfrm>
        <a:graphic>
          <a:graphicData uri="http://schemas.openxmlformats.org/presentationml/2006/ole">
            <mc:AlternateContent>
              <mc:Choice xmlns:v="urn:schemas-microsoft-com:vml" Requires="v">
                <p:oleObj spid="_x0000_s1038" name="think-cell Slide" r:id="rId2" imgW="158750" imgH="158750" progId="TCLayout.ActiveDocument.1">
                  <p:embed/>
                </p:oleObj>
              </mc:Choice>
              <mc:Fallback>
                <p:oleObj name="think-cell Slide" r:id="rId2" imgW="158750" imgH="15875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19" name="AMC_Footer"/>
          <p:cNvSpPr txBox="1"/>
          <p:nvPr>
            <p:custDataLst>
              <p:tags r:id="rId4"/>
            </p:custDataLst>
          </p:nvPr>
        </p:nvSpPr>
        <p:spPr>
          <a:xfrm>
            <a:off x="431800" y="6569075"/>
            <a:ext cx="5005251"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800" b="0" i="0" u="none" strike="noStrike" kern="1200" cap="none" spc="0" normalizeH="0" baseline="0" noProof="0" smtClean="0">
                <a:ln>
                  <a:noFill/>
                </a:ln>
                <a:solidFill>
                  <a:prstClr val="black"/>
                </a:solidFill>
                <a:effectLst/>
                <a:uLnTx/>
                <a:uFillTx/>
                <a:latin typeface="Arial"/>
                <a:ea typeface="+mn-ea"/>
                <a:cs typeface="Arial" pitchFamily="34" charset="0"/>
              </a:rPr>
              <a:t>内部资料  注意保密   </a:t>
            </a:r>
            <a:r>
              <a:rPr kumimoji="0" lang="en-US" altLang="zh-CN" sz="800" b="0" i="0" u="none" strike="noStrike" kern="1200" cap="none" spc="0" normalizeH="0" baseline="0" noProof="0" smtClean="0">
                <a:ln>
                  <a:noFill/>
                </a:ln>
                <a:solidFill>
                  <a:prstClr val="black"/>
                </a:solidFill>
                <a:effectLst/>
                <a:uLnTx/>
                <a:uFillTx/>
                <a:latin typeface="Arial"/>
                <a:ea typeface="+mn-ea"/>
                <a:cs typeface="Arial" pitchFamily="34" charset="0"/>
              </a:rPr>
              <a:t>CONFIDENTIAL</a:t>
            </a:r>
            <a:endParaRPr kumimoji="0" lang="en-US" sz="800" b="0" i="0" u="none" strike="noStrike" kern="1200" cap="none" spc="0" normalizeH="0" baseline="0" noProof="0">
              <a:ln>
                <a:noFill/>
              </a:ln>
              <a:solidFill>
                <a:prstClr val="black"/>
              </a:solidFill>
              <a:effectLst/>
              <a:uLnTx/>
              <a:uFillTx/>
              <a:latin typeface="Arial"/>
              <a:ea typeface="+mn-ea"/>
              <a:cs typeface="Arial" pitchFamily="34" charset="0"/>
            </a:endParaRPr>
          </a:p>
        </p:txBody>
      </p:sp>
      <p:sp>
        <p:nvSpPr>
          <p:cNvPr id="12" name="Inhaltsplatzhalter 13"/>
          <p:cNvSpPr txBox="1"/>
          <p:nvPr userDrawn="1">
            <p:custDataLst>
              <p:tags r:id="rId5"/>
            </p:custDataLst>
          </p:nvPr>
        </p:nvSpPr>
        <p:spPr>
          <a:xfrm>
            <a:off x="8303931" y="6569075"/>
            <a:ext cx="396739"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B578BD5-E3A8-4354-91BC-79CE4598B8D1}" type="slidenum">
              <a:rPr kumimoji="0" lang="en-US" sz="800" b="0" i="0" u="none" strike="noStrike" kern="1200" cap="none" spc="0" normalizeH="0" baseline="0" noProof="0" smtClean="0">
                <a:ln>
                  <a:noFill/>
                </a:ln>
                <a:solidFill>
                  <a:prstClr val="black"/>
                </a:solidFill>
                <a:effectLst/>
                <a:uLnTx/>
                <a:uFillTx/>
                <a:latin typeface="+mn-lt"/>
                <a:ea typeface="+mn-ea"/>
                <a:cs typeface="Arial" pitchFamily="34" charset="0"/>
              </a:rPr>
              <a:pPr marL="0" marR="0" lvl="0" indent="0" algn="r" defTabSz="914400" rtl="0" eaLnBrk="1" fontAlgn="auto" latinLnBrk="0" hangingPunct="1">
                <a:lnSpc>
                  <a:spcPct val="100000"/>
                </a:lnSpc>
                <a:spcBef>
                  <a:spcPct val="0"/>
                </a:spcBef>
                <a:spcAft>
                  <a:spcPct val="0"/>
                </a:spcAft>
                <a:buClrTx/>
                <a:buSzTx/>
                <a:buFontTx/>
                <a:buNone/>
                <a:defRPr/>
              </a:pPr>
              <a:t>1</a:t>
            </a:fld>
            <a:endParaRPr kumimoji="0" lang="de-DE" sz="800" b="0" i="0" u="none" strike="noStrike" kern="1200" cap="none" spc="0" normalizeH="0" baseline="0" noProof="0">
              <a:ln>
                <a:noFill/>
              </a:ln>
              <a:solidFill>
                <a:prstClr val="black"/>
              </a:solidFill>
              <a:effectLst/>
              <a:uLnTx/>
              <a:uFillTx/>
              <a:latin typeface="+mn-lt"/>
              <a:ea typeface="+mn-ea"/>
              <a:cs typeface="Arial" pitchFamily="34" charset="0"/>
            </a:endParaRPr>
          </a:p>
        </p:txBody>
      </p:sp>
      <p:pic>
        <p:nvPicPr>
          <p:cNvPr id="2" name="Picture 1"/>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3175"/>
            <a:ext cx="9144000" cy="3324225"/>
          </a:xfrm>
          <a:prstGeom prst="rect">
            <a:avLst/>
          </a:prstGeom>
        </p:spPr>
      </p:pic>
      <p:cxnSp>
        <p:nvCxnSpPr>
          <p:cNvPr id="10" name="Straight Connector 9"/>
          <p:cNvCxnSpPr>
            <a:cxnSpLocks noChangeShapeType="1"/>
          </p:cNvCxnSpPr>
          <p:nvPr userDrawn="1"/>
        </p:nvCxnSpPr>
        <p:spPr bwMode="auto">
          <a:xfrm>
            <a:off x="1236" y="3333160"/>
            <a:ext cx="9144000" cy="1588"/>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9"/>
          <p:cNvCxnSpPr>
            <a:cxnSpLocks noChangeShapeType="1"/>
          </p:cNvCxnSpPr>
          <p:nvPr userDrawn="1"/>
        </p:nvCxnSpPr>
        <p:spPr bwMode="auto">
          <a:xfrm>
            <a:off x="1236" y="6570028"/>
            <a:ext cx="9144000" cy="0"/>
          </a:xfrm>
          <a:prstGeom prst="line">
            <a:avLst/>
          </a:prstGeom>
          <a:noFill/>
          <a:ln w="12700">
            <a:solidFill>
              <a:schemeClr val="tx1"/>
            </a:solidFill>
            <a:round/>
          </a:ln>
        </p:spPr>
      </p:cxnSp>
      <p:pic>
        <p:nvPicPr>
          <p:cNvPr id="16" name="Picture 18" descr="五矿钢铁logo"/>
          <p:cNvPicPr>
            <a:picLocks noChangeAspect="1" noChangeArrowheads="1"/>
          </p:cNvPicPr>
          <p:nvPr userDrawn="1"/>
        </p:nvPicPr>
        <p:blipFill>
          <a:blip r:embed="rId7">
            <a:extLst>
              <a:ext uri="{28A0092B-C50C-407E-A947-70E740481C1C}">
                <a14:useLocalDpi xmlns:a14="http://schemas.microsoft.com/office/drawing/2010/main"/>
              </a:ext>
            </a:extLst>
          </a:blip>
          <a:stretch>
            <a:fillRect/>
          </a:stretch>
        </p:blipFill>
        <p:spPr bwMode="auto">
          <a:xfrm>
            <a:off x="7570694" y="5393253"/>
            <a:ext cx="1080666" cy="1127823"/>
          </a:xfrm>
          <a:prstGeom prst="rect">
            <a:avLst/>
          </a:prstGeom>
          <a:noFill/>
          <a:extLst>
            <a:ext uri="{909E8E84-426E-40DD-AFC4-6F175D3DCCD1}">
              <a14:hiddenFill xmlns:a14="http://schemas.microsoft.com/office/drawing/2010/main">
                <a:solidFill>
                  <a:srgbClr val="FFFFFF"/>
                </a:solidFill>
              </a14:hiddenFill>
            </a:ext>
          </a:extLst>
        </p:spPr>
      </p:pic>
      <p:sp>
        <p:nvSpPr>
          <p:cNvPr id="17" name="Text Placeholder 4"/>
          <p:cNvSpPr>
            <a:spLocks noGrp="1"/>
          </p:cNvSpPr>
          <p:nvPr>
            <p:ph type="body" sz="quarter" idx="10"/>
          </p:nvPr>
        </p:nvSpPr>
        <p:spPr>
          <a:xfrm>
            <a:off x="412450" y="4739013"/>
            <a:ext cx="8299750" cy="416023"/>
          </a:xfrm>
          <a:prstGeom prst="rect">
            <a:avLst/>
          </a:prstGeom>
        </p:spPr>
        <p:txBody>
          <a:bodyPr lIns="0"/>
          <a:lstStyle>
            <a:lvl1pPr marL="0" indent="0">
              <a:buNone/>
              <a:defRPr sz="1800">
                <a:latin typeface="+mn-ea"/>
                <a:ea typeface="+mn-ea"/>
              </a:defRPr>
            </a:lvl1pPr>
          </a:lstStyle>
          <a:p>
            <a:pPr lvl="0"/>
            <a:r>
              <a:rPr lang="en-US" smtClean="0"/>
              <a:t>Click to edit Master text styles</a:t>
            </a:r>
          </a:p>
        </p:txBody>
      </p:sp>
      <p:sp>
        <p:nvSpPr>
          <p:cNvPr id="18" name="Title 1"/>
          <p:cNvSpPr>
            <a:spLocks noGrp="1"/>
          </p:cNvSpPr>
          <p:nvPr>
            <p:ph type="ctrTitle" hasCustomPrompt="1"/>
          </p:nvPr>
        </p:nvSpPr>
        <p:spPr>
          <a:xfrm>
            <a:off x="412450" y="3694260"/>
            <a:ext cx="8299750" cy="1044753"/>
          </a:xfrm>
          <a:prstGeom prst="rect">
            <a:avLst/>
          </a:prstGeom>
        </p:spPr>
        <p:txBody>
          <a:bodyPr tIns="0" anchor="t" anchorCtr="0">
            <a:noAutofit/>
          </a:bodyPr>
          <a:lstStyle>
            <a:lvl1pPr algn="l">
              <a:lnSpc>
                <a:spcPct val="100000"/>
              </a:lnSpc>
              <a:defRPr sz="2800" b="1" spc="0" baseline="0">
                <a:solidFill>
                  <a:srgbClr val="000000"/>
                </a:solidFill>
                <a:latin typeface="+mn-ea"/>
                <a:ea typeface="+mn-ea"/>
                <a:cs typeface="Arial" pitchFamily="34" charset="0"/>
              </a:defRPr>
            </a:lvl1pPr>
          </a:lstStyle>
          <a:p>
            <a:r>
              <a:rPr lang="en-US" smtClean="0"/>
              <a:t>Click to edit Master title style </a:t>
            </a:r>
            <a:endParaRPr lang="en-GB"/>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and Content">
    <p:spTree>
      <p:nvGrpSpPr>
        <p:cNvPr id="1" name=""/>
        <p:cNvGrpSpPr/>
        <p:nvPr/>
      </p:nvGrpSpPr>
      <p:grpSpPr>
        <a:xfrm>
          <a:off x="0" y="0"/>
          <a:ext cx="0" cy="0"/>
        </a:xfrm>
      </p:grpSpPr>
      <p:sp>
        <p:nvSpPr>
          <p:cNvPr id="6" name="Title 1"/>
          <p:cNvSpPr>
            <a:spLocks noGrp="1"/>
          </p:cNvSpPr>
          <p:nvPr>
            <p:ph type="title" hasCustomPrompt="1"/>
          </p:nvPr>
        </p:nvSpPr>
        <p:spPr>
          <a:xfrm>
            <a:off x="431800" y="171544"/>
            <a:ext cx="7649882" cy="868362"/>
          </a:xfrm>
        </p:spPr>
        <p:txBody>
          <a:bodyPr>
            <a:noAutofit/>
          </a:bodyPr>
          <a:lstStyle>
            <a:lvl1pPr>
              <a:defRPr sz="2000">
                <a:solidFill>
                  <a:schemeClr val="tx1"/>
                </a:solidFill>
                <a:latin typeface="+mn-ea"/>
                <a:ea typeface="+mn-ea"/>
              </a:defRPr>
            </a:lvl1pPr>
          </a:lstStyle>
          <a:p>
            <a:r>
              <a:rPr lang="en-US" smtClean="0"/>
              <a:t>Slide title: can span two lines of the slide and </a:t>
            </a:r>
            <a:br>
              <a:rPr lang="en-US" smtClean="0"/>
            </a:br>
            <a:r>
              <a:rPr lang="en-US" smtClean="0"/>
              <a:t>uses this font color (20pt) </a:t>
            </a:r>
            <a:endParaRPr lang="en-GB"/>
          </a:p>
        </p:txBody>
      </p:sp>
    </p:spTree>
    <p:extLst>
      <p:ext uri="{BB962C8B-B14F-4D97-AF65-F5344CB8AC3E}">
        <p14:creationId xmlns:p14="http://schemas.microsoft.com/office/powerpoint/2010/main" val="30350805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Sub-Title and Content">
    <p:spTree>
      <p:nvGrpSpPr>
        <p:cNvPr id="1" name=""/>
        <p:cNvGrpSpPr/>
        <p:nvPr/>
      </p:nvGrpSpPr>
      <p:grpSpPr>
        <a:xfrm>
          <a:off x="0" y="0"/>
          <a:ext cx="0" cy="0"/>
        </a:xfrm>
      </p:grpSpPr>
      <p:sp>
        <p:nvSpPr>
          <p:cNvPr id="6" name="Title 1"/>
          <p:cNvSpPr>
            <a:spLocks noGrp="1"/>
          </p:cNvSpPr>
          <p:nvPr>
            <p:ph type="title" hasCustomPrompt="1"/>
          </p:nvPr>
        </p:nvSpPr>
        <p:spPr>
          <a:xfrm>
            <a:off x="431801" y="171544"/>
            <a:ext cx="7649881" cy="868362"/>
          </a:xfrm>
        </p:spPr>
        <p:txBody>
          <a:bodyPr>
            <a:noAutofit/>
          </a:bodyPr>
          <a:lstStyle>
            <a:lvl1pPr>
              <a:defRPr sz="2000">
                <a:solidFill>
                  <a:schemeClr val="tx1"/>
                </a:solidFill>
                <a:latin typeface="+mn-ea"/>
                <a:ea typeface="+mn-ea"/>
              </a:defRPr>
            </a:lvl1pPr>
          </a:lstStyle>
          <a:p>
            <a:r>
              <a:rPr lang="en-US" smtClean="0"/>
              <a:t>Slide title: can span two lines of the slide and </a:t>
            </a:r>
            <a:br>
              <a:rPr lang="en-US" smtClean="0"/>
            </a:br>
            <a:r>
              <a:rPr lang="en-US" smtClean="0"/>
              <a:t>uses this font color (20pt) </a:t>
            </a:r>
            <a:endParaRPr lang="en-GB"/>
          </a:p>
        </p:txBody>
      </p:sp>
      <p:sp>
        <p:nvSpPr>
          <p:cNvPr id="7" name="Textplatzhalter 2"/>
          <p:cNvSpPr>
            <a:spLocks noGrp="1"/>
          </p:cNvSpPr>
          <p:nvPr>
            <p:ph type="body" idx="13" hasCustomPrompt="1"/>
          </p:nvPr>
        </p:nvSpPr>
        <p:spPr>
          <a:xfrm>
            <a:off x="431800" y="1276350"/>
            <a:ext cx="8229339" cy="215444"/>
          </a:xfrm>
          <a:prstGeom prst="rect">
            <a:avLst/>
          </a:prstGeom>
          <a:noFill/>
        </p:spPr>
        <p:txBody>
          <a:bodyPr wrap="square" lIns="0" tIns="0" rIns="0" bIns="0">
            <a:spAutoFit/>
          </a:bodyPr>
          <a:lstStyle>
            <a:lvl1pPr marL="176213" indent="-176213" algn="l" rtl="0" eaLnBrk="1" fontAlgn="base" hangingPunct="1">
              <a:spcBef>
                <a:spcPts val="800"/>
              </a:spcBef>
              <a:spcAft>
                <a:spcPct val="0"/>
              </a:spcAft>
              <a:buClr>
                <a:schemeClr val="tx1"/>
              </a:buClr>
              <a:buFontTx/>
              <a:buNone/>
              <a:defRPr lang="de-DE" sz="1400" b="0" smtClean="0">
                <a:solidFill>
                  <a:schemeClr val="tx1"/>
                </a:solidFill>
                <a:latin typeface="+mn-ea"/>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176213" lvl="0" indent="-176213" algn="l" rtl="0" eaLnBrk="1" fontAlgn="base" hangingPunct="1">
              <a:spcBef>
                <a:spcPts val="800"/>
              </a:spcBef>
              <a:spcAft>
                <a:spcPct val="0"/>
              </a:spcAft>
              <a:buClr>
                <a:schemeClr val="tx1"/>
              </a:buClr>
              <a:buFontTx/>
              <a:buNone/>
            </a:pPr>
            <a:r>
              <a:rPr lang="de-DE" smtClean="0"/>
              <a:t>Sub-head uses this color (14pt)</a:t>
            </a:r>
          </a:p>
        </p:txBody>
      </p:sp>
    </p:spTree>
    <p:extLst>
      <p:ext uri="{BB962C8B-B14F-4D97-AF65-F5344CB8AC3E}">
        <p14:creationId xmlns:p14="http://schemas.microsoft.com/office/powerpoint/2010/main" val="2363187509"/>
      </p:ext>
    </p:extLst>
  </p:cSld>
  <p:clrMapOvr>
    <a:masterClrMapping/>
  </p:clrMapOvr>
  <p:transition/>
  <p:timing/>
  <p:hf hdr="0" dt="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and Content">
    <p:spTree>
      <p:nvGrpSpPr>
        <p:cNvPr id="1" name=""/>
        <p:cNvGrpSpPr/>
        <p:nvPr/>
      </p:nvGrpSpPr>
      <p:grpSpPr>
        <a:xfrm>
          <a:off x="0" y="0"/>
          <a:ext cx="0" cy="0"/>
        </a:xfrm>
      </p:grpSpPr>
      <p:sp>
        <p:nvSpPr>
          <p:cNvPr id="5" name="Content Placeholder 2"/>
          <p:cNvSpPr>
            <a:spLocks noGrp="1"/>
          </p:cNvSpPr>
          <p:nvPr>
            <p:ph idx="1" hasCustomPrompt="1"/>
          </p:nvPr>
        </p:nvSpPr>
        <p:spPr>
          <a:xfrm>
            <a:off x="421456" y="1276350"/>
            <a:ext cx="8290744" cy="5105400"/>
          </a:xfrm>
        </p:spPr>
        <p:txBody>
          <a:bodyPr/>
          <a:lstStyle>
            <a:lvl1pPr>
              <a:defRPr>
                <a:solidFill>
                  <a:schemeClr val="tx1"/>
                </a:solidFill>
                <a:latin typeface="+mn-ea"/>
                <a:ea typeface="+mn-ea"/>
              </a:defRPr>
            </a:lvl1pPr>
            <a:lvl2pPr>
              <a:defRPr>
                <a:solidFill>
                  <a:schemeClr val="tx1"/>
                </a:solidFill>
                <a:latin typeface="+mn-ea"/>
                <a:ea typeface="+mn-ea"/>
              </a:defRPr>
            </a:lvl2pPr>
            <a:lvl3pPr>
              <a:defRPr>
                <a:solidFill>
                  <a:schemeClr val="tx1"/>
                </a:solidFill>
                <a:latin typeface="+mn-ea"/>
                <a:ea typeface="+mn-ea"/>
              </a:defRPr>
            </a:lvl3pPr>
            <a:lvl4pPr>
              <a:defRPr baseline="0">
                <a:solidFill>
                  <a:schemeClr val="tx1"/>
                </a:solidFill>
                <a:latin typeface="+mn-ea"/>
                <a:ea typeface="+mn-ea"/>
              </a:defRPr>
            </a:lvl4pPr>
            <a:lvl5pPr>
              <a:defRPr>
                <a:solidFill>
                  <a:schemeClr val="tx1"/>
                </a:solidFill>
                <a:latin typeface="+mn-ea"/>
                <a:ea typeface="+mn-ea"/>
              </a:defRPr>
            </a:lvl5pPr>
          </a:lstStyle>
          <a:p>
            <a:pPr lvl="0"/>
            <a:r>
              <a:rPr lang="en-US" smtClean="0"/>
              <a:t>Slide copy uses this color (16pt)</a:t>
            </a:r>
          </a:p>
          <a:p>
            <a:pPr lvl="1"/>
            <a:r>
              <a:rPr lang="en-US" smtClean="0"/>
              <a:t>Bullet point level 1 (14pt)</a:t>
            </a:r>
          </a:p>
          <a:p>
            <a:pPr lvl="2"/>
            <a:r>
              <a:rPr lang="en-US" smtClean="0"/>
              <a:t>Bullet point level 2 (12pt)</a:t>
            </a:r>
          </a:p>
          <a:p>
            <a:pPr lvl="3"/>
            <a:r>
              <a:rPr lang="en-US" smtClean="0"/>
              <a:t>Bullet point level 3 (11pt)</a:t>
            </a:r>
          </a:p>
          <a:p>
            <a:pPr lvl="4"/>
            <a:r>
              <a:rPr lang="en-US" smtClean="0"/>
              <a:t>Bullet point level 4 (11pt)</a:t>
            </a:r>
            <a:endParaRPr lang="en-GB"/>
          </a:p>
        </p:txBody>
      </p:sp>
      <p:sp>
        <p:nvSpPr>
          <p:cNvPr id="6" name="Title 1"/>
          <p:cNvSpPr>
            <a:spLocks noGrp="1"/>
          </p:cNvSpPr>
          <p:nvPr>
            <p:ph type="title" hasCustomPrompt="1"/>
          </p:nvPr>
        </p:nvSpPr>
        <p:spPr>
          <a:xfrm>
            <a:off x="431800" y="171544"/>
            <a:ext cx="7649882" cy="868362"/>
          </a:xfrm>
        </p:spPr>
        <p:txBody>
          <a:bodyPr>
            <a:noAutofit/>
          </a:bodyPr>
          <a:lstStyle>
            <a:lvl1pPr>
              <a:defRPr sz="2000">
                <a:solidFill>
                  <a:schemeClr val="tx1"/>
                </a:solidFill>
                <a:latin typeface="+mn-ea"/>
                <a:ea typeface="+mn-ea"/>
              </a:defRPr>
            </a:lvl1pPr>
          </a:lstStyle>
          <a:p>
            <a:r>
              <a:rPr lang="en-US" smtClean="0"/>
              <a:t>Slide title: can span two lines of the slide and </a:t>
            </a:r>
            <a:br>
              <a:rPr lang="en-US" smtClean="0"/>
            </a:br>
            <a:r>
              <a:rPr lang="en-US" smtClean="0"/>
              <a:t>uses this font color (20pt) </a:t>
            </a:r>
            <a:endParaRPr lang="en-GB"/>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Sub-Title and Content">
    <p:spTree>
      <p:nvGrpSpPr>
        <p:cNvPr id="1" name=""/>
        <p:cNvGrpSpPr/>
        <p:nvPr/>
      </p:nvGrpSpPr>
      <p:grpSpPr>
        <a:xfrm>
          <a:off x="0" y="0"/>
          <a:ext cx="0" cy="0"/>
        </a:xfrm>
      </p:grpSpPr>
      <p:sp>
        <p:nvSpPr>
          <p:cNvPr id="5" name="Content Placeholder 2"/>
          <p:cNvSpPr>
            <a:spLocks noGrp="1"/>
          </p:cNvSpPr>
          <p:nvPr>
            <p:ph idx="1" hasCustomPrompt="1"/>
          </p:nvPr>
        </p:nvSpPr>
        <p:spPr>
          <a:xfrm>
            <a:off x="431800" y="1665288"/>
            <a:ext cx="8229340" cy="4716463"/>
          </a:xfrm>
        </p:spPr>
        <p:txBody>
          <a:bodyPr/>
          <a:lstStyle>
            <a:lvl1pPr>
              <a:defRPr>
                <a:latin typeface="+mn-ea"/>
                <a:ea typeface="+mn-ea"/>
              </a:defRPr>
            </a:lvl1pPr>
            <a:lvl2pPr>
              <a:defRPr sz="1600">
                <a:latin typeface="+mn-ea"/>
                <a:ea typeface="+mn-ea"/>
              </a:defRPr>
            </a:lvl2pPr>
            <a:lvl3pPr>
              <a:defRPr sz="1400">
                <a:latin typeface="+mn-ea"/>
                <a:ea typeface="+mn-ea"/>
              </a:defRPr>
            </a:lvl3pPr>
            <a:lvl4pPr>
              <a:defRPr sz="1200" baseline="0">
                <a:latin typeface="+mn-ea"/>
                <a:ea typeface="+mn-ea"/>
              </a:defRPr>
            </a:lvl4pPr>
            <a:lvl5pPr>
              <a:defRPr>
                <a:latin typeface="+mn-ea"/>
                <a:ea typeface="+mn-ea"/>
              </a:defRPr>
            </a:lvl5pPr>
          </a:lstStyle>
          <a:p>
            <a:pPr lvl="0"/>
            <a:r>
              <a:rPr lang="en-US" smtClean="0"/>
              <a:t>Slide copy uses this color (16pt)</a:t>
            </a:r>
          </a:p>
          <a:p>
            <a:pPr lvl="1"/>
            <a:r>
              <a:rPr lang="en-US" smtClean="0"/>
              <a:t>Bullet point level 1 (16pt)</a:t>
            </a:r>
          </a:p>
          <a:p>
            <a:pPr lvl="2"/>
            <a:r>
              <a:rPr lang="en-US" smtClean="0"/>
              <a:t>Bullet point level 2 (14pt)</a:t>
            </a:r>
          </a:p>
          <a:p>
            <a:pPr lvl="3"/>
            <a:r>
              <a:rPr lang="en-US" smtClean="0"/>
              <a:t>Bullet point level 3 (12pt)</a:t>
            </a:r>
          </a:p>
          <a:p>
            <a:pPr lvl="4"/>
            <a:r>
              <a:rPr lang="en-US" smtClean="0"/>
              <a:t>Bullet point level 4 (11pt)</a:t>
            </a:r>
            <a:endParaRPr lang="en-GB"/>
          </a:p>
        </p:txBody>
      </p:sp>
      <p:sp>
        <p:nvSpPr>
          <p:cNvPr id="6" name="Title 1"/>
          <p:cNvSpPr>
            <a:spLocks noGrp="1"/>
          </p:cNvSpPr>
          <p:nvPr>
            <p:ph type="title" hasCustomPrompt="1"/>
          </p:nvPr>
        </p:nvSpPr>
        <p:spPr>
          <a:xfrm>
            <a:off x="431801" y="171544"/>
            <a:ext cx="7649881" cy="868362"/>
          </a:xfrm>
        </p:spPr>
        <p:txBody>
          <a:bodyPr>
            <a:noAutofit/>
          </a:bodyPr>
          <a:lstStyle>
            <a:lvl1pPr>
              <a:defRPr sz="2000">
                <a:solidFill>
                  <a:schemeClr val="tx1"/>
                </a:solidFill>
                <a:latin typeface="+mn-ea"/>
                <a:ea typeface="+mn-ea"/>
              </a:defRPr>
            </a:lvl1pPr>
          </a:lstStyle>
          <a:p>
            <a:r>
              <a:rPr lang="en-US" smtClean="0"/>
              <a:t>Slide title: can span two lines of the slide and </a:t>
            </a:r>
            <a:br>
              <a:rPr lang="en-US" smtClean="0"/>
            </a:br>
            <a:r>
              <a:rPr lang="en-US" smtClean="0"/>
              <a:t>uses this font color (20pt) </a:t>
            </a:r>
            <a:endParaRPr lang="en-GB"/>
          </a:p>
        </p:txBody>
      </p:sp>
      <p:sp>
        <p:nvSpPr>
          <p:cNvPr id="7" name="Textplatzhalter 2"/>
          <p:cNvSpPr>
            <a:spLocks noGrp="1"/>
          </p:cNvSpPr>
          <p:nvPr>
            <p:ph type="body" idx="13" hasCustomPrompt="1"/>
          </p:nvPr>
        </p:nvSpPr>
        <p:spPr>
          <a:xfrm>
            <a:off x="431800" y="1276350"/>
            <a:ext cx="8229339" cy="215444"/>
          </a:xfrm>
          <a:prstGeom prst="rect">
            <a:avLst/>
          </a:prstGeom>
          <a:noFill/>
        </p:spPr>
        <p:txBody>
          <a:bodyPr wrap="square" lIns="0" tIns="0" rIns="0" bIns="0">
            <a:spAutoFit/>
          </a:bodyPr>
          <a:lstStyle>
            <a:lvl1pPr marL="176213" indent="-176213" algn="l" rtl="0" eaLnBrk="1" fontAlgn="base" hangingPunct="1">
              <a:spcBef>
                <a:spcPts val="800"/>
              </a:spcBef>
              <a:spcAft>
                <a:spcPct val="0"/>
              </a:spcAft>
              <a:buClr>
                <a:schemeClr val="tx1"/>
              </a:buClr>
              <a:buFontTx/>
              <a:buNone/>
              <a:defRPr lang="de-DE" sz="1400" b="0" smtClean="0">
                <a:solidFill>
                  <a:schemeClr val="tx1"/>
                </a:solidFill>
                <a:latin typeface="+mn-ea"/>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176213" lvl="0" indent="-176213" algn="l" rtl="0" eaLnBrk="1" fontAlgn="base" hangingPunct="1">
              <a:spcBef>
                <a:spcPts val="800"/>
              </a:spcBef>
              <a:spcAft>
                <a:spcPct val="0"/>
              </a:spcAft>
              <a:buClr>
                <a:schemeClr val="tx1"/>
              </a:buClr>
              <a:buFontTx/>
              <a:buNone/>
            </a:pPr>
            <a:r>
              <a:rPr lang="de-DE" smtClean="0"/>
              <a:t>Sub-head uses this color (14pt)</a:t>
            </a:r>
          </a:p>
        </p:txBody>
      </p:sp>
    </p:spTree>
  </p:cSld>
  <p:clrMapOvr>
    <a:masterClrMapping/>
  </p:clrMapOvr>
  <p:transition/>
  <p:timing/>
  <p:hf hdr="0" dt="0"/>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Divider Slide Option 1">
    <p:bg>
      <p:bgPr>
        <a:solidFill>
          <a:schemeClr val="accent2"/>
        </a:solidFill>
        <a:effectLst/>
      </p:bgPr>
    </p:bg>
    <p:spTree>
      <p:nvGrpSpPr>
        <p:cNvPr id="1" name=""/>
        <p:cNvGrpSpPr/>
        <p:nvPr/>
      </p:nvGrpSpPr>
      <p:grpSpPr>
        <a:xfrm>
          <a:off x="0" y="0"/>
          <a:ext cx="0" cy="0"/>
        </a:xfrm>
      </p:grpSpPr>
      <p:graphicFrame>
        <p:nvGraphicFramePr>
          <p:cNvPr id="14" name="Objekt 13" hidden="1"/>
          <p:cNvGraphicFramePr>
            <a:graphicFrameLocks noChangeAspect="1"/>
          </p:cNvGraphicFramePr>
          <p:nvPr>
            <p:custDataLst>
              <p:tags r:id="rId1"/>
            </p:custDataLst>
          </p:nvPr>
        </p:nvGraphicFramePr>
        <p:xfrm>
          <a:off x="0" y="0"/>
          <a:ext cx="158750" cy="158750"/>
        </p:xfrm>
        <a:graphic>
          <a:graphicData uri="http://schemas.openxmlformats.org/presentationml/2006/ole">
            <mc:AlternateContent>
              <mc:Choice xmlns:v="urn:schemas-microsoft-com:vml" Requires="v">
                <p:oleObj spid="_x0000_s1039" name="think-cell Slide" r:id="rId2" imgW="158750" imgH="158750" progId="TCLayout.ActiveDocument.1">
                  <p:embed/>
                </p:oleObj>
              </mc:Choice>
              <mc:Fallback>
                <p:oleObj name="think-cell Slide" r:id="rId2" imgW="158750" imgH="15875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19" name="Inhaltsplatzhalter 13"/>
          <p:cNvSpPr txBox="1"/>
          <p:nvPr/>
        </p:nvSpPr>
        <p:spPr bwMode="gray">
          <a:xfrm>
            <a:off x="8315461" y="6569075"/>
            <a:ext cx="396739"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B578BD5-E3A8-4354-91BC-79CE4598B8D1}" type="slidenum">
              <a:rPr kumimoji="0" lang="en-US" sz="8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r" defTabSz="914400" rtl="0" eaLnBrk="1" fontAlgn="auto" latinLnBrk="0" hangingPunct="1">
                <a:lnSpc>
                  <a:spcPct val="100000"/>
                </a:lnSpc>
                <a:spcBef>
                  <a:spcPct val="0"/>
                </a:spcBef>
                <a:spcAft>
                  <a:spcPct val="0"/>
                </a:spcAft>
                <a:buClrTx/>
                <a:buSzTx/>
                <a:buFontTx/>
                <a:buNone/>
                <a:defRPr/>
              </a:pPr>
              <a:t>‹#›</a:t>
            </a:fld>
            <a:endParaRPr kumimoji="0" lang="en-US" sz="8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7" name="Title 2"/>
          <p:cNvSpPr>
            <a:spLocks noGrp="1"/>
          </p:cNvSpPr>
          <p:nvPr>
            <p:ph type="title"/>
          </p:nvPr>
        </p:nvSpPr>
        <p:spPr>
          <a:xfrm>
            <a:off x="431540" y="1303682"/>
            <a:ext cx="8229600" cy="890570"/>
          </a:xfrm>
        </p:spPr>
        <p:txBody>
          <a:bodyPr>
            <a:normAutofit/>
          </a:bodyPr>
          <a:lstStyle>
            <a:lvl1pPr>
              <a:defRPr sz="3600">
                <a:solidFill>
                  <a:srgbClr val="FFFFFF"/>
                </a:solidFill>
              </a:defRPr>
            </a:lvl1pPr>
          </a:lstStyle>
          <a:p>
            <a:r>
              <a:rPr lang="en-US" smtClean="0"/>
              <a:t>Click to edit Master title style</a:t>
            </a:r>
            <a:endParaRPr lang="en-US"/>
          </a:p>
        </p:txBody>
      </p:sp>
      <p:sp>
        <p:nvSpPr>
          <p:cNvPr id="9" name="AMC_Footer"/>
          <p:cNvSpPr txBox="1"/>
          <p:nvPr userDrawn="1"/>
        </p:nvSpPr>
        <p:spPr bwMode="gray">
          <a:xfrm>
            <a:off x="431800" y="6569075"/>
            <a:ext cx="5005251"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800" b="0" i="0" u="none" strike="noStrike" kern="1200" cap="none" spc="0" normalizeH="0" baseline="0" noProof="0" smtClean="0">
                <a:ln>
                  <a:noFill/>
                </a:ln>
                <a:solidFill>
                  <a:schemeClr val="bg1"/>
                </a:solidFill>
                <a:effectLst/>
                <a:uLnTx/>
                <a:uFillTx/>
                <a:latin typeface="+mn-lt"/>
                <a:ea typeface="+mn-ea"/>
                <a:cs typeface="Arial" pitchFamily="34" charset="0"/>
              </a:rPr>
              <a:t>内部资料  注意保密   </a:t>
            </a:r>
            <a:r>
              <a:rPr kumimoji="0" lang="en-US" sz="800" b="0" i="0" u="none" strike="noStrike" kern="1200" cap="none" spc="0" normalizeH="0" baseline="0" noProof="0" smtClean="0">
                <a:ln>
                  <a:noFill/>
                </a:ln>
                <a:solidFill>
                  <a:schemeClr val="bg1"/>
                </a:solidFill>
                <a:effectLst/>
                <a:uLnTx/>
                <a:uFillTx/>
                <a:latin typeface="+mn-lt"/>
                <a:ea typeface="+mn-ea"/>
                <a:cs typeface="Arial" pitchFamily="34" charset="0"/>
              </a:rPr>
              <a:t>CONFIDENTIAL</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1_Divider Slide Option 1">
    <p:bg>
      <p:bgPr>
        <a:solidFill>
          <a:schemeClr val="tx2"/>
        </a:solidFill>
        <a:effectLst/>
      </p:bgPr>
    </p:bg>
    <p:spTree>
      <p:nvGrpSpPr>
        <p:cNvPr id="1" name=""/>
        <p:cNvGrpSpPr/>
        <p:nvPr/>
      </p:nvGrpSpPr>
      <p:grpSpPr>
        <a:xfrm>
          <a:off x="0" y="0"/>
          <a:ext cx="0" cy="0"/>
        </a:xfrm>
      </p:grpSpPr>
      <p:graphicFrame>
        <p:nvGraphicFramePr>
          <p:cNvPr id="14" name="Objekt 13" hidden="1"/>
          <p:cNvGraphicFramePr>
            <a:graphicFrameLocks noChangeAspect="1"/>
          </p:cNvGraphicFramePr>
          <p:nvPr>
            <p:custDataLst>
              <p:tags r:id="rId1"/>
            </p:custDataLst>
          </p:nvPr>
        </p:nvGraphicFramePr>
        <p:xfrm>
          <a:off x="0" y="0"/>
          <a:ext cx="158750" cy="158750"/>
        </p:xfrm>
        <a:graphic>
          <a:graphicData uri="http://schemas.openxmlformats.org/presentationml/2006/ole">
            <mc:AlternateContent>
              <mc:Choice xmlns:v="urn:schemas-microsoft-com:vml" Requires="v">
                <p:oleObj spid="_x0000_s1040" name="think-cell Slide" r:id="rId2" imgW="158750" imgH="158750" progId="TCLayout.ActiveDocument.1">
                  <p:embed/>
                </p:oleObj>
              </mc:Choice>
              <mc:Fallback>
                <p:oleObj name="think-cell Slide" r:id="rId2" imgW="158750" imgH="15875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19" name="Inhaltsplatzhalter 13"/>
          <p:cNvSpPr txBox="1"/>
          <p:nvPr/>
        </p:nvSpPr>
        <p:spPr bwMode="gray">
          <a:xfrm>
            <a:off x="8315461" y="6569075"/>
            <a:ext cx="396739"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B578BD5-E3A8-4354-91BC-79CE4598B8D1}" type="slidenum">
              <a:rPr kumimoji="0" lang="en-US" sz="800" b="0" i="0" u="none" strike="noStrike" kern="1200" cap="none" spc="0" normalizeH="0" baseline="0" noProof="0" smtClean="0">
                <a:ln>
                  <a:noFill/>
                </a:ln>
                <a:solidFill>
                  <a:schemeClr val="bg1"/>
                </a:solidFill>
                <a:effectLst/>
                <a:uLnTx/>
                <a:uFillTx/>
                <a:latin typeface="+mn-lt"/>
                <a:ea typeface="+mn-ea"/>
                <a:cs typeface="Arial" pitchFamily="34" charset="0"/>
              </a:rPr>
              <a:pPr marL="0" marR="0" lvl="0" indent="0" algn="r" defTabSz="914400" rtl="0" eaLnBrk="1" fontAlgn="auto" latinLnBrk="0" hangingPunct="1">
                <a:lnSpc>
                  <a:spcPct val="100000"/>
                </a:lnSpc>
                <a:spcBef>
                  <a:spcPct val="0"/>
                </a:spcBef>
                <a:spcAft>
                  <a:spcPct val="0"/>
                </a:spcAft>
                <a:buClrTx/>
                <a:buSzTx/>
                <a:buFontTx/>
                <a:buNone/>
                <a:defRPr/>
              </a:pPr>
              <a:t>‹#›</a:t>
            </a:fld>
            <a:endParaRPr kumimoji="0" lang="en-US" sz="800" b="0" i="0" u="none" strike="noStrike" kern="1200" cap="none" spc="0" normalizeH="0" baseline="0" noProof="0">
              <a:ln>
                <a:noFill/>
              </a:ln>
              <a:solidFill>
                <a:schemeClr val="bg1"/>
              </a:solidFill>
              <a:effectLst/>
              <a:uLnTx/>
              <a:uFillTx/>
              <a:latin typeface="+mn-lt"/>
              <a:ea typeface="+mn-ea"/>
              <a:cs typeface="Arial" pitchFamily="34" charset="0"/>
            </a:endParaRPr>
          </a:p>
        </p:txBody>
      </p:sp>
      <p:sp>
        <p:nvSpPr>
          <p:cNvPr id="7" name="Title 2"/>
          <p:cNvSpPr>
            <a:spLocks noGrp="1"/>
          </p:cNvSpPr>
          <p:nvPr>
            <p:ph type="title"/>
          </p:nvPr>
        </p:nvSpPr>
        <p:spPr>
          <a:xfrm>
            <a:off x="431540" y="1303682"/>
            <a:ext cx="8229600" cy="890570"/>
          </a:xfrm>
        </p:spPr>
        <p:txBody>
          <a:bodyPr>
            <a:normAutofit/>
          </a:bodyPr>
          <a:lstStyle>
            <a:lvl1pPr>
              <a:defRPr sz="3600">
                <a:solidFill>
                  <a:srgbClr val="FFFFFF"/>
                </a:solidFill>
              </a:defRPr>
            </a:lvl1pPr>
          </a:lstStyle>
          <a:p>
            <a:r>
              <a:rPr lang="en-US" smtClean="0"/>
              <a:t>Click to edit Master title style</a:t>
            </a:r>
            <a:endParaRPr lang="en-US"/>
          </a:p>
        </p:txBody>
      </p:sp>
      <p:sp>
        <p:nvSpPr>
          <p:cNvPr id="9" name="AMC_Footer"/>
          <p:cNvSpPr txBox="1"/>
          <p:nvPr userDrawn="1"/>
        </p:nvSpPr>
        <p:spPr bwMode="gray">
          <a:xfrm>
            <a:off x="431800" y="6569075"/>
            <a:ext cx="5005251"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800" b="0" i="0" u="none" strike="noStrike" kern="1200" cap="none" spc="0" normalizeH="0" baseline="0" noProof="0" smtClean="0">
                <a:ln>
                  <a:noFill/>
                </a:ln>
                <a:solidFill>
                  <a:schemeClr val="bg1"/>
                </a:solidFill>
                <a:effectLst/>
                <a:uLnTx/>
                <a:uFillTx/>
                <a:latin typeface="+mn-lt"/>
                <a:ea typeface="+mn-ea"/>
                <a:cs typeface="Arial" pitchFamily="34" charset="0"/>
              </a:rPr>
              <a:t>内部资料  注意保密   </a:t>
            </a:r>
            <a:r>
              <a:rPr kumimoji="0" lang="en-US" sz="800" b="0" i="0" u="none" strike="noStrike" kern="1200" cap="none" spc="0" normalizeH="0" baseline="0" noProof="0" smtClean="0">
                <a:ln>
                  <a:noFill/>
                </a:ln>
                <a:solidFill>
                  <a:schemeClr val="bg1"/>
                </a:solidFill>
                <a:effectLst/>
                <a:uLnTx/>
                <a:uFillTx/>
                <a:latin typeface="+mn-lt"/>
                <a:ea typeface="+mn-ea"/>
                <a:cs typeface="Arial" pitchFamily="34" charset="0"/>
              </a:rPr>
              <a:t>CONFIDENTIAL</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Tree>
    <p:extLst>
      <p:ext uri="{BB962C8B-B14F-4D97-AF65-F5344CB8AC3E}">
        <p14:creationId xmlns:p14="http://schemas.microsoft.com/office/powerpoint/2010/main" val="325623828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image" Target="../media/image4.jpe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3" name="Inhaltsplatzhalter 13"/>
          <p:cNvSpPr txBox="1"/>
          <p:nvPr/>
        </p:nvSpPr>
        <p:spPr>
          <a:xfrm>
            <a:off x="8290547" y="6569075"/>
            <a:ext cx="396739"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B578BD5-E3A8-4354-91BC-79CE4598B8D1}" type="slidenum">
              <a:rPr kumimoji="0" lang="en-US" sz="800" b="0" i="0" u="none" strike="noStrike" kern="1200" cap="none" spc="0" normalizeH="0" baseline="0" noProof="0" smtClean="0">
                <a:ln>
                  <a:noFill/>
                </a:ln>
                <a:solidFill>
                  <a:prstClr val="black"/>
                </a:solidFill>
                <a:effectLst/>
                <a:uLnTx/>
                <a:uFillTx/>
                <a:latin typeface="+mn-lt"/>
                <a:ea typeface="+mn-ea"/>
                <a:cs typeface="Arial" pitchFamily="34" charset="0"/>
              </a:rPr>
              <a:pPr marL="0" marR="0" lvl="0" indent="0" algn="r" defTabSz="914400" rtl="0" eaLnBrk="1" fontAlgn="auto" latinLnBrk="0" hangingPunct="1">
                <a:lnSpc>
                  <a:spcPct val="100000"/>
                </a:lnSpc>
                <a:spcBef>
                  <a:spcPct val="0"/>
                </a:spcBef>
                <a:spcAft>
                  <a:spcPct val="0"/>
                </a:spcAft>
                <a:buClrTx/>
                <a:buSzTx/>
                <a:buFontTx/>
                <a:buNone/>
                <a:defRPr/>
              </a:pPr>
              <a:t>‹#›</a:t>
            </a:fld>
            <a:endParaRPr kumimoji="0" lang="en-US" sz="800" b="0" i="0" u="none" strike="noStrike" kern="1200" cap="none" spc="0" normalizeH="0" baseline="0" noProof="0">
              <a:ln>
                <a:noFill/>
              </a:ln>
              <a:solidFill>
                <a:prstClr val="black"/>
              </a:solidFill>
              <a:effectLst/>
              <a:uLnTx/>
              <a:uFillTx/>
              <a:latin typeface="+mn-lt"/>
              <a:ea typeface="+mn-ea"/>
              <a:cs typeface="Arial" pitchFamily="34" charset="0"/>
            </a:endParaRPr>
          </a:p>
        </p:txBody>
      </p:sp>
      <p:sp>
        <p:nvSpPr>
          <p:cNvPr id="8" name="Title Placeholder 1"/>
          <p:cNvSpPr>
            <a:spLocks noGrp="1"/>
          </p:cNvSpPr>
          <p:nvPr>
            <p:ph type="title"/>
          </p:nvPr>
        </p:nvSpPr>
        <p:spPr>
          <a:xfrm>
            <a:off x="431540" y="150906"/>
            <a:ext cx="7666635" cy="890570"/>
          </a:xfrm>
          <a:prstGeom prst="rect">
            <a:avLst/>
          </a:prstGeom>
        </p:spPr>
        <p:txBody>
          <a:bodyPr vert="horz" lIns="0" tIns="0" rIns="0" bIns="0" rtlCol="0" anchor="b" anchorCtr="0">
            <a:normAutofit/>
          </a:bodyPr>
          <a:lstStyle/>
          <a:p>
            <a:r>
              <a:rPr lang="en-US" smtClean="0"/>
              <a:t>Slide title: uses this font color (20pt)</a:t>
            </a:r>
            <a:endParaRPr lang="en-GB"/>
          </a:p>
        </p:txBody>
      </p:sp>
      <p:sp>
        <p:nvSpPr>
          <p:cNvPr id="9" name="Text Placeholder 2"/>
          <p:cNvSpPr>
            <a:spLocks noGrp="1"/>
          </p:cNvSpPr>
          <p:nvPr>
            <p:ph type="body" idx="1"/>
          </p:nvPr>
        </p:nvSpPr>
        <p:spPr>
          <a:xfrm>
            <a:off x="431800" y="1276351"/>
            <a:ext cx="8255486" cy="5105400"/>
          </a:xfrm>
          <a:prstGeom prst="rect">
            <a:avLst/>
          </a:prstGeom>
        </p:spPr>
        <p:txBody>
          <a:bodyPr vert="horz" lIns="0" tIns="0" rIns="0" bIns="0" rtlCol="0">
            <a:noAutofit/>
          </a:bodyPr>
          <a:lstStyle/>
          <a:p>
            <a:pPr lvl="0"/>
            <a:r>
              <a:rPr lang="en-US" smtClean="0"/>
              <a:t>Slide copy uses this color (16pt)</a:t>
            </a:r>
          </a:p>
          <a:p>
            <a:pPr lvl="1"/>
            <a:r>
              <a:rPr lang="en-US" smtClean="0"/>
              <a:t>Bullet point level 1 (16pt)</a:t>
            </a:r>
          </a:p>
          <a:p>
            <a:pPr lvl="2"/>
            <a:r>
              <a:rPr lang="en-US" smtClean="0"/>
              <a:t>Bullet point level 2 (14pt)</a:t>
            </a:r>
          </a:p>
          <a:p>
            <a:pPr lvl="3"/>
            <a:r>
              <a:rPr lang="en-US" smtClean="0"/>
              <a:t>Bullet point level 3 (12pt)</a:t>
            </a:r>
          </a:p>
          <a:p>
            <a:pPr lvl="4"/>
            <a:r>
              <a:rPr lang="en-US" smtClean="0"/>
              <a:t>Bullet point level 4 (11pt)</a:t>
            </a:r>
            <a:endParaRPr lang="en-GB" smtClean="0"/>
          </a:p>
          <a:p>
            <a:endParaRPr lang="en-US"/>
          </a:p>
        </p:txBody>
      </p:sp>
      <p:cxnSp>
        <p:nvCxnSpPr>
          <p:cNvPr id="10" name="Straight Connector 9"/>
          <p:cNvCxnSpPr>
            <a:cxnSpLocks noChangeShapeType="1"/>
          </p:cNvCxnSpPr>
          <p:nvPr/>
        </p:nvCxnSpPr>
        <p:spPr bwMode="auto">
          <a:xfrm>
            <a:off x="431540" y="1127852"/>
            <a:ext cx="8707698" cy="1588"/>
          </a:xfrm>
          <a:prstGeom prst="line">
            <a:avLst/>
          </a:prstGeom>
        </p:spPr>
        <p:style>
          <a:lnRef idx="1">
            <a:schemeClr val="dk1"/>
          </a:lnRef>
          <a:fillRef idx="0">
            <a:schemeClr val="dk1"/>
          </a:fillRef>
          <a:effectRef idx="0">
            <a:schemeClr val="dk1"/>
          </a:effectRef>
          <a:fontRef idx="minor">
            <a:schemeClr val="tx1"/>
          </a:fontRef>
        </p:style>
      </p:cxnSp>
      <p:sp>
        <p:nvSpPr>
          <p:cNvPr id="7" name="AMC_Footer"/>
          <p:cNvSpPr txBox="1"/>
          <p:nvPr/>
        </p:nvSpPr>
        <p:spPr>
          <a:xfrm>
            <a:off x="431540" y="6569075"/>
            <a:ext cx="5005251" cy="227013"/>
          </a:xfrm>
          <a:prstGeom prst="rect">
            <a:avLst/>
          </a:prstGeom>
        </p:spPr>
        <p:txBody>
          <a:bodyPr lIns="0" tIns="36000" rIns="0" bIns="0">
            <a:noAutofit/>
          </a:bodyPr>
          <a:lstStyle>
            <a:defPPr>
              <a:defRPr lang="de-DE"/>
            </a:defPPr>
            <a:lvl1pPr marL="0" marR="0" indent="0" algn="l" defTabSz="914400" rtl="0" eaLnBrk="1" fontAlgn="auto" latinLnBrk="0" hangingPunct="1">
              <a:lnSpc>
                <a:spcPct val="100000"/>
              </a:lnSpc>
              <a:spcBef>
                <a:spcPct val="0"/>
              </a:spcBef>
              <a:spcAft>
                <a:spcPct val="0"/>
              </a:spcAft>
              <a:buClrTx/>
              <a:buSzTx/>
              <a:buFontTx/>
              <a:buNone/>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800" b="0" i="0" u="none" strike="noStrike" kern="1200" cap="none" spc="0" normalizeH="0" baseline="0" noProof="0" smtClean="0">
                <a:ln>
                  <a:noFill/>
                </a:ln>
                <a:solidFill>
                  <a:prstClr val="black"/>
                </a:solidFill>
                <a:effectLst/>
                <a:uLnTx/>
                <a:uFillTx/>
                <a:latin typeface="+mn-lt"/>
                <a:ea typeface="+mn-ea"/>
                <a:cs typeface="Arial" pitchFamily="34" charset="0"/>
              </a:rPr>
              <a:t>内部资料  注意保密   </a:t>
            </a:r>
            <a:r>
              <a:rPr kumimoji="0" lang="en-US" altLang="zh-CN" sz="800" b="0" i="0" u="none" strike="noStrike" kern="1200" cap="none" spc="0" normalizeH="0" baseline="0" noProof="0" smtClean="0">
                <a:ln>
                  <a:noFill/>
                </a:ln>
                <a:solidFill>
                  <a:prstClr val="black"/>
                </a:solidFill>
                <a:effectLst/>
                <a:uLnTx/>
                <a:uFillTx/>
                <a:latin typeface="+mn-lt"/>
                <a:ea typeface="+mn-ea"/>
                <a:cs typeface="Arial" pitchFamily="34" charset="0"/>
              </a:rPr>
              <a:t>CONFIDENTIAL</a:t>
            </a:r>
            <a:endParaRPr kumimoji="0" lang="en-US" sz="800" b="0" i="0" u="none" strike="noStrike" kern="1200" cap="none" spc="0" normalizeH="0" baseline="0" noProof="0">
              <a:ln>
                <a:noFill/>
              </a:ln>
              <a:solidFill>
                <a:prstClr val="black"/>
              </a:solidFill>
              <a:effectLst/>
              <a:uLnTx/>
              <a:uFillTx/>
              <a:latin typeface="+mn-lt"/>
              <a:ea typeface="+mn-ea"/>
              <a:cs typeface="Arial" pitchFamily="34" charset="0"/>
            </a:endParaRPr>
          </a:p>
        </p:txBody>
      </p:sp>
      <p:pic>
        <p:nvPicPr>
          <p:cNvPr id="15" name="Picture 18" descr="五矿钢铁logo"/>
          <p:cNvPicPr>
            <a:picLocks noChangeAspect="1" noChangeArrowheads="1"/>
          </p:cNvPicPr>
          <p:nvPr/>
        </p:nvPicPr>
        <p:blipFill>
          <a:blip r:embed="rId9">
            <a:extLst>
              <a:ext uri="{28A0092B-C50C-407E-A947-70E740481C1C}">
                <a14:useLocalDpi xmlns:a14="http://schemas.microsoft.com/office/drawing/2010/main"/>
              </a:ext>
            </a:extLst>
          </a:blip>
          <a:stretch>
            <a:fillRect/>
          </a:stretch>
        </p:blipFill>
        <p:spPr bwMode="auto">
          <a:xfrm>
            <a:off x="8583045" y="111594"/>
            <a:ext cx="492511" cy="514002"/>
          </a:xfrm>
          <a:prstGeom prst="rect">
            <a:avLst/>
          </a:prstGeom>
          <a:noFill/>
          <a:extLst>
            <a:ext uri="{909E8E84-426E-40DD-AFC4-6F175D3DCCD1}">
              <a14:hiddenFill xmlns:a14="http://schemas.microsoft.com/office/drawing/2010/main">
                <a:solidFill>
                  <a:srgbClr val="FFFFFF"/>
                </a:solidFill>
              </a14:hiddenFill>
            </a:ext>
          </a:extLst>
        </p:spPr>
      </p:pic>
    </p:spTree>
  </p:cSld>
  <p:clrMap bg1="lt1" tx1="dk1" bg2="lt2" tx2="dk2" accent1="accent1" accent2="accent2" accent3="accent3" accent4="accent4" accent5="accent5" accent6="accent6" hlink="hlink" folHlink="folHlink"/>
  <p:sldLayoutIdLst>
    <p:sldLayoutId id="2147483660" r:id="rId1"/>
    <p:sldLayoutId id="2147483714" r:id="rId2"/>
    <p:sldLayoutId id="2147483718" r:id="rId3"/>
    <p:sldLayoutId id="2147483719" r:id="rId4"/>
    <p:sldLayoutId id="2147483720" r:id="rId5"/>
    <p:sldLayoutId id="2147483721" r:id="rId6"/>
    <p:sldLayoutId id="2147483722" r:id="rId7"/>
    <p:sldLayoutId id="2147483723" r:id="rId8"/>
  </p:sldLayoutIdLst>
  <p:transition/>
  <p:timing/>
  <p:hf hdr="0" dt="0"/>
  <p:txStyles>
    <p:titleStyle>
      <a:lvl1pPr algn="l" rtl="0" eaLnBrk="1" fontAlgn="base" hangingPunct="1">
        <a:spcBef>
          <a:spcPct val="0"/>
        </a:spcBef>
        <a:spcAft>
          <a:spcPct val="0"/>
        </a:spcAft>
        <a:defRPr lang="de-DE" sz="2000" b="1" kern="1200">
          <a:solidFill>
            <a:schemeClr val="tx1"/>
          </a:solidFill>
          <a:latin typeface="+mn-ea"/>
          <a:ea typeface="+mn-ea"/>
          <a:cs typeface="+mj-cs"/>
        </a:defRPr>
      </a:lvl1pPr>
      <a:lvl2pPr algn="l" rtl="0" eaLnBrk="1" fontAlgn="base" hangingPunct="1">
        <a:spcBef>
          <a:spcPct val="0"/>
        </a:spcBef>
        <a:spcAft>
          <a:spcPct val="0"/>
        </a:spcAft>
        <a:defRPr sz="4400" b="1">
          <a:solidFill>
            <a:schemeClr val="tx1"/>
          </a:solidFill>
          <a:latin typeface="Arial"/>
        </a:defRPr>
      </a:lvl2pPr>
      <a:lvl3pPr algn="l" rtl="0" eaLnBrk="1" fontAlgn="base" hangingPunct="1">
        <a:spcBef>
          <a:spcPct val="0"/>
        </a:spcBef>
        <a:spcAft>
          <a:spcPct val="0"/>
        </a:spcAft>
        <a:defRPr sz="4400" b="1">
          <a:solidFill>
            <a:schemeClr val="tx1"/>
          </a:solidFill>
          <a:latin typeface="Arial"/>
        </a:defRPr>
      </a:lvl3pPr>
      <a:lvl4pPr algn="l" rtl="0" eaLnBrk="1" fontAlgn="base" hangingPunct="1">
        <a:spcBef>
          <a:spcPct val="0"/>
        </a:spcBef>
        <a:spcAft>
          <a:spcPct val="0"/>
        </a:spcAft>
        <a:defRPr sz="4400" b="1">
          <a:solidFill>
            <a:schemeClr val="tx1"/>
          </a:solidFill>
          <a:latin typeface="Arial"/>
        </a:defRPr>
      </a:lvl4pPr>
      <a:lvl5pPr algn="l" rtl="0" eaLnBrk="1" fontAlgn="base" hangingPunct="1">
        <a:spcBef>
          <a:spcPct val="0"/>
        </a:spcBef>
        <a:spcAft>
          <a:spcPct val="0"/>
        </a:spcAft>
        <a:defRPr sz="4400" b="1">
          <a:solidFill>
            <a:schemeClr val="tx1"/>
          </a:solidFill>
          <a:latin typeface="Arial"/>
        </a:defRPr>
      </a:lvl5pPr>
      <a:lvl6pPr marL="457200" algn="l" rtl="0" eaLnBrk="1" fontAlgn="base" hangingPunct="1">
        <a:spcBef>
          <a:spcPct val="0"/>
        </a:spcBef>
        <a:spcAft>
          <a:spcPct val="0"/>
        </a:spcAft>
        <a:defRPr b="1">
          <a:solidFill>
            <a:schemeClr val="tx1"/>
          </a:solidFill>
          <a:latin typeface="Arial"/>
        </a:defRPr>
      </a:lvl6pPr>
      <a:lvl7pPr marL="914400" algn="l" rtl="0" eaLnBrk="1" fontAlgn="base" hangingPunct="1">
        <a:spcBef>
          <a:spcPct val="0"/>
        </a:spcBef>
        <a:spcAft>
          <a:spcPct val="0"/>
        </a:spcAft>
        <a:defRPr b="1">
          <a:solidFill>
            <a:schemeClr val="tx1"/>
          </a:solidFill>
          <a:latin typeface="Arial"/>
        </a:defRPr>
      </a:lvl7pPr>
      <a:lvl8pPr marL="1371600" algn="l" rtl="0" eaLnBrk="1" fontAlgn="base" hangingPunct="1">
        <a:spcBef>
          <a:spcPct val="0"/>
        </a:spcBef>
        <a:spcAft>
          <a:spcPct val="0"/>
        </a:spcAft>
        <a:defRPr b="1">
          <a:solidFill>
            <a:schemeClr val="tx1"/>
          </a:solidFill>
          <a:latin typeface="Arial"/>
        </a:defRPr>
      </a:lvl8pPr>
      <a:lvl9pPr marL="1828800" algn="l" rtl="0" eaLnBrk="1" fontAlgn="base" hangingPunct="1">
        <a:spcBef>
          <a:spcPct val="0"/>
        </a:spcBef>
        <a:spcAft>
          <a:spcPct val="0"/>
        </a:spcAft>
        <a:defRPr b="1">
          <a:solidFill>
            <a:schemeClr val="tx1"/>
          </a:solidFill>
          <a:latin typeface="Arial"/>
        </a:defRPr>
      </a:lvl9pPr>
    </p:titleStyle>
    <p:bodyStyle>
      <a:lvl1pPr marL="174625" indent="-174625" algn="l" rtl="0" eaLnBrk="1" fontAlgn="base" hangingPunct="1">
        <a:spcBef>
          <a:spcPts val="300"/>
        </a:spcBef>
        <a:spcAft>
          <a:spcPts val="300"/>
        </a:spcAft>
        <a:buFont typeface="Arial"/>
        <a:buChar char="•"/>
        <a:defRPr sz="1600" kern="1200">
          <a:solidFill>
            <a:schemeClr val="tx1"/>
          </a:solidFill>
          <a:latin typeface="+mn-ea"/>
          <a:ea typeface="+mn-ea"/>
          <a:cs typeface="+mn-cs"/>
        </a:defRPr>
      </a:lvl1pPr>
      <a:lvl2pPr marL="363538" indent="-188913" algn="l" rtl="0" eaLnBrk="1" fontAlgn="base" hangingPunct="1">
        <a:spcBef>
          <a:spcPts val="300"/>
        </a:spcBef>
        <a:spcAft>
          <a:spcPts val="300"/>
        </a:spcAft>
        <a:buFont typeface="Arial"/>
        <a:buChar char="–"/>
        <a:defRPr sz="1600" kern="1200">
          <a:solidFill>
            <a:schemeClr val="tx1"/>
          </a:solidFill>
          <a:latin typeface="+mn-ea"/>
          <a:ea typeface="+mn-ea"/>
          <a:cs typeface="+mn-cs"/>
        </a:defRPr>
      </a:lvl2pPr>
      <a:lvl3pPr marL="538163" indent="-174625" algn="l" rtl="0" eaLnBrk="1" fontAlgn="base" hangingPunct="1">
        <a:spcBef>
          <a:spcPts val="300"/>
        </a:spcBef>
        <a:spcAft>
          <a:spcPts val="300"/>
        </a:spcAft>
        <a:buFont typeface="Arial"/>
        <a:buChar char="•"/>
        <a:defRPr sz="1400" kern="1200">
          <a:solidFill>
            <a:schemeClr val="tx1"/>
          </a:solidFill>
          <a:latin typeface="+mn-ea"/>
          <a:ea typeface="+mn-ea"/>
          <a:cs typeface="+mn-cs"/>
        </a:defRPr>
      </a:lvl3pPr>
      <a:lvl4pPr marL="712788" indent="-174625" algn="l" rtl="0" eaLnBrk="1" fontAlgn="base" hangingPunct="1">
        <a:spcBef>
          <a:spcPts val="300"/>
        </a:spcBef>
        <a:spcAft>
          <a:spcPts val="300"/>
        </a:spcAft>
        <a:buFont typeface="Arial"/>
        <a:buChar char="–"/>
        <a:defRPr sz="1200" kern="1200">
          <a:solidFill>
            <a:schemeClr val="tx1"/>
          </a:solidFill>
          <a:latin typeface="+mn-ea"/>
          <a:ea typeface="+mn-ea"/>
          <a:cs typeface="+mn-cs"/>
        </a:defRPr>
      </a:lvl4pPr>
      <a:lvl5pPr marL="901700" indent="-188913" algn="l" rtl="0" eaLnBrk="1" fontAlgn="base" hangingPunct="1">
        <a:spcBef>
          <a:spcPts val="300"/>
        </a:spcBef>
        <a:spcAft>
          <a:spcPts val="300"/>
        </a:spcAft>
        <a:buFont typeface="Arial"/>
        <a:buChar char="•"/>
        <a:defRPr sz="1100" kern="1200">
          <a:solidFill>
            <a:schemeClr val="tx1"/>
          </a:solidFill>
          <a:latin typeface="+mn-ea"/>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xml" /><Relationship Id="rId3" Type="http://schemas.openxmlformats.org/officeDocument/2006/relationships/oleObject" Target="../embeddings/oleObject4.bin" TargetMode="Internal" /><Relationship Id="rId4" Type="http://schemas.openxmlformats.org/officeDocument/2006/relationships/image" Target="../media/image5.emf" /><Relationship Id="rId5" Type="http://schemas.openxmlformats.org/officeDocument/2006/relationships/vmlDrawing" Target="../drawings/vmlDrawing4.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xml" /><Relationship Id="rId11" Type="http://schemas.openxmlformats.org/officeDocument/2006/relationships/tags" Target="../tags/tag16.xml" /><Relationship Id="rId12" Type="http://schemas.openxmlformats.org/officeDocument/2006/relationships/tags" Target="../tags/tag17.xml" /><Relationship Id="rId13" Type="http://schemas.openxmlformats.org/officeDocument/2006/relationships/tags" Target="../tags/tag18.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xml" /><Relationship Id="rId3" Type="http://schemas.openxmlformats.org/officeDocument/2006/relationships/tags" Target="../tags/tag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chart" Target="../charts/chart1.xml" /><Relationship Id="rId4" Type="http://schemas.openxmlformats.org/officeDocument/2006/relationships/image" Target="../media/image6.png" /><Relationship Id="rId5" Type="http://schemas.openxmlformats.org/officeDocument/2006/relationships/image" Target="../media/image7.png" /><Relationship Id="rId6" Type="http://schemas.microsoft.com/office/2007/relationships/hdphoto" Target="../media/image8.wdp"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xml" /><Relationship Id="rId3" Type="http://schemas.openxmlformats.org/officeDocument/2006/relationships/tags" Target="../tags/tag2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4.jpeg" /><Relationship Id="rId4" Type="http://schemas.openxmlformats.org/officeDocument/2006/relationships/image" Target="../media/image1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6.xml" /><Relationship Id="rId3" Type="http://schemas.openxmlformats.org/officeDocument/2006/relationships/tags" Target="../tags/tag2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0.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0.png" /><Relationship Id="rId7" Type="http://schemas.openxmlformats.org/officeDocument/2006/relationships/image" Target="../media/image9.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6.xml" /><Relationship Id="rId11" Type="http://schemas.openxmlformats.org/officeDocument/2006/relationships/tags" Target="../tags/tag37.xml" /><Relationship Id="rId12" Type="http://schemas.openxmlformats.org/officeDocument/2006/relationships/tags" Target="../tags/tag38.xml" /><Relationship Id="rId13" Type="http://schemas.openxmlformats.org/officeDocument/2006/relationships/tags" Target="../tags/tag39.xml" /><Relationship Id="rId14" Type="http://schemas.openxmlformats.org/officeDocument/2006/relationships/tags" Target="../tags/tag40.xml" /><Relationship Id="rId15" Type="http://schemas.openxmlformats.org/officeDocument/2006/relationships/tags" Target="../tags/tag41.xml" /><Relationship Id="rId16" Type="http://schemas.openxmlformats.org/officeDocument/2006/relationships/tags" Target="../tags/tag42.xml" /><Relationship Id="rId17" Type="http://schemas.openxmlformats.org/officeDocument/2006/relationships/tags" Target="../tags/tag43.xml" /><Relationship Id="rId18" Type="http://schemas.openxmlformats.org/officeDocument/2006/relationships/vmlDrawing" Target="../drawings/vmlDrawing5.vml" /><Relationship Id="rId2" Type="http://schemas.openxmlformats.org/officeDocument/2006/relationships/tags" Target="../tags/tag30.xml" /><Relationship Id="rId3" Type="http://schemas.openxmlformats.org/officeDocument/2006/relationships/oleObject" Target="../embeddings/oleObject5.bin" TargetMode="Internal" /><Relationship Id="rId4" Type="http://schemas.openxmlformats.org/officeDocument/2006/relationships/image" Target="../media/image21.emf"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tags" Target="../tags/tag33.xml" /><Relationship Id="rId8" Type="http://schemas.openxmlformats.org/officeDocument/2006/relationships/tags" Target="../tags/tag34.xml" /><Relationship Id="rId9" Type="http://schemas.openxmlformats.org/officeDocument/2006/relationships/tags" Target="../tags/tag3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44.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22.emf" /><Relationship Id="rId11" Type="http://schemas.openxmlformats.org/officeDocument/2006/relationships/tags" Target="../tags/tag50.xml" /><Relationship Id="rId12" Type="http://schemas.openxmlformats.org/officeDocument/2006/relationships/tags" Target="../tags/tag51.xml" /><Relationship Id="rId13" Type="http://schemas.openxmlformats.org/officeDocument/2006/relationships/tags" Target="../tags/tag52.xml" /><Relationship Id="rId14" Type="http://schemas.openxmlformats.org/officeDocument/2006/relationships/tags" Target="../tags/tag53.xml" /><Relationship Id="rId15" Type="http://schemas.openxmlformats.org/officeDocument/2006/relationships/tags" Target="../tags/tag54.xml" /><Relationship Id="rId16" Type="http://schemas.openxmlformats.org/officeDocument/2006/relationships/tags" Target="../tags/tag55.xml" /><Relationship Id="rId17" Type="http://schemas.openxmlformats.org/officeDocument/2006/relationships/tags" Target="../tags/tag56.xml" /><Relationship Id="rId18" Type="http://schemas.openxmlformats.org/officeDocument/2006/relationships/tags" Target="../tags/tag57.xml" /><Relationship Id="rId19" Type="http://schemas.openxmlformats.org/officeDocument/2006/relationships/tags" Target="../tags/tag58.xml" /><Relationship Id="rId2" Type="http://schemas.openxmlformats.org/officeDocument/2006/relationships/tags" Target="../tags/tag45.xml" /><Relationship Id="rId20" Type="http://schemas.openxmlformats.org/officeDocument/2006/relationships/tags" Target="../tags/tag59.xml" /><Relationship Id="rId21" Type="http://schemas.openxmlformats.org/officeDocument/2006/relationships/tags" Target="../tags/tag60.xml" /><Relationship Id="rId22" Type="http://schemas.openxmlformats.org/officeDocument/2006/relationships/tags" Target="../tags/tag61.xml" /><Relationship Id="rId23" Type="http://schemas.openxmlformats.org/officeDocument/2006/relationships/tags" Target="../tags/tag62.xml" /><Relationship Id="rId24" Type="http://schemas.openxmlformats.org/officeDocument/2006/relationships/tags" Target="../tags/tag63.xml" /><Relationship Id="rId25" Type="http://schemas.openxmlformats.org/officeDocument/2006/relationships/tags" Target="../tags/tag64.xml" /><Relationship Id="rId26" Type="http://schemas.openxmlformats.org/officeDocument/2006/relationships/tags" Target="../tags/tag65.xml" /><Relationship Id="rId27" Type="http://schemas.openxmlformats.org/officeDocument/2006/relationships/tags" Target="../tags/tag66.xml" /><Relationship Id="rId28" Type="http://schemas.openxmlformats.org/officeDocument/2006/relationships/tags" Target="../tags/tag67.xml" /><Relationship Id="rId29" Type="http://schemas.openxmlformats.org/officeDocument/2006/relationships/tags" Target="../tags/tag68.xml" /><Relationship Id="rId3" Type="http://schemas.openxmlformats.org/officeDocument/2006/relationships/oleObject" Target="../embeddings/oleObject6.bin" TargetMode="Internal" /><Relationship Id="rId30" Type="http://schemas.openxmlformats.org/officeDocument/2006/relationships/tags" Target="../tags/tag69.xml" /><Relationship Id="rId31" Type="http://schemas.openxmlformats.org/officeDocument/2006/relationships/tags" Target="../tags/tag70.xml" /><Relationship Id="rId32" Type="http://schemas.openxmlformats.org/officeDocument/2006/relationships/tags" Target="../tags/tag71.xml" /><Relationship Id="rId33" Type="http://schemas.openxmlformats.org/officeDocument/2006/relationships/tags" Target="../tags/tag72.xml" /><Relationship Id="rId34" Type="http://schemas.openxmlformats.org/officeDocument/2006/relationships/tags" Target="../tags/tag73.xml" /><Relationship Id="rId35" Type="http://schemas.openxmlformats.org/officeDocument/2006/relationships/tags" Target="../tags/tag74.xml" /><Relationship Id="rId36" Type="http://schemas.openxmlformats.org/officeDocument/2006/relationships/tags" Target="../tags/tag75.xml" /><Relationship Id="rId37" Type="http://schemas.openxmlformats.org/officeDocument/2006/relationships/tags" Target="../tags/tag76.xml" /><Relationship Id="rId38" Type="http://schemas.openxmlformats.org/officeDocument/2006/relationships/vmlDrawing" Target="../drawings/vmlDrawing6.vml" /><Relationship Id="rId4" Type="http://schemas.openxmlformats.org/officeDocument/2006/relationships/image" Target="../media/image21.emf"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oleObject" Target="../embeddings/oleObject7.bin" TargetMode="Interna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7.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8.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3.png" /><Relationship Id="rId3" Type="http://schemas.openxmlformats.org/officeDocument/2006/relationships/image" Target="../media/image24.png" /><Relationship Id="rId4" Type="http://schemas.openxmlformats.org/officeDocument/2006/relationships/image" Target="../media/image25.png" /><Relationship Id="rId5" Type="http://schemas.openxmlformats.org/officeDocument/2006/relationships/image" Target="../media/image26.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7.emf"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8.emf"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9.emf"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9.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3113102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对象 3" hidden="1"/>
          <p:cNvGraphicFramePr>
            <a:graphicFrameLocks noChangeAspect="1"/>
          </p:cNvGraphicFramePr>
          <p:nvPr>
            <p:custDataLst>
              <p:tags r:id="rId2"/>
            </p:custDataLst>
            <p:extLst>
              <p:ext uri="{D42A27DB-BD31-4B8C-83A1-F6EECF244321}">
                <p14:modId xmlns:p14="http://schemas.microsoft.com/office/powerpoint/2010/main" val="4227047917"/>
              </p:ext>
            </p:extLst>
          </p:nvPr>
        </p:nvGraphicFramePr>
        <p:xfrm>
          <a:off x="1588" y="1588"/>
          <a:ext cx="1588" cy="1588"/>
        </p:xfrm>
        <a:graphic>
          <a:graphicData uri="http://schemas.openxmlformats.org/presentationml/2006/ole">
            <mc:AlternateContent>
              <mc:Choice xmlns:v="urn:schemas-microsoft-com:vml" Requires="v">
                <p:oleObj spid="_x0000_s1041" name="think-cell Slide" r:id="rId3" imgW="395" imgH="392" progId="TCLayout.ActiveDocument.1">
                  <p:embed/>
                </p:oleObj>
              </mc:Choice>
              <mc:Fallback>
                <p:oleObj name="think-cell Slide" r:id="rId3" imgW="395" imgH="392" progId="TCLayout.ActiveDocument.1">
                  <p:embed/>
                  <p:pic>
                    <p:nvPicPr>
                      <p:cNvPr id="0" name="OLE substitute image"/>
                      <p:cNvPicPr/>
                      <p:nvPr/>
                    </p:nvPicPr>
                    <p:blipFill>
                      <a:blip r:embed="rId4"/>
                      <a:stretch>
                        <a:fillRect/>
                      </a:stretch>
                    </p:blipFill>
                    <p:spPr>
                      <a:xfrm>
                        <a:off x="1588" y="1588"/>
                        <a:ext cx="1588" cy="1588"/>
                      </a:xfrm>
                      <a:prstGeom prst="rect">
                        <a:avLst/>
                      </a:prstGeom>
                    </p:spPr>
                  </p:pic>
                </p:oleObj>
              </mc:Fallback>
            </mc:AlternateContent>
          </a:graphicData>
        </a:graphic>
      </p:graphicFrame>
      <p:sp>
        <p:nvSpPr>
          <p:cNvPr id="2" name="文本占位符 1"/>
          <p:cNvSpPr>
            <a:spLocks noGrp="1"/>
          </p:cNvSpPr>
          <p:nvPr>
            <p:ph type="body" sz="quarter" idx="10"/>
          </p:nvPr>
        </p:nvSpPr>
        <p:spPr/>
        <p:txBody>
          <a:bodyPr/>
          <a:lstStyle/>
          <a:p>
            <a:r>
              <a:rPr lang="en-US" altLang="zh-CN" smtClean="0"/>
              <a:t>2013.12</a:t>
            </a:r>
            <a:endParaRPr lang="zh-CN" altLang="en-US"/>
          </a:p>
        </p:txBody>
      </p:sp>
      <p:sp>
        <p:nvSpPr>
          <p:cNvPr id="3" name="标题 2"/>
          <p:cNvSpPr>
            <a:spLocks noGrp="1"/>
          </p:cNvSpPr>
          <p:nvPr>
            <p:ph type="ctrTitle"/>
          </p:nvPr>
        </p:nvSpPr>
        <p:spPr/>
        <p:txBody>
          <a:bodyPr/>
          <a:lstStyle/>
          <a:p>
            <a:r>
              <a:rPr lang="zh-CN" altLang="en-US"/>
              <a:t>五矿集团运营管理提升整合营销项目</a:t>
            </a:r>
            <a:r>
              <a:rPr lang="zh-CN" altLang="en-US" smtClean="0"/>
              <a:t>报告</a:t>
            </a:r>
            <a:br>
              <a:rPr lang="en-US" altLang="zh-CN"/>
            </a:br>
            <a:r>
              <a:rPr lang="zh-CN" altLang="en-US" smtClean="0"/>
              <a:t>市场营销策略分析报告</a:t>
            </a: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市场营销策略分为两个</a:t>
            </a:r>
            <a:r>
              <a:rPr lang="zh-CN" altLang="en-US"/>
              <a:t>层次</a:t>
            </a:r>
            <a:r>
              <a:rPr lang="zh-CN" altLang="en-US" smtClean="0"/>
              <a:t>，首先定义战略与策略，之后设计落地执行方案与计划</a:t>
            </a:r>
            <a:endParaRPr lang="zh-CN" altLang="en-US"/>
          </a:p>
        </p:txBody>
      </p:sp>
      <p:sp>
        <p:nvSpPr>
          <p:cNvPr id="3" name="Text Placeholder 2"/>
          <p:cNvSpPr>
            <a:spLocks noGrp="1"/>
          </p:cNvSpPr>
          <p:nvPr>
            <p:ph type="body" idx="13"/>
          </p:nvPr>
        </p:nvSpPr>
        <p:spPr/>
        <p:txBody>
          <a:bodyPr/>
          <a:lstStyle/>
          <a:p>
            <a:r>
              <a:rPr lang="zh-CN" altLang="en-US" smtClean="0"/>
              <a:t>工作方法</a:t>
            </a:r>
            <a:endParaRPr lang="zh-CN" altLang="en-US"/>
          </a:p>
        </p:txBody>
      </p:sp>
      <p:sp>
        <p:nvSpPr>
          <p:cNvPr id="26" name="AutoShape 27"/>
          <p:cNvSpPr>
            <a:spLocks noChangeArrowheads="1"/>
          </p:cNvSpPr>
          <p:nvPr>
            <p:custDataLst>
              <p:tags r:id="rId2"/>
            </p:custDataLst>
          </p:nvPr>
        </p:nvSpPr>
        <p:spPr bwMode="gray">
          <a:xfrm>
            <a:off x="142515" y="2076369"/>
            <a:ext cx="8878581" cy="3690250"/>
          </a:xfrm>
          <a:prstGeom prst="homePlate">
            <a:avLst>
              <a:gd name="adj" fmla="val 21686"/>
            </a:avLst>
          </a:prstGeom>
          <a:solidFill>
            <a:srgbClr val="4F81BD">
              <a:lumMod val="20000"/>
              <a:lumOff val="80000"/>
            </a:srgbClr>
          </a:solidFill>
          <a:ln w="9525">
            <a:noFill/>
            <a:miter lim="800000"/>
          </a:ln>
          <a:effectLst>
            <a:outerShdw blurRad="50800" dist="38100" dir="2700000" algn="tl" rotWithShape="0">
              <a:prstClr val="black">
                <a:alpha val="40000"/>
              </a:prstClr>
            </a:outerShdw>
          </a:effectLst>
        </p:spPr>
        <p:txBody>
          <a:bodyPr wrap="none" anchor="t"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ctr" defTabSz="914400" eaLnBrk="0" fontAlgn="auto" latinLnBrk="0" hangingPunct="0">
              <a:lnSpc>
                <a:spcPct val="80000"/>
              </a:lnSpc>
              <a:spcBef>
                <a:spcPct val="0"/>
              </a:spcBef>
              <a:spcAft>
                <a:spcPct val="0"/>
              </a:spcAft>
              <a:buClrTx/>
              <a:buSzTx/>
              <a:buFontTx/>
              <a:buNone/>
              <a:defRPr/>
            </a:pPr>
            <a:endParaRPr kumimoji="0" lang="en-US" sz="1200" b="1" i="0" u="none" strike="noStrike" kern="0" cap="none" spc="0" normalizeH="0" baseline="0" noProof="0" smtClean="0">
              <a:ln>
                <a:noFill/>
              </a:ln>
              <a:solidFill>
                <a:srgbClr val="FF6600"/>
              </a:solidFill>
              <a:effectLst/>
              <a:uLnTx/>
              <a:uFillTx/>
              <a:latin typeface="微软雅黑" pitchFamily="34" charset="-122"/>
              <a:ea typeface="微软雅黑" pitchFamily="34" charset="-122"/>
            </a:endParaRPr>
          </a:p>
        </p:txBody>
      </p:sp>
      <p:sp>
        <p:nvSpPr>
          <p:cNvPr id="27" name="Line 22"/>
          <p:cNvSpPr>
            <a:spLocks noChangeShapeType="1"/>
          </p:cNvSpPr>
          <p:nvPr>
            <p:custDataLst>
              <p:tags r:id="rId3"/>
            </p:custDataLst>
          </p:nvPr>
        </p:nvSpPr>
        <p:spPr bwMode="gray">
          <a:xfrm>
            <a:off x="201027" y="1897003"/>
            <a:ext cx="3331957" cy="0"/>
          </a:xfrm>
          <a:prstGeom prst="line">
            <a:avLst/>
          </a:prstGeom>
          <a:noFill/>
          <a:ln w="12700">
            <a:solidFill>
              <a:srgbClr val="4F81BD"/>
            </a:solidFill>
            <a:round/>
            <a:headEnd type="triangle" w="med" len="med"/>
            <a:tailEnd type="triangle" w="med" len="med"/>
          </a:ln>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ctr" defTabSz="914400" eaLnBrk="0" fontAlgn="auto" latinLnBrk="0" hangingPunct="0">
              <a:lnSpc>
                <a:spcPct val="100000"/>
              </a:lnSpc>
              <a:spcBef>
                <a:spcPct val="20000"/>
              </a:spcBef>
              <a:spcAft>
                <a:spcPct val="0"/>
              </a:spcAft>
              <a:buClrTx/>
              <a:buSzTx/>
              <a:buFont typeface="Wingdings" pitchFamily="2" charset="2"/>
              <a:buNone/>
              <a:defRPr/>
            </a:pPr>
            <a:endParaRPr kumimoji="0" lang="en-US" sz="12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8" name="AutoShape 27"/>
          <p:cNvSpPr>
            <a:spLocks noChangeArrowheads="1"/>
          </p:cNvSpPr>
          <p:nvPr>
            <p:custDataLst>
              <p:tags r:id="rId4"/>
            </p:custDataLst>
          </p:nvPr>
        </p:nvSpPr>
        <p:spPr bwMode="gray">
          <a:xfrm>
            <a:off x="1403649" y="2121683"/>
            <a:ext cx="2250208" cy="3482704"/>
          </a:xfrm>
          <a:prstGeom prst="homePlate">
            <a:avLst>
              <a:gd name="adj" fmla="val 12342"/>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en-US" altLang="zh-CN" sz="1400" b="1" kern="0" smtClean="0">
                <a:solidFill>
                  <a:srgbClr val="FFFFFF"/>
                </a:solidFill>
                <a:latin typeface="微软雅黑" pitchFamily="34" charset="-122"/>
                <a:ea typeface="微软雅黑" pitchFamily="34" charset="-122"/>
              </a:rPr>
              <a:t>3.</a:t>
            </a:r>
            <a:r>
              <a:rPr lang="zh-CN" altLang="en-US" sz="1400" b="1" kern="0" smtClean="0">
                <a:solidFill>
                  <a:srgbClr val="FFFFFF"/>
                </a:solidFill>
                <a:latin typeface="微软雅黑" pitchFamily="34" charset="-122"/>
                <a:ea typeface="微软雅黑" pitchFamily="34" charset="-122"/>
              </a:rPr>
              <a:t>策略制定</a:t>
            </a:r>
            <a:endParaRPr lang="en-US" altLang="zh-CN" sz="1400" b="1" kern="0">
              <a:solidFill>
                <a:srgbClr val="FFFFFF"/>
              </a:solidFill>
              <a:latin typeface="微软雅黑" pitchFamily="34" charset="-122"/>
              <a:ea typeface="微软雅黑" pitchFamily="34" charset="-122"/>
            </a:endParaRPr>
          </a:p>
        </p:txBody>
      </p:sp>
      <p:sp>
        <p:nvSpPr>
          <p:cNvPr id="37" name="Text Box 23"/>
          <p:cNvSpPr txBox="1">
            <a:spLocks noChangeArrowheads="1"/>
          </p:cNvSpPr>
          <p:nvPr>
            <p:custDataLst>
              <p:tags r:id="rId5"/>
            </p:custDataLst>
          </p:nvPr>
        </p:nvSpPr>
        <p:spPr bwMode="gray">
          <a:xfrm>
            <a:off x="982646" y="1632924"/>
            <a:ext cx="2031578" cy="307777"/>
          </a:xfrm>
          <a:prstGeom prst="rect">
            <a:avLst/>
          </a:prstGeom>
          <a:noFill/>
          <a:ln w="12700">
            <a:noFill/>
            <a:miter lim="800000"/>
          </a:ln>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0" hangingPunct="0"/>
            <a:r>
              <a:rPr lang="zh-CN" altLang="en-US" sz="1400" b="1" smtClean="0">
                <a:solidFill>
                  <a:srgbClr val="557799"/>
                </a:solidFill>
                <a:latin typeface="微软雅黑" pitchFamily="34" charset="-122"/>
                <a:ea typeface="微软雅黑" pitchFamily="34" charset="-122"/>
              </a:rPr>
              <a:t>第一阶段战略及策略层</a:t>
            </a:r>
            <a:endParaRPr lang="en-US" altLang="zh-CN" sz="1400" b="1" smtClean="0">
              <a:solidFill>
                <a:srgbClr val="557799"/>
              </a:solidFill>
              <a:latin typeface="微软雅黑" pitchFamily="34" charset="-122"/>
              <a:ea typeface="微软雅黑" pitchFamily="34" charset="-122"/>
            </a:endParaRPr>
          </a:p>
        </p:txBody>
      </p:sp>
      <p:sp>
        <p:nvSpPr>
          <p:cNvPr id="38" name="AutoShape 27"/>
          <p:cNvSpPr>
            <a:spLocks noChangeArrowheads="1"/>
          </p:cNvSpPr>
          <p:nvPr>
            <p:custDataLst>
              <p:tags r:id="rId6"/>
            </p:custDataLst>
          </p:nvPr>
        </p:nvSpPr>
        <p:spPr bwMode="gray">
          <a:xfrm>
            <a:off x="196102" y="2130615"/>
            <a:ext cx="1141379" cy="1723932"/>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342900" lvl="1" indent="-342900" algn="ctr" eaLnBrk="0" fontAlgn="auto" hangingPunct="0">
              <a:lnSpc>
                <a:spcPct val="80000"/>
              </a:lnSpc>
              <a:spcBef>
                <a:spcPct val="0"/>
              </a:spcBef>
              <a:spcAft>
                <a:spcPct val="0"/>
              </a:spcAft>
              <a:defRPr/>
            </a:pPr>
            <a:r>
              <a:rPr lang="en-US" altLang="zh-CN" sz="1400" b="1" kern="0" smtClean="0">
                <a:solidFill>
                  <a:schemeClr val="bg1"/>
                </a:solidFill>
                <a:latin typeface="微软雅黑" pitchFamily="34" charset="-122"/>
                <a:ea typeface="微软雅黑" pitchFamily="34" charset="-122"/>
              </a:rPr>
              <a:t>1.</a:t>
            </a:r>
            <a:r>
              <a:rPr lang="zh-CN" altLang="en-US" sz="1400" b="1" kern="0">
                <a:solidFill>
                  <a:schemeClr val="bg1"/>
                </a:solidFill>
                <a:latin typeface="微软雅黑" pitchFamily="34" charset="-122"/>
                <a:ea typeface="微软雅黑" pitchFamily="34" charset="-122"/>
              </a:rPr>
              <a:t>内</a:t>
            </a:r>
            <a:r>
              <a:rPr lang="zh-CN" altLang="en-US" sz="1400" b="1" kern="0" smtClean="0">
                <a:solidFill>
                  <a:schemeClr val="bg1"/>
                </a:solidFill>
                <a:latin typeface="微软雅黑" pitchFamily="34" charset="-122"/>
                <a:ea typeface="微软雅黑" pitchFamily="34" charset="-122"/>
              </a:rPr>
              <a:t>外部分析</a:t>
            </a:r>
            <a:endParaRPr lang="en-US" altLang="zh-CN" sz="1400" b="1" kern="0" smtClean="0">
              <a:solidFill>
                <a:schemeClr val="bg1"/>
              </a:solidFill>
              <a:latin typeface="微软雅黑" pitchFamily="34" charset="-122"/>
              <a:ea typeface="微软雅黑" pitchFamily="34" charset="-122"/>
            </a:endParaRPr>
          </a:p>
          <a:p>
            <a:pPr marL="342900" marR="0" lvl="1" indent="-342900" algn="ctr" defTabSz="914400" eaLnBrk="0" fontAlgn="auto" latinLnBrk="0" hangingPunct="0">
              <a:lnSpc>
                <a:spcPct val="80000"/>
              </a:lnSpc>
              <a:spcBef>
                <a:spcPct val="0"/>
              </a:spcBef>
              <a:spcAft>
                <a:spcPct val="0"/>
              </a:spcAft>
              <a:buClrTx/>
              <a:buSzTx/>
              <a:defRPr/>
            </a:pPr>
            <a:endParaRPr lang="en-US" altLang="zh-CN" sz="1400" b="1" kern="0">
              <a:solidFill>
                <a:schemeClr val="bg1"/>
              </a:solidFill>
              <a:latin typeface="微软雅黑" pitchFamily="34" charset="-122"/>
              <a:ea typeface="微软雅黑" pitchFamily="34" charset="-122"/>
            </a:endParaRPr>
          </a:p>
        </p:txBody>
      </p:sp>
      <p:sp>
        <p:nvSpPr>
          <p:cNvPr id="39" name="AutoShape 27"/>
          <p:cNvSpPr>
            <a:spLocks noChangeArrowheads="1"/>
          </p:cNvSpPr>
          <p:nvPr>
            <p:custDataLst>
              <p:tags r:id="rId7"/>
            </p:custDataLst>
          </p:nvPr>
        </p:nvSpPr>
        <p:spPr bwMode="gray">
          <a:xfrm>
            <a:off x="196102" y="3880455"/>
            <a:ext cx="1141379" cy="1723932"/>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342900" marR="0" lvl="1" indent="-342900" algn="ctr" defTabSz="914400" eaLnBrk="0" fontAlgn="auto" latinLnBrk="0" hangingPunct="0">
              <a:lnSpc>
                <a:spcPct val="80000"/>
              </a:lnSpc>
              <a:spcBef>
                <a:spcPct val="0"/>
              </a:spcBef>
              <a:spcAft>
                <a:spcPct val="0"/>
              </a:spcAft>
              <a:buClrTx/>
              <a:buSzTx/>
              <a:defRPr/>
            </a:pPr>
            <a:r>
              <a:rPr lang="en-US" altLang="zh-CN" sz="1400" b="1" kern="0" smtClean="0">
                <a:solidFill>
                  <a:schemeClr val="bg1"/>
                </a:solidFill>
                <a:latin typeface="微软雅黑" pitchFamily="34" charset="-122"/>
                <a:ea typeface="微软雅黑" pitchFamily="34" charset="-122"/>
              </a:rPr>
              <a:t>2.</a:t>
            </a:r>
            <a:r>
              <a:rPr lang="zh-CN" altLang="en-US" sz="1400" b="1" kern="0" smtClean="0">
                <a:solidFill>
                  <a:schemeClr val="bg1"/>
                </a:solidFill>
                <a:latin typeface="微软雅黑" pitchFamily="34" charset="-122"/>
                <a:ea typeface="微软雅黑" pitchFamily="34" charset="-122"/>
              </a:rPr>
              <a:t>五矿电商</a:t>
            </a:r>
            <a:endParaRPr lang="en-US" altLang="zh-CN" sz="1400" b="1" kern="0" smtClean="0">
              <a:solidFill>
                <a:schemeClr val="bg1"/>
              </a:solidFill>
              <a:latin typeface="微软雅黑" pitchFamily="34" charset="-122"/>
              <a:ea typeface="微软雅黑" pitchFamily="34" charset="-122"/>
            </a:endParaRPr>
          </a:p>
          <a:p>
            <a:pPr marL="342900" marR="0" lvl="1" indent="-342900" algn="ctr" defTabSz="914400" eaLnBrk="0" fontAlgn="auto" latinLnBrk="0" hangingPunct="0">
              <a:lnSpc>
                <a:spcPct val="80000"/>
              </a:lnSpc>
              <a:spcBef>
                <a:spcPct val="0"/>
              </a:spcBef>
              <a:spcAft>
                <a:spcPct val="0"/>
              </a:spcAft>
              <a:buClrTx/>
              <a:buSzTx/>
              <a:defRPr/>
            </a:pPr>
            <a:r>
              <a:rPr lang="zh-CN" altLang="en-US" sz="1400" b="1" kern="0" smtClean="0">
                <a:solidFill>
                  <a:schemeClr val="bg1"/>
                </a:solidFill>
                <a:latin typeface="微软雅黑" pitchFamily="34" charset="-122"/>
                <a:ea typeface="微软雅黑" pitchFamily="34" charset="-122"/>
              </a:rPr>
              <a:t>战略解读</a:t>
            </a:r>
            <a:endParaRPr lang="en-US" altLang="zh-CN" sz="1400" b="1" kern="0" smtClean="0">
              <a:solidFill>
                <a:schemeClr val="bg1"/>
              </a:solidFill>
              <a:latin typeface="微软雅黑" pitchFamily="34" charset="-122"/>
              <a:ea typeface="微软雅黑" pitchFamily="34" charset="-122"/>
            </a:endParaRPr>
          </a:p>
        </p:txBody>
      </p:sp>
      <p:sp>
        <p:nvSpPr>
          <p:cNvPr id="41" name="AutoShape 27"/>
          <p:cNvSpPr>
            <a:spLocks noChangeArrowheads="1"/>
          </p:cNvSpPr>
          <p:nvPr>
            <p:custDataLst>
              <p:tags r:id="rId8"/>
            </p:custDataLst>
          </p:nvPr>
        </p:nvSpPr>
        <p:spPr bwMode="gray">
          <a:xfrm>
            <a:off x="3699593" y="2144262"/>
            <a:ext cx="792000" cy="3443073"/>
          </a:xfrm>
          <a:prstGeom prst="homePlate">
            <a:avLst>
              <a:gd name="adj" fmla="val 15744"/>
            </a:avLst>
          </a:prstGeom>
          <a:solidFill>
            <a:srgbClr val="9999FF"/>
          </a:solidFill>
          <a:ln w="9525">
            <a:noFill/>
            <a:miter lim="800000"/>
          </a:ln>
          <a:scene3d>
            <a:camera prst="orthographicFront"/>
            <a:lightRig rig="threePt" dir="t"/>
          </a:scene3d>
          <a:sp3d>
            <a:bevelT/>
          </a:sp3d>
        </p:spPr>
        <p:txBody>
          <a:bodyPr vert="eaVert" wrap="squar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1" algn="ctr" defTabSz="914400" eaLnBrk="0" fontAlgn="auto" latinLnBrk="0" hangingPunct="0">
              <a:lnSpc>
                <a:spcPct val="80000"/>
              </a:lnSpc>
              <a:spcBef>
                <a:spcPct val="0"/>
              </a:spcBef>
              <a:spcAft>
                <a:spcPct val="0"/>
              </a:spcAft>
              <a:buClrTx/>
              <a:buSzTx/>
              <a:defRPr/>
            </a:pPr>
            <a:r>
              <a:rPr lang="en-US" altLang="zh-CN" sz="1400" b="1" kern="0" smtClean="0">
                <a:latin typeface="微软雅黑" pitchFamily="34" charset="-122"/>
                <a:ea typeface="微软雅黑" pitchFamily="34" charset="-122"/>
              </a:rPr>
              <a:t>4.</a:t>
            </a:r>
            <a:r>
              <a:rPr lang="zh-CN" altLang="en-US" sz="1400" b="1" kern="0" smtClean="0">
                <a:latin typeface="微软雅黑" pitchFamily="34" charset="-122"/>
                <a:ea typeface="微软雅黑" pitchFamily="34" charset="-122"/>
              </a:rPr>
              <a:t>业务特色与业务组合设计</a:t>
            </a:r>
            <a:endParaRPr lang="en-US" altLang="zh-CN" sz="1400" b="1" kern="0">
              <a:latin typeface="微软雅黑" pitchFamily="34" charset="-122"/>
              <a:ea typeface="微软雅黑" pitchFamily="34" charset="-122"/>
            </a:endParaRPr>
          </a:p>
        </p:txBody>
      </p:sp>
      <p:cxnSp>
        <p:nvCxnSpPr>
          <p:cNvPr id="46" name="Straight Connector 45"/>
          <p:cNvCxnSpPr/>
          <p:nvPr/>
        </p:nvCxnSpPr>
        <p:spPr>
          <a:xfrm rot="5400000">
            <a:off x="3342912" y="1824651"/>
            <a:ext cx="462337" cy="0"/>
          </a:xfrm>
          <a:prstGeom prst="line">
            <a:avLst/>
          </a:prstGeom>
          <a:noFill/>
          <a:ln w="12700">
            <a:solidFill>
              <a:srgbClr val="4F81BD"/>
            </a:solidFill>
            <a:round/>
            <a:headEnd type="none" w="med" len="med"/>
            <a:tailEnd type="none" w="med" len="med"/>
          </a:ln>
        </p:spPr>
      </p:cxnSp>
      <p:cxnSp>
        <p:nvCxnSpPr>
          <p:cNvPr id="47" name="Straight Connector 46"/>
          <p:cNvCxnSpPr/>
          <p:nvPr/>
        </p:nvCxnSpPr>
        <p:spPr>
          <a:xfrm rot="5400000">
            <a:off x="-57834" y="1824652"/>
            <a:ext cx="462337" cy="0"/>
          </a:xfrm>
          <a:prstGeom prst="line">
            <a:avLst/>
          </a:prstGeom>
          <a:noFill/>
          <a:ln w="12700">
            <a:solidFill>
              <a:srgbClr val="4F81BD"/>
            </a:solidFill>
            <a:round/>
            <a:headEnd type="none" w="med" len="med"/>
            <a:tailEnd type="none" w="med" len="med"/>
          </a:ln>
        </p:spPr>
      </p:cxnSp>
      <p:sp>
        <p:nvSpPr>
          <p:cNvPr id="48" name="Line 22"/>
          <p:cNvSpPr>
            <a:spLocks noChangeShapeType="1"/>
          </p:cNvSpPr>
          <p:nvPr>
            <p:custDataLst>
              <p:tags r:id="rId9"/>
            </p:custDataLst>
          </p:nvPr>
        </p:nvSpPr>
        <p:spPr bwMode="gray">
          <a:xfrm>
            <a:off x="3612047" y="1897003"/>
            <a:ext cx="4667597" cy="0"/>
          </a:xfrm>
          <a:prstGeom prst="line">
            <a:avLst/>
          </a:prstGeom>
          <a:noFill/>
          <a:ln w="12700">
            <a:solidFill>
              <a:srgbClr val="4F81BD"/>
            </a:solidFill>
            <a:round/>
            <a:headEnd type="triangle" w="med" len="med"/>
            <a:tailEnd type="triangle" w="med" len="med"/>
          </a:ln>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algn="ctr" defTabSz="914400" eaLnBrk="0" fontAlgn="auto" latinLnBrk="0" hangingPunct="0">
              <a:lnSpc>
                <a:spcPct val="100000"/>
              </a:lnSpc>
              <a:spcBef>
                <a:spcPct val="20000"/>
              </a:spcBef>
              <a:spcAft>
                <a:spcPct val="0"/>
              </a:spcAft>
              <a:buClrTx/>
              <a:buSzTx/>
              <a:buFont typeface="Wingdings" pitchFamily="2" charset="2"/>
              <a:buNone/>
              <a:defRPr/>
            </a:pPr>
            <a:endParaRPr kumimoji="0" lang="en-US" sz="1200" b="1"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cxnSp>
        <p:nvCxnSpPr>
          <p:cNvPr id="49" name="Straight Connector 48"/>
          <p:cNvCxnSpPr/>
          <p:nvPr/>
        </p:nvCxnSpPr>
        <p:spPr>
          <a:xfrm rot="5400000">
            <a:off x="8120398" y="1824652"/>
            <a:ext cx="462337" cy="0"/>
          </a:xfrm>
          <a:prstGeom prst="line">
            <a:avLst/>
          </a:prstGeom>
          <a:noFill/>
          <a:ln w="12700">
            <a:solidFill>
              <a:srgbClr val="4F81BD"/>
            </a:solidFill>
            <a:round/>
            <a:headEnd type="none" w="med" len="med"/>
            <a:tailEnd type="none" w="med" len="med"/>
          </a:ln>
        </p:spPr>
      </p:cxnSp>
      <p:sp>
        <p:nvSpPr>
          <p:cNvPr id="50" name="Text Box 23"/>
          <p:cNvSpPr txBox="1">
            <a:spLocks noChangeArrowheads="1"/>
          </p:cNvSpPr>
          <p:nvPr>
            <p:custDataLst>
              <p:tags r:id="rId10"/>
            </p:custDataLst>
          </p:nvPr>
        </p:nvSpPr>
        <p:spPr bwMode="gray">
          <a:xfrm>
            <a:off x="4774284" y="1632924"/>
            <a:ext cx="2079406" cy="307777"/>
          </a:xfrm>
          <a:prstGeom prst="rect">
            <a:avLst/>
          </a:prstGeom>
          <a:noFill/>
          <a:ln w="12700">
            <a:noFill/>
            <a:miter lim="800000"/>
          </a:ln>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0" hangingPunct="0"/>
            <a:r>
              <a:rPr lang="en-US" altLang="zh-CN" sz="1400" b="1" smtClean="0">
                <a:solidFill>
                  <a:srgbClr val="557799"/>
                </a:solidFill>
                <a:latin typeface="微软雅黑" pitchFamily="34" charset="-122"/>
                <a:ea typeface="微软雅黑" pitchFamily="34" charset="-122"/>
              </a:rPr>
              <a:t>2014</a:t>
            </a:r>
            <a:r>
              <a:rPr lang="zh-CN" altLang="en-US" sz="1400" b="1" smtClean="0">
                <a:solidFill>
                  <a:srgbClr val="557799"/>
                </a:solidFill>
                <a:latin typeface="微软雅黑" pitchFamily="34" charset="-122"/>
                <a:ea typeface="微软雅黑" pitchFamily="34" charset="-122"/>
              </a:rPr>
              <a:t>年落地执行层</a:t>
            </a:r>
            <a:endParaRPr lang="en-US" altLang="zh-CN" sz="1400" b="1" smtClean="0">
              <a:solidFill>
                <a:srgbClr val="557799"/>
              </a:solidFill>
              <a:latin typeface="微软雅黑" pitchFamily="34" charset="-122"/>
              <a:ea typeface="微软雅黑" pitchFamily="34" charset="-122"/>
            </a:endParaRPr>
          </a:p>
        </p:txBody>
      </p:sp>
      <p:sp>
        <p:nvSpPr>
          <p:cNvPr id="53" name="Rectangle 52"/>
          <p:cNvSpPr/>
          <p:nvPr/>
        </p:nvSpPr>
        <p:spPr bwMode="gray">
          <a:xfrm>
            <a:off x="7219666" y="2251472"/>
            <a:ext cx="941695" cy="3200871"/>
          </a:xfrm>
          <a:prstGeom prst="rect">
            <a:avLst/>
          </a:prstGeom>
          <a:solidFill>
            <a:srgbClr val="FFFFFF">
              <a:alpha val="69804"/>
            </a:srgbClr>
          </a:solidFill>
          <a:ln>
            <a:prstDash val="lgDash"/>
          </a:ln>
        </p:spPr>
        <p:style>
          <a:lnRef idx="2">
            <a:schemeClr val="accent5"/>
          </a:lnRef>
          <a:fillRef idx="1">
            <a:schemeClr val="lt1"/>
          </a:fillRef>
          <a:effectRef idx="0">
            <a:schemeClr val="accent5"/>
          </a:effectRef>
          <a:fontRef idx="minor">
            <a:schemeClr val="dk1"/>
          </a:fontRef>
        </p:style>
        <p:txBody>
          <a:bodyPr vert="eaVert"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6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营销计划实施</a:t>
            </a:r>
          </a:p>
        </p:txBody>
      </p:sp>
      <p:sp>
        <p:nvSpPr>
          <p:cNvPr id="34" name="圆角矩形 15"/>
          <p:cNvSpPr/>
          <p:nvPr/>
        </p:nvSpPr>
        <p:spPr bwMode="auto">
          <a:xfrm>
            <a:off x="1511054" y="3511056"/>
            <a:ext cx="1777497"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3.2 </a:t>
            </a:r>
            <a:r>
              <a:rPr lang="zh-CN" altLang="en-US" sz="1200" kern="0">
                <a:solidFill>
                  <a:srgbClr val="000000"/>
                </a:solidFill>
                <a:latin typeface="微软雅黑" pitchFamily="34" charset="-122"/>
                <a:ea typeface="微软雅黑" pitchFamily="34" charset="-122"/>
              </a:rPr>
              <a:t>业务</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组合策略</a:t>
            </a:r>
          </a:p>
        </p:txBody>
      </p:sp>
      <p:sp>
        <p:nvSpPr>
          <p:cNvPr id="40" name="圆角矩形 15"/>
          <p:cNvSpPr/>
          <p:nvPr/>
        </p:nvSpPr>
        <p:spPr bwMode="auto">
          <a:xfrm>
            <a:off x="1511054" y="4005409"/>
            <a:ext cx="1777497"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3.3 </a:t>
            </a:r>
            <a:r>
              <a:rPr lang="zh-CN" altLang="en-US" sz="1200" kern="0">
                <a:solidFill>
                  <a:srgbClr val="000000"/>
                </a:solidFill>
                <a:latin typeface="微软雅黑" pitchFamily="34" charset="-122"/>
                <a:ea typeface="微软雅黑" pitchFamily="34" charset="-122"/>
              </a:rPr>
              <a:t>业务</a:t>
            </a:r>
            <a:r>
              <a:rPr lang="zh-CN" altLang="en-US" sz="1200" kern="0" smtClean="0">
                <a:solidFill>
                  <a:srgbClr val="000000"/>
                </a:solidFill>
                <a:latin typeface="微软雅黑" pitchFamily="34" charset="-122"/>
                <a:ea typeface="微软雅黑" pitchFamily="34" charset="-122"/>
              </a:rPr>
              <a:t>定价</a:t>
            </a:r>
            <a:r>
              <a:rPr lang="zh-CN" altLang="en-US" sz="1200" kern="0">
                <a:solidFill>
                  <a:srgbClr val="000000"/>
                </a:solidFill>
                <a:latin typeface="微软雅黑" pitchFamily="34" charset="-122"/>
                <a:ea typeface="微软雅黑" pitchFamily="34" charset="-122"/>
              </a:rPr>
              <a:t>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43" name="圆角矩形 15"/>
          <p:cNvSpPr/>
          <p:nvPr/>
        </p:nvSpPr>
        <p:spPr bwMode="auto">
          <a:xfrm>
            <a:off x="1510216" y="2522350"/>
            <a:ext cx="1778894"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3.0 </a:t>
            </a:r>
            <a:r>
              <a:rPr lang="zh-CN" altLang="en-US" sz="1200" kern="0" smtClean="0">
                <a:solidFill>
                  <a:srgbClr val="000000"/>
                </a:solidFill>
                <a:latin typeface="微软雅黑" pitchFamily="34" charset="-122"/>
                <a:ea typeface="微软雅黑" pitchFamily="34" charset="-122"/>
              </a:rPr>
              <a:t>总体发展</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
        <p:nvSpPr>
          <p:cNvPr id="54" name="圆角矩形 15"/>
          <p:cNvSpPr/>
          <p:nvPr/>
        </p:nvSpPr>
        <p:spPr bwMode="auto">
          <a:xfrm>
            <a:off x="1511054" y="4499762"/>
            <a:ext cx="1777497"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auto">
              <a:spcBef>
                <a:spcPct val="0"/>
              </a:spcBef>
              <a:spcAft>
                <a:spcPct val="0"/>
              </a:spcAft>
              <a:defRPr/>
            </a:pPr>
            <a:r>
              <a:rPr lang="en-US" altLang="zh-CN" sz="1200" kern="0" smtClean="0">
                <a:solidFill>
                  <a:srgbClr val="000000"/>
                </a:solidFill>
                <a:latin typeface="微软雅黑" pitchFamily="34" charset="-122"/>
                <a:ea typeface="微软雅黑" pitchFamily="34" charset="-122"/>
              </a:rPr>
              <a:t>3.4 </a:t>
            </a:r>
            <a:r>
              <a:rPr lang="zh-CN" altLang="en-US" sz="1200" kern="0" smtClean="0">
                <a:solidFill>
                  <a:srgbClr val="000000"/>
                </a:solidFill>
                <a:latin typeface="微软雅黑" pitchFamily="34" charset="-122"/>
                <a:ea typeface="微软雅黑" pitchFamily="34" charset="-122"/>
              </a:rPr>
              <a:t>线下资源与合作伙伴激励策略</a:t>
            </a:r>
            <a:endParaRPr lang="zh-CN" altLang="en-US" sz="1200" kern="0">
              <a:solidFill>
                <a:srgbClr val="000000"/>
              </a:solidFill>
              <a:latin typeface="微软雅黑" pitchFamily="34" charset="-122"/>
              <a:ea typeface="微软雅黑" pitchFamily="34" charset="-122"/>
            </a:endParaRPr>
          </a:p>
        </p:txBody>
      </p:sp>
      <p:sp>
        <p:nvSpPr>
          <p:cNvPr id="55" name="圆角矩形 15"/>
          <p:cNvSpPr/>
          <p:nvPr/>
        </p:nvSpPr>
        <p:spPr bwMode="auto">
          <a:xfrm>
            <a:off x="1511054" y="4994116"/>
            <a:ext cx="1777497"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3.5 </a:t>
            </a:r>
            <a:r>
              <a:rPr lang="zh-CN" altLang="en-US" sz="1200" kern="0" noProof="0" smtClean="0">
                <a:solidFill>
                  <a:srgbClr val="000000"/>
                </a:solidFill>
                <a:latin typeface="微软雅黑" pitchFamily="34" charset="-122"/>
                <a:ea typeface="微软雅黑" pitchFamily="34" charset="-122"/>
              </a:rPr>
              <a:t>公关推广与客户维系策略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56" name="圆角矩形 15"/>
          <p:cNvSpPr/>
          <p:nvPr/>
        </p:nvSpPr>
        <p:spPr bwMode="auto">
          <a:xfrm>
            <a:off x="1510216" y="3016703"/>
            <a:ext cx="1778894"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3.1 </a:t>
            </a:r>
            <a:r>
              <a:rPr lang="zh-CN" altLang="en-US" sz="1200" kern="0">
                <a:solidFill>
                  <a:srgbClr val="000000"/>
                </a:solidFill>
                <a:latin typeface="微软雅黑" pitchFamily="34" charset="-122"/>
                <a:ea typeface="微软雅黑" pitchFamily="34" charset="-122"/>
              </a:rPr>
              <a:t>目标</a:t>
            </a:r>
            <a:r>
              <a:rPr lang="zh-CN" altLang="en-US" sz="1200" kern="0" smtClean="0">
                <a:solidFill>
                  <a:srgbClr val="000000"/>
                </a:solidFill>
                <a:latin typeface="微软雅黑" pitchFamily="34" charset="-122"/>
                <a:ea typeface="微软雅黑" pitchFamily="34" charset="-122"/>
              </a:rPr>
              <a:t>市场</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
        <p:nvSpPr>
          <p:cNvPr id="57" name="AutoShape 27"/>
          <p:cNvSpPr>
            <a:spLocks noChangeArrowheads="1"/>
          </p:cNvSpPr>
          <p:nvPr>
            <p:custDataLst>
              <p:tags r:id="rId11"/>
            </p:custDataLst>
          </p:nvPr>
        </p:nvSpPr>
        <p:spPr bwMode="gray">
          <a:xfrm>
            <a:off x="4557590" y="2144262"/>
            <a:ext cx="792000" cy="3443073"/>
          </a:xfrm>
          <a:prstGeom prst="homePlate">
            <a:avLst>
              <a:gd name="adj" fmla="val 15744"/>
            </a:avLst>
          </a:prstGeom>
          <a:solidFill>
            <a:srgbClr val="9999FF"/>
          </a:solidFill>
          <a:ln w="9525">
            <a:noFill/>
            <a:miter lim="800000"/>
          </a:ln>
          <a:scene3d>
            <a:camera prst="orthographicFront"/>
            <a:lightRig rig="threePt" dir="t"/>
          </a:scene3d>
          <a:sp3d>
            <a:bevelT/>
          </a:sp3d>
        </p:spPr>
        <p:txBody>
          <a:bodyPr vert="eaVert" wrap="squar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pPr>
            <a:r>
              <a:rPr lang="en-US" altLang="zh-CN" sz="1400" b="1" kern="0">
                <a:latin typeface="微软雅黑" pitchFamily="34" charset="-122"/>
                <a:ea typeface="微软雅黑" pitchFamily="34" charset="-122"/>
              </a:rPr>
              <a:t>5.</a:t>
            </a:r>
            <a:r>
              <a:rPr lang="zh-CN" altLang="en-US" sz="1400" b="1" kern="0">
                <a:latin typeface="微软雅黑" pitchFamily="34" charset="-122"/>
                <a:ea typeface="微软雅黑" pitchFamily="34" charset="-122"/>
              </a:rPr>
              <a:t>业务目标与定价</a:t>
            </a:r>
            <a:endParaRPr lang="en-US" altLang="zh-CN" sz="1400" b="1" kern="0">
              <a:latin typeface="微软雅黑" pitchFamily="34" charset="-122"/>
              <a:ea typeface="微软雅黑" pitchFamily="34" charset="-122"/>
            </a:endParaRPr>
          </a:p>
        </p:txBody>
      </p:sp>
      <p:sp>
        <p:nvSpPr>
          <p:cNvPr id="58" name="AutoShape 27"/>
          <p:cNvSpPr>
            <a:spLocks noChangeArrowheads="1"/>
          </p:cNvSpPr>
          <p:nvPr>
            <p:custDataLst>
              <p:tags r:id="rId12"/>
            </p:custDataLst>
          </p:nvPr>
        </p:nvSpPr>
        <p:spPr bwMode="gray">
          <a:xfrm>
            <a:off x="5415587" y="2144262"/>
            <a:ext cx="792000" cy="3443073"/>
          </a:xfrm>
          <a:prstGeom prst="homePlate">
            <a:avLst>
              <a:gd name="adj" fmla="val 15744"/>
            </a:avLst>
          </a:prstGeom>
          <a:solidFill>
            <a:srgbClr val="9999FF"/>
          </a:solidFill>
          <a:ln w="9525">
            <a:noFill/>
            <a:miter lim="800000"/>
          </a:ln>
          <a:scene3d>
            <a:camera prst="orthographicFront"/>
            <a:lightRig rig="threePt" dir="t"/>
          </a:scene3d>
          <a:sp3d>
            <a:bevelT/>
          </a:sp3d>
        </p:spPr>
        <p:txBody>
          <a:bodyPr vert="eaVert" wrap="squar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pPr>
            <a:r>
              <a:rPr lang="en-US" altLang="zh-CN" sz="1400" b="1" kern="0">
                <a:latin typeface="微软雅黑" pitchFamily="34" charset="-122"/>
                <a:ea typeface="微软雅黑" pitchFamily="34" charset="-122"/>
              </a:rPr>
              <a:t>6.</a:t>
            </a:r>
            <a:r>
              <a:rPr lang="zh-CN" altLang="en-US" sz="1400" b="1" kern="0">
                <a:latin typeface="微软雅黑" pitchFamily="34" charset="-122"/>
                <a:ea typeface="微软雅黑" pitchFamily="34" charset="-122"/>
              </a:rPr>
              <a:t>潜在客户分析</a:t>
            </a:r>
            <a:endParaRPr lang="en-US" altLang="zh-CN" sz="1400" b="1" kern="0">
              <a:latin typeface="微软雅黑" pitchFamily="34" charset="-122"/>
              <a:ea typeface="微软雅黑" pitchFamily="34" charset="-122"/>
            </a:endParaRPr>
          </a:p>
        </p:txBody>
      </p:sp>
      <p:sp>
        <p:nvSpPr>
          <p:cNvPr id="59" name="AutoShape 27"/>
          <p:cNvSpPr>
            <a:spLocks noChangeArrowheads="1"/>
          </p:cNvSpPr>
          <p:nvPr>
            <p:custDataLst>
              <p:tags r:id="rId13"/>
            </p:custDataLst>
          </p:nvPr>
        </p:nvSpPr>
        <p:spPr bwMode="gray">
          <a:xfrm>
            <a:off x="6273584" y="2144262"/>
            <a:ext cx="792000" cy="3443073"/>
          </a:xfrm>
          <a:prstGeom prst="homePlate">
            <a:avLst>
              <a:gd name="adj" fmla="val 15744"/>
            </a:avLst>
          </a:prstGeom>
          <a:solidFill>
            <a:srgbClr val="9999FF"/>
          </a:solidFill>
          <a:ln w="9525">
            <a:noFill/>
            <a:miter lim="800000"/>
          </a:ln>
          <a:scene3d>
            <a:camera prst="orthographicFront"/>
            <a:lightRig rig="threePt" dir="t"/>
          </a:scene3d>
          <a:sp3d>
            <a:bevelT/>
          </a:sp3d>
        </p:spPr>
        <p:txBody>
          <a:bodyPr vert="eaVert" wrap="squar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pPr>
            <a:r>
              <a:rPr lang="en-US" altLang="zh-CN" sz="1400" b="1" kern="0">
                <a:latin typeface="微软雅黑" pitchFamily="34" charset="-122"/>
                <a:ea typeface="微软雅黑" pitchFamily="34" charset="-122"/>
              </a:rPr>
              <a:t>7.2014</a:t>
            </a:r>
            <a:r>
              <a:rPr lang="zh-CN" altLang="en-US" sz="1400" b="1" kern="0">
                <a:latin typeface="微软雅黑" pitchFamily="34" charset="-122"/>
                <a:ea typeface="微软雅黑" pitchFamily="34" charset="-122"/>
              </a:rPr>
              <a:t>年度营销计划</a:t>
            </a:r>
            <a:endParaRPr lang="en-US" altLang="zh-CN" sz="1400" b="1" kern="0">
              <a:latin typeface="微软雅黑" pitchFamily="34" charset="-122"/>
              <a:ea typeface="微软雅黑"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工作执行过程中将采取多次互动研讨的方式</a:t>
            </a:r>
            <a:endParaRPr lang="en-US"/>
          </a:p>
        </p:txBody>
      </p:sp>
      <p:sp>
        <p:nvSpPr>
          <p:cNvPr id="9" name="Text Placeholder 8"/>
          <p:cNvSpPr>
            <a:spLocks noGrp="1"/>
          </p:cNvSpPr>
          <p:nvPr>
            <p:ph type="body" idx="13"/>
          </p:nvPr>
        </p:nvSpPr>
        <p:spPr/>
        <p:txBody>
          <a:bodyPr/>
          <a:lstStyle/>
          <a:p>
            <a:r>
              <a:rPr lang="zh-CN" altLang="en-US" smtClean="0"/>
              <a:t>工作计划</a:t>
            </a:r>
            <a:endParaRPr lang="zh-CN" altLang="en-US"/>
          </a:p>
        </p:txBody>
      </p:sp>
      <p:graphicFrame>
        <p:nvGraphicFramePr>
          <p:cNvPr id="3" name="Table 2"/>
          <p:cNvGraphicFramePr>
            <a:graphicFrameLocks noGrp="1"/>
          </p:cNvGraphicFramePr>
          <p:nvPr>
            <p:extLst>
              <p:ext uri="{D42A27DB-BD31-4B8C-83A1-F6EECF244321}">
                <p14:modId xmlns:p14="http://schemas.microsoft.com/office/powerpoint/2010/main" val="985787587"/>
              </p:ext>
            </p:extLst>
          </p:nvPr>
        </p:nvGraphicFramePr>
        <p:xfrm>
          <a:off x="145571" y="1861030"/>
          <a:ext cx="8834655" cy="3423920"/>
        </p:xfrm>
        <a:graphic>
          <a:graphicData uri="http://schemas.openxmlformats.org/drawingml/2006/table">
            <a:tbl>
              <a:tblPr firstRow="1" bandRow="1">
                <a:tableStyleId>{F2DE63D5-997A-4646-A377-4702673A728D}</a:tableStyleId>
              </a:tblPr>
              <a:tblGrid>
                <a:gridCol w="2351969"/>
                <a:gridCol w="926098"/>
                <a:gridCol w="926098"/>
                <a:gridCol w="926098"/>
                <a:gridCol w="926098"/>
                <a:gridCol w="926098"/>
                <a:gridCol w="926098"/>
                <a:gridCol w="926098"/>
              </a:tblGrid>
              <a:tr h="186141">
                <a:tc>
                  <a:txBody>
                    <a:bodyPr vert="horz" wrap="square"/>
                    <a:lstStyle/>
                    <a:p>
                      <a:endParaRPr lang="en-US" sz="1200"/>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sz="1200" smtClean="0"/>
                        <a:t>10/</a:t>
                      </a:r>
                      <a:r>
                        <a:rPr lang="en-US" altLang="zh-CN" sz="1200" smtClean="0"/>
                        <a:t>21-10/25</a:t>
                      </a:r>
                      <a:endParaRPr lang="en-US" sz="1200" smtClean="0"/>
                    </a:p>
                  </a:txBody>
                  <a:tcPr/>
                </a:tc>
                <a:tc>
                  <a:txBody>
                    <a:bodyPr vert="horz" wrap="square"/>
                    <a:lstStyle/>
                    <a:p>
                      <a:pPr algn="ctr"/>
                      <a:r>
                        <a:rPr lang="en-US" sz="1200" smtClean="0"/>
                        <a:t>10/</a:t>
                      </a:r>
                      <a:r>
                        <a:rPr lang="en-US" altLang="zh-CN" sz="1200" smtClean="0"/>
                        <a:t>28-11/01</a:t>
                      </a:r>
                      <a:endParaRPr lang="en-US" sz="1200"/>
                    </a:p>
                  </a:txBody>
                  <a:tcPr/>
                </a:tc>
                <a:tc>
                  <a:txBody>
                    <a:bodyPr vert="horz" wrap="square"/>
                    <a:lstStyle/>
                    <a:p>
                      <a:pPr algn="ctr"/>
                      <a:r>
                        <a:rPr lang="en-US" sz="1200" smtClean="0"/>
                        <a:t>11/04-11/08</a:t>
                      </a:r>
                      <a:endParaRPr lang="en-US" sz="1200"/>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sz="1200" smtClean="0"/>
                        <a:t>11/11-11/15</a:t>
                      </a:r>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sz="1200" smtClean="0"/>
                        <a:t>11/18-11/22</a:t>
                      </a:r>
                    </a:p>
                  </a:txBody>
                  <a:tcPr/>
                </a:tc>
                <a:tc>
                  <a:txBody>
                    <a:bodyPr vert="horz" wrap="square"/>
                    <a:lstStyle/>
                    <a:p>
                      <a:pPr algn="ctr"/>
                      <a:r>
                        <a:rPr lang="en-US" sz="1200" smtClean="0"/>
                        <a:t>11/25-11/29</a:t>
                      </a:r>
                      <a:endParaRPr lang="en-US" sz="1200"/>
                    </a:p>
                  </a:txBody>
                  <a:tcPr/>
                </a:tc>
                <a:tc>
                  <a:txBody>
                    <a:bodyPr vert="horz" wrap="square"/>
                    <a:lstStyle/>
                    <a:p>
                      <a:pPr algn="ctr"/>
                      <a:r>
                        <a:rPr lang="en-US" sz="1200" smtClean="0"/>
                        <a:t>12/02-12/06</a:t>
                      </a:r>
                      <a:endParaRPr lang="en-US" sz="1200"/>
                    </a:p>
                  </a:txBody>
                  <a:tcPr/>
                </a:tc>
              </a:tr>
              <a:tr h="370840">
                <a:tc>
                  <a:txBody>
                    <a:bodyPr vert="horz" wrap="square"/>
                    <a:lstStyle/>
                    <a:p>
                      <a:r>
                        <a:rPr lang="en-US" altLang="zh-CN" sz="1400" smtClean="0"/>
                        <a:t>0.</a:t>
                      </a:r>
                      <a:r>
                        <a:rPr lang="zh-CN" altLang="en-US" sz="1400" smtClean="0"/>
                        <a:t>工作准备与启动</a:t>
                      </a:r>
                    </a:p>
                  </a:txBody>
                  <a:tcPr>
                    <a:lnR w="12700" cap="flat" cmpd="sng" algn="ctr">
                      <a:solidFill>
                        <a:schemeClr val="accent3"/>
                      </a:solidFill>
                      <a:prstDash val="solid"/>
                      <a:round/>
                      <a:headEnd type="none" w="med" len="med"/>
                      <a:tailEnd type="none" w="med" len="med"/>
                    </a:lnR>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tcPr>
                </a:tc>
              </a:tr>
              <a:tr h="370840">
                <a:tc>
                  <a:txBody>
                    <a:bodyPr vert="horz" wrap="square"/>
                    <a:lstStyle/>
                    <a:p>
                      <a:r>
                        <a:rPr lang="en-US" altLang="zh-CN" sz="1400" smtClean="0"/>
                        <a:t>1.</a:t>
                      </a:r>
                      <a:r>
                        <a:rPr lang="zh-CN" altLang="en-US" sz="1400" smtClean="0"/>
                        <a:t>内外部分析</a:t>
                      </a:r>
                    </a:p>
                  </a:txBody>
                  <a:tcPr>
                    <a:lnR w="12700" cap="flat" cmpd="sng" algn="ctr">
                      <a:solidFill>
                        <a:schemeClr val="accent3"/>
                      </a:solidFill>
                      <a:prstDash val="solid"/>
                      <a:round/>
                      <a:headEnd type="none" w="med" len="med"/>
                      <a:tailEnd type="none" w="med" len="med"/>
                    </a:lnR>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B w="12700" cap="flat" cmpd="sng" algn="ctr">
                      <a:solidFill>
                        <a:schemeClr val="accent3"/>
                      </a:solidFill>
                      <a:prstDash val="solid"/>
                      <a:round/>
                      <a:headEnd type="none" w="med" len="med"/>
                      <a:tailEnd type="none" w="med" len="med"/>
                    </a:lnB>
                  </a:tcPr>
                </a:tc>
              </a:tr>
              <a:tr h="370840">
                <a:tc>
                  <a:txBody>
                    <a:bodyPr vert="horz" wrap="square"/>
                    <a:lstStyle/>
                    <a:p>
                      <a:r>
                        <a:rPr lang="en-US" altLang="zh-CN" sz="1400" smtClean="0"/>
                        <a:t>2.</a:t>
                      </a:r>
                      <a:r>
                        <a:rPr lang="zh-CN" altLang="en-US" sz="1400" smtClean="0"/>
                        <a:t>五矿电商战略解读</a:t>
                      </a:r>
                    </a:p>
                  </a:txBody>
                  <a:tcPr>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370840">
                <a:tc>
                  <a:txBody>
                    <a:bodyPr vert="horz" wrap="square"/>
                    <a:lstStyle/>
                    <a:p>
                      <a:r>
                        <a:rPr lang="en-US" altLang="zh-CN" sz="1400" smtClean="0"/>
                        <a:t>3.</a:t>
                      </a:r>
                      <a:r>
                        <a:rPr lang="zh-CN" altLang="en-US" sz="1400" smtClean="0"/>
                        <a:t>策略制定</a:t>
                      </a:r>
                    </a:p>
                  </a:txBody>
                  <a:tcPr>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370840">
                <a:tc>
                  <a:txBody>
                    <a:bodyPr vert="horz" wrap="square"/>
                    <a:lstStyle/>
                    <a:p>
                      <a:r>
                        <a:rPr lang="en-US" altLang="zh-CN" sz="1400" smtClean="0"/>
                        <a:t>4.</a:t>
                      </a:r>
                      <a:r>
                        <a:rPr lang="zh-CN" altLang="en-US" sz="1400" smtClean="0"/>
                        <a:t>业务特色与业务组合设计</a:t>
                      </a:r>
                    </a:p>
                  </a:txBody>
                  <a:tcPr>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370840">
                <a:tc>
                  <a:txBody>
                    <a:bodyPr vert="horz" wrap="square"/>
                    <a:lstStyle/>
                    <a:p>
                      <a:r>
                        <a:rPr lang="en-US" altLang="zh-CN" sz="1400" smtClean="0"/>
                        <a:t>5.</a:t>
                      </a:r>
                      <a:r>
                        <a:rPr lang="zh-CN" altLang="en-US" sz="1400" smtClean="0"/>
                        <a:t>业务目标与定价</a:t>
                      </a:r>
                    </a:p>
                  </a:txBody>
                  <a:tcPr>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370840">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400" smtClean="0"/>
                        <a:t>6.</a:t>
                      </a:r>
                      <a:r>
                        <a:rPr lang="zh-CN" altLang="en-US" sz="1400" smtClean="0"/>
                        <a:t>潜在客户分析</a:t>
                      </a:r>
                    </a:p>
                  </a:txBody>
                  <a:tcPr>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370840">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400" smtClean="0"/>
                        <a:t>7.2014</a:t>
                      </a:r>
                      <a:r>
                        <a:rPr lang="zh-CN" altLang="en-US" sz="1400" smtClean="0"/>
                        <a:t>年度营销计划</a:t>
                      </a:r>
                      <a:endParaRPr lang="en-US" sz="1400" smtClean="0"/>
                    </a:p>
                  </a:txBody>
                  <a:tcPr>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tcPr>
                </a:tc>
                <a:tc>
                  <a:txBody>
                    <a:bodyPr vert="horz" wrap="square"/>
                    <a:lstStyle/>
                    <a:p>
                      <a:pPr algn="ctr"/>
                      <a:endParaRPr lang="en-US" sz="1200"/>
                    </a:p>
                  </a:txBody>
                  <a:tcPr>
                    <a:lnL w="12700" cap="flat" cmpd="sng" algn="ctr">
                      <a:solidFill>
                        <a:schemeClr val="accent3"/>
                      </a:solidFill>
                      <a:prstDash val="solid"/>
                      <a:round/>
                      <a:headEnd type="none" w="med" len="med"/>
                      <a:tailEnd type="none" w="med" len="med"/>
                    </a:lnL>
                    <a:lnT w="12700" cap="flat" cmpd="sng" algn="ctr">
                      <a:solidFill>
                        <a:schemeClr val="accent3"/>
                      </a:solidFill>
                      <a:prstDash val="solid"/>
                      <a:round/>
                      <a:headEnd type="none" w="med" len="med"/>
                      <a:tailEnd type="none" w="med" len="med"/>
                    </a:lnT>
                  </a:tcPr>
                </a:tc>
              </a:tr>
            </a:tbl>
          </a:graphicData>
        </a:graphic>
      </p:graphicFrame>
      <p:sp>
        <p:nvSpPr>
          <p:cNvPr id="4" name="Rectangle 3"/>
          <p:cNvSpPr/>
          <p:nvPr/>
        </p:nvSpPr>
        <p:spPr bwMode="gray">
          <a:xfrm>
            <a:off x="3480181" y="2811443"/>
            <a:ext cx="791570"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5" name="Rectangle 4"/>
          <p:cNvSpPr/>
          <p:nvPr/>
        </p:nvSpPr>
        <p:spPr bwMode="gray">
          <a:xfrm>
            <a:off x="3480181" y="3179932"/>
            <a:ext cx="791570"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6" name="Rectangle 5"/>
          <p:cNvSpPr/>
          <p:nvPr/>
        </p:nvSpPr>
        <p:spPr bwMode="gray">
          <a:xfrm>
            <a:off x="4408229" y="3548422"/>
            <a:ext cx="1733264"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7" name="Rectangle 6"/>
          <p:cNvSpPr/>
          <p:nvPr/>
        </p:nvSpPr>
        <p:spPr bwMode="gray">
          <a:xfrm>
            <a:off x="2552133" y="2429306"/>
            <a:ext cx="791570"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8" name="Isosceles Triangle 7"/>
          <p:cNvSpPr/>
          <p:nvPr/>
        </p:nvSpPr>
        <p:spPr bwMode="gray">
          <a:xfrm>
            <a:off x="3275466" y="2419029"/>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1" name="Isosceles Triangle 10"/>
          <p:cNvSpPr/>
          <p:nvPr/>
        </p:nvSpPr>
        <p:spPr bwMode="gray">
          <a:xfrm>
            <a:off x="4713533" y="3521124"/>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2" name="Isosceles Triangle 11"/>
          <p:cNvSpPr/>
          <p:nvPr/>
        </p:nvSpPr>
        <p:spPr bwMode="gray">
          <a:xfrm>
            <a:off x="5567983" y="3521121"/>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3" name="Rectangle 12"/>
          <p:cNvSpPr/>
          <p:nvPr/>
        </p:nvSpPr>
        <p:spPr bwMode="gray">
          <a:xfrm>
            <a:off x="8134068" y="5022379"/>
            <a:ext cx="791570"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4" name="Rectangle 13"/>
          <p:cNvSpPr/>
          <p:nvPr/>
        </p:nvSpPr>
        <p:spPr bwMode="gray">
          <a:xfrm>
            <a:off x="7206020" y="4653889"/>
            <a:ext cx="791570"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5" name="Rectangle 14"/>
          <p:cNvSpPr/>
          <p:nvPr/>
        </p:nvSpPr>
        <p:spPr bwMode="gray">
          <a:xfrm>
            <a:off x="6264324" y="3930560"/>
            <a:ext cx="791570"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6" name="Rectangle 15"/>
          <p:cNvSpPr/>
          <p:nvPr/>
        </p:nvSpPr>
        <p:spPr bwMode="gray">
          <a:xfrm>
            <a:off x="6264324" y="4299049"/>
            <a:ext cx="791570" cy="163773"/>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7" name="Isosceles Triangle 16"/>
          <p:cNvSpPr/>
          <p:nvPr/>
        </p:nvSpPr>
        <p:spPr bwMode="gray">
          <a:xfrm>
            <a:off x="6525327" y="3920288"/>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8" name="Isosceles Triangle 17"/>
          <p:cNvSpPr/>
          <p:nvPr/>
        </p:nvSpPr>
        <p:spPr bwMode="gray">
          <a:xfrm>
            <a:off x="7508272" y="4626591"/>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9" name="Isosceles Triangle 18"/>
          <p:cNvSpPr/>
          <p:nvPr/>
        </p:nvSpPr>
        <p:spPr bwMode="gray">
          <a:xfrm>
            <a:off x="8402122" y="4991552"/>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1" name="Isosceles Triangle 20"/>
          <p:cNvSpPr/>
          <p:nvPr/>
        </p:nvSpPr>
        <p:spPr bwMode="gray">
          <a:xfrm>
            <a:off x="6525327" y="4286780"/>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3" name="TextBox 22"/>
          <p:cNvSpPr txBox="1"/>
          <p:nvPr/>
        </p:nvSpPr>
        <p:spPr>
          <a:xfrm>
            <a:off x="7473801" y="5480280"/>
            <a:ext cx="1098625" cy="318924"/>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600" smtClean="0">
                <a:solidFill>
                  <a:schemeClr val="accent1"/>
                </a:solidFill>
              </a:rPr>
              <a:t>互动研讨会</a:t>
            </a:r>
            <a:endParaRPr lang="en-US" sz="1600" err="1" smtClean="0">
              <a:solidFill>
                <a:schemeClr val="accent1"/>
              </a:solidFill>
            </a:endParaRPr>
          </a:p>
        </p:txBody>
      </p:sp>
      <p:sp>
        <p:nvSpPr>
          <p:cNvPr id="24" name="Isosceles Triangle 23"/>
          <p:cNvSpPr/>
          <p:nvPr/>
        </p:nvSpPr>
        <p:spPr bwMode="gray">
          <a:xfrm>
            <a:off x="7214496" y="5527077"/>
            <a:ext cx="245659" cy="163773"/>
          </a:xfrm>
          <a:prstGeom prst="triangle">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5" name="Rectangle 24"/>
          <p:cNvSpPr/>
          <p:nvPr/>
        </p:nvSpPr>
        <p:spPr bwMode="gray">
          <a:xfrm>
            <a:off x="1103696" y="5789040"/>
            <a:ext cx="6919418" cy="627797"/>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kumimoji="0" lang="en-US" altLang="zh-CN" sz="14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CC</a:t>
            </a:r>
            <a:r>
              <a:rPr kumimoji="0" lang="zh-CN" altLang="en-US" sz="14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顾问准备背景材料与启发式问题，五矿各相关领导同事共同参与关键节点的讨论，多方输入，共同参与交付过程</a:t>
            </a:r>
            <a:endParaRPr kumimoji="0" 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4074624071"/>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五</a:t>
            </a:r>
            <a:r>
              <a:rPr lang="zh-CN" altLang="en-US" smtClean="0"/>
              <a:t>矿与</a:t>
            </a:r>
            <a:r>
              <a:rPr lang="en-US" altLang="zh-CN" smtClean="0"/>
              <a:t>CC</a:t>
            </a:r>
            <a:r>
              <a:rPr lang="zh-CN" altLang="en-US" smtClean="0"/>
              <a:t>组成联合工作小组，共同研讨并输出成果</a:t>
            </a:r>
            <a:endParaRPr lang="en-US"/>
          </a:p>
        </p:txBody>
      </p:sp>
      <p:grpSp>
        <p:nvGrpSpPr>
          <p:cNvPr id="12" name="Group 6"/>
          <p:cNvGrpSpPr/>
          <p:nvPr/>
        </p:nvGrpSpPr>
        <p:grpSpPr>
          <a:xfrm>
            <a:off x="2090265" y="1551492"/>
            <a:ext cx="1572574" cy="942717"/>
            <a:chOff x="3255263" y="1340768"/>
            <a:chExt cx="2619284" cy="942717"/>
          </a:xfrm>
        </p:grpSpPr>
        <p:sp>
          <p:nvSpPr>
            <p:cNvPr id="13" name="Rectangle 9"/>
            <p:cNvSpPr>
              <a:spLocks noChangeArrowheads="1"/>
            </p:cNvSpPr>
            <p:nvPr/>
          </p:nvSpPr>
          <p:spPr bwMode="auto">
            <a:xfrm>
              <a:off x="3255263" y="1340768"/>
              <a:ext cx="2619284" cy="366717"/>
            </a:xfrm>
            <a:prstGeom prst="rect">
              <a:avLst/>
            </a:prstGeom>
            <a:solidFill>
              <a:schemeClr val="accent3">
                <a:lumMod val="20000"/>
                <a:lumOff val="80000"/>
              </a:schemeClr>
            </a:solidFill>
            <a:ln>
              <a:solidFill>
                <a:schemeClr val="accent5">
                  <a:lumMod val="60000"/>
                  <a:lumOff val="40000"/>
                </a:schemeClr>
              </a:solidFill>
            </a:ln>
          </p:spPr>
          <p:style>
            <a:lnRef idx="1">
              <a:schemeClr val="accent3"/>
            </a:lnRef>
            <a:fillRef idx="2">
              <a:schemeClr val="accent3"/>
            </a:fillRef>
            <a:effectRef idx="1">
              <a:schemeClr val="accent3"/>
            </a:effectRef>
            <a:fontRef idx="minor">
              <a:schemeClr val="dk1"/>
            </a:fontRef>
          </p:style>
          <p:txBody>
            <a:bodyPr lIns="72000" tIns="72000" rIns="72000" bIns="7200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eaLnBrk="0" hangingPunct="0">
                <a:spcBef>
                  <a:spcPct val="0"/>
                </a:spcBef>
              </a:pPr>
              <a:r>
                <a:rPr lang="zh-CN" altLang="en-US" sz="1400" b="1" smtClean="0">
                  <a:solidFill>
                    <a:schemeClr val="tx1"/>
                  </a:solidFill>
                  <a:latin typeface="+mn-ea"/>
                </a:rPr>
                <a:t>领导小组</a:t>
              </a:r>
              <a:endParaRPr lang="en-US" sz="1400" b="1">
                <a:solidFill>
                  <a:schemeClr val="tx1"/>
                </a:solidFill>
                <a:latin typeface="+mn-ea"/>
              </a:endParaRPr>
            </a:p>
          </p:txBody>
        </p:sp>
        <p:sp>
          <p:nvSpPr>
            <p:cNvPr id="14" name="Rectangle 14"/>
            <p:cNvSpPr>
              <a:spLocks noChangeArrowheads="1"/>
            </p:cNvSpPr>
            <p:nvPr/>
          </p:nvSpPr>
          <p:spPr bwMode="auto">
            <a:xfrm>
              <a:off x="3255263" y="1707485"/>
              <a:ext cx="2619284" cy="576000"/>
            </a:xfrm>
            <a:prstGeom prst="rect">
              <a:avLst/>
            </a:prstGeom>
            <a:noFill/>
            <a:ln w="6350">
              <a:solidFill>
                <a:schemeClr val="accent5">
                  <a:lumMod val="60000"/>
                  <a:lumOff val="40000"/>
                </a:schemeClr>
              </a:solidFill>
              <a:miter lim="800000"/>
            </a:ln>
            <a:effectLst/>
          </p:spPr>
          <p:txBody>
            <a:bodyPr wrap="none" lIns="72000" tIns="72000" rIns="72000" bIns="72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lgn="l" eaLnBrk="0" hangingPunct="0">
                <a:buClr>
                  <a:schemeClr val="tx1"/>
                </a:buClr>
                <a:buFont typeface="Arial" pitchFamily="34" charset="0"/>
                <a:buChar char="•"/>
              </a:pPr>
              <a:r>
                <a:rPr lang="en-US" altLang="zh-CN" sz="1400" smtClean="0">
                  <a:solidFill>
                    <a:schemeClr val="tx1"/>
                  </a:solidFill>
                  <a:latin typeface="+mn-ea"/>
                </a:rPr>
                <a:t>PMO</a:t>
              </a:r>
              <a:r>
                <a:rPr lang="zh-CN" altLang="en-US" sz="1400" smtClean="0">
                  <a:solidFill>
                    <a:schemeClr val="tx1"/>
                  </a:solidFill>
                  <a:latin typeface="+mn-ea"/>
                </a:rPr>
                <a:t>：喻总</a:t>
              </a:r>
              <a:endParaRPr lang="en-US" altLang="zh-CN" sz="1400" smtClean="0">
                <a:solidFill>
                  <a:schemeClr val="tx1"/>
                </a:solidFill>
                <a:latin typeface="+mn-ea"/>
              </a:endParaRPr>
            </a:p>
            <a:p>
              <a:pPr marL="285750" indent="-285750" algn="l" eaLnBrk="0" hangingPunct="0">
                <a:buClr>
                  <a:schemeClr val="tx1"/>
                </a:buClr>
                <a:buFont typeface="Arial" pitchFamily="34" charset="0"/>
                <a:buChar char="•"/>
              </a:pPr>
              <a:r>
                <a:rPr lang="en-US" altLang="zh-CN" sz="1400" smtClean="0">
                  <a:latin typeface="+mn-ea"/>
                </a:rPr>
                <a:t>CC</a:t>
              </a:r>
              <a:r>
                <a:rPr lang="zh-CN" altLang="en-US" sz="1400" smtClean="0">
                  <a:latin typeface="+mn-ea"/>
                </a:rPr>
                <a:t>： </a:t>
              </a:r>
              <a:r>
                <a:rPr lang="zh-CN" altLang="en-US" sz="1400">
                  <a:latin typeface="+mn-ea"/>
                </a:rPr>
                <a:t>王晖</a:t>
              </a:r>
              <a:endParaRPr lang="en-US" sz="1400">
                <a:solidFill>
                  <a:schemeClr val="tx1"/>
                </a:solidFill>
                <a:latin typeface="+mn-ea"/>
              </a:endParaRPr>
            </a:p>
          </p:txBody>
        </p:sp>
      </p:grpSp>
      <p:grpSp>
        <p:nvGrpSpPr>
          <p:cNvPr id="167" name="Group 6"/>
          <p:cNvGrpSpPr/>
          <p:nvPr/>
        </p:nvGrpSpPr>
        <p:grpSpPr>
          <a:xfrm>
            <a:off x="906919" y="2818622"/>
            <a:ext cx="3935458" cy="1466775"/>
            <a:chOff x="3255263" y="1340768"/>
            <a:chExt cx="2619284" cy="1031648"/>
          </a:xfrm>
        </p:grpSpPr>
        <p:sp>
          <p:nvSpPr>
            <p:cNvPr id="168" name="Rectangle 9"/>
            <p:cNvSpPr>
              <a:spLocks noChangeArrowheads="1"/>
            </p:cNvSpPr>
            <p:nvPr/>
          </p:nvSpPr>
          <p:spPr bwMode="auto">
            <a:xfrm>
              <a:off x="3255263" y="1340768"/>
              <a:ext cx="2619284" cy="292353"/>
            </a:xfrm>
            <a:prstGeom prst="rect">
              <a:avLst/>
            </a:prstGeom>
            <a:solidFill>
              <a:schemeClr val="accent3">
                <a:lumMod val="20000"/>
                <a:lumOff val="80000"/>
              </a:schemeClr>
            </a:solidFill>
            <a:ln>
              <a:solidFill>
                <a:schemeClr val="accent5">
                  <a:lumMod val="60000"/>
                  <a:lumOff val="40000"/>
                </a:schemeClr>
              </a:solidFill>
            </a:ln>
          </p:spPr>
          <p:style>
            <a:lnRef idx="1">
              <a:schemeClr val="accent3"/>
            </a:lnRef>
            <a:fillRef idx="2">
              <a:schemeClr val="accent3"/>
            </a:fillRef>
            <a:effectRef idx="1">
              <a:schemeClr val="accent3"/>
            </a:effectRef>
            <a:fontRef idx="minor">
              <a:schemeClr val="dk1"/>
            </a:fontRef>
          </p:style>
          <p:txBody>
            <a:bodyPr lIns="72000" tIns="72000" rIns="72000" bIns="7200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eaLnBrk="0" hangingPunct="0">
                <a:spcBef>
                  <a:spcPct val="0"/>
                </a:spcBef>
              </a:pPr>
              <a:r>
                <a:rPr lang="zh-CN" altLang="en-US" sz="1400" b="1" smtClean="0">
                  <a:solidFill>
                    <a:schemeClr val="tx1"/>
                  </a:solidFill>
                  <a:latin typeface="+mn-ea"/>
                </a:rPr>
                <a:t>工作小组</a:t>
              </a:r>
              <a:endParaRPr lang="en-US" sz="1400" b="1">
                <a:solidFill>
                  <a:schemeClr val="tx1"/>
                </a:solidFill>
                <a:latin typeface="+mn-ea"/>
              </a:endParaRPr>
            </a:p>
          </p:txBody>
        </p:sp>
        <p:sp>
          <p:nvSpPr>
            <p:cNvPr id="169" name="Rectangle 14"/>
            <p:cNvSpPr>
              <a:spLocks noChangeArrowheads="1"/>
            </p:cNvSpPr>
            <p:nvPr/>
          </p:nvSpPr>
          <p:spPr bwMode="auto">
            <a:xfrm>
              <a:off x="3255263" y="1625895"/>
              <a:ext cx="2619284" cy="746521"/>
            </a:xfrm>
            <a:prstGeom prst="rect">
              <a:avLst/>
            </a:prstGeom>
            <a:noFill/>
            <a:ln w="6350">
              <a:solidFill>
                <a:schemeClr val="accent5">
                  <a:lumMod val="60000"/>
                  <a:lumOff val="40000"/>
                </a:schemeClr>
              </a:solidFill>
              <a:miter lim="800000"/>
            </a:ln>
            <a:effectLst/>
          </p:spPr>
          <p:txBody>
            <a:bodyPr wrap="square" lIns="72000" tIns="72000" rIns="72000" bIns="72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lgn="l" eaLnBrk="0" hangingPunct="0">
                <a:buClr>
                  <a:schemeClr val="tx1"/>
                </a:buClr>
                <a:buFont typeface="Arial" pitchFamily="34" charset="0"/>
                <a:buChar char="•"/>
              </a:pPr>
              <a:r>
                <a:rPr lang="en-US" altLang="zh-CN" sz="1400" smtClean="0">
                  <a:solidFill>
                    <a:schemeClr val="tx1"/>
                  </a:solidFill>
                  <a:latin typeface="+mn-ea"/>
                </a:rPr>
                <a:t>PMO</a:t>
              </a:r>
              <a:r>
                <a:rPr lang="zh-CN" altLang="en-US" sz="1400" smtClean="0">
                  <a:solidFill>
                    <a:schemeClr val="tx1"/>
                  </a:solidFill>
                  <a:latin typeface="+mn-ea"/>
                </a:rPr>
                <a:t>：安力木、杨宏、朱晨炯、朱京昌、生琦、李毅、黄烨</a:t>
              </a:r>
              <a:r>
                <a:rPr lang="zh-CN" altLang="en-US" sz="1400">
                  <a:latin typeface="+mn-ea"/>
                </a:rPr>
                <a:t>等</a:t>
              </a:r>
              <a:endParaRPr lang="en-US" altLang="zh-CN" sz="1400" smtClean="0">
                <a:solidFill>
                  <a:schemeClr val="tx1"/>
                </a:solidFill>
                <a:latin typeface="+mn-ea"/>
              </a:endParaRPr>
            </a:p>
            <a:p>
              <a:pPr marL="285750" indent="-285750" algn="l" eaLnBrk="0" hangingPunct="0">
                <a:buClr>
                  <a:schemeClr val="tx1"/>
                </a:buClr>
                <a:buFont typeface="Arial" pitchFamily="34" charset="0"/>
                <a:buChar char="•"/>
              </a:pPr>
              <a:r>
                <a:rPr lang="en-US" altLang="zh-CN" sz="1400" smtClean="0">
                  <a:latin typeface="+mn-ea"/>
                </a:rPr>
                <a:t>CC</a:t>
              </a:r>
              <a:r>
                <a:rPr lang="zh-CN" altLang="en-US" sz="1400" smtClean="0">
                  <a:latin typeface="+mn-ea"/>
                </a:rPr>
                <a:t>：邓涛、张国栋、段新乙、张龙、曹栩、关林涛 </a:t>
              </a:r>
              <a:endParaRPr lang="en-US" sz="1400">
                <a:solidFill>
                  <a:schemeClr val="tx1"/>
                </a:solidFill>
                <a:latin typeface="+mn-ea"/>
              </a:endParaRPr>
            </a:p>
          </p:txBody>
        </p:sp>
      </p:grpSp>
      <p:cxnSp>
        <p:nvCxnSpPr>
          <p:cNvPr id="240" name="Elbow Connector 239"/>
          <p:cNvCxnSpPr/>
          <p:nvPr/>
        </p:nvCxnSpPr>
        <p:spPr>
          <a:xfrm rot="5400000">
            <a:off x="2704823" y="2633642"/>
            <a:ext cx="341554" cy="1904"/>
          </a:xfrm>
          <a:prstGeom prst="bentConnector3">
            <a:avLst>
              <a:gd name="adj1" fmla="val 50000"/>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AutoShape 27"/>
          <p:cNvSpPr>
            <a:spLocks noChangeArrowheads="1"/>
          </p:cNvSpPr>
          <p:nvPr>
            <p:custDataLst>
              <p:tags r:id="rId2"/>
            </p:custDataLst>
          </p:nvPr>
        </p:nvSpPr>
        <p:spPr bwMode="gray">
          <a:xfrm>
            <a:off x="764275" y="4576806"/>
            <a:ext cx="2333767" cy="576642"/>
          </a:xfrm>
          <a:prstGeom prst="homePlate">
            <a:avLst>
              <a:gd name="adj" fmla="val 12342"/>
            </a:avLst>
          </a:prstGeom>
          <a:solidFill>
            <a:schemeClr val="accent3"/>
          </a:solidFill>
          <a:ln w="9525">
            <a:noFill/>
            <a:miter lim="800000"/>
          </a:ln>
          <a:effectLst>
            <a:outerShdw sx="0" sy="0" rotWithShape="0">
              <a:scrgbClr r="0" g="0" b="0"/>
            </a:outerShdw>
          </a:effectLst>
          <a:extLs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w="0" h="0"/>
                <a:bevelB w="0" h="0"/>
              </a14:hiddenSp3d>
            </a:ext>
          </a:extLst>
        </p:spPr>
        <p:txBody>
          <a:bodyPr vert="horz" wrap="squar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zh-CN" altLang="en-US" sz="1400" b="1" kern="0" smtClean="0">
                <a:effectLst/>
                <a:latin typeface="+mn-ea"/>
              </a:rPr>
              <a:t>研讨会准备</a:t>
            </a:r>
            <a:endParaRPr lang="en-US" altLang="zh-CN" sz="1400" b="1" kern="0">
              <a:effectLst/>
              <a:latin typeface="+mn-ea"/>
            </a:endParaRPr>
          </a:p>
        </p:txBody>
      </p:sp>
      <p:sp>
        <p:nvSpPr>
          <p:cNvPr id="18" name="TextBox 17"/>
          <p:cNvSpPr txBox="1"/>
          <p:nvPr/>
        </p:nvSpPr>
        <p:spPr>
          <a:xfrm>
            <a:off x="764276" y="5193174"/>
            <a:ext cx="2333766" cy="1149921"/>
          </a:xfrm>
          <a:prstGeom prst="rect">
            <a:avLst/>
          </a:prstGeom>
          <a:noFill/>
          <a:ln w="6350">
            <a:noFill/>
            <a:miter lim="800000"/>
          </a:ln>
          <a:effectLst/>
        </p:spPr>
        <p:txBody>
          <a:bodyPr wrap="none" lIns="72000" tIns="72000" rIns="72000" bIns="72000"/>
          <a:lstStyle>
            <a:defPPr>
              <a:defRPr lang="de-DE"/>
            </a:defPPr>
            <a:lvl1pPr marL="285750" indent="-285750" algn="l" rtl="0" eaLnBrk="0" fontAlgn="base" hangingPunct="0">
              <a:spcBef>
                <a:spcPct val="0"/>
              </a:spcBef>
              <a:spcAft>
                <a:spcPct val="0"/>
              </a:spcAft>
              <a:buClr>
                <a:schemeClr val="tx1"/>
              </a:buClr>
              <a:buFont typeface="Arial" pitchFamily="34" charset="0"/>
              <a:buChar char="•"/>
              <a:defRPr sz="1400"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a:t>确定研讨会主题及目的</a:t>
            </a:r>
            <a:endParaRPr lang="en-US" altLang="zh-CN"/>
          </a:p>
          <a:p>
            <a:r>
              <a:rPr lang="zh-CN" altLang="en-US"/>
              <a:t>确定需要准备的资料</a:t>
            </a:r>
            <a:endParaRPr lang="en-US" altLang="zh-CN"/>
          </a:p>
          <a:p>
            <a:r>
              <a:rPr lang="zh-CN" altLang="en-US"/>
              <a:t>准备会议材料</a:t>
            </a:r>
            <a:endParaRPr lang="en-US" altLang="zh-CN"/>
          </a:p>
          <a:p>
            <a:endParaRPr lang="en-US" altLang="zh-CN"/>
          </a:p>
          <a:p>
            <a:endParaRPr lang="en-US" err="1"/>
          </a:p>
        </p:txBody>
      </p:sp>
      <p:sp>
        <p:nvSpPr>
          <p:cNvPr id="16" name="AutoShape 27"/>
          <p:cNvSpPr>
            <a:spLocks noChangeArrowheads="1"/>
          </p:cNvSpPr>
          <p:nvPr>
            <p:custDataLst>
              <p:tags r:id="rId3"/>
            </p:custDataLst>
          </p:nvPr>
        </p:nvSpPr>
        <p:spPr bwMode="gray">
          <a:xfrm>
            <a:off x="3473719" y="4576806"/>
            <a:ext cx="2278742" cy="576642"/>
          </a:xfrm>
          <a:prstGeom prst="homePlate">
            <a:avLst>
              <a:gd name="adj" fmla="val 12342"/>
            </a:avLst>
          </a:prstGeom>
          <a:solidFill>
            <a:schemeClr val="accent3"/>
          </a:solidFill>
          <a:ln w="9525">
            <a:noFill/>
            <a:miter lim="800000"/>
          </a:ln>
          <a:effectLst>
            <a:outerShdw sx="0" sy="0" rotWithShape="0">
              <a:scrgbClr r="0" g="0" b="0"/>
            </a:outerShdw>
          </a:effectLst>
          <a:extLs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w="0" h="0"/>
                <a:bevelB w="0" h="0"/>
              </a14:hiddenSp3d>
            </a:ext>
          </a:extLst>
        </p:spPr>
        <p:txBody>
          <a:bodyPr vert="horz" wrap="squar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zh-CN" altLang="en-US" sz="1400" b="1" kern="0" smtClean="0">
                <a:effectLst/>
                <a:latin typeface="+mn-ea"/>
              </a:rPr>
              <a:t>召开研讨会</a:t>
            </a:r>
            <a:endParaRPr lang="en-US" altLang="zh-CN" sz="1400" b="1" kern="0">
              <a:effectLst/>
              <a:latin typeface="+mn-ea"/>
            </a:endParaRPr>
          </a:p>
        </p:txBody>
      </p:sp>
      <p:sp>
        <p:nvSpPr>
          <p:cNvPr id="19" name="TextBox 18"/>
          <p:cNvSpPr txBox="1"/>
          <p:nvPr/>
        </p:nvSpPr>
        <p:spPr>
          <a:xfrm>
            <a:off x="3473719" y="5193174"/>
            <a:ext cx="2278742" cy="1208356"/>
          </a:xfrm>
          <a:prstGeom prst="rect">
            <a:avLst/>
          </a:prstGeom>
          <a:noFill/>
          <a:ln w="6350">
            <a:noFill/>
            <a:miter lim="800000"/>
          </a:ln>
          <a:effectLst/>
        </p:spPr>
        <p:txBody>
          <a:bodyPr wrap="none" lIns="72000" tIns="72000" rIns="72000" bIns="72000"/>
          <a:lstStyle>
            <a:defPPr>
              <a:defRPr lang="de-DE"/>
            </a:defPPr>
            <a:lvl1pPr marL="285750" indent="-285750" algn="l" rtl="0" eaLnBrk="0" fontAlgn="base" hangingPunct="0">
              <a:spcBef>
                <a:spcPct val="0"/>
              </a:spcBef>
              <a:spcAft>
                <a:spcPct val="0"/>
              </a:spcAft>
              <a:buClr>
                <a:schemeClr val="tx1"/>
              </a:buClr>
              <a:buFont typeface="Arial" pitchFamily="34" charset="0"/>
              <a:buChar char="•"/>
              <a:defRPr sz="1400"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a:t>明确研讨会的主题</a:t>
            </a:r>
            <a:r>
              <a:rPr lang="zh-CN" altLang="en-US" smtClean="0"/>
              <a:t>及目的</a:t>
            </a:r>
            <a:endParaRPr lang="en-US" altLang="zh-CN" smtClean="0"/>
          </a:p>
          <a:p>
            <a:r>
              <a:rPr lang="zh-CN" altLang="en-US" smtClean="0"/>
              <a:t>准备</a:t>
            </a:r>
            <a:r>
              <a:rPr lang="zh-CN" altLang="en-US"/>
              <a:t>资料的分享</a:t>
            </a:r>
            <a:endParaRPr lang="en-US" altLang="zh-CN"/>
          </a:p>
          <a:p>
            <a:r>
              <a:rPr lang="zh-CN" altLang="en-US"/>
              <a:t>各方充分讨论</a:t>
            </a:r>
            <a:endParaRPr lang="en-US" altLang="zh-CN"/>
          </a:p>
          <a:p>
            <a:r>
              <a:rPr lang="zh-CN" altLang="en-US"/>
              <a:t>形成会议结论</a:t>
            </a:r>
            <a:endParaRPr lang="en-US" err="1"/>
          </a:p>
        </p:txBody>
      </p:sp>
      <p:sp>
        <p:nvSpPr>
          <p:cNvPr id="17" name="AutoShape 27"/>
          <p:cNvSpPr>
            <a:spLocks noChangeArrowheads="1"/>
          </p:cNvSpPr>
          <p:nvPr>
            <p:custDataLst>
              <p:tags r:id="rId4"/>
            </p:custDataLst>
          </p:nvPr>
        </p:nvSpPr>
        <p:spPr bwMode="gray">
          <a:xfrm>
            <a:off x="6130145" y="4576806"/>
            <a:ext cx="2191124" cy="576642"/>
          </a:xfrm>
          <a:prstGeom prst="homePlate">
            <a:avLst>
              <a:gd name="adj" fmla="val 12342"/>
            </a:avLst>
          </a:prstGeom>
          <a:solidFill>
            <a:schemeClr val="accent3"/>
          </a:solidFill>
          <a:ln w="9525">
            <a:noFill/>
            <a:miter lim="800000"/>
          </a:ln>
          <a:effectLst>
            <a:outerShdw sx="0" sy="0" rotWithShape="0">
              <a:scrgbClr r="0" g="0" b="0"/>
            </a:outerShdw>
          </a:effectLst>
          <a:extLs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w="0" h="0"/>
                <a:bevelB w="0" h="0"/>
              </a14:hiddenSp3d>
            </a:ext>
          </a:extLst>
        </p:spPr>
        <p:txBody>
          <a:bodyPr vert="horz" wrap="squar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zh-CN" altLang="en-US" sz="1400" b="1" kern="0" smtClean="0">
                <a:effectLst/>
                <a:latin typeface="+mn-ea"/>
              </a:rPr>
              <a:t>研讨会结论汇总</a:t>
            </a:r>
            <a:endParaRPr lang="en-US" altLang="zh-CN" sz="1400" b="1" kern="0">
              <a:effectLst/>
              <a:latin typeface="+mn-ea"/>
            </a:endParaRPr>
          </a:p>
        </p:txBody>
      </p:sp>
      <p:sp>
        <p:nvSpPr>
          <p:cNvPr id="20" name="TextBox 19"/>
          <p:cNvSpPr txBox="1"/>
          <p:nvPr/>
        </p:nvSpPr>
        <p:spPr>
          <a:xfrm>
            <a:off x="6128137" y="5193174"/>
            <a:ext cx="2193132" cy="934478"/>
          </a:xfrm>
          <a:prstGeom prst="rect">
            <a:avLst/>
          </a:prstGeom>
          <a:noFill/>
          <a:ln w="6350">
            <a:noFill/>
            <a:miter lim="800000"/>
          </a:ln>
          <a:effectLst/>
        </p:spPr>
        <p:txBody>
          <a:bodyPr wrap="none" lIns="72000" tIns="72000" rIns="72000" bIns="72000"/>
          <a:lstStyle>
            <a:defPPr>
              <a:defRPr lang="de-DE"/>
            </a:defPPr>
            <a:lvl1pPr marL="285750" indent="-285750" algn="l" rtl="0" eaLnBrk="0" fontAlgn="base" hangingPunct="0">
              <a:spcBef>
                <a:spcPct val="0"/>
              </a:spcBef>
              <a:spcAft>
                <a:spcPct val="0"/>
              </a:spcAft>
              <a:buClr>
                <a:schemeClr val="tx1"/>
              </a:buClr>
              <a:buFont typeface="Arial" pitchFamily="34" charset="0"/>
              <a:buChar char="•"/>
              <a:defRPr sz="1400"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a:t>整理会议结论</a:t>
            </a:r>
            <a:endParaRPr lang="en-US" altLang="zh-CN"/>
          </a:p>
          <a:p>
            <a:r>
              <a:rPr lang="zh-CN" altLang="en-US"/>
              <a:t>确认会议结论</a:t>
            </a:r>
            <a:endParaRPr lang="en-US" altLang="zh-CN"/>
          </a:p>
          <a:p>
            <a:endParaRPr lang="en-US" altLang="zh-CN"/>
          </a:p>
          <a:p>
            <a:endParaRPr lang="en-US" err="1"/>
          </a:p>
        </p:txBody>
      </p:sp>
      <p:sp>
        <p:nvSpPr>
          <p:cNvPr id="21" name="Chevron 20"/>
          <p:cNvSpPr/>
          <p:nvPr/>
        </p:nvSpPr>
        <p:spPr bwMode="auto">
          <a:xfrm rot="10800000" flipH="1">
            <a:off x="5277031" y="1731544"/>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mn-ea"/>
              <a:cs typeface="Arial" pitchFamily="34" charset="0"/>
            </a:endParaRPr>
          </a:p>
        </p:txBody>
      </p:sp>
      <p:sp>
        <p:nvSpPr>
          <p:cNvPr id="22" name="Chevron 21"/>
          <p:cNvSpPr/>
          <p:nvPr/>
        </p:nvSpPr>
        <p:spPr bwMode="auto">
          <a:xfrm rot="10800000" flipH="1">
            <a:off x="5277031" y="3197482"/>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mn-ea"/>
              <a:cs typeface="Arial" pitchFamily="34" charset="0"/>
            </a:endParaRPr>
          </a:p>
        </p:txBody>
      </p:sp>
      <p:sp>
        <p:nvSpPr>
          <p:cNvPr id="23" name="Rectangle 14"/>
          <p:cNvSpPr>
            <a:spLocks noChangeArrowheads="1"/>
          </p:cNvSpPr>
          <p:nvPr/>
        </p:nvSpPr>
        <p:spPr bwMode="auto">
          <a:xfrm>
            <a:off x="6060183" y="1551492"/>
            <a:ext cx="2131317" cy="942717"/>
          </a:xfrm>
          <a:prstGeom prst="rect">
            <a:avLst/>
          </a:prstGeom>
          <a:noFill/>
          <a:ln w="6350">
            <a:solidFill>
              <a:schemeClr val="accent5">
                <a:lumMod val="60000"/>
                <a:lumOff val="40000"/>
              </a:schemeClr>
            </a:solidFill>
            <a:miter lim="800000"/>
          </a:ln>
          <a:effectLst/>
        </p:spPr>
        <p:txBody>
          <a:bodyPr wrap="none" lIns="72000" tIns="72000" rIns="72000" bIns="72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eaLnBrk="0" hangingPunct="0">
              <a:spcAft>
                <a:spcPts val="600"/>
              </a:spcAft>
              <a:buClr>
                <a:schemeClr val="tx1"/>
              </a:buClr>
              <a:buFont typeface="Arial" pitchFamily="34" charset="0"/>
              <a:buChar char="•"/>
            </a:pPr>
            <a:r>
              <a:rPr lang="zh-CN" altLang="en-US" sz="1400">
                <a:latin typeface="+mn-ea"/>
              </a:rPr>
              <a:t>审核方案</a:t>
            </a:r>
          </a:p>
          <a:p>
            <a:pPr marL="285750" indent="-285750" eaLnBrk="0" hangingPunct="0">
              <a:spcAft>
                <a:spcPts val="600"/>
              </a:spcAft>
              <a:buClr>
                <a:schemeClr val="tx1"/>
              </a:buClr>
              <a:buFont typeface="Arial" pitchFamily="34" charset="0"/>
              <a:buChar char="•"/>
            </a:pPr>
            <a:r>
              <a:rPr lang="zh-CN" altLang="en-US" sz="1400">
                <a:latin typeface="+mn-ea"/>
              </a:rPr>
              <a:t>参与重点阶段的</a:t>
            </a:r>
            <a:r>
              <a:rPr lang="zh-CN" altLang="en-US" sz="1400" smtClean="0">
                <a:latin typeface="+mn-ea"/>
              </a:rPr>
              <a:t>研讨</a:t>
            </a:r>
            <a:endParaRPr lang="zh-CN" altLang="en-US" sz="1400">
              <a:latin typeface="+mn-ea"/>
            </a:endParaRPr>
          </a:p>
        </p:txBody>
      </p:sp>
      <p:sp>
        <p:nvSpPr>
          <p:cNvPr id="24" name="Rectangle 14"/>
          <p:cNvSpPr>
            <a:spLocks noChangeArrowheads="1"/>
          </p:cNvSpPr>
          <p:nvPr/>
        </p:nvSpPr>
        <p:spPr bwMode="auto">
          <a:xfrm>
            <a:off x="6055287" y="2818622"/>
            <a:ext cx="2136213" cy="1466775"/>
          </a:xfrm>
          <a:prstGeom prst="rect">
            <a:avLst/>
          </a:prstGeom>
          <a:noFill/>
          <a:ln w="6350">
            <a:solidFill>
              <a:schemeClr val="accent5">
                <a:lumMod val="60000"/>
                <a:lumOff val="40000"/>
              </a:schemeClr>
            </a:solidFill>
            <a:miter lim="800000"/>
          </a:ln>
          <a:effectLst/>
        </p:spPr>
        <p:txBody>
          <a:bodyPr wrap="none" lIns="72000" tIns="72000" rIns="72000" bIns="72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eaLnBrk="0" hangingPunct="0">
              <a:spcAft>
                <a:spcPts val="600"/>
              </a:spcAft>
              <a:buClr>
                <a:schemeClr val="tx1"/>
              </a:buClr>
              <a:buFont typeface="Arial" pitchFamily="34" charset="0"/>
              <a:buChar char="•"/>
            </a:pPr>
            <a:r>
              <a:rPr lang="zh-CN" altLang="en-US" sz="1400">
                <a:latin typeface="+mn-ea"/>
              </a:rPr>
              <a:t>准备研讨会资料</a:t>
            </a:r>
          </a:p>
          <a:p>
            <a:pPr marL="285750" indent="-285750" eaLnBrk="0" hangingPunct="0">
              <a:spcAft>
                <a:spcPts val="600"/>
              </a:spcAft>
              <a:buClr>
                <a:schemeClr val="tx1"/>
              </a:buClr>
              <a:buFont typeface="Arial" pitchFamily="34" charset="0"/>
              <a:buChar char="•"/>
            </a:pPr>
            <a:r>
              <a:rPr lang="zh-CN" altLang="en-US" sz="1400">
                <a:latin typeface="+mn-ea"/>
              </a:rPr>
              <a:t>组织召开研讨会</a:t>
            </a:r>
          </a:p>
          <a:p>
            <a:pPr marL="285750" indent="-285750" eaLnBrk="0" hangingPunct="0">
              <a:spcAft>
                <a:spcPts val="600"/>
              </a:spcAft>
              <a:buClr>
                <a:schemeClr val="tx1"/>
              </a:buClr>
              <a:buFont typeface="Arial" pitchFamily="34" charset="0"/>
              <a:buChar char="•"/>
            </a:pPr>
            <a:r>
              <a:rPr lang="zh-CN" altLang="en-US" sz="1400">
                <a:latin typeface="+mn-ea"/>
              </a:rPr>
              <a:t>参加研讨会</a:t>
            </a:r>
          </a:p>
          <a:p>
            <a:pPr marL="285750" indent="-285750" eaLnBrk="0" hangingPunct="0">
              <a:spcAft>
                <a:spcPts val="600"/>
              </a:spcAft>
              <a:buClr>
                <a:schemeClr val="tx1"/>
              </a:buClr>
              <a:buFont typeface="Arial" pitchFamily="34" charset="0"/>
              <a:buChar char="•"/>
            </a:pPr>
            <a:r>
              <a:rPr lang="zh-CN" altLang="en-US" sz="1400">
                <a:latin typeface="+mn-ea"/>
              </a:rPr>
              <a:t>整理研讨会结论</a:t>
            </a:r>
          </a:p>
          <a:p>
            <a:pPr marL="285750" indent="-285750" eaLnBrk="0" hangingPunct="0">
              <a:spcAft>
                <a:spcPts val="600"/>
              </a:spcAft>
              <a:buClr>
                <a:schemeClr val="tx1"/>
              </a:buClr>
              <a:buFont typeface="Arial" pitchFamily="34" charset="0"/>
              <a:buChar char="•"/>
            </a:pPr>
            <a:r>
              <a:rPr lang="zh-CN" altLang="en-US" sz="1400">
                <a:latin typeface="+mn-ea"/>
              </a:rPr>
              <a:t>讨论、编写方案</a:t>
            </a:r>
          </a:p>
        </p:txBody>
      </p:sp>
      <p:sp>
        <p:nvSpPr>
          <p:cNvPr id="25" name="Rectangle 14"/>
          <p:cNvSpPr>
            <a:spLocks noChangeArrowheads="1"/>
          </p:cNvSpPr>
          <p:nvPr/>
        </p:nvSpPr>
        <p:spPr bwMode="auto">
          <a:xfrm>
            <a:off x="6060184" y="1203868"/>
            <a:ext cx="2131316" cy="576000"/>
          </a:xfrm>
          <a:prstGeom prst="rect">
            <a:avLst/>
          </a:prstGeom>
          <a:noFill/>
          <a:ln w="6350">
            <a:noFill/>
            <a:miter lim="800000"/>
          </a:ln>
          <a:effectLst/>
        </p:spPr>
        <p:txBody>
          <a:bodyPr wrap="none" lIns="72000" tIns="72000" rIns="72000" bIns="72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0" hangingPunct="0">
              <a:buClr>
                <a:schemeClr val="tx1"/>
              </a:buClr>
            </a:pPr>
            <a:r>
              <a:rPr lang="zh-CN" altLang="en-US" sz="1400" b="1" smtClean="0">
                <a:latin typeface="+mn-ea"/>
              </a:rPr>
              <a:t>主要职责</a:t>
            </a:r>
            <a:endParaRPr lang="zh-CN" altLang="en-US" sz="1400" b="1">
              <a:latin typeface="+mn-ea"/>
            </a:endParaRPr>
          </a:p>
        </p:txBody>
      </p:sp>
    </p:spTree>
    <p:extLst>
      <p:ext uri="{BB962C8B-B14F-4D97-AF65-F5344CB8AC3E}">
        <p14:creationId xmlns:p14="http://schemas.microsoft.com/office/powerpoint/2010/main" val="3140205862"/>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1757600" y="5156042"/>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7" name="Chevron 26"/>
          <p:cNvSpPr/>
          <p:nvPr/>
        </p:nvSpPr>
        <p:spPr bwMode="auto">
          <a:xfrm rot="10800000" flipH="1">
            <a:off x="1757600" y="2499749"/>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35" name="AutoShape 27"/>
          <p:cNvSpPr>
            <a:spLocks noChangeArrowheads="1"/>
          </p:cNvSpPr>
          <p:nvPr>
            <p:custDataLst>
              <p:tags r:id="rId2"/>
            </p:custDataLst>
          </p:nvPr>
        </p:nvSpPr>
        <p:spPr bwMode="gray">
          <a:xfrm>
            <a:off x="129614" y="4667831"/>
            <a:ext cx="1466985" cy="1558796"/>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342900" marR="0" lvl="1" indent="-342900" algn="ctr" defTabSz="914400" eaLnBrk="0" fontAlgn="auto" latinLnBrk="0" hangingPunct="0">
              <a:lnSpc>
                <a:spcPct val="80000"/>
              </a:lnSpc>
              <a:spcBef>
                <a:spcPct val="0"/>
              </a:spcBef>
              <a:spcAft>
                <a:spcPct val="0"/>
              </a:spcAft>
              <a:buClrTx/>
              <a:buSzTx/>
              <a:defRPr/>
            </a:pPr>
            <a:r>
              <a:rPr lang="en-US" altLang="zh-CN" sz="1400" b="1" kern="0" smtClean="0">
                <a:solidFill>
                  <a:schemeClr val="bg1"/>
                </a:solidFill>
                <a:latin typeface="微软雅黑" pitchFamily="34" charset="-122"/>
                <a:ea typeface="微软雅黑" pitchFamily="34" charset="-122"/>
              </a:rPr>
              <a:t>2.</a:t>
            </a:r>
            <a:r>
              <a:rPr lang="zh-CN" altLang="en-US" sz="1400" b="1" kern="0" smtClean="0">
                <a:solidFill>
                  <a:schemeClr val="bg1"/>
                </a:solidFill>
                <a:latin typeface="微软雅黑" pitchFamily="34" charset="-122"/>
                <a:ea typeface="微软雅黑" pitchFamily="34" charset="-122"/>
              </a:rPr>
              <a:t>五矿电商</a:t>
            </a:r>
            <a:endParaRPr lang="en-US" altLang="zh-CN" sz="1400" b="1" kern="0" smtClean="0">
              <a:solidFill>
                <a:schemeClr val="bg1"/>
              </a:solidFill>
              <a:latin typeface="微软雅黑" pitchFamily="34" charset="-122"/>
              <a:ea typeface="微软雅黑" pitchFamily="34" charset="-122"/>
            </a:endParaRPr>
          </a:p>
          <a:p>
            <a:pPr marL="342900" marR="0" lvl="1" indent="-342900" algn="ctr" defTabSz="914400" eaLnBrk="0" fontAlgn="auto" latinLnBrk="0" hangingPunct="0">
              <a:lnSpc>
                <a:spcPct val="80000"/>
              </a:lnSpc>
              <a:spcBef>
                <a:spcPct val="0"/>
              </a:spcBef>
              <a:spcAft>
                <a:spcPct val="0"/>
              </a:spcAft>
              <a:buClrTx/>
              <a:buSzTx/>
              <a:defRPr/>
            </a:pPr>
            <a:r>
              <a:rPr lang="zh-CN" altLang="en-US" sz="1400" b="1" kern="0" smtClean="0">
                <a:solidFill>
                  <a:schemeClr val="bg1"/>
                </a:solidFill>
                <a:latin typeface="微软雅黑" pitchFamily="34" charset="-122"/>
                <a:ea typeface="微软雅黑" pitchFamily="34" charset="-122"/>
              </a:rPr>
              <a:t>战略解读</a:t>
            </a:r>
            <a:endParaRPr lang="en-US" altLang="zh-CN" sz="1400" b="1" kern="0">
              <a:solidFill>
                <a:schemeClr val="bg1"/>
              </a:solidFill>
              <a:latin typeface="微软雅黑" pitchFamily="34" charset="-122"/>
              <a:ea typeface="微软雅黑" pitchFamily="34" charset="-122"/>
            </a:endParaRPr>
          </a:p>
        </p:txBody>
      </p:sp>
      <p:sp>
        <p:nvSpPr>
          <p:cNvPr id="36" name="AutoShape 27"/>
          <p:cNvSpPr>
            <a:spLocks noChangeArrowheads="1"/>
          </p:cNvSpPr>
          <p:nvPr>
            <p:custDataLst>
              <p:tags r:id="rId3"/>
            </p:custDataLst>
          </p:nvPr>
        </p:nvSpPr>
        <p:spPr bwMode="gray">
          <a:xfrm>
            <a:off x="129614" y="2008515"/>
            <a:ext cx="1466985" cy="1558796"/>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1" indent="0" algn="ctr" defTabSz="914400" eaLnBrk="0" fontAlgn="auto" latinLnBrk="0" hangingPunct="0">
              <a:lnSpc>
                <a:spcPct val="80000"/>
              </a:lnSpc>
              <a:spcBef>
                <a:spcPct val="0"/>
              </a:spcBef>
              <a:spcAft>
                <a:spcPct val="0"/>
              </a:spcAft>
              <a:buClrTx/>
              <a:buSzTx/>
              <a:buFontTx/>
              <a:buNone/>
              <a:defRPr/>
            </a:pPr>
            <a:r>
              <a:rPr lang="en-US" altLang="zh-CN" sz="1400" b="1" kern="0" smtClean="0">
                <a:solidFill>
                  <a:schemeClr val="bg1"/>
                </a:solidFill>
                <a:latin typeface="微软雅黑" pitchFamily="34" charset="-122"/>
                <a:ea typeface="微软雅黑" pitchFamily="34" charset="-122"/>
              </a:rPr>
              <a:t>1.</a:t>
            </a:r>
            <a:r>
              <a:rPr lang="zh-CN" altLang="en-US" sz="1400" b="1" kern="0">
                <a:solidFill>
                  <a:schemeClr val="bg1"/>
                </a:solidFill>
                <a:latin typeface="微软雅黑" pitchFamily="34" charset="-122"/>
                <a:ea typeface="微软雅黑" pitchFamily="34" charset="-122"/>
              </a:rPr>
              <a:t>内外部</a:t>
            </a:r>
            <a:r>
              <a:rPr lang="zh-CN" altLang="en-US" sz="1400" b="1" kern="0" smtClean="0">
                <a:solidFill>
                  <a:schemeClr val="bg1"/>
                </a:solidFill>
                <a:latin typeface="微软雅黑" pitchFamily="34" charset="-122"/>
                <a:ea typeface="微软雅黑" pitchFamily="34" charset="-122"/>
              </a:rPr>
              <a:t>分析</a:t>
            </a:r>
            <a:endParaRPr lang="en-US" altLang="zh-CN" sz="1400" b="1" kern="0">
              <a:solidFill>
                <a:schemeClr val="bg1"/>
              </a:solidFill>
              <a:latin typeface="微软雅黑" pitchFamily="34" charset="-122"/>
              <a:ea typeface="微软雅黑" pitchFamily="34" charset="-122"/>
            </a:endParaRPr>
          </a:p>
        </p:txBody>
      </p:sp>
      <p:graphicFrame>
        <p:nvGraphicFramePr>
          <p:cNvPr id="3" name="Table 2"/>
          <p:cNvGraphicFramePr>
            <a:graphicFrameLocks noGrp="1"/>
          </p:cNvGraphicFramePr>
          <p:nvPr>
            <p:extLst>
              <p:ext uri="{D42A27DB-BD31-4B8C-83A1-F6EECF244321}">
                <p14:modId xmlns:p14="http://schemas.microsoft.com/office/powerpoint/2010/main" val="2922402014"/>
              </p:ext>
            </p:extLst>
          </p:nvPr>
        </p:nvGraphicFramePr>
        <p:xfrm>
          <a:off x="2221903" y="1415550"/>
          <a:ext cx="6693497" cy="2499360"/>
        </p:xfrm>
        <a:graphic>
          <a:graphicData uri="http://schemas.openxmlformats.org/drawingml/2006/table">
            <a:tbl>
              <a:tblPr firstRow="1">
                <a:tableStyleId>{C083E6E3-FA7D-4D7B-A595-EF9225AFEA82}</a:tableStyleId>
              </a:tblPr>
              <a:tblGrid>
                <a:gridCol w="1694777"/>
                <a:gridCol w="4998720"/>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1.1 </a:t>
                      </a:r>
                      <a:r>
                        <a:rPr lang="zh-CN" altLang="en-US" sz="1400" kern="1200" smtClean="0">
                          <a:solidFill>
                            <a:schemeClr val="tx1"/>
                          </a:solidFill>
                          <a:latin typeface="微软雅黑" pitchFamily="34" charset="-122"/>
                          <a:ea typeface="微软雅黑" pitchFamily="34" charset="-122"/>
                          <a:cs typeface="+mn-cs"/>
                        </a:rPr>
                        <a:t>行业现状、客户需求分析</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钢铁行业现状、面临的主要问题是什么？</a:t>
                      </a:r>
                      <a:endParaRPr lang="en-US" altLang="zh-CN" sz="1400" smtClean="0">
                        <a:latin typeface="微软雅黑" pitchFamily="34" charset="-122"/>
                        <a:ea typeface="微软雅黑" pitchFamily="34" charset="-122"/>
                      </a:endParaRPr>
                    </a:p>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钢铁流通领域各主要客户群体的现状、面临的主要问题是什么？客户的需求是什么？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1.2 </a:t>
                      </a:r>
                      <a:r>
                        <a:rPr lang="zh-CN" altLang="en-US" sz="1400" kern="1200" smtClean="0">
                          <a:solidFill>
                            <a:schemeClr val="tx1"/>
                          </a:solidFill>
                          <a:latin typeface="微软雅黑" pitchFamily="34" charset="-122"/>
                          <a:ea typeface="微软雅黑" pitchFamily="34" charset="-122"/>
                          <a:cs typeface="+mn-cs"/>
                        </a:rPr>
                        <a:t>五矿能力分析</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五矿传统资源优势有哪些？</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1.3 </a:t>
                      </a:r>
                      <a:r>
                        <a:rPr lang="zh-CN" altLang="en-US" sz="1400" kern="1200" smtClean="0">
                          <a:solidFill>
                            <a:schemeClr val="tx1"/>
                          </a:solidFill>
                          <a:latin typeface="微软雅黑" pitchFamily="34" charset="-122"/>
                          <a:ea typeface="微软雅黑" pitchFamily="34" charset="-122"/>
                          <a:cs typeface="+mn-cs"/>
                        </a:rPr>
                        <a:t>竞争对手分析借鉴</a:t>
                      </a:r>
                    </a:p>
                  </a:txBody>
                  <a:tcPr>
                    <a:lnT w="12700" cap="flat" cmpd="sng" algn="ctr">
                      <a:solidFill>
                        <a:schemeClr val="accent3"/>
                      </a:solidFill>
                      <a:prstDash val="solid"/>
                      <a:round/>
                      <a:headEnd type="none" w="med" len="med"/>
                      <a:tailEnd type="none" w="med" len="med"/>
                    </a:lnT>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竞争对手的市场开拓、营销策略是怎样的？对五矿有何种启示？</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tcPr>
                </a:tc>
              </a:tr>
            </a:tbl>
          </a:graphicData>
        </a:graphic>
      </p:graphicFrame>
      <p:graphicFrame>
        <p:nvGraphicFramePr>
          <p:cNvPr id="14" name="Table 13"/>
          <p:cNvGraphicFramePr>
            <a:graphicFrameLocks noGrp="1"/>
          </p:cNvGraphicFramePr>
          <p:nvPr>
            <p:extLst>
              <p:ext uri="{D42A27DB-BD31-4B8C-83A1-F6EECF244321}">
                <p14:modId xmlns:p14="http://schemas.microsoft.com/office/powerpoint/2010/main" val="2167857501"/>
              </p:ext>
            </p:extLst>
          </p:nvPr>
        </p:nvGraphicFramePr>
        <p:xfrm>
          <a:off x="2237143" y="4810274"/>
          <a:ext cx="6693497" cy="1036320"/>
        </p:xfrm>
        <a:graphic>
          <a:graphicData uri="http://schemas.openxmlformats.org/drawingml/2006/table">
            <a:tbl>
              <a:tblPr firstRow="1">
                <a:tableStyleId>{C083E6E3-FA7D-4D7B-A595-EF9225AFEA82}</a:tableStyleId>
              </a:tblPr>
              <a:tblGrid>
                <a:gridCol w="1694777"/>
                <a:gridCol w="4998720"/>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2.1 </a:t>
                      </a:r>
                      <a:r>
                        <a:rPr lang="zh-CN" altLang="en-US" sz="1400" kern="1200" smtClean="0">
                          <a:solidFill>
                            <a:schemeClr val="tx1"/>
                          </a:solidFill>
                          <a:latin typeface="微软雅黑" pitchFamily="34" charset="-122"/>
                          <a:ea typeface="微软雅黑" pitchFamily="34" charset="-122"/>
                          <a:cs typeface="+mn-cs"/>
                        </a:rPr>
                        <a:t>战略定位</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电商平台的定位是什么？</a:t>
                      </a:r>
                      <a:endParaRPr lang="en-US" altLang="zh-CN" sz="1400" smtClean="0">
                        <a:latin typeface="微软雅黑" pitchFamily="34" charset="-122"/>
                        <a:ea typeface="微软雅黑" pitchFamily="34" charset="-122"/>
                      </a:endParaRPr>
                    </a:p>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电商平台战略内涵是什么？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2"/>
          <p:cNvSpPr>
            <a:spLocks noGrp="1"/>
          </p:cNvSpPr>
          <p:nvPr>
            <p:ph type="title"/>
          </p:nvPr>
        </p:nvSpPr>
        <p:spPr/>
        <p:txBody>
          <a:bodyPr/>
          <a:lstStyle/>
          <a:p>
            <a:r>
              <a:rPr lang="zh-CN" altLang="en-US" smtClean="0"/>
              <a:t>目前国内钢铁行业存在“供大于求、信任危机”的问题，流通环节呈现向上下游两端整合的趋势</a:t>
            </a:r>
            <a:endParaRPr lang="zh-HK" altLang="en-US"/>
          </a:p>
        </p:txBody>
      </p:sp>
      <p:sp>
        <p:nvSpPr>
          <p:cNvPr id="2" name="Text Placeholder 1"/>
          <p:cNvSpPr>
            <a:spLocks noGrp="1"/>
          </p:cNvSpPr>
          <p:nvPr>
            <p:ph type="body" idx="13"/>
          </p:nvPr>
        </p:nvSpPr>
        <p:spPr/>
        <p:txBody>
          <a:bodyPr/>
          <a:lstStyle/>
          <a:p>
            <a:r>
              <a:rPr lang="zh-CN" altLang="en-US" smtClean="0"/>
              <a:t>钢铁行业现状</a:t>
            </a:r>
            <a:endParaRPr lang="zh-CN" altLang="en-US"/>
          </a:p>
        </p:txBody>
      </p:sp>
      <p:sp>
        <p:nvSpPr>
          <p:cNvPr id="57" name="Footer Placeholder 2"/>
          <p:cNvSpPr txBox="1"/>
          <p:nvPr/>
        </p:nvSpPr>
        <p:spPr bwMode="gray">
          <a:xfrm>
            <a:off x="2679328" y="6599071"/>
            <a:ext cx="5996296" cy="176785"/>
          </a:xfrm>
          <a:prstGeom prst="rect">
            <a:avLst/>
          </a:prstGeom>
          <a:noFill/>
          <a:ln w="12700">
            <a:noFill/>
            <a:miter lim="800000"/>
          </a:ln>
          <a:effectLst/>
        </p:spPr>
        <p:txBody>
          <a:bodyPr vert="horz" wrap="square" lIns="91440" tIns="45720" rIns="91440" bIns="45720" numCol="1" anchor="b"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lvl="0" eaLnBrk="0" hangingPunct="0">
              <a:defRPr/>
            </a:pPr>
            <a:r>
              <a:rPr lang="zh-CN" altLang="en-US" sz="1000" smtClean="0">
                <a:solidFill>
                  <a:srgbClr val="000000"/>
                </a:solidFill>
                <a:latin typeface="+mn-ea"/>
                <a:sym typeface="Symbol" pitchFamily="18" charset="2"/>
              </a:rPr>
              <a:t>*信息来源：钢联资讯，欧</a:t>
            </a:r>
            <a:r>
              <a:rPr lang="zh-CN" altLang="en-US" sz="1000">
                <a:solidFill>
                  <a:srgbClr val="000000"/>
                </a:solidFill>
                <a:latin typeface="+mn-ea"/>
                <a:sym typeface="Symbol" pitchFamily="18" charset="2"/>
              </a:rPr>
              <a:t>浦钢铁</a:t>
            </a:r>
            <a:r>
              <a:rPr lang="zh-CN" altLang="en-US" sz="1000" smtClean="0">
                <a:solidFill>
                  <a:srgbClr val="000000"/>
                </a:solidFill>
                <a:latin typeface="+mn-ea"/>
                <a:sym typeface="Symbol" pitchFamily="18" charset="2"/>
              </a:rPr>
              <a:t>网；</a:t>
            </a:r>
            <a:r>
              <a:rPr lang="zh-CN" altLang="en-US" sz="1000" smtClean="0">
                <a:solidFill>
                  <a:srgbClr val="000000"/>
                </a:solidFill>
                <a:latin typeface="+mn-ea"/>
              </a:rPr>
              <a:t>中</a:t>
            </a:r>
            <a:r>
              <a:rPr lang="zh-CN" altLang="en-US" sz="1000">
                <a:solidFill>
                  <a:srgbClr val="000000"/>
                </a:solidFill>
                <a:latin typeface="+mn-ea"/>
              </a:rPr>
              <a:t>国物流与采购联合</a:t>
            </a:r>
            <a:r>
              <a:rPr lang="zh-CN" altLang="en-US" sz="1000" smtClean="0">
                <a:solidFill>
                  <a:srgbClr val="000000"/>
                </a:solidFill>
                <a:latin typeface="+mn-ea"/>
              </a:rPr>
              <a:t>会公</a:t>
            </a:r>
            <a:r>
              <a:rPr lang="zh-CN" altLang="en-US" sz="1000">
                <a:solidFill>
                  <a:srgbClr val="000000"/>
                </a:solidFill>
                <a:latin typeface="+mn-ea"/>
              </a:rPr>
              <a:t>益性调查报告（</a:t>
            </a:r>
            <a:r>
              <a:rPr lang="en-US" altLang="zh-CN" sz="1000" smtClean="0">
                <a:solidFill>
                  <a:srgbClr val="000000"/>
                </a:solidFill>
                <a:latin typeface="+mn-ea"/>
              </a:rPr>
              <a:t>2011/9</a:t>
            </a:r>
            <a:r>
              <a:rPr lang="zh-CN" altLang="en-US" sz="1000" smtClean="0">
                <a:solidFill>
                  <a:srgbClr val="000000"/>
                </a:solidFill>
                <a:latin typeface="+mn-ea"/>
                <a:sym typeface="Symbol" pitchFamily="18" charset="2"/>
              </a:rPr>
              <a:t>），</a:t>
            </a:r>
            <a:r>
              <a:rPr lang="en-US" altLang="zh-CN" sz="1000" smtClean="0">
                <a:solidFill>
                  <a:srgbClr val="000000"/>
                </a:solidFill>
                <a:latin typeface="+mn-ea"/>
                <a:sym typeface="Symbol" pitchFamily="18" charset="2"/>
              </a:rPr>
              <a:t>CC</a:t>
            </a:r>
            <a:r>
              <a:rPr lang="zh-CN" altLang="en-US" sz="1000" smtClean="0">
                <a:solidFill>
                  <a:srgbClr val="000000"/>
                </a:solidFill>
                <a:latin typeface="+mn-ea"/>
                <a:sym typeface="Symbol" pitchFamily="18" charset="2"/>
              </a:rPr>
              <a:t>分析</a:t>
            </a:r>
            <a:endParaRPr lang="en-US" sz="1000">
              <a:solidFill>
                <a:srgbClr val="000000"/>
              </a:solidFill>
              <a:latin typeface="+mn-ea"/>
              <a:sym typeface="Symbol" pitchFamily="18" charset="2"/>
            </a:endParaRPr>
          </a:p>
        </p:txBody>
      </p:sp>
      <p:sp>
        <p:nvSpPr>
          <p:cNvPr id="34" name="Rounded Rectangle 33"/>
          <p:cNvSpPr/>
          <p:nvPr/>
        </p:nvSpPr>
        <p:spPr bwMode="gray">
          <a:xfrm>
            <a:off x="769352" y="1650114"/>
            <a:ext cx="7716280" cy="1382308"/>
          </a:xfrm>
          <a:prstGeom prst="roundRect">
            <a:avLst>
              <a:gd name="adj" fmla="val 0"/>
            </a:avLst>
          </a:prstGeom>
        </p:spPr>
        <p:style>
          <a:lnRef idx="2">
            <a:schemeClr val="accent3"/>
          </a:lnRef>
          <a:fillRef idx="1">
            <a:schemeClr val="lt1"/>
          </a:fillRef>
          <a:effectRef idx="0">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r>
              <a:rPr lang="zh-CN" altLang="en-US" sz="1400" b="1" smtClean="0">
                <a:latin typeface="+mn-ea"/>
              </a:rPr>
              <a:t>产</a:t>
            </a:r>
            <a:r>
              <a:rPr lang="zh-CN" altLang="en-US" sz="1400" b="1">
                <a:latin typeface="+mn-ea"/>
              </a:rPr>
              <a:t>能</a:t>
            </a:r>
            <a:r>
              <a:rPr lang="zh-CN" altLang="en-US" sz="1400" b="1" smtClean="0">
                <a:latin typeface="+mn-ea"/>
              </a:rPr>
              <a:t>过剩、供大于求</a:t>
            </a:r>
            <a:endParaRPr lang="en-US" altLang="zh-CN" sz="1400" b="1" smtClean="0">
              <a:latin typeface="+mn-ea"/>
            </a:endParaRPr>
          </a:p>
        </p:txBody>
      </p:sp>
      <p:sp>
        <p:nvSpPr>
          <p:cNvPr id="37" name="Rounded Rectangle 36"/>
          <p:cNvSpPr/>
          <p:nvPr/>
        </p:nvSpPr>
        <p:spPr bwMode="gray">
          <a:xfrm>
            <a:off x="769352" y="3201124"/>
            <a:ext cx="7716280" cy="1426891"/>
          </a:xfrm>
          <a:prstGeom prst="roundRect">
            <a:avLst>
              <a:gd name="adj" fmla="val 0"/>
            </a:avLst>
          </a:prstGeom>
          <a:noFill/>
        </p:spPr>
        <p:style>
          <a:lnRef idx="2">
            <a:schemeClr val="accent3"/>
          </a:lnRef>
          <a:fillRef idx="1">
            <a:schemeClr val="lt1"/>
          </a:fillRef>
          <a:effectRef idx="0">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r>
              <a:rPr lang="zh-CN" altLang="en-US" sz="1400" b="1" smtClean="0">
                <a:latin typeface="+mn-ea"/>
              </a:rPr>
              <a:t>行业信任问题严重，信贷流通困难</a:t>
            </a:r>
            <a:endParaRPr lang="en-US" altLang="zh-CN" sz="1400" b="1" smtClean="0">
              <a:latin typeface="+mn-ea"/>
            </a:endParaRPr>
          </a:p>
        </p:txBody>
      </p:sp>
      <p:sp>
        <p:nvSpPr>
          <p:cNvPr id="39" name="Rounded Rectangle 38"/>
          <p:cNvSpPr/>
          <p:nvPr/>
        </p:nvSpPr>
        <p:spPr bwMode="gray">
          <a:xfrm>
            <a:off x="769352" y="4784803"/>
            <a:ext cx="7716280" cy="1727295"/>
          </a:xfrm>
          <a:prstGeom prst="roundRect">
            <a:avLst>
              <a:gd name="adj" fmla="val 0"/>
            </a:avLst>
          </a:prstGeom>
          <a:noFill/>
        </p:spPr>
        <p:style>
          <a:lnRef idx="2">
            <a:schemeClr val="accent3"/>
          </a:lnRef>
          <a:fillRef idx="1">
            <a:schemeClr val="lt1"/>
          </a:fillRef>
          <a:effectRef idx="0">
            <a:schemeClr val="accent3"/>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r>
              <a:rPr lang="zh-CN" altLang="en-US" sz="1400" b="1" smtClean="0">
                <a:latin typeface="+mn-ea"/>
              </a:rPr>
              <a:t>钢铁流通环节呈现向行业两端整合的趋势</a:t>
            </a:r>
            <a:endParaRPr lang="en-US" altLang="zh-CN" sz="1400" b="1" smtClean="0">
              <a:latin typeface="+mn-ea"/>
            </a:endParaRPr>
          </a:p>
        </p:txBody>
      </p:sp>
      <p:sp>
        <p:nvSpPr>
          <p:cNvPr id="107" name="Rectangle 106"/>
          <p:cNvSpPr/>
          <p:nvPr/>
        </p:nvSpPr>
        <p:spPr>
          <a:xfrm>
            <a:off x="925340" y="2053696"/>
            <a:ext cx="3350874" cy="646331"/>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buFont typeface="Arial" pitchFamily="34" charset="0"/>
              <a:buChar char="•"/>
            </a:pPr>
            <a:r>
              <a:rPr lang="en-US" altLang="zh-CN" sz="1200">
                <a:latin typeface="+mn-ea"/>
              </a:rPr>
              <a:t>2011</a:t>
            </a:r>
            <a:r>
              <a:rPr lang="zh-CN" altLang="en-US" sz="1200">
                <a:latin typeface="+mn-ea"/>
              </a:rPr>
              <a:t>年粗钢产销总量</a:t>
            </a:r>
            <a:r>
              <a:rPr lang="en-US" altLang="zh-CN" sz="1200">
                <a:latin typeface="+mn-ea"/>
              </a:rPr>
              <a:t>9</a:t>
            </a:r>
            <a:r>
              <a:rPr lang="zh-CN" altLang="en-US" sz="1200">
                <a:latin typeface="+mn-ea"/>
              </a:rPr>
              <a:t>亿吨</a:t>
            </a:r>
            <a:r>
              <a:rPr lang="zh-CN" altLang="en-US" sz="1200" smtClean="0">
                <a:latin typeface="+mn-ea"/>
              </a:rPr>
              <a:t>，其中仅</a:t>
            </a:r>
            <a:r>
              <a:rPr lang="en-US" altLang="zh-CN" sz="1200" smtClean="0">
                <a:latin typeface="+mn-ea"/>
              </a:rPr>
              <a:t>7</a:t>
            </a:r>
            <a:r>
              <a:rPr lang="zh-CN" altLang="en-US" sz="1200" smtClean="0">
                <a:latin typeface="+mn-ea"/>
              </a:rPr>
              <a:t>亿表观消费量，存在</a:t>
            </a:r>
            <a:r>
              <a:rPr lang="en-US" altLang="zh-CN" sz="1200" smtClean="0">
                <a:latin typeface="+mn-ea"/>
              </a:rPr>
              <a:t>2</a:t>
            </a:r>
            <a:r>
              <a:rPr lang="zh-CN" altLang="en-US" sz="1200" smtClean="0">
                <a:latin typeface="+mn-ea"/>
              </a:rPr>
              <a:t>亿过剩产能</a:t>
            </a:r>
            <a:endParaRPr lang="en-US" altLang="zh-CN" sz="1200" smtClean="0">
              <a:latin typeface="+mn-ea"/>
            </a:endParaRPr>
          </a:p>
          <a:p>
            <a:pPr marL="171450" indent="-171450">
              <a:buFont typeface="Arial" pitchFamily="34" charset="0"/>
              <a:buChar char="•"/>
            </a:pPr>
            <a:r>
              <a:rPr lang="zh-CN" altLang="en-US" sz="1200" smtClean="0">
                <a:latin typeface="+mn-ea"/>
              </a:rPr>
              <a:t>市场供大于求导致钢材价格持续下降</a:t>
            </a:r>
            <a:endParaRPr lang="zh-CN" altLang="en-US" sz="1200">
              <a:latin typeface="+mn-ea"/>
            </a:endParaRPr>
          </a:p>
        </p:txBody>
      </p:sp>
      <p:sp>
        <p:nvSpPr>
          <p:cNvPr id="110" name="Rounded Rectangle 109"/>
          <p:cNvSpPr/>
          <p:nvPr/>
        </p:nvSpPr>
        <p:spPr bwMode="gray">
          <a:xfrm>
            <a:off x="925340" y="3503244"/>
            <a:ext cx="5425356" cy="1062141"/>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114300" indent="-114300">
              <a:spcAft>
                <a:spcPts val="300"/>
              </a:spcAft>
              <a:buFont typeface="Arial" pitchFamily="34" charset="0"/>
              <a:buChar char="•"/>
            </a:pPr>
            <a:r>
              <a:rPr lang="zh-CN" altLang="en-US" sz="1200" smtClean="0">
                <a:solidFill>
                  <a:schemeClr val="tx1"/>
                </a:solidFill>
                <a:latin typeface="+mn-ea"/>
                <a:cs typeface="Arial"/>
              </a:rPr>
              <a:t>钢铁行业资金依赖较为严重，</a:t>
            </a:r>
            <a:r>
              <a:rPr lang="zh-CN" altLang="en-US" sz="1200">
                <a:solidFill>
                  <a:schemeClr val="tx1"/>
                </a:solidFill>
                <a:latin typeface="+mj-ea"/>
              </a:rPr>
              <a:t>全</a:t>
            </a:r>
            <a:r>
              <a:rPr lang="zh-CN" altLang="en-US" sz="1200" smtClean="0">
                <a:solidFill>
                  <a:schemeClr val="tx1"/>
                </a:solidFill>
                <a:latin typeface="+mj-ea"/>
              </a:rPr>
              <a:t>行业</a:t>
            </a:r>
            <a:r>
              <a:rPr lang="zh-CN" altLang="en-US" sz="1200">
                <a:solidFill>
                  <a:schemeClr val="tx1"/>
                </a:solidFill>
                <a:latin typeface="+mj-ea"/>
              </a:rPr>
              <a:t>融资</a:t>
            </a:r>
            <a:r>
              <a:rPr lang="zh-CN" altLang="en-US" sz="1200">
                <a:solidFill>
                  <a:schemeClr val="tx1"/>
                </a:solidFill>
                <a:latin typeface="+mn-ea"/>
              </a:rPr>
              <a:t>贷款比例已经高于</a:t>
            </a:r>
            <a:r>
              <a:rPr lang="en-US" altLang="zh-CN" sz="1200">
                <a:solidFill>
                  <a:schemeClr val="tx1"/>
                </a:solidFill>
                <a:latin typeface="+mn-ea"/>
              </a:rPr>
              <a:t>65</a:t>
            </a:r>
            <a:r>
              <a:rPr lang="en-US" altLang="zh-CN" sz="1200" smtClean="0">
                <a:solidFill>
                  <a:schemeClr val="tx1"/>
                </a:solidFill>
                <a:latin typeface="+mn-ea"/>
              </a:rPr>
              <a:t>%</a:t>
            </a:r>
            <a:r>
              <a:rPr lang="zh-CN" altLang="en-US" sz="1200" smtClean="0">
                <a:solidFill>
                  <a:schemeClr val="tx1"/>
                </a:solidFill>
                <a:latin typeface="+mn-ea"/>
                <a:cs typeface="Arial"/>
              </a:rPr>
              <a:t>，但贸易</a:t>
            </a:r>
            <a:r>
              <a:rPr lang="zh-CN" altLang="en-US" sz="1200">
                <a:solidFill>
                  <a:schemeClr val="tx1"/>
                </a:solidFill>
                <a:latin typeface="+mn-ea"/>
                <a:cs typeface="Arial"/>
              </a:rPr>
              <a:t>类</a:t>
            </a:r>
            <a:r>
              <a:rPr lang="zh-CN" altLang="en-US" sz="1200" smtClean="0">
                <a:solidFill>
                  <a:schemeClr val="tx1"/>
                </a:solidFill>
                <a:latin typeface="+mn-ea"/>
                <a:cs typeface="Arial"/>
              </a:rPr>
              <a:t>企业固定资产</a:t>
            </a:r>
            <a:r>
              <a:rPr lang="zh-CN" altLang="en-US" sz="1200">
                <a:solidFill>
                  <a:schemeClr val="tx1"/>
                </a:solidFill>
                <a:latin typeface="+mn-ea"/>
                <a:cs typeface="Arial"/>
              </a:rPr>
              <a:t>少，经营模式单一，风险</a:t>
            </a:r>
            <a:r>
              <a:rPr lang="zh-CN" altLang="en-US" sz="1200" smtClean="0">
                <a:solidFill>
                  <a:schemeClr val="tx1"/>
                </a:solidFill>
                <a:latin typeface="+mn-ea"/>
                <a:cs typeface="Arial"/>
              </a:rPr>
              <a:t>集中，</a:t>
            </a:r>
            <a:r>
              <a:rPr lang="zh-CN" altLang="en-US" sz="1200" b="1" smtClean="0">
                <a:solidFill>
                  <a:schemeClr val="tx1"/>
                </a:solidFill>
                <a:latin typeface="+mn-ea"/>
                <a:cs typeface="Arial"/>
              </a:rPr>
              <a:t>缺乏全行业公认的信用体系</a:t>
            </a:r>
            <a:endParaRPr lang="en-US" altLang="zh-CN" sz="1200" b="1" smtClean="0">
              <a:solidFill>
                <a:schemeClr val="tx1"/>
              </a:solidFill>
              <a:latin typeface="+mn-ea"/>
              <a:cs typeface="Arial"/>
            </a:endParaRPr>
          </a:p>
          <a:p>
            <a:pPr marL="114300" indent="-114300">
              <a:spcAft>
                <a:spcPts val="300"/>
              </a:spcAft>
              <a:buFont typeface="Arial" pitchFamily="34" charset="0"/>
              <a:buChar char="•"/>
            </a:pPr>
            <a:r>
              <a:rPr lang="zh-CN" altLang="en-US" sz="1200">
                <a:solidFill>
                  <a:schemeClr val="tx1"/>
                </a:solidFill>
                <a:latin typeface="+mj-ea"/>
              </a:rPr>
              <a:t>针对</a:t>
            </a:r>
            <a:r>
              <a:rPr lang="en-US" altLang="zh-CN" sz="1200">
                <a:solidFill>
                  <a:schemeClr val="tx1"/>
                </a:solidFill>
                <a:latin typeface="+mj-ea"/>
              </a:rPr>
              <a:t>537</a:t>
            </a:r>
            <a:r>
              <a:rPr lang="zh-CN" altLang="en-US" sz="1200">
                <a:solidFill>
                  <a:schemeClr val="tx1"/>
                </a:solidFill>
                <a:latin typeface="+mj-ea"/>
              </a:rPr>
              <a:t>家大中钢贸商的问卷调查表示，</a:t>
            </a:r>
            <a:r>
              <a:rPr lang="en-US" altLang="zh-CN" sz="1200" b="1">
                <a:solidFill>
                  <a:schemeClr val="tx1"/>
                </a:solidFill>
                <a:latin typeface="+mj-ea"/>
              </a:rPr>
              <a:t>97.9%</a:t>
            </a:r>
            <a:r>
              <a:rPr lang="zh-CN" altLang="en-US" sz="1200">
                <a:solidFill>
                  <a:schemeClr val="tx1"/>
                </a:solidFill>
                <a:latin typeface="+mj-ea"/>
              </a:rPr>
              <a:t>的受访者认为，融资难已经成为目前影响钢贸行业发展的首要</a:t>
            </a:r>
            <a:r>
              <a:rPr lang="zh-CN" altLang="en-US" sz="1200" smtClean="0">
                <a:solidFill>
                  <a:schemeClr val="tx1"/>
                </a:solidFill>
                <a:latin typeface="+mj-ea"/>
              </a:rPr>
              <a:t>问题</a:t>
            </a:r>
            <a:endParaRPr lang="en-US" altLang="zh-CN" sz="1200" baseline="30000">
              <a:solidFill>
                <a:schemeClr val="tx1"/>
              </a:solidFill>
              <a:latin typeface="+mj-ea"/>
            </a:endParaRPr>
          </a:p>
        </p:txBody>
      </p:sp>
      <p:sp>
        <p:nvSpPr>
          <p:cNvPr id="169" name="Rounded Rectangle 168"/>
          <p:cNvSpPr/>
          <p:nvPr/>
        </p:nvSpPr>
        <p:spPr bwMode="gray">
          <a:xfrm>
            <a:off x="925340" y="5172873"/>
            <a:ext cx="3909708" cy="1161900"/>
          </a:xfrm>
          <a:prstGeom prst="roundRect">
            <a:avLst>
              <a:gd name="adj" fmla="val 0"/>
            </a:avLst>
          </a:prstGeom>
          <a:noFill/>
          <a:ln>
            <a:noFill/>
          </a:ln>
        </p:spPr>
        <p:style>
          <a:lnRef idx="2">
            <a:schemeClr val="accent6">
              <a:shade val="50000"/>
            </a:schemeClr>
          </a:lnRef>
          <a:fillRef idx="1">
            <a:schemeClr val="accent6"/>
          </a:fillRef>
          <a:effectRef idx="0">
            <a:schemeClr val="accent6"/>
          </a:effectRef>
          <a:fontRef idx="minor">
            <a:schemeClr val="lt1"/>
          </a:fontRef>
        </p:style>
        <p:txBody>
          <a:bodyPr lIns="36000" tIns="36000" rIns="36000" bIns="36000" rtlCol="0" anchor="ctr" anchorCtr="0">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171450" indent="-171450">
              <a:spcAft>
                <a:spcPts val="300"/>
              </a:spcAft>
              <a:buFont typeface="Arial" pitchFamily="34" charset="0"/>
              <a:buChar char="•"/>
            </a:pPr>
            <a:r>
              <a:rPr lang="zh-CN" altLang="en-US" sz="1200">
                <a:solidFill>
                  <a:schemeClr val="tx1"/>
                </a:solidFill>
                <a:latin typeface="+mn-ea"/>
              </a:rPr>
              <a:t>产业链参与伙伴</a:t>
            </a:r>
            <a:r>
              <a:rPr lang="zh-CN" altLang="en-US" sz="1200" smtClean="0">
                <a:solidFill>
                  <a:schemeClr val="tx1"/>
                </a:solidFill>
                <a:latin typeface="+mn-ea"/>
              </a:rPr>
              <a:t>分散且良莠不齐，国内</a:t>
            </a:r>
            <a:r>
              <a:rPr lang="zh-CN" altLang="en-US" sz="1200">
                <a:solidFill>
                  <a:schemeClr val="tx1"/>
                </a:solidFill>
                <a:latin typeface="+mn-ea"/>
              </a:rPr>
              <a:t>流通企业中</a:t>
            </a:r>
            <a:r>
              <a:rPr lang="en-US" altLang="zh-CN" sz="1200">
                <a:solidFill>
                  <a:schemeClr val="tx1"/>
                </a:solidFill>
                <a:latin typeface="+mn-ea"/>
              </a:rPr>
              <a:t>99%</a:t>
            </a:r>
            <a:r>
              <a:rPr lang="zh-CN" altLang="en-US" sz="1200">
                <a:solidFill>
                  <a:schemeClr val="tx1"/>
                </a:solidFill>
                <a:latin typeface="+mn-ea"/>
              </a:rPr>
              <a:t>是个体经销户，真正成规模的企业只占</a:t>
            </a:r>
            <a:r>
              <a:rPr lang="en-US" altLang="zh-CN" sz="1200" smtClean="0">
                <a:solidFill>
                  <a:schemeClr val="tx1"/>
                </a:solidFill>
                <a:latin typeface="+mn-ea"/>
              </a:rPr>
              <a:t>1%</a:t>
            </a:r>
          </a:p>
          <a:p>
            <a:pPr marL="171450" indent="-171450">
              <a:spcAft>
                <a:spcPts val="300"/>
              </a:spcAft>
              <a:buFont typeface="Arial" pitchFamily="34" charset="0"/>
              <a:buChar char="•"/>
            </a:pPr>
            <a:r>
              <a:rPr lang="zh-CN" altLang="en-US" sz="1200">
                <a:solidFill>
                  <a:srgbClr val="000000"/>
                </a:solidFill>
              </a:rPr>
              <a:t>贸易商仅依靠赚取批零差价、地区差价、时间差价生存，缺乏增值服务</a:t>
            </a:r>
            <a:r>
              <a:rPr lang="zh-CN" altLang="en-US" sz="1200" smtClean="0">
                <a:solidFill>
                  <a:srgbClr val="000000"/>
                </a:solidFill>
              </a:rPr>
              <a:t>手段</a:t>
            </a:r>
            <a:endParaRPr lang="en-US" altLang="zh-CN" sz="1200">
              <a:solidFill>
                <a:schemeClr val="tx1"/>
              </a:solidFill>
              <a:latin typeface="+mn-ea"/>
            </a:endParaRPr>
          </a:p>
          <a:p>
            <a:pPr marL="171450" indent="-171450">
              <a:spcAft>
                <a:spcPts val="300"/>
              </a:spcAft>
              <a:buFont typeface="Arial" pitchFamily="34" charset="0"/>
              <a:buChar char="•"/>
            </a:pPr>
            <a:r>
              <a:rPr lang="zh-CN" altLang="en-US" sz="1200" smtClean="0">
                <a:solidFill>
                  <a:schemeClr val="tx1"/>
                </a:solidFill>
                <a:latin typeface="+mn-ea"/>
              </a:rPr>
              <a:t>钢材价格下滑，流通行业集中度低，利润空间逐渐下降，使各流通企业整合成为必然</a:t>
            </a:r>
            <a:endParaRPr lang="en-US" altLang="zh-CN" sz="1200" smtClean="0">
              <a:solidFill>
                <a:schemeClr val="tx1"/>
              </a:solidFill>
              <a:latin typeface="+mn-ea"/>
            </a:endParaRPr>
          </a:p>
        </p:txBody>
      </p:sp>
      <p:graphicFrame>
        <p:nvGraphicFramePr>
          <p:cNvPr id="40" name="Chart 76"/>
          <p:cNvGraphicFramePr/>
          <p:nvPr>
            <p:extLst>
              <p:ext uri="{D42A27DB-BD31-4B8C-83A1-F6EECF244321}">
                <p14:modId xmlns:p14="http://schemas.microsoft.com/office/powerpoint/2010/main" val="2606660007"/>
              </p:ext>
            </p:extLst>
          </p:nvPr>
        </p:nvGraphicFramePr>
        <p:xfrm>
          <a:off x="4276214" y="1440902"/>
          <a:ext cx="2348127" cy="1615220"/>
        </p:xfrm>
        <a:graphic>
          <a:graphicData uri="http://schemas.openxmlformats.org/drawingml/2006/chart">
            <c:chart xmlns:c="http://schemas.openxmlformats.org/drawingml/2006/chart" r:id="rId3"/>
          </a:graphicData>
        </a:graphic>
      </p:graphicFrame>
      <p:pic>
        <p:nvPicPr>
          <p:cNvPr id="41" name="Picture 2"/>
          <p:cNvPicPr>
            <a:picLocks noChangeAspect="1" noChangeArrowheads="1"/>
          </p:cNvPicPr>
          <p:nvPr/>
        </p:nvPicPr>
        <p:blipFill>
          <a:blip r:embed="rId4"/>
          <a:stretch>
            <a:fillRect/>
          </a:stretch>
        </p:blipFill>
        <p:spPr bwMode="auto">
          <a:xfrm>
            <a:off x="6591722" y="1947872"/>
            <a:ext cx="1826937" cy="934399"/>
          </a:xfrm>
          <a:prstGeom prst="rect">
            <a:avLst/>
          </a:prstGeom>
          <a:noFill/>
          <a:ln w="9525">
            <a:solidFill>
              <a:schemeClr val="tx1"/>
            </a:solidFill>
            <a:miter lim="800000"/>
          </a:ln>
        </p:spPr>
      </p:pic>
      <p:sp>
        <p:nvSpPr>
          <p:cNvPr id="42" name="TextBox 41"/>
          <p:cNvSpPr txBox="1"/>
          <p:nvPr/>
        </p:nvSpPr>
        <p:spPr>
          <a:xfrm>
            <a:off x="6491921" y="1688503"/>
            <a:ext cx="2002157" cy="253916"/>
          </a:xfrm>
          <a:prstGeom prst="rect">
            <a:avLst/>
          </a:prstGeom>
          <a:noFill/>
        </p:spPr>
        <p:txBody>
          <a:bodyPr wrap="squar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000" smtClean="0">
                <a:latin typeface="微软雅黑" pitchFamily="34" charset="-122"/>
                <a:ea typeface="微软雅黑" pitchFamily="34" charset="-122"/>
              </a:rPr>
              <a:t>螺纹钢价格指数</a:t>
            </a:r>
            <a:endParaRPr lang="en-US" sz="1000">
              <a:latin typeface="微软雅黑" pitchFamily="34" charset="-122"/>
              <a:ea typeface="微软雅黑" pitchFamily="34" charset="-122"/>
            </a:endParaRPr>
          </a:p>
        </p:txBody>
      </p:sp>
      <p:sp>
        <p:nvSpPr>
          <p:cNvPr id="6" name="Rectangle 5"/>
          <p:cNvSpPr/>
          <p:nvPr/>
        </p:nvSpPr>
        <p:spPr>
          <a:xfrm>
            <a:off x="1002665" y="4357454"/>
            <a:ext cx="300082" cy="215444"/>
          </a:xfrm>
          <a:prstGeom prst="rect">
            <a:avLst/>
          </a:prstGeom>
        </p:spPr>
        <p:txBody>
          <a:bodyPr wrap="non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14300" indent="-114300">
              <a:spcAft>
                <a:spcPts val="300"/>
              </a:spcAft>
              <a:buFont typeface="Arial" pitchFamily="34" charset="0"/>
              <a:buChar char="•"/>
            </a:pPr>
            <a:endParaRPr lang="en-US" altLang="zh-CN" sz="1200" baseline="30000">
              <a:latin typeface="+mj-ea"/>
            </a:endParaRPr>
          </a:p>
        </p:txBody>
      </p:sp>
      <p:grpSp>
        <p:nvGrpSpPr>
          <p:cNvPr id="43" name="Group 85"/>
          <p:cNvGrpSpPr/>
          <p:nvPr/>
        </p:nvGrpSpPr>
        <p:grpSpPr>
          <a:xfrm>
            <a:off x="6621638" y="3377984"/>
            <a:ext cx="1545332" cy="1065034"/>
            <a:chOff x="4078995" y="3356992"/>
            <a:chExt cx="1395602" cy="899302"/>
          </a:xfrm>
        </p:grpSpPr>
        <p:grpSp>
          <p:nvGrpSpPr>
            <p:cNvPr id="44" name="Group 86"/>
            <p:cNvGrpSpPr/>
            <p:nvPr/>
          </p:nvGrpSpPr>
          <p:grpSpPr>
            <a:xfrm>
              <a:off x="4078995" y="3468467"/>
              <a:ext cx="1395602" cy="787827"/>
              <a:chOff x="3805312" y="3420560"/>
              <a:chExt cx="1395602" cy="787827"/>
            </a:xfrm>
          </p:grpSpPr>
          <p:grpSp>
            <p:nvGrpSpPr>
              <p:cNvPr id="49" name="Group 3"/>
              <p:cNvGrpSpPr/>
              <p:nvPr/>
            </p:nvGrpSpPr>
            <p:grpSpPr>
              <a:xfrm flipH="1">
                <a:off x="3805312" y="3420560"/>
                <a:ext cx="1395602" cy="787827"/>
                <a:chOff x="1134" y="1293"/>
                <a:chExt cx="3967" cy="2067"/>
              </a:xfrm>
            </p:grpSpPr>
            <p:sp>
              <p:nvSpPr>
                <p:cNvPr id="52" name="Rectangle 4"/>
                <p:cNvSpPr>
                  <a:spLocks noChangeAspect="1" noChangeArrowheads="1"/>
                </p:cNvSpPr>
                <p:nvPr/>
              </p:nvSpPr>
              <p:spPr bwMode="auto">
                <a:xfrm rot="1350694">
                  <a:off x="1502" y="1715"/>
                  <a:ext cx="1531" cy="334"/>
                </a:xfrm>
                <a:prstGeom prst="rect">
                  <a:avLst/>
                </a:prstGeom>
                <a:solidFill>
                  <a:srgbClr val="E4E7E7"/>
                </a:solidFill>
                <a:ln w="6350">
                  <a:noFill/>
                  <a:miter lim="800000"/>
                </a:ln>
                <a:effectLst/>
              </p:spPr>
              <p:txBody>
                <a:bodyPr lIns="72000" tIns="72000" rIns="72000" bIns="36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4625" indent="-174625" algn="l" eaLnBrk="0" hangingPunct="0">
                    <a:buClr>
                      <a:schemeClr val="folHlink"/>
                    </a:buClr>
                  </a:pPr>
                  <a:endParaRPr lang="en-US" sz="1400">
                    <a:solidFill>
                      <a:schemeClr val="tx1"/>
                    </a:solidFill>
                  </a:endParaRPr>
                </a:p>
              </p:txBody>
            </p:sp>
            <p:sp>
              <p:nvSpPr>
                <p:cNvPr id="53" name="Rectangle 5"/>
                <p:cNvSpPr>
                  <a:spLocks noChangeAspect="1" noChangeArrowheads="1"/>
                </p:cNvSpPr>
                <p:nvPr/>
              </p:nvSpPr>
              <p:spPr bwMode="auto">
                <a:xfrm rot="1350694">
                  <a:off x="3570" y="1293"/>
                  <a:ext cx="1531" cy="1549"/>
                </a:xfrm>
                <a:prstGeom prst="rect">
                  <a:avLst/>
                </a:prstGeom>
                <a:solidFill>
                  <a:srgbClr val="E4E7E7"/>
                </a:solidFill>
                <a:ln w="6350">
                  <a:noFill/>
                  <a:miter lim="800000"/>
                </a:ln>
                <a:effectLst/>
              </p:spPr>
              <p:txBody>
                <a:bodyPr lIns="72000" tIns="72000" rIns="72000" bIns="36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4625" indent="-174625" algn="l" eaLnBrk="0" hangingPunct="0">
                    <a:buClr>
                      <a:schemeClr val="folHlink"/>
                    </a:buClr>
                  </a:pPr>
                  <a:endParaRPr lang="en-US" sz="1400">
                    <a:solidFill>
                      <a:schemeClr val="tx1"/>
                    </a:solidFill>
                  </a:endParaRPr>
                </a:p>
              </p:txBody>
            </p:sp>
            <p:sp>
              <p:nvSpPr>
                <p:cNvPr id="54" name="Rectangle 6"/>
                <p:cNvSpPr>
                  <a:spLocks noChangeAspect="1" noChangeArrowheads="1"/>
                </p:cNvSpPr>
                <p:nvPr/>
              </p:nvSpPr>
              <p:spPr bwMode="auto">
                <a:xfrm rot="1350694">
                  <a:off x="1134" y="2399"/>
                  <a:ext cx="3936" cy="69"/>
                </a:xfrm>
                <a:prstGeom prst="rect">
                  <a:avLst/>
                </a:prstGeom>
                <a:solidFill>
                  <a:schemeClr val="accent4">
                    <a:lumMod val="75000"/>
                  </a:schemeClr>
                </a:solidFill>
                <a:ln w="6350">
                  <a:noFill/>
                  <a:miter lim="800000"/>
                </a:ln>
                <a:effectLst/>
              </p:spPr>
              <p:txBody>
                <a:bodyPr wrap="none" lIns="45720" rIns="4572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eaLnBrk="0" hangingPunct="0"/>
                  <a:endParaRPr lang="de-DE" sz="1400">
                    <a:solidFill>
                      <a:schemeClr val="bg1"/>
                    </a:solidFill>
                  </a:endParaRPr>
                </a:p>
              </p:txBody>
            </p:sp>
            <p:sp>
              <p:nvSpPr>
                <p:cNvPr id="55" name="AutoShape 7"/>
                <p:cNvSpPr>
                  <a:spLocks noChangeAspect="1" noChangeArrowheads="1"/>
                </p:cNvSpPr>
                <p:nvPr/>
              </p:nvSpPr>
              <p:spPr bwMode="auto">
                <a:xfrm>
                  <a:off x="2372" y="2502"/>
                  <a:ext cx="1459" cy="858"/>
                </a:xfrm>
                <a:prstGeom prst="triangle">
                  <a:avLst>
                    <a:gd name="adj" fmla="val 50000"/>
                  </a:avLst>
                </a:prstGeom>
                <a:solidFill>
                  <a:schemeClr val="accent4">
                    <a:lumMod val="75000"/>
                  </a:schemeClr>
                </a:solidFill>
                <a:ln w="6350">
                  <a:noFill/>
                  <a:miter lim="800000"/>
                </a:ln>
                <a:effectLst/>
              </p:spPr>
              <p:txBody>
                <a:bodyPr lIns="45720" rIns="4572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eaLnBrk="0" hangingPunct="0"/>
                  <a:r>
                    <a:rPr lang="en-US" sz="1400">
                      <a:solidFill>
                        <a:schemeClr val="bg1"/>
                      </a:solidFill>
                    </a:rPr>
                    <a:t> </a:t>
                  </a:r>
                </a:p>
              </p:txBody>
            </p:sp>
          </p:grpSp>
          <p:sp>
            <p:nvSpPr>
              <p:cNvPr id="50" name="TextBox 49"/>
              <p:cNvSpPr txBox="1"/>
              <p:nvPr/>
            </p:nvSpPr>
            <p:spPr>
              <a:xfrm>
                <a:off x="3890020" y="3476429"/>
                <a:ext cx="387482" cy="461665"/>
              </a:xfrm>
              <a:prstGeom prst="rect">
                <a:avLst/>
              </a:prstGeom>
              <a:noFill/>
            </p:spPr>
            <p:txBody>
              <a:bodyPr wrap="squar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200" b="1">
                    <a:solidFill>
                      <a:srgbClr val="C00000"/>
                    </a:solidFill>
                    <a:latin typeface="微软雅黑" pitchFamily="34" charset="-122"/>
                    <a:ea typeface="微软雅黑" pitchFamily="34" charset="-122"/>
                  </a:rPr>
                  <a:t>需求</a:t>
                </a:r>
                <a:endParaRPr lang="en-US" sz="1200" b="1" smtClean="0">
                  <a:solidFill>
                    <a:srgbClr val="C00000"/>
                  </a:solidFill>
                  <a:latin typeface="微软雅黑" pitchFamily="34" charset="-122"/>
                  <a:ea typeface="微软雅黑" pitchFamily="34" charset="-122"/>
                </a:endParaRPr>
              </a:p>
            </p:txBody>
          </p:sp>
          <p:sp>
            <p:nvSpPr>
              <p:cNvPr id="51" name="TextBox 50"/>
              <p:cNvSpPr txBox="1"/>
              <p:nvPr/>
            </p:nvSpPr>
            <p:spPr>
              <a:xfrm>
                <a:off x="4499992" y="3424684"/>
                <a:ext cx="523928" cy="276999"/>
              </a:xfrm>
              <a:prstGeom prst="rect">
                <a:avLst/>
              </a:prstGeom>
              <a:noFill/>
            </p:spPr>
            <p:txBody>
              <a:bodyPr wrap="squar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200" b="1" smtClean="0">
                    <a:solidFill>
                      <a:srgbClr val="C00000"/>
                    </a:solidFill>
                    <a:latin typeface="微软雅黑" pitchFamily="34" charset="-122"/>
                    <a:ea typeface="微软雅黑" pitchFamily="34" charset="-122"/>
                  </a:rPr>
                  <a:t>供给</a:t>
                </a:r>
                <a:endParaRPr lang="en-US" sz="1200" b="1" smtClean="0">
                  <a:solidFill>
                    <a:srgbClr val="C00000"/>
                  </a:solidFill>
                  <a:latin typeface="微软雅黑" pitchFamily="34" charset="-122"/>
                  <a:ea typeface="微软雅黑" pitchFamily="34" charset="-122"/>
                </a:endParaRPr>
              </a:p>
            </p:txBody>
          </p:sp>
        </p:grpSp>
        <p:pic>
          <p:nvPicPr>
            <p:cNvPr id="45" name="Picture 3"/>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4079666" y="3422068"/>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6" name="Picture 3"/>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4232066" y="3356992"/>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7" name="Picture 3"/>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4394613" y="3408508"/>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8" name="Picture 3"/>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a:ext>
              </a:extLst>
            </a:blip>
            <a:stretch>
              <a:fillRect/>
            </a:stretch>
          </p:blipFill>
          <p:spPr bwMode="auto">
            <a:xfrm>
              <a:off x="5198074" y="3441879"/>
              <a:ext cx="166014" cy="2331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56" name="TextBox 55"/>
          <p:cNvSpPr txBox="1"/>
          <p:nvPr/>
        </p:nvSpPr>
        <p:spPr>
          <a:xfrm>
            <a:off x="7162382" y="4190018"/>
            <a:ext cx="545276" cy="276999"/>
          </a:xfrm>
          <a:prstGeom prst="rect">
            <a:avLst/>
          </a:prstGeom>
          <a:noFill/>
        </p:spPr>
        <p:txBody>
          <a:bodyPr wrap="squar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200" b="1" smtClean="0">
                <a:solidFill>
                  <a:schemeClr val="bg1"/>
                </a:solidFill>
                <a:latin typeface="微软雅黑" pitchFamily="34" charset="-122"/>
                <a:ea typeface="微软雅黑" pitchFamily="34" charset="-122"/>
              </a:rPr>
              <a:t>资金</a:t>
            </a:r>
            <a:endParaRPr lang="en-US" sz="1200" b="1" smtClean="0">
              <a:solidFill>
                <a:schemeClr val="bg1"/>
              </a:solidFill>
              <a:latin typeface="微软雅黑" pitchFamily="34" charset="-122"/>
              <a:ea typeface="微软雅黑" pitchFamily="34" charset="-122"/>
            </a:endParaRPr>
          </a:p>
        </p:txBody>
      </p:sp>
      <p:sp>
        <p:nvSpPr>
          <p:cNvPr id="59" name="AutoShape 146"/>
          <p:cNvSpPr>
            <a:spLocks noChangeArrowheads="1"/>
          </p:cNvSpPr>
          <p:nvPr/>
        </p:nvSpPr>
        <p:spPr bwMode="auto">
          <a:xfrm>
            <a:off x="4994816" y="5958663"/>
            <a:ext cx="3441236" cy="246339"/>
          </a:xfrm>
          <a:prstGeom prst="rightArrow">
            <a:avLst>
              <a:gd name="adj1" fmla="val 49824"/>
              <a:gd name="adj2" fmla="val 92377"/>
            </a:avLst>
          </a:prstGeom>
          <a:solidFill>
            <a:srgbClr val="C0C0C0"/>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sz="1100">
              <a:latin typeface="+mj-ea"/>
              <a:ea typeface="+mj-ea"/>
            </a:endParaRPr>
          </a:p>
        </p:txBody>
      </p:sp>
      <p:grpSp>
        <p:nvGrpSpPr>
          <p:cNvPr id="7" name="Group 6"/>
          <p:cNvGrpSpPr/>
          <p:nvPr/>
        </p:nvGrpSpPr>
        <p:grpSpPr>
          <a:xfrm>
            <a:off x="5203472" y="5791315"/>
            <a:ext cx="2829780" cy="581036"/>
            <a:chOff x="5203472" y="5791315"/>
            <a:chExt cx="2829780" cy="581036"/>
          </a:xfrm>
        </p:grpSpPr>
        <p:sp>
          <p:nvSpPr>
            <p:cNvPr id="60" name="Rectangle 59"/>
            <p:cNvSpPr>
              <a:spLocks noChangeArrowheads="1"/>
            </p:cNvSpPr>
            <p:nvPr/>
          </p:nvSpPr>
          <p:spPr bwMode="auto">
            <a:xfrm>
              <a:off x="5203472" y="5791315"/>
              <a:ext cx="465240" cy="581036"/>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a:latin typeface="+mj-ea"/>
                  <a:ea typeface="+mj-ea"/>
                </a:rPr>
                <a:t>钢厂</a:t>
              </a:r>
            </a:p>
          </p:txBody>
        </p:sp>
        <p:sp>
          <p:nvSpPr>
            <p:cNvPr id="61" name="Rectangle 60"/>
            <p:cNvSpPr>
              <a:spLocks noChangeArrowheads="1"/>
            </p:cNvSpPr>
            <p:nvPr/>
          </p:nvSpPr>
          <p:spPr bwMode="auto">
            <a:xfrm>
              <a:off x="7568012" y="5791315"/>
              <a:ext cx="465240" cy="581036"/>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smtClean="0">
                  <a:latin typeface="+mj-ea"/>
                  <a:ea typeface="+mj-ea"/>
                </a:rPr>
                <a:t>终端</a:t>
              </a:r>
              <a:endParaRPr lang="en-US" altLang="zh-CN" sz="1100" b="1" smtClean="0">
                <a:latin typeface="+mj-ea"/>
                <a:ea typeface="+mj-ea"/>
              </a:endParaRPr>
            </a:p>
            <a:p>
              <a:pPr algn="ctr" eaLnBrk="0" hangingPunct="0"/>
              <a:r>
                <a:rPr lang="zh-CN" altLang="en-US" sz="1100" b="1" smtClean="0">
                  <a:latin typeface="+mj-ea"/>
                  <a:ea typeface="+mj-ea"/>
                </a:rPr>
                <a:t>用户</a:t>
              </a:r>
              <a:endParaRPr lang="zh-CN" altLang="en-US" sz="1100" b="1">
                <a:latin typeface="+mj-ea"/>
                <a:ea typeface="+mj-ea"/>
              </a:endParaRPr>
            </a:p>
          </p:txBody>
        </p:sp>
        <p:sp>
          <p:nvSpPr>
            <p:cNvPr id="62" name="Rectangle 21"/>
            <p:cNvSpPr>
              <a:spLocks noChangeArrowheads="1"/>
            </p:cNvSpPr>
            <p:nvPr/>
          </p:nvSpPr>
          <p:spPr bwMode="auto">
            <a:xfrm>
              <a:off x="5650522" y="5791349"/>
              <a:ext cx="812855" cy="580969"/>
            </a:xfrm>
            <a:prstGeom prst="rect">
              <a:avLst/>
            </a:prstGeom>
            <a:pattFill prst="solidDmnd">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63" name="Rectangle 23"/>
            <p:cNvSpPr>
              <a:spLocks noChangeArrowheads="1"/>
            </p:cNvSpPr>
            <p:nvPr/>
          </p:nvSpPr>
          <p:spPr bwMode="auto">
            <a:xfrm>
              <a:off x="6485170" y="5791347"/>
              <a:ext cx="241960" cy="580971"/>
            </a:xfrm>
            <a:prstGeom prst="rect">
              <a:avLst/>
            </a:prstGeom>
            <a:pattFill prst="smCheck">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en-US" altLang="zh-CN" sz="1100" b="1" smtClean="0">
                <a:latin typeface="+mj-ea"/>
                <a:ea typeface="+mj-ea"/>
              </a:endParaRPr>
            </a:p>
          </p:txBody>
        </p:sp>
        <p:sp>
          <p:nvSpPr>
            <p:cNvPr id="64" name="TextBox 63"/>
            <p:cNvSpPr txBox="1"/>
            <p:nvPr/>
          </p:nvSpPr>
          <p:spPr>
            <a:xfrm>
              <a:off x="5833069" y="6015577"/>
              <a:ext cx="551214" cy="144869"/>
            </a:xfrm>
            <a:prstGeom prst="rect">
              <a:avLst/>
            </a:prstGeom>
            <a:solidFill>
              <a:schemeClr val="bg1"/>
            </a:solidFill>
          </p:spPr>
          <p:txBody>
            <a:bodyPr wrap="square" lIns="0" tIns="0" rIns="0" bIns="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050" b="1" smtClean="0">
                  <a:latin typeface="微软雅黑" pitchFamily="34" charset="-122"/>
                  <a:ea typeface="微软雅黑" pitchFamily="34" charset="-122"/>
                </a:rPr>
                <a:t>大钢贸商</a:t>
              </a:r>
            </a:p>
          </p:txBody>
        </p:sp>
        <p:sp>
          <p:nvSpPr>
            <p:cNvPr id="66" name="Rectangle 122"/>
            <p:cNvSpPr>
              <a:spLocks noChangeArrowheads="1"/>
            </p:cNvSpPr>
            <p:nvPr/>
          </p:nvSpPr>
          <p:spPr bwMode="auto">
            <a:xfrm>
              <a:off x="6727131" y="5791315"/>
              <a:ext cx="759653" cy="581036"/>
            </a:xfrm>
            <a:prstGeom prst="rect">
              <a:avLst/>
            </a:prstGeom>
            <a:solidFill>
              <a:schemeClr val="accent4">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68" name="TextBox 67"/>
            <p:cNvSpPr txBox="1"/>
            <p:nvPr/>
          </p:nvSpPr>
          <p:spPr>
            <a:xfrm>
              <a:off x="6979115" y="5943143"/>
              <a:ext cx="314836" cy="289737"/>
            </a:xfrm>
            <a:prstGeom prst="rect">
              <a:avLst/>
            </a:prstGeom>
            <a:solidFill>
              <a:schemeClr val="bg1"/>
            </a:solidFill>
          </p:spPr>
          <p:txBody>
            <a:bodyPr wrap="square" lIns="0" tIns="0" rIns="0" bIns="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050" b="1" smtClean="0">
                  <a:latin typeface="微软雅黑" pitchFamily="34" charset="-122"/>
                  <a:ea typeface="微软雅黑" pitchFamily="34" charset="-122"/>
                </a:rPr>
                <a:t>小钢贸商</a:t>
              </a:r>
            </a:p>
          </p:txBody>
        </p:sp>
        <p:sp>
          <p:nvSpPr>
            <p:cNvPr id="69" name="TextBox 68"/>
            <p:cNvSpPr txBox="1"/>
            <p:nvPr/>
          </p:nvSpPr>
          <p:spPr>
            <a:xfrm>
              <a:off x="6485170" y="5948316"/>
              <a:ext cx="278178" cy="279390"/>
            </a:xfrm>
            <a:prstGeom prst="rect">
              <a:avLst/>
            </a:prstGeom>
            <a:solidFill>
              <a:schemeClr val="bg1"/>
            </a:solidFill>
          </p:spPr>
          <p:txBody>
            <a:bodyPr wrap="square" lIns="0" tIns="0" rIns="0" bIns="0" rtlCol="0">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000" b="1" smtClean="0">
                  <a:latin typeface="微软雅黑" pitchFamily="34" charset="-122"/>
                  <a:ea typeface="微软雅黑" pitchFamily="34" charset="-122"/>
                </a:rPr>
                <a:t>中钢贸商</a:t>
              </a:r>
            </a:p>
          </p:txBody>
        </p:sp>
      </p:grpSp>
      <p:sp>
        <p:nvSpPr>
          <p:cNvPr id="70" name="AutoShape 146"/>
          <p:cNvSpPr>
            <a:spLocks noChangeArrowheads="1"/>
          </p:cNvSpPr>
          <p:nvPr/>
        </p:nvSpPr>
        <p:spPr bwMode="auto">
          <a:xfrm>
            <a:off x="4996867" y="5062291"/>
            <a:ext cx="3441236" cy="246339"/>
          </a:xfrm>
          <a:prstGeom prst="rightArrow">
            <a:avLst>
              <a:gd name="adj1" fmla="val 49824"/>
              <a:gd name="adj2" fmla="val 92377"/>
            </a:avLst>
          </a:prstGeom>
          <a:solidFill>
            <a:srgbClr val="C0C0C0"/>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sz="1100">
              <a:latin typeface="+mj-ea"/>
              <a:ea typeface="+mj-ea"/>
            </a:endParaRPr>
          </a:p>
        </p:txBody>
      </p:sp>
      <p:grpSp>
        <p:nvGrpSpPr>
          <p:cNvPr id="71" name="组合 122"/>
          <p:cNvGrpSpPr/>
          <p:nvPr/>
        </p:nvGrpSpPr>
        <p:grpSpPr>
          <a:xfrm>
            <a:off x="5163095" y="4958283"/>
            <a:ext cx="2951423" cy="482774"/>
            <a:chOff x="1309915" y="4578280"/>
            <a:chExt cx="2951423" cy="648072"/>
          </a:xfrm>
        </p:grpSpPr>
        <p:sp>
          <p:nvSpPr>
            <p:cNvPr id="72" name="Rectangle 71"/>
            <p:cNvSpPr>
              <a:spLocks noChangeArrowheads="1"/>
            </p:cNvSpPr>
            <p:nvPr/>
          </p:nvSpPr>
          <p:spPr bwMode="auto">
            <a:xfrm>
              <a:off x="1309915" y="4578280"/>
              <a:ext cx="481667" cy="648072"/>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a:latin typeface="+mj-ea"/>
                  <a:ea typeface="+mj-ea"/>
                </a:rPr>
                <a:t>钢厂</a:t>
              </a:r>
            </a:p>
          </p:txBody>
        </p:sp>
        <p:sp>
          <p:nvSpPr>
            <p:cNvPr id="74" name="Rectangle 73"/>
            <p:cNvSpPr>
              <a:spLocks noChangeArrowheads="1"/>
            </p:cNvSpPr>
            <p:nvPr/>
          </p:nvSpPr>
          <p:spPr bwMode="auto">
            <a:xfrm>
              <a:off x="3779671" y="4578280"/>
              <a:ext cx="481667" cy="648072"/>
            </a:xfrm>
            <a:prstGeom prst="rect">
              <a:avLst/>
            </a:prstGeom>
            <a:solidFill>
              <a:schemeClr val="accent1">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r>
                <a:rPr lang="zh-CN" altLang="en-US" sz="1100" b="1" smtClean="0">
                  <a:latin typeface="+mj-ea"/>
                  <a:ea typeface="+mj-ea"/>
                </a:rPr>
                <a:t>终端</a:t>
              </a:r>
              <a:endParaRPr lang="en-US" altLang="zh-CN" sz="1100" b="1" smtClean="0">
                <a:latin typeface="+mj-ea"/>
                <a:ea typeface="+mj-ea"/>
              </a:endParaRPr>
            </a:p>
            <a:p>
              <a:pPr algn="ctr" eaLnBrk="0" hangingPunct="0"/>
              <a:r>
                <a:rPr lang="zh-CN" altLang="en-US" sz="1100" b="1" smtClean="0">
                  <a:latin typeface="+mj-ea"/>
                  <a:ea typeface="+mj-ea"/>
                </a:rPr>
                <a:t>用户</a:t>
              </a:r>
              <a:endParaRPr lang="zh-CN" altLang="en-US" sz="1100" b="1">
                <a:latin typeface="+mj-ea"/>
                <a:ea typeface="+mj-ea"/>
              </a:endParaRPr>
            </a:p>
          </p:txBody>
        </p:sp>
        <p:sp>
          <p:nvSpPr>
            <p:cNvPr id="75" name="Rectangle 21"/>
            <p:cNvSpPr>
              <a:spLocks noChangeArrowheads="1"/>
            </p:cNvSpPr>
            <p:nvPr/>
          </p:nvSpPr>
          <p:spPr bwMode="auto">
            <a:xfrm>
              <a:off x="1924031" y="4578316"/>
              <a:ext cx="418268" cy="648000"/>
            </a:xfrm>
            <a:prstGeom prst="rect">
              <a:avLst/>
            </a:prstGeom>
            <a:pattFill prst="solidDmnd">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76" name="Rectangle 23"/>
            <p:cNvSpPr>
              <a:spLocks noChangeArrowheads="1"/>
            </p:cNvSpPr>
            <p:nvPr/>
          </p:nvSpPr>
          <p:spPr bwMode="auto">
            <a:xfrm>
              <a:off x="2342300" y="4578298"/>
              <a:ext cx="648000" cy="648037"/>
            </a:xfrm>
            <a:prstGeom prst="rect">
              <a:avLst/>
            </a:prstGeom>
            <a:pattFill prst="smCheck">
              <a:fgClr>
                <a:schemeClr val="accent4"/>
              </a:fgClr>
              <a:bgClr>
                <a:schemeClr val="bg1"/>
              </a:bgClr>
            </a:patt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en-US" altLang="zh-CN" sz="1100" b="1" smtClean="0">
                <a:latin typeface="+mj-ea"/>
                <a:ea typeface="+mj-ea"/>
              </a:endParaRPr>
            </a:p>
          </p:txBody>
        </p:sp>
        <p:sp>
          <p:nvSpPr>
            <p:cNvPr id="77" name="TextBox 76"/>
            <p:cNvSpPr txBox="1"/>
            <p:nvPr/>
          </p:nvSpPr>
          <p:spPr>
            <a:xfrm>
              <a:off x="1990707" y="4737916"/>
              <a:ext cx="288000" cy="323165"/>
            </a:xfrm>
            <a:prstGeom prst="rect">
              <a:avLst/>
            </a:prstGeom>
            <a:solidFill>
              <a:schemeClr val="bg1"/>
            </a:solidFill>
          </p:spPr>
          <p:txBody>
            <a:bodyPr wrap="square" lIns="0" tIns="0" rIns="0" bIns="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050" b="1" smtClean="0">
                  <a:latin typeface="微软雅黑" pitchFamily="34" charset="-122"/>
                  <a:ea typeface="微软雅黑" pitchFamily="34" charset="-122"/>
                </a:rPr>
                <a:t>大钢贸商</a:t>
              </a:r>
            </a:p>
          </p:txBody>
        </p:sp>
        <p:sp>
          <p:nvSpPr>
            <p:cNvPr id="78" name="TextBox 77"/>
            <p:cNvSpPr txBox="1"/>
            <p:nvPr/>
          </p:nvSpPr>
          <p:spPr>
            <a:xfrm>
              <a:off x="2506494" y="4737916"/>
              <a:ext cx="325953" cy="323165"/>
            </a:xfrm>
            <a:prstGeom prst="rect">
              <a:avLst/>
            </a:prstGeom>
            <a:solidFill>
              <a:schemeClr val="bg1"/>
            </a:solidFill>
          </p:spPr>
          <p:txBody>
            <a:bodyPr wrap="square" lIns="0" tIns="0" rIns="0" bIns="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050" b="1" smtClean="0">
                  <a:latin typeface="微软雅黑" pitchFamily="34" charset="-122"/>
                  <a:ea typeface="微软雅黑" pitchFamily="34" charset="-122"/>
                </a:rPr>
                <a:t>中钢贸商</a:t>
              </a:r>
            </a:p>
          </p:txBody>
        </p:sp>
        <p:sp>
          <p:nvSpPr>
            <p:cNvPr id="79" name="Rectangle 122"/>
            <p:cNvSpPr>
              <a:spLocks noChangeArrowheads="1"/>
            </p:cNvSpPr>
            <p:nvPr/>
          </p:nvSpPr>
          <p:spPr bwMode="auto">
            <a:xfrm>
              <a:off x="3000364" y="4578280"/>
              <a:ext cx="684000" cy="648072"/>
            </a:xfrm>
            <a:prstGeom prst="rect">
              <a:avLst/>
            </a:prstGeom>
            <a:solidFill>
              <a:schemeClr val="accent4">
                <a:lumMod val="20000"/>
                <a:lumOff val="80000"/>
              </a:schemeClr>
            </a:solidFill>
            <a:ln w="6350">
              <a:solidFill>
                <a:schemeClr val="accent1"/>
              </a:solidFill>
              <a:miter lim="800000"/>
            </a:ln>
          </p:spPr>
          <p:txBody>
            <a:bodyPr vert="eaVert" wrap="none" lIns="36000" tIns="36000" rIns="36000" bIns="36000"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pPr algn="ctr" eaLnBrk="0" hangingPunct="0"/>
              <a:endParaRPr lang="zh-CN" altLang="en-US" sz="1100" b="1">
                <a:latin typeface="+mj-ea"/>
                <a:ea typeface="+mj-ea"/>
              </a:endParaRPr>
            </a:p>
          </p:txBody>
        </p:sp>
        <p:sp>
          <p:nvSpPr>
            <p:cNvPr id="80" name="TextBox 79"/>
            <p:cNvSpPr txBox="1"/>
            <p:nvPr/>
          </p:nvSpPr>
          <p:spPr>
            <a:xfrm>
              <a:off x="3183103" y="4737916"/>
              <a:ext cx="325953" cy="323165"/>
            </a:xfrm>
            <a:prstGeom prst="rect">
              <a:avLst/>
            </a:prstGeom>
            <a:solidFill>
              <a:schemeClr val="bg1"/>
            </a:solidFill>
          </p:spPr>
          <p:txBody>
            <a:bodyPr wrap="square" lIns="0" tIns="0" rIns="0" bIns="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050" b="1" smtClean="0">
                  <a:latin typeface="微软雅黑" pitchFamily="34" charset="-122"/>
                  <a:ea typeface="微软雅黑" pitchFamily="34" charset="-122"/>
                </a:rPr>
                <a:t>小钢贸商</a:t>
              </a:r>
            </a:p>
          </p:txBody>
        </p:sp>
      </p:grpSp>
      <p:sp>
        <p:nvSpPr>
          <p:cNvPr id="81" name="Isosceles Triangle 80"/>
          <p:cNvSpPr/>
          <p:nvPr/>
        </p:nvSpPr>
        <p:spPr bwMode="gray">
          <a:xfrm rot="10800000">
            <a:off x="6183252" y="5569013"/>
            <a:ext cx="1062082" cy="137160"/>
          </a:xfrm>
          <a:prstGeom prst="triangle">
            <a:avLst/>
          </a:prstGeom>
          <a:gradFill flip="none" rotWithShape="1">
            <a:gsLst>
              <a:gs pos="0">
                <a:schemeClr val="accent1">
                  <a:lumMod val="60000"/>
                  <a:lumOff val="40000"/>
                </a:schemeClr>
              </a:gs>
              <a:gs pos="100000">
                <a:schemeClr val="bg1"/>
              </a:gs>
            </a:gsLst>
            <a:lin ang="13500000" scaled="1"/>
          </a:gradFill>
          <a:ln>
            <a:noFill/>
            <a:headEnd type="none" w="med" len="med"/>
            <a:tailEnd type="none"/>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171450" indent="-171450" algn="ctr">
              <a:buFont typeface="Wingdings" pitchFamily="2" charset="2"/>
              <a:buChar char="§"/>
            </a:pPr>
            <a:endParaRPr lang="en-US" altLang="en-US"/>
          </a:p>
        </p:txBody>
      </p:sp>
    </p:spTree>
    <p:extLst>
      <p:ext uri="{BB962C8B-B14F-4D97-AF65-F5344CB8AC3E}">
        <p14:creationId xmlns:p14="http://schemas.microsoft.com/office/powerpoint/2010/main" val="1451042544"/>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对大型钢厂而言，主要需求是自建营销网络、接近终端用户；对中小型钢厂而言，主要需求是提升向贸易商的销售、有效融通资金</a:t>
            </a:r>
            <a:endParaRPr lang="zh-CN" altLang="en-US"/>
          </a:p>
        </p:txBody>
      </p:sp>
      <p:sp>
        <p:nvSpPr>
          <p:cNvPr id="3" name="Text Placeholder 2"/>
          <p:cNvSpPr>
            <a:spLocks noGrp="1"/>
          </p:cNvSpPr>
          <p:nvPr>
            <p:ph type="body" idx="13"/>
          </p:nvPr>
        </p:nvSpPr>
        <p:spPr/>
        <p:txBody>
          <a:bodyPr/>
          <a:lstStyle/>
          <a:p>
            <a:r>
              <a:rPr lang="zh-CN" altLang="en-US" smtClean="0"/>
              <a:t>客户需求分析（</a:t>
            </a:r>
            <a:r>
              <a:rPr lang="en-US" altLang="zh-CN" smtClean="0"/>
              <a:t>1/3</a:t>
            </a:r>
            <a:r>
              <a:rPr lang="zh-CN" altLang="en-US" smtClean="0"/>
              <a:t>）</a:t>
            </a:r>
            <a:r>
              <a:rPr lang="en-US" altLang="zh-CN" smtClean="0"/>
              <a:t>——</a:t>
            </a:r>
            <a:r>
              <a:rPr lang="zh-CN" altLang="en-US" smtClean="0"/>
              <a:t>钢厂</a:t>
            </a:r>
            <a:endParaRPr lang="zh-CN" altLang="en-US"/>
          </a:p>
        </p:txBody>
      </p:sp>
      <p:sp>
        <p:nvSpPr>
          <p:cNvPr id="6" name="矩形 33"/>
          <p:cNvSpPr/>
          <p:nvPr/>
        </p:nvSpPr>
        <p:spPr bwMode="gray">
          <a:xfrm>
            <a:off x="5161092" y="1828798"/>
            <a:ext cx="3481867" cy="2009103"/>
          </a:xfrm>
          <a:prstGeom prst="rect">
            <a:avLst/>
          </a:prstGeom>
          <a:solidFill>
            <a:schemeClr val="bg2">
              <a:lumMod val="9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a:latin typeface="+mn-ea"/>
              </a:rPr>
              <a:t>更倾向于</a:t>
            </a:r>
            <a:r>
              <a:rPr lang="zh-CN" altLang="en-US" sz="1400" smtClean="0">
                <a:solidFill>
                  <a:srgbClr val="FF0000"/>
                </a:solidFill>
                <a:latin typeface="+mn-ea"/>
              </a:rPr>
              <a:t>满足</a:t>
            </a:r>
            <a:r>
              <a:rPr lang="zh-CN" altLang="en-US" sz="1400">
                <a:solidFill>
                  <a:srgbClr val="FF0000"/>
                </a:solidFill>
                <a:latin typeface="+mn-ea"/>
              </a:rPr>
              <a:t>终端</a:t>
            </a:r>
            <a:r>
              <a:rPr lang="zh-CN" altLang="en-US" sz="1400" smtClean="0">
                <a:solidFill>
                  <a:srgbClr val="FF0000"/>
                </a:solidFill>
                <a:latin typeface="+mn-ea"/>
              </a:rPr>
              <a:t>客户</a:t>
            </a:r>
            <a:r>
              <a:rPr lang="zh-CN" altLang="en-US" sz="1400">
                <a:solidFill>
                  <a:srgbClr val="FF0000"/>
                </a:solidFill>
                <a:latin typeface="+mn-ea"/>
              </a:rPr>
              <a:t>个性化需求</a:t>
            </a:r>
            <a:r>
              <a:rPr lang="zh-CN" altLang="en-US" sz="1400">
                <a:latin typeface="+mn-ea"/>
              </a:rPr>
              <a:t>，有能力也有意愿更加靠近最终</a:t>
            </a:r>
            <a:r>
              <a:rPr lang="zh-CN" altLang="en-US" sz="1400" smtClean="0">
                <a:latin typeface="+mn-ea"/>
              </a:rPr>
              <a:t>客户</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有</a:t>
            </a:r>
            <a:r>
              <a:rPr lang="zh-CN" altLang="en-US" sz="1400" smtClean="0">
                <a:solidFill>
                  <a:srgbClr val="FF0000"/>
                </a:solidFill>
                <a:latin typeface="+mn-ea"/>
              </a:rPr>
              <a:t>建立自有营销网络</a:t>
            </a:r>
            <a:r>
              <a:rPr lang="zh-CN" altLang="en-US" sz="1400" smtClean="0">
                <a:latin typeface="+mn-ea"/>
              </a:rPr>
              <a:t>的需求</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需要创新的销售渠道，</a:t>
            </a:r>
            <a:r>
              <a:rPr lang="zh-CN" altLang="en-US" sz="1400">
                <a:latin typeface="+mn-ea"/>
              </a:rPr>
              <a:t>对贸易商和创新销售渠道有较浓厚</a:t>
            </a:r>
            <a:r>
              <a:rPr lang="zh-CN" altLang="en-US" sz="1400" smtClean="0">
                <a:latin typeface="+mn-ea"/>
              </a:rPr>
              <a:t>兴趣</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对废次材和废旧物资等定价困难的产品，有</a:t>
            </a:r>
            <a:r>
              <a:rPr lang="zh-CN" altLang="en-US" sz="1400">
                <a:solidFill>
                  <a:srgbClr val="FF0000"/>
                </a:solidFill>
                <a:latin typeface="+mn-ea"/>
              </a:rPr>
              <a:t>阳光销售</a:t>
            </a:r>
            <a:r>
              <a:rPr lang="zh-CN" altLang="en-US" sz="1400">
                <a:latin typeface="+mn-ea"/>
              </a:rPr>
              <a:t>的</a:t>
            </a:r>
            <a:r>
              <a:rPr lang="zh-CN" altLang="en-US" sz="1400" smtClean="0">
                <a:latin typeface="+mn-ea"/>
              </a:rPr>
              <a:t>需求</a:t>
            </a:r>
            <a:endParaRPr lang="zh-CN" altLang="en-US" sz="1400">
              <a:solidFill>
                <a:srgbClr val="000000"/>
              </a:solidFill>
              <a:latin typeface="+mn-ea"/>
            </a:endParaRPr>
          </a:p>
        </p:txBody>
      </p:sp>
      <p:sp>
        <p:nvSpPr>
          <p:cNvPr id="7" name="矩形 34"/>
          <p:cNvSpPr/>
          <p:nvPr/>
        </p:nvSpPr>
        <p:spPr bwMode="gray">
          <a:xfrm>
            <a:off x="1641278" y="1828798"/>
            <a:ext cx="3319029" cy="2009103"/>
          </a:xfrm>
          <a:prstGeom prst="rect">
            <a:avLst/>
          </a:prstGeom>
          <a:solidFill>
            <a:schemeClr val="accent1">
              <a:lumMod val="20000"/>
              <a:lumOff val="8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a:latin typeface="+mn-ea"/>
              </a:rPr>
              <a:t>产品定制化水平</a:t>
            </a:r>
            <a:r>
              <a:rPr lang="zh-CN" altLang="en-US" sz="1400" smtClean="0">
                <a:latin typeface="+mn-ea"/>
              </a:rPr>
              <a:t>高</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销售渠道较为完善，在部分区域已经构建了自有营销网络，但总体来讲，营销网络还无法覆盖全国（宝钢</a:t>
            </a:r>
            <a:r>
              <a:rPr lang="zh-CN" altLang="en-US" sz="1400" smtClean="0">
                <a:latin typeface="+mn-ea"/>
              </a:rPr>
              <a:t>除外）</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产能较大，产品存在结构性问题，部分产品销售</a:t>
            </a:r>
            <a:r>
              <a:rPr lang="zh-CN" altLang="en-US" sz="1400" smtClean="0">
                <a:latin typeface="+mn-ea"/>
              </a:rPr>
              <a:t>困难</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有大量废次材、废旧物资等资源</a:t>
            </a:r>
            <a:endParaRPr lang="zh-CN" altLang="en-US" sz="1400">
              <a:latin typeface="+mn-ea"/>
            </a:endParaRPr>
          </a:p>
        </p:txBody>
      </p:sp>
      <p:grpSp>
        <p:nvGrpSpPr>
          <p:cNvPr id="8" name="Group 7"/>
          <p:cNvGrpSpPr/>
          <p:nvPr/>
        </p:nvGrpSpPr>
        <p:grpSpPr>
          <a:xfrm>
            <a:off x="506777" y="1828798"/>
            <a:ext cx="752037" cy="2009104"/>
            <a:chOff x="84602" y="3741977"/>
            <a:chExt cx="752037" cy="1094406"/>
          </a:xfrm>
          <a:solidFill>
            <a:schemeClr val="accent1"/>
          </a:solidFill>
        </p:grpSpPr>
        <p:sp>
          <p:nvSpPr>
            <p:cNvPr id="9" name="Freeform 17"/>
            <p:cNvSpPr/>
            <p:nvPr/>
          </p:nvSpPr>
          <p:spPr bwMode="gray">
            <a:xfrm rot="10800000">
              <a:off x="84602" y="3741977"/>
              <a:ext cx="752037" cy="1094406"/>
            </a:xfrm>
            <a:prstGeom prst="snip2DiagRect">
              <a:avLst/>
            </a:prstGeom>
            <a:grpFill/>
            <a:ln w="12700" cap="rnd" cmpd="sng">
              <a:noFill/>
              <a:prstDash val="dash"/>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zh-CN" altLang="en-US" sz="1400" b="1">
                <a:solidFill>
                  <a:schemeClr val="bg1"/>
                </a:solidFill>
                <a:latin typeface="+mn-ea"/>
              </a:endParaRPr>
            </a:p>
          </p:txBody>
        </p:sp>
        <p:sp>
          <p:nvSpPr>
            <p:cNvPr id="10" name="TextBox 9"/>
            <p:cNvSpPr txBox="1"/>
            <p:nvPr/>
          </p:nvSpPr>
          <p:spPr bwMode="auto">
            <a:xfrm>
              <a:off x="162977" y="4125291"/>
              <a:ext cx="568336" cy="465552"/>
            </a:xfrm>
            <a:prstGeom prst="rect">
              <a:avLst/>
            </a:prstGeom>
            <a:grpFill/>
            <a:ln w="12700" cap="rnd" cmpd="sng">
              <a:noFill/>
              <a:prstDash val="dash"/>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smtClean="0">
                  <a:solidFill>
                    <a:schemeClr val="bg1"/>
                  </a:solidFill>
                </a:rPr>
                <a:t>大型钢厂</a:t>
              </a:r>
              <a:endParaRPr lang="zh-CN" altLang="en-US" sz="1400" b="1">
                <a:solidFill>
                  <a:schemeClr val="bg1"/>
                </a:solidFill>
              </a:endParaRPr>
            </a:p>
          </p:txBody>
        </p:sp>
      </p:grpSp>
      <p:grpSp>
        <p:nvGrpSpPr>
          <p:cNvPr id="11" name="Group 10"/>
          <p:cNvGrpSpPr/>
          <p:nvPr/>
        </p:nvGrpSpPr>
        <p:grpSpPr>
          <a:xfrm>
            <a:off x="484853" y="4108362"/>
            <a:ext cx="752037" cy="2176528"/>
            <a:chOff x="71601" y="4488697"/>
            <a:chExt cx="752037" cy="910636"/>
          </a:xfrm>
          <a:solidFill>
            <a:schemeClr val="bg1">
              <a:lumMod val="50000"/>
            </a:schemeClr>
          </a:solidFill>
        </p:grpSpPr>
        <p:sp>
          <p:nvSpPr>
            <p:cNvPr id="12" name="Freeform 17"/>
            <p:cNvSpPr/>
            <p:nvPr/>
          </p:nvSpPr>
          <p:spPr bwMode="gray">
            <a:xfrm rot="10800000">
              <a:off x="71601" y="4488697"/>
              <a:ext cx="752037" cy="910636"/>
            </a:xfrm>
            <a:prstGeom prst="snip2Diag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zh-CN" altLang="en-US" sz="1400" b="1">
                <a:solidFill>
                  <a:schemeClr val="bg1"/>
                </a:solidFill>
                <a:latin typeface="+mn-ea"/>
              </a:endParaRPr>
            </a:p>
          </p:txBody>
        </p:sp>
        <p:sp>
          <p:nvSpPr>
            <p:cNvPr id="13" name="TextBox 12"/>
            <p:cNvSpPr txBox="1"/>
            <p:nvPr/>
          </p:nvSpPr>
          <p:spPr bwMode="auto">
            <a:xfrm>
              <a:off x="162977" y="4792433"/>
              <a:ext cx="568336" cy="242647"/>
            </a:xfrm>
            <a:prstGeom prst="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smtClean="0">
                  <a:solidFill>
                    <a:schemeClr val="bg1"/>
                  </a:solidFill>
                </a:rPr>
                <a:t>中小型钢厂</a:t>
              </a:r>
              <a:endParaRPr lang="zh-CN" altLang="en-US" sz="1400" b="1">
                <a:solidFill>
                  <a:schemeClr val="bg1"/>
                </a:solidFill>
              </a:endParaRPr>
            </a:p>
          </p:txBody>
        </p:sp>
      </p:grpSp>
      <p:sp>
        <p:nvSpPr>
          <p:cNvPr id="17" name="TextBox 16"/>
          <p:cNvSpPr txBox="1"/>
          <p:nvPr/>
        </p:nvSpPr>
        <p:spPr>
          <a:xfrm>
            <a:off x="2849386" y="1415177"/>
            <a:ext cx="902811" cy="307777"/>
          </a:xfrm>
          <a:prstGeom prst="rect">
            <a:avLst/>
          </a:prstGeom>
          <a:noFill/>
        </p:spPr>
        <p:txBody>
          <a:bodyPr wrap="non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i="1" smtClean="0">
                <a:latin typeface="+mn-ea"/>
              </a:rPr>
              <a:t>用户特点</a:t>
            </a:r>
            <a:endParaRPr lang="en-US" sz="1400" i="1" smtClean="0">
              <a:latin typeface="+mn-ea"/>
            </a:endParaRPr>
          </a:p>
        </p:txBody>
      </p:sp>
      <p:sp>
        <p:nvSpPr>
          <p:cNvPr id="18" name="TextBox 17"/>
          <p:cNvSpPr txBox="1"/>
          <p:nvPr/>
        </p:nvSpPr>
        <p:spPr>
          <a:xfrm>
            <a:off x="6450618" y="1415177"/>
            <a:ext cx="902811" cy="307777"/>
          </a:xfrm>
          <a:prstGeom prst="rect">
            <a:avLst/>
          </a:prstGeom>
          <a:noFill/>
        </p:spPr>
        <p:txBody>
          <a:bodyPr wrap="non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i="1">
                <a:latin typeface="+mn-ea"/>
              </a:rPr>
              <a:t>相应</a:t>
            </a:r>
            <a:r>
              <a:rPr lang="zh-CN" altLang="en-US" sz="1400" i="1" smtClean="0">
                <a:latin typeface="+mn-ea"/>
              </a:rPr>
              <a:t>需求</a:t>
            </a:r>
            <a:endParaRPr lang="en-US" sz="1400" i="1" smtClean="0">
              <a:latin typeface="+mn-ea"/>
            </a:endParaRPr>
          </a:p>
        </p:txBody>
      </p:sp>
      <p:sp>
        <p:nvSpPr>
          <p:cNvPr id="20" name="矩形 34"/>
          <p:cNvSpPr/>
          <p:nvPr/>
        </p:nvSpPr>
        <p:spPr bwMode="gray">
          <a:xfrm>
            <a:off x="1641277" y="4031311"/>
            <a:ext cx="3319029" cy="2253579"/>
          </a:xfrm>
          <a:prstGeom prst="rect">
            <a:avLst/>
          </a:prstGeom>
          <a:solidFill>
            <a:schemeClr val="accent1">
              <a:lumMod val="20000"/>
              <a:lumOff val="8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a:latin typeface="+mn-ea"/>
              </a:rPr>
              <a:t>产品通用性较强，品种钢比例</a:t>
            </a:r>
            <a:r>
              <a:rPr lang="zh-CN" altLang="en-US" sz="1400" smtClean="0">
                <a:latin typeface="+mn-ea"/>
              </a:rPr>
              <a:t>较小</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自有销售渠道不健全，较多依赖于</a:t>
            </a:r>
            <a:r>
              <a:rPr lang="zh-CN" altLang="en-US" sz="1400" smtClean="0">
                <a:latin typeface="+mn-ea"/>
              </a:rPr>
              <a:t>代理商</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由于产品附加值较小，且渠道开辟存在风险，产品销售区域局限在部门</a:t>
            </a:r>
            <a:r>
              <a:rPr lang="zh-CN" altLang="en-US" sz="1400" smtClean="0">
                <a:latin typeface="+mn-ea"/>
              </a:rPr>
              <a:t>地区</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在当前市场环境下，经营较为困难，特别是由于国家信贷政策的导向，资金压力较大</a:t>
            </a:r>
          </a:p>
        </p:txBody>
      </p:sp>
      <p:sp>
        <p:nvSpPr>
          <p:cNvPr id="21" name="矩形 33"/>
          <p:cNvSpPr/>
          <p:nvPr/>
        </p:nvSpPr>
        <p:spPr bwMode="gray">
          <a:xfrm>
            <a:off x="5161091" y="4031311"/>
            <a:ext cx="3481867" cy="2253579"/>
          </a:xfrm>
          <a:prstGeom prst="rect">
            <a:avLst/>
          </a:prstGeom>
          <a:solidFill>
            <a:schemeClr val="bg2">
              <a:lumMod val="9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smtClean="0">
                <a:latin typeface="+mn-ea"/>
              </a:rPr>
              <a:t>满足最终客户能力较弱，</a:t>
            </a:r>
            <a:r>
              <a:rPr lang="zh-CN" altLang="en-US" sz="1400" smtClean="0">
                <a:solidFill>
                  <a:srgbClr val="FF0000"/>
                </a:solidFill>
                <a:latin typeface="+mn-ea"/>
              </a:rPr>
              <a:t>向传统贸易商销售的需求较旺盛</a:t>
            </a:r>
            <a:endParaRPr lang="en-US" altLang="zh-CN" sz="1400" smtClean="0">
              <a:solidFill>
                <a:srgbClr val="FF0000"/>
              </a:solidFill>
              <a:latin typeface="+mn-ea"/>
            </a:endParaRPr>
          </a:p>
          <a:p>
            <a:pPr marL="285750" indent="-285750">
              <a:spcAft>
                <a:spcPts val="600"/>
              </a:spcAft>
              <a:buFont typeface="Arial" pitchFamily="34" charset="0"/>
              <a:buChar char="•"/>
            </a:pPr>
            <a:r>
              <a:rPr lang="zh-CN" altLang="en-US" sz="1400" smtClean="0">
                <a:latin typeface="+mn-ea"/>
              </a:rPr>
              <a:t>有建立自有营销网络和创新销售渠道的需求</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需要创新的销售渠道开拓其他区域市场</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需要有效的</a:t>
            </a:r>
            <a:r>
              <a:rPr lang="zh-CN" altLang="en-US" sz="1400" smtClean="0">
                <a:solidFill>
                  <a:srgbClr val="FF0000"/>
                </a:solidFill>
                <a:latin typeface="+mn-ea"/>
              </a:rPr>
              <a:t>资金融通</a:t>
            </a:r>
            <a:r>
              <a:rPr lang="zh-CN" altLang="en-US" sz="1400" smtClean="0">
                <a:latin typeface="+mn-ea"/>
              </a:rPr>
              <a:t>方式或有效的</a:t>
            </a:r>
            <a:r>
              <a:rPr lang="zh-CN" altLang="en-US" sz="1400" smtClean="0">
                <a:solidFill>
                  <a:srgbClr val="FF0000"/>
                </a:solidFill>
                <a:latin typeface="+mn-ea"/>
              </a:rPr>
              <a:t>销售渠道</a:t>
            </a:r>
            <a:endParaRPr lang="zh-CN" altLang="en-US" sz="1400">
              <a:solidFill>
                <a:srgbClr val="FF0000"/>
              </a:solidFill>
              <a:latin typeface="+mn-ea"/>
            </a:endParaRPr>
          </a:p>
        </p:txBody>
      </p:sp>
      <p:sp>
        <p:nvSpPr>
          <p:cNvPr id="22" name="Line 7"/>
          <p:cNvSpPr>
            <a:spLocks noChangeShapeType="1"/>
          </p:cNvSpPr>
          <p:nvPr/>
        </p:nvSpPr>
        <p:spPr bwMode="gray">
          <a:xfrm>
            <a:off x="449633" y="3956584"/>
            <a:ext cx="8243262"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
        <p:nvSpPr>
          <p:cNvPr id="23" name="Line 7"/>
          <p:cNvSpPr>
            <a:spLocks noChangeShapeType="1"/>
          </p:cNvSpPr>
          <p:nvPr/>
        </p:nvSpPr>
        <p:spPr bwMode="gray">
          <a:xfrm>
            <a:off x="449633" y="1724577"/>
            <a:ext cx="8243263"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
        <p:nvSpPr>
          <p:cNvPr id="24" name="Line 7"/>
          <p:cNvSpPr>
            <a:spLocks noChangeShapeType="1"/>
          </p:cNvSpPr>
          <p:nvPr/>
        </p:nvSpPr>
        <p:spPr bwMode="gray">
          <a:xfrm>
            <a:off x="437273" y="6393918"/>
            <a:ext cx="8243262"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Tree>
    <p:extLst>
      <p:ext uri="{BB962C8B-B14F-4D97-AF65-F5344CB8AC3E}">
        <p14:creationId xmlns:p14="http://schemas.microsoft.com/office/powerpoint/2010/main" val="68264452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对</a:t>
            </a:r>
            <a:r>
              <a:rPr lang="zh-CN" altLang="en-US"/>
              <a:t>大</a:t>
            </a:r>
            <a:r>
              <a:rPr lang="zh-CN" altLang="en-US" smtClean="0"/>
              <a:t>型钢贸商而言，主要需求是充分利用资金与授信、向钢材服务商转型；</a:t>
            </a:r>
            <a:r>
              <a:rPr lang="zh-CN" altLang="en-US"/>
              <a:t>对中小</a:t>
            </a:r>
            <a:r>
              <a:rPr lang="zh-CN" altLang="en-US" smtClean="0"/>
              <a:t>型钢贸商而言，主要需求是维护上下游关系、融通资金</a:t>
            </a:r>
            <a:endParaRPr lang="zh-CN" altLang="en-US"/>
          </a:p>
        </p:txBody>
      </p:sp>
      <p:sp>
        <p:nvSpPr>
          <p:cNvPr id="6" name="矩形 33"/>
          <p:cNvSpPr/>
          <p:nvPr/>
        </p:nvSpPr>
        <p:spPr bwMode="gray">
          <a:xfrm>
            <a:off x="5161092" y="4056844"/>
            <a:ext cx="3481867" cy="2256174"/>
          </a:xfrm>
          <a:prstGeom prst="rect">
            <a:avLst/>
          </a:prstGeom>
          <a:solidFill>
            <a:schemeClr val="bg2">
              <a:lumMod val="9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smtClean="0">
                <a:solidFill>
                  <a:srgbClr val="FF0000"/>
                </a:solidFill>
                <a:latin typeface="+mn-ea"/>
              </a:rPr>
              <a:t>维护与下游客户关系</a:t>
            </a:r>
            <a:r>
              <a:rPr lang="zh-CN" altLang="en-US" sz="1400" smtClean="0">
                <a:latin typeface="+mn-ea"/>
              </a:rPr>
              <a:t>的需求，小批量销售货物的需求</a:t>
            </a:r>
            <a:endParaRPr lang="en-US" altLang="zh-CN" sz="1400">
              <a:latin typeface="+mn-ea"/>
            </a:endParaRPr>
          </a:p>
          <a:p>
            <a:pPr marL="285750" indent="-285750">
              <a:spcAft>
                <a:spcPts val="600"/>
              </a:spcAft>
              <a:buFont typeface="Arial" pitchFamily="34" charset="0"/>
              <a:buChar char="•"/>
            </a:pPr>
            <a:r>
              <a:rPr lang="zh-CN" altLang="en-US" sz="1400" smtClean="0">
                <a:solidFill>
                  <a:srgbClr val="FF0000"/>
                </a:solidFill>
                <a:latin typeface="+mn-ea"/>
              </a:rPr>
              <a:t>维护与钢厂关系</a:t>
            </a:r>
            <a:r>
              <a:rPr lang="zh-CN" altLang="en-US" sz="1400" smtClean="0">
                <a:latin typeface="+mn-ea"/>
              </a:rPr>
              <a:t>的需求</a:t>
            </a:r>
            <a:endParaRPr lang="en-US" altLang="zh-CN" sz="1400" smtClean="0">
              <a:latin typeface="+mn-ea"/>
            </a:endParaRPr>
          </a:p>
          <a:p>
            <a:pPr marL="285750" indent="-285750">
              <a:spcAft>
                <a:spcPts val="600"/>
              </a:spcAft>
              <a:buFont typeface="Arial" pitchFamily="34" charset="0"/>
              <a:buChar char="•"/>
            </a:pPr>
            <a:r>
              <a:rPr lang="zh-CN" altLang="en-US" sz="1400" smtClean="0">
                <a:solidFill>
                  <a:srgbClr val="FF0000"/>
                </a:solidFill>
                <a:latin typeface="+mn-ea"/>
              </a:rPr>
              <a:t>获取更低成本采购货源</a:t>
            </a:r>
            <a:r>
              <a:rPr lang="zh-CN" altLang="en-US" sz="1400" smtClean="0">
                <a:latin typeface="+mn-ea"/>
              </a:rPr>
              <a:t>的需求</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更加贴近终端用户，</a:t>
            </a:r>
            <a:r>
              <a:rPr lang="zh-CN" altLang="en-US" sz="1400" smtClean="0">
                <a:solidFill>
                  <a:srgbClr val="FF0000"/>
                </a:solidFill>
                <a:latin typeface="+mn-ea"/>
              </a:rPr>
              <a:t>提供优质服务</a:t>
            </a:r>
            <a:r>
              <a:rPr lang="zh-CN" altLang="en-US" sz="1400" smtClean="0">
                <a:latin typeface="+mn-ea"/>
              </a:rPr>
              <a:t>的需求</a:t>
            </a:r>
            <a:endParaRPr lang="en-US" altLang="zh-CN" sz="1400">
              <a:latin typeface="+mn-ea"/>
            </a:endParaRPr>
          </a:p>
          <a:p>
            <a:pPr marL="285750" indent="-285750">
              <a:spcAft>
                <a:spcPts val="600"/>
              </a:spcAft>
              <a:buFont typeface="Arial" pitchFamily="34" charset="0"/>
              <a:buChar char="•"/>
            </a:pPr>
            <a:r>
              <a:rPr lang="zh-CN" altLang="en-US" sz="1400">
                <a:latin typeface="+mn-ea"/>
              </a:rPr>
              <a:t>需要有效的</a:t>
            </a:r>
            <a:r>
              <a:rPr lang="zh-CN" altLang="en-US" sz="1400">
                <a:solidFill>
                  <a:srgbClr val="FF0000"/>
                </a:solidFill>
                <a:latin typeface="+mn-ea"/>
              </a:rPr>
              <a:t>资金融通</a:t>
            </a:r>
            <a:r>
              <a:rPr lang="zh-CN" altLang="en-US" sz="1400">
                <a:latin typeface="+mn-ea"/>
              </a:rPr>
              <a:t>方式或有效的销售渠道</a:t>
            </a:r>
            <a:endParaRPr lang="zh-CN" altLang="en-US" sz="1400">
              <a:solidFill>
                <a:srgbClr val="000000"/>
              </a:solidFill>
              <a:latin typeface="+mn-ea"/>
            </a:endParaRPr>
          </a:p>
        </p:txBody>
      </p:sp>
      <p:sp>
        <p:nvSpPr>
          <p:cNvPr id="7" name="矩形 34"/>
          <p:cNvSpPr/>
          <p:nvPr/>
        </p:nvSpPr>
        <p:spPr bwMode="gray">
          <a:xfrm>
            <a:off x="1641278" y="4056844"/>
            <a:ext cx="3319029" cy="2256174"/>
          </a:xfrm>
          <a:prstGeom prst="rect">
            <a:avLst/>
          </a:prstGeom>
          <a:solidFill>
            <a:schemeClr val="accent1">
              <a:lumMod val="20000"/>
              <a:lumOff val="8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a:latin typeface="+mn-ea"/>
              </a:rPr>
              <a:t>以小批量销售</a:t>
            </a:r>
            <a:r>
              <a:rPr lang="zh-CN" altLang="en-US" sz="1400" smtClean="0">
                <a:latin typeface="+mn-ea"/>
              </a:rPr>
              <a:t>为主</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其经营主要集中在部分品种和</a:t>
            </a:r>
            <a:r>
              <a:rPr lang="zh-CN" altLang="en-US" sz="1400" smtClean="0">
                <a:latin typeface="+mn-ea"/>
              </a:rPr>
              <a:t>钢厂</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有相对固定的采购渠道，但在有利的条件下，有从其他渠道采购的</a:t>
            </a:r>
            <a:r>
              <a:rPr lang="zh-CN" altLang="en-US" sz="1400" smtClean="0">
                <a:latin typeface="+mn-ea"/>
              </a:rPr>
              <a:t>动力</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和最终客户关系紧密，服务意识</a:t>
            </a:r>
            <a:r>
              <a:rPr lang="zh-CN" altLang="en-US" sz="1400" smtClean="0">
                <a:latin typeface="+mn-ea"/>
              </a:rPr>
              <a:t>很强</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面向最终客户，</a:t>
            </a:r>
            <a:r>
              <a:rPr lang="zh-CN" altLang="en-US" sz="1400" smtClean="0">
                <a:latin typeface="+mn-ea"/>
              </a:rPr>
              <a:t>由于账期</a:t>
            </a:r>
            <a:r>
              <a:rPr lang="zh-CN" altLang="en-US" sz="1400">
                <a:latin typeface="+mn-ea"/>
              </a:rPr>
              <a:t>的问题，资金需求量较大，自身经营规模较小，且大多是轻资产型企业，所以资金获取困难</a:t>
            </a:r>
          </a:p>
        </p:txBody>
      </p:sp>
      <p:grpSp>
        <p:nvGrpSpPr>
          <p:cNvPr id="8" name="Group 7"/>
          <p:cNvGrpSpPr/>
          <p:nvPr/>
        </p:nvGrpSpPr>
        <p:grpSpPr>
          <a:xfrm>
            <a:off x="485804" y="4056844"/>
            <a:ext cx="752037" cy="2256174"/>
            <a:chOff x="84602" y="3741977"/>
            <a:chExt cx="752037" cy="1094406"/>
          </a:xfrm>
          <a:solidFill>
            <a:schemeClr val="bg1">
              <a:lumMod val="50000"/>
            </a:schemeClr>
          </a:solidFill>
        </p:grpSpPr>
        <p:sp>
          <p:nvSpPr>
            <p:cNvPr id="9" name="Freeform 17"/>
            <p:cNvSpPr/>
            <p:nvPr/>
          </p:nvSpPr>
          <p:spPr bwMode="gray">
            <a:xfrm rot="10800000">
              <a:off x="84602" y="3741977"/>
              <a:ext cx="752037" cy="1094406"/>
            </a:xfrm>
            <a:prstGeom prst="snip2DiagRect">
              <a:avLst/>
            </a:prstGeom>
            <a:grpFill/>
            <a:ln w="12700" cap="rnd" cmpd="sng">
              <a:noFill/>
              <a:prstDash val="dash"/>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zh-CN" altLang="en-US" sz="1400" b="1">
                <a:solidFill>
                  <a:schemeClr val="bg1"/>
                </a:solidFill>
                <a:latin typeface="+mn-ea"/>
              </a:endParaRPr>
            </a:p>
          </p:txBody>
        </p:sp>
        <p:sp>
          <p:nvSpPr>
            <p:cNvPr id="10" name="TextBox 9"/>
            <p:cNvSpPr txBox="1"/>
            <p:nvPr/>
          </p:nvSpPr>
          <p:spPr bwMode="auto">
            <a:xfrm>
              <a:off x="162977" y="4086834"/>
              <a:ext cx="568336" cy="582174"/>
            </a:xfrm>
            <a:prstGeom prst="rect">
              <a:avLst/>
            </a:prstGeom>
            <a:grpFill/>
            <a:ln w="12700" cap="rnd" cmpd="sng">
              <a:noFill/>
              <a:prstDash val="dash"/>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a:solidFill>
                    <a:schemeClr val="bg1"/>
                  </a:solidFill>
                </a:rPr>
                <a:t>中小型贸易商</a:t>
              </a:r>
            </a:p>
          </p:txBody>
        </p:sp>
      </p:grpSp>
      <p:sp>
        <p:nvSpPr>
          <p:cNvPr id="17" name="TextBox 16"/>
          <p:cNvSpPr txBox="1"/>
          <p:nvPr/>
        </p:nvSpPr>
        <p:spPr>
          <a:xfrm>
            <a:off x="2849386" y="1498603"/>
            <a:ext cx="902811" cy="307777"/>
          </a:xfrm>
          <a:prstGeom prst="rect">
            <a:avLst/>
          </a:prstGeom>
          <a:noFill/>
        </p:spPr>
        <p:txBody>
          <a:bodyPr wrap="non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i="1" smtClean="0">
                <a:latin typeface="+mn-ea"/>
              </a:rPr>
              <a:t>用户特点</a:t>
            </a:r>
            <a:endParaRPr lang="en-US" sz="1400" i="1" smtClean="0">
              <a:latin typeface="+mn-ea"/>
            </a:endParaRPr>
          </a:p>
        </p:txBody>
      </p:sp>
      <p:sp>
        <p:nvSpPr>
          <p:cNvPr id="18" name="TextBox 17"/>
          <p:cNvSpPr txBox="1"/>
          <p:nvPr/>
        </p:nvSpPr>
        <p:spPr>
          <a:xfrm>
            <a:off x="6450618" y="1498603"/>
            <a:ext cx="902811" cy="307777"/>
          </a:xfrm>
          <a:prstGeom prst="rect">
            <a:avLst/>
          </a:prstGeom>
          <a:noFill/>
        </p:spPr>
        <p:txBody>
          <a:bodyPr wrap="non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i="1">
                <a:latin typeface="+mn-ea"/>
              </a:rPr>
              <a:t>相应</a:t>
            </a:r>
            <a:r>
              <a:rPr lang="zh-CN" altLang="en-US" sz="1400" i="1" smtClean="0">
                <a:latin typeface="+mn-ea"/>
              </a:rPr>
              <a:t>需求</a:t>
            </a:r>
            <a:endParaRPr lang="en-US" sz="1400" i="1" smtClean="0">
              <a:latin typeface="+mn-ea"/>
            </a:endParaRPr>
          </a:p>
        </p:txBody>
      </p:sp>
      <p:sp>
        <p:nvSpPr>
          <p:cNvPr id="23" name="Line 7"/>
          <p:cNvSpPr>
            <a:spLocks noChangeShapeType="1"/>
          </p:cNvSpPr>
          <p:nvPr/>
        </p:nvSpPr>
        <p:spPr bwMode="gray">
          <a:xfrm>
            <a:off x="449633" y="1801851"/>
            <a:ext cx="8243263"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
        <p:nvSpPr>
          <p:cNvPr id="32" name="Text Placeholder 2"/>
          <p:cNvSpPr>
            <a:spLocks noGrp="1"/>
          </p:cNvSpPr>
          <p:nvPr>
            <p:ph type="body" idx="13"/>
          </p:nvPr>
        </p:nvSpPr>
        <p:spPr>
          <a:xfrm>
            <a:off x="431800" y="1276350"/>
            <a:ext cx="8229339" cy="215444"/>
          </a:xfrm>
        </p:spPr>
        <p:txBody>
          <a:bodyPr/>
          <a:lstStyle/>
          <a:p>
            <a:r>
              <a:rPr lang="zh-CN" altLang="en-US" smtClean="0"/>
              <a:t>客户需求分析（</a:t>
            </a:r>
            <a:r>
              <a:rPr lang="en-US" altLang="zh-CN"/>
              <a:t>2</a:t>
            </a:r>
            <a:r>
              <a:rPr lang="en-US" altLang="zh-CN" smtClean="0"/>
              <a:t>/3</a:t>
            </a:r>
            <a:r>
              <a:rPr lang="zh-CN" altLang="en-US" smtClean="0"/>
              <a:t>）</a:t>
            </a:r>
            <a:r>
              <a:rPr lang="en-US" altLang="zh-CN" smtClean="0"/>
              <a:t>——</a:t>
            </a:r>
            <a:r>
              <a:rPr lang="zh-CN" altLang="en-US" smtClean="0"/>
              <a:t>钢贸商</a:t>
            </a:r>
            <a:endParaRPr lang="zh-CN" altLang="en-US"/>
          </a:p>
        </p:txBody>
      </p:sp>
      <p:grpSp>
        <p:nvGrpSpPr>
          <p:cNvPr id="33" name="Group 32"/>
          <p:cNvGrpSpPr/>
          <p:nvPr/>
        </p:nvGrpSpPr>
        <p:grpSpPr>
          <a:xfrm>
            <a:off x="498722" y="1880577"/>
            <a:ext cx="752037" cy="2003793"/>
            <a:chOff x="71127" y="5261384"/>
            <a:chExt cx="752037" cy="607039"/>
          </a:xfrm>
          <a:solidFill>
            <a:schemeClr val="accent1"/>
          </a:solidFill>
        </p:grpSpPr>
        <p:sp>
          <p:nvSpPr>
            <p:cNvPr id="34" name="Freeform 17"/>
            <p:cNvSpPr/>
            <p:nvPr/>
          </p:nvSpPr>
          <p:spPr bwMode="gray">
            <a:xfrm rot="10800000">
              <a:off x="71127" y="5261384"/>
              <a:ext cx="752037" cy="607039"/>
            </a:xfrm>
            <a:prstGeom prst="snip2Diag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zh-CN" altLang="en-US" sz="1400" b="1">
                <a:latin typeface="+mn-ea"/>
              </a:endParaRPr>
            </a:p>
          </p:txBody>
        </p:sp>
        <p:sp>
          <p:nvSpPr>
            <p:cNvPr id="35" name="TextBox 34"/>
            <p:cNvSpPr txBox="1"/>
            <p:nvPr/>
          </p:nvSpPr>
          <p:spPr bwMode="auto">
            <a:xfrm>
              <a:off x="162977" y="5431448"/>
              <a:ext cx="568336" cy="318924"/>
            </a:xfrm>
            <a:prstGeom prst="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smtClean="0">
                  <a:solidFill>
                    <a:schemeClr val="bg1"/>
                  </a:solidFill>
                </a:rPr>
                <a:t>大型钢贸商</a:t>
              </a:r>
              <a:endParaRPr lang="zh-CN" altLang="en-US" sz="1400" b="1">
                <a:solidFill>
                  <a:schemeClr val="bg1"/>
                </a:solidFill>
              </a:endParaRPr>
            </a:p>
          </p:txBody>
        </p:sp>
      </p:grpSp>
      <p:sp>
        <p:nvSpPr>
          <p:cNvPr id="36" name="矩形 34"/>
          <p:cNvSpPr/>
          <p:nvPr/>
        </p:nvSpPr>
        <p:spPr bwMode="gray">
          <a:xfrm>
            <a:off x="1655620" y="1880578"/>
            <a:ext cx="3319029" cy="2003792"/>
          </a:xfrm>
          <a:prstGeom prst="rect">
            <a:avLst/>
          </a:prstGeom>
          <a:solidFill>
            <a:schemeClr val="accent1">
              <a:lumMod val="20000"/>
              <a:lumOff val="8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a:latin typeface="+mn-ea"/>
              </a:rPr>
              <a:t>传统上直接向钢厂订货，并向大型终端用户及中小贸易商供货，在产品采购成本上具有</a:t>
            </a:r>
            <a:r>
              <a:rPr lang="zh-CN" altLang="en-US" sz="1400" smtClean="0">
                <a:latin typeface="+mn-ea"/>
              </a:rPr>
              <a:t>优势</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资金实力较为充沛，能够直接拿到银行授</a:t>
            </a:r>
            <a:r>
              <a:rPr lang="zh-CN" altLang="en-US" sz="1400" smtClean="0">
                <a:latin typeface="+mn-ea"/>
              </a:rPr>
              <a:t>信</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有较为稳定的客户</a:t>
            </a:r>
            <a:r>
              <a:rPr lang="zh-CN" altLang="en-US" sz="1400" smtClean="0">
                <a:latin typeface="+mn-ea"/>
              </a:rPr>
              <a:t>群</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在</a:t>
            </a:r>
            <a:r>
              <a:rPr lang="zh-CN" altLang="en-US" sz="1400">
                <a:latin typeface="+mn-ea"/>
              </a:rPr>
              <a:t>当前市场环境下</a:t>
            </a:r>
            <a:r>
              <a:rPr lang="zh-CN" altLang="en-US" sz="1400" smtClean="0">
                <a:latin typeface="+mn-ea"/>
              </a:rPr>
              <a:t>，逐渐向下游整合，向用户提供一站式整合服务</a:t>
            </a:r>
            <a:endParaRPr lang="zh-CN" altLang="en-US" sz="1400">
              <a:latin typeface="+mn-ea"/>
            </a:endParaRPr>
          </a:p>
        </p:txBody>
      </p:sp>
      <p:sp>
        <p:nvSpPr>
          <p:cNvPr id="37" name="矩形 33"/>
          <p:cNvSpPr/>
          <p:nvPr/>
        </p:nvSpPr>
        <p:spPr bwMode="gray">
          <a:xfrm>
            <a:off x="5175434" y="1880314"/>
            <a:ext cx="3481867" cy="2004055"/>
          </a:xfrm>
          <a:prstGeom prst="rect">
            <a:avLst/>
          </a:prstGeom>
          <a:solidFill>
            <a:schemeClr val="bg2">
              <a:lumMod val="9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smtClean="0">
                <a:latin typeface="+mn-ea"/>
              </a:rPr>
              <a:t>与上游钢厂及下游贸易商、终端用户</a:t>
            </a:r>
            <a:r>
              <a:rPr lang="zh-CN" altLang="en-US" sz="1400" smtClean="0">
                <a:solidFill>
                  <a:srgbClr val="FF0000"/>
                </a:solidFill>
                <a:latin typeface="+mn-ea"/>
              </a:rPr>
              <a:t>维护</a:t>
            </a:r>
            <a:r>
              <a:rPr lang="zh-CN" altLang="en-US" sz="1400">
                <a:solidFill>
                  <a:srgbClr val="FF0000"/>
                </a:solidFill>
                <a:latin typeface="+mn-ea"/>
              </a:rPr>
              <a:t>关系</a:t>
            </a:r>
            <a:r>
              <a:rPr lang="zh-CN" altLang="en-US" sz="1400" smtClean="0">
                <a:latin typeface="+mn-ea"/>
              </a:rPr>
              <a:t>的需求</a:t>
            </a:r>
            <a:endParaRPr lang="en-US" altLang="zh-CN" sz="1400" smtClean="0">
              <a:latin typeface="+mn-ea"/>
            </a:endParaRPr>
          </a:p>
          <a:p>
            <a:pPr marL="285750" indent="-285750">
              <a:spcAft>
                <a:spcPts val="600"/>
              </a:spcAft>
              <a:buFont typeface="Arial" pitchFamily="34" charset="0"/>
              <a:buChar char="•"/>
            </a:pPr>
            <a:r>
              <a:rPr lang="zh-CN" altLang="en-US" sz="1400" smtClean="0">
                <a:solidFill>
                  <a:srgbClr val="FF0000"/>
                </a:solidFill>
                <a:latin typeface="+mn-ea"/>
              </a:rPr>
              <a:t>充分利用资金及银行授信</a:t>
            </a:r>
            <a:r>
              <a:rPr lang="zh-CN" altLang="en-US" sz="1400" smtClean="0">
                <a:latin typeface="+mn-ea"/>
              </a:rPr>
              <a:t>的需求</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维护现有客户群并开发新的客户的需求</a:t>
            </a:r>
            <a:endParaRPr lang="en-US" altLang="zh-CN" sz="1400">
              <a:latin typeface="+mn-ea"/>
            </a:endParaRPr>
          </a:p>
          <a:p>
            <a:pPr marL="285750" indent="-285750">
              <a:spcAft>
                <a:spcPts val="600"/>
              </a:spcAft>
              <a:buFont typeface="Arial" pitchFamily="34" charset="0"/>
              <a:buChar char="•"/>
            </a:pPr>
            <a:r>
              <a:rPr lang="zh-CN" altLang="en-US" sz="1400" smtClean="0">
                <a:latin typeface="+mn-ea"/>
              </a:rPr>
              <a:t>自</a:t>
            </a:r>
            <a:r>
              <a:rPr lang="zh-CN" altLang="en-US" sz="1400">
                <a:latin typeface="+mn-ea"/>
              </a:rPr>
              <a:t>建加工中心或物流配送中心等方式，</a:t>
            </a:r>
            <a:r>
              <a:rPr lang="zh-CN" altLang="en-US" sz="1400">
                <a:solidFill>
                  <a:srgbClr val="FF0000"/>
                </a:solidFill>
                <a:latin typeface="+mn-ea"/>
              </a:rPr>
              <a:t>向钢材服务商</a:t>
            </a:r>
            <a:r>
              <a:rPr lang="zh-CN" altLang="en-US" sz="1400" smtClean="0">
                <a:solidFill>
                  <a:srgbClr val="FF0000"/>
                </a:solidFill>
                <a:latin typeface="+mn-ea"/>
              </a:rPr>
              <a:t>转型</a:t>
            </a:r>
            <a:r>
              <a:rPr lang="zh-CN" altLang="en-US" sz="1400" smtClean="0">
                <a:latin typeface="+mn-ea"/>
              </a:rPr>
              <a:t>的需求</a:t>
            </a:r>
            <a:endParaRPr lang="zh-CN" altLang="en-US" sz="1400">
              <a:solidFill>
                <a:srgbClr val="000000"/>
              </a:solidFill>
              <a:latin typeface="+mn-ea"/>
            </a:endParaRPr>
          </a:p>
        </p:txBody>
      </p:sp>
      <p:sp>
        <p:nvSpPr>
          <p:cNvPr id="38" name="Line 7"/>
          <p:cNvSpPr>
            <a:spLocks noChangeShapeType="1"/>
          </p:cNvSpPr>
          <p:nvPr/>
        </p:nvSpPr>
        <p:spPr bwMode="gray">
          <a:xfrm>
            <a:off x="437273" y="6393918"/>
            <a:ext cx="8243262"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
        <p:nvSpPr>
          <p:cNvPr id="39" name="Line 7"/>
          <p:cNvSpPr>
            <a:spLocks noChangeShapeType="1"/>
          </p:cNvSpPr>
          <p:nvPr/>
        </p:nvSpPr>
        <p:spPr bwMode="gray">
          <a:xfrm>
            <a:off x="449633" y="3956584"/>
            <a:ext cx="8243262"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Tree>
    <p:extLst>
      <p:ext uri="{BB962C8B-B14F-4D97-AF65-F5344CB8AC3E}">
        <p14:creationId xmlns:p14="http://schemas.microsoft.com/office/powerpoint/2010/main" val="1720819032"/>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对大型终端用户而言，主要需求是优质货源、优质服务及零采需求；</a:t>
            </a:r>
            <a:r>
              <a:rPr lang="zh-CN" altLang="en-US"/>
              <a:t>对</a:t>
            </a:r>
            <a:r>
              <a:rPr lang="zh-CN" altLang="en-US" smtClean="0"/>
              <a:t>中小型终端用户而言主要需求在于现货零散低价采购</a:t>
            </a:r>
            <a:endParaRPr lang="zh-CN" altLang="en-US"/>
          </a:p>
        </p:txBody>
      </p:sp>
      <p:grpSp>
        <p:nvGrpSpPr>
          <p:cNvPr id="11" name="Group 10"/>
          <p:cNvGrpSpPr/>
          <p:nvPr/>
        </p:nvGrpSpPr>
        <p:grpSpPr>
          <a:xfrm>
            <a:off x="484853" y="2101935"/>
            <a:ext cx="752037" cy="1901986"/>
            <a:chOff x="71601" y="4488697"/>
            <a:chExt cx="752037" cy="910636"/>
          </a:xfrm>
          <a:solidFill>
            <a:schemeClr val="accent1"/>
          </a:solidFill>
        </p:grpSpPr>
        <p:sp>
          <p:nvSpPr>
            <p:cNvPr id="12" name="Freeform 17"/>
            <p:cNvSpPr/>
            <p:nvPr/>
          </p:nvSpPr>
          <p:spPr bwMode="gray">
            <a:xfrm rot="10800000">
              <a:off x="71601" y="4488697"/>
              <a:ext cx="752037" cy="910636"/>
            </a:xfrm>
            <a:prstGeom prst="snip2Diag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zh-CN" altLang="en-US" sz="1400" b="1">
                <a:solidFill>
                  <a:schemeClr val="bg1"/>
                </a:solidFill>
                <a:latin typeface="+mn-ea"/>
              </a:endParaRPr>
            </a:p>
          </p:txBody>
        </p:sp>
        <p:sp>
          <p:nvSpPr>
            <p:cNvPr id="13" name="TextBox 12"/>
            <p:cNvSpPr txBox="1"/>
            <p:nvPr/>
          </p:nvSpPr>
          <p:spPr bwMode="auto">
            <a:xfrm>
              <a:off x="162977" y="4782766"/>
              <a:ext cx="568336" cy="242647"/>
            </a:xfrm>
            <a:prstGeom prst="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smtClean="0">
                  <a:solidFill>
                    <a:schemeClr val="bg1"/>
                  </a:solidFill>
                </a:rPr>
                <a:t>大中型终端用户</a:t>
              </a:r>
              <a:endParaRPr lang="zh-CN" altLang="en-US" sz="1400" b="1">
                <a:solidFill>
                  <a:schemeClr val="bg1"/>
                </a:solidFill>
              </a:endParaRPr>
            </a:p>
          </p:txBody>
        </p:sp>
      </p:grpSp>
      <p:grpSp>
        <p:nvGrpSpPr>
          <p:cNvPr id="14" name="Group 13"/>
          <p:cNvGrpSpPr/>
          <p:nvPr/>
        </p:nvGrpSpPr>
        <p:grpSpPr>
          <a:xfrm>
            <a:off x="484378" y="4367568"/>
            <a:ext cx="752037" cy="1914476"/>
            <a:chOff x="71127" y="5261384"/>
            <a:chExt cx="752037" cy="607039"/>
          </a:xfrm>
          <a:solidFill>
            <a:schemeClr val="bg1">
              <a:lumMod val="50000"/>
            </a:schemeClr>
          </a:solidFill>
        </p:grpSpPr>
        <p:sp>
          <p:nvSpPr>
            <p:cNvPr id="15" name="Freeform 17"/>
            <p:cNvSpPr/>
            <p:nvPr/>
          </p:nvSpPr>
          <p:spPr bwMode="gray">
            <a:xfrm rot="10800000">
              <a:off x="71127" y="5261384"/>
              <a:ext cx="752037" cy="607039"/>
            </a:xfrm>
            <a:prstGeom prst="snip2Diag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zh-CN" altLang="en-US" sz="1400" b="1">
                <a:latin typeface="+mn-ea"/>
              </a:endParaRPr>
            </a:p>
          </p:txBody>
        </p:sp>
        <p:sp>
          <p:nvSpPr>
            <p:cNvPr id="16" name="TextBox 15"/>
            <p:cNvSpPr txBox="1"/>
            <p:nvPr/>
          </p:nvSpPr>
          <p:spPr bwMode="auto">
            <a:xfrm>
              <a:off x="162977" y="5407896"/>
              <a:ext cx="568336" cy="318924"/>
            </a:xfrm>
            <a:prstGeom prst="rect">
              <a:avLst/>
            </a:prstGeom>
            <a:grpFill/>
            <a:ln w="12700" cap="rnd" cmpd="sng">
              <a:noFill/>
              <a:prstDash val="solid"/>
              <a:round/>
              <a:headEnd type="none" w="med" len="med"/>
              <a:tailEnd type="none" w="med" len="med"/>
            </a:ln>
            <a:effectLst/>
          </p:spPr>
          <p:txBody>
            <a:bodyPr/>
            <a:lstStyle>
              <a:defPPr>
                <a:defRPr lang="de-DE"/>
              </a:defPPr>
              <a:lvl1pPr algn="l" rtl="0" fontAlgn="base">
                <a:spcBef>
                  <a:spcPct val="0"/>
                </a:spcBef>
                <a:spcAft>
                  <a:spcPct val="0"/>
                </a:spcAft>
                <a:defRPr kern="1200">
                  <a:solidFill>
                    <a:schemeClr val="tx1"/>
                  </a:solidFill>
                  <a:latin typeface="+mn-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smtClean="0">
                  <a:solidFill>
                    <a:schemeClr val="bg1"/>
                  </a:solidFill>
                </a:rPr>
                <a:t>小型</a:t>
              </a:r>
              <a:r>
                <a:rPr lang="zh-CN" altLang="en-US" sz="1400" b="1">
                  <a:solidFill>
                    <a:schemeClr val="bg1"/>
                  </a:solidFill>
                </a:rPr>
                <a:t>终端用户</a:t>
              </a:r>
            </a:p>
          </p:txBody>
        </p:sp>
      </p:grpSp>
      <p:sp>
        <p:nvSpPr>
          <p:cNvPr id="17" name="TextBox 16"/>
          <p:cNvSpPr txBox="1"/>
          <p:nvPr/>
        </p:nvSpPr>
        <p:spPr>
          <a:xfrm>
            <a:off x="2849386" y="1613745"/>
            <a:ext cx="902811" cy="307777"/>
          </a:xfrm>
          <a:prstGeom prst="rect">
            <a:avLst/>
          </a:prstGeom>
          <a:noFill/>
        </p:spPr>
        <p:txBody>
          <a:bodyPr wrap="non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i="1" smtClean="0">
                <a:latin typeface="+mn-ea"/>
              </a:rPr>
              <a:t>用户特点</a:t>
            </a:r>
            <a:endParaRPr lang="en-US" sz="1400" i="1" smtClean="0">
              <a:latin typeface="+mn-ea"/>
            </a:endParaRPr>
          </a:p>
        </p:txBody>
      </p:sp>
      <p:sp>
        <p:nvSpPr>
          <p:cNvPr id="18" name="TextBox 17"/>
          <p:cNvSpPr txBox="1"/>
          <p:nvPr/>
        </p:nvSpPr>
        <p:spPr>
          <a:xfrm>
            <a:off x="6450618" y="1613745"/>
            <a:ext cx="902811" cy="307777"/>
          </a:xfrm>
          <a:prstGeom prst="rect">
            <a:avLst/>
          </a:prstGeom>
          <a:noFill/>
        </p:spPr>
        <p:txBody>
          <a:bodyPr wrap="none"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i="1">
                <a:latin typeface="+mn-ea"/>
              </a:rPr>
              <a:t>相应</a:t>
            </a:r>
            <a:r>
              <a:rPr lang="zh-CN" altLang="en-US" sz="1400" i="1" smtClean="0">
                <a:latin typeface="+mn-ea"/>
              </a:rPr>
              <a:t>需求</a:t>
            </a:r>
            <a:endParaRPr lang="en-US" sz="1400" i="1" smtClean="0">
              <a:latin typeface="+mn-ea"/>
            </a:endParaRPr>
          </a:p>
        </p:txBody>
      </p:sp>
      <p:sp>
        <p:nvSpPr>
          <p:cNvPr id="20" name="矩形 34"/>
          <p:cNvSpPr/>
          <p:nvPr/>
        </p:nvSpPr>
        <p:spPr bwMode="gray">
          <a:xfrm>
            <a:off x="1641277" y="2101935"/>
            <a:ext cx="3319029" cy="1901986"/>
          </a:xfrm>
          <a:prstGeom prst="rect">
            <a:avLst/>
          </a:prstGeom>
          <a:solidFill>
            <a:schemeClr val="accent1">
              <a:lumMod val="20000"/>
              <a:lumOff val="8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a:latin typeface="+mn-ea"/>
              </a:rPr>
              <a:t>强调稳定供应、看重服务</a:t>
            </a:r>
            <a:r>
              <a:rPr lang="zh-CN" altLang="en-US" sz="1400" smtClean="0">
                <a:latin typeface="+mn-ea"/>
              </a:rPr>
              <a:t>质量</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有个别零采会在现货市场</a:t>
            </a:r>
            <a:r>
              <a:rPr lang="zh-CN" altLang="en-US" sz="1400" smtClean="0">
                <a:latin typeface="+mn-ea"/>
              </a:rPr>
              <a:t>采购</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希望有加工配送</a:t>
            </a:r>
            <a:r>
              <a:rPr lang="zh-CN" altLang="en-US" sz="1400" smtClean="0">
                <a:latin typeface="+mn-ea"/>
              </a:rPr>
              <a:t>服务</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希望降低供应成本</a:t>
            </a:r>
            <a:endParaRPr lang="zh-CN" altLang="en-US" sz="1400">
              <a:latin typeface="+mn-ea"/>
            </a:endParaRPr>
          </a:p>
        </p:txBody>
      </p:sp>
      <p:sp>
        <p:nvSpPr>
          <p:cNvPr id="21" name="矩形 33"/>
          <p:cNvSpPr/>
          <p:nvPr/>
        </p:nvSpPr>
        <p:spPr bwMode="gray">
          <a:xfrm>
            <a:off x="5161091" y="2101935"/>
            <a:ext cx="3481867" cy="1901986"/>
          </a:xfrm>
          <a:prstGeom prst="rect">
            <a:avLst/>
          </a:prstGeom>
          <a:solidFill>
            <a:schemeClr val="bg2">
              <a:lumMod val="9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smtClean="0">
                <a:latin typeface="+mn-ea"/>
              </a:rPr>
              <a:t>需要</a:t>
            </a:r>
            <a:r>
              <a:rPr lang="zh-CN" altLang="en-US" sz="1400" smtClean="0">
                <a:solidFill>
                  <a:srgbClr val="FF0000"/>
                </a:solidFill>
                <a:latin typeface="+mn-ea"/>
              </a:rPr>
              <a:t>优质稳定的货源</a:t>
            </a:r>
            <a:r>
              <a:rPr lang="zh-CN" altLang="en-US" sz="1400" smtClean="0">
                <a:latin typeface="+mn-ea"/>
              </a:rPr>
              <a:t>以及</a:t>
            </a:r>
            <a:r>
              <a:rPr lang="zh-CN" altLang="en-US" sz="1400" smtClean="0">
                <a:solidFill>
                  <a:srgbClr val="FF0000"/>
                </a:solidFill>
                <a:latin typeface="+mn-ea"/>
              </a:rPr>
              <a:t>高质量的服务</a:t>
            </a:r>
            <a:endParaRPr lang="en-US" altLang="zh-CN" sz="1400">
              <a:solidFill>
                <a:srgbClr val="FF0000"/>
              </a:solidFill>
              <a:latin typeface="+mn-ea"/>
            </a:endParaRPr>
          </a:p>
          <a:p>
            <a:pPr marL="285750" indent="-285750">
              <a:spcAft>
                <a:spcPts val="600"/>
              </a:spcAft>
              <a:buFont typeface="Arial" pitchFamily="34" charset="0"/>
              <a:buChar char="•"/>
            </a:pPr>
            <a:r>
              <a:rPr lang="zh-CN" altLang="en-US" sz="1400" smtClean="0">
                <a:latin typeface="+mn-ea"/>
              </a:rPr>
              <a:t>有</a:t>
            </a:r>
            <a:r>
              <a:rPr lang="zh-CN" altLang="en-US" sz="1400" smtClean="0">
                <a:solidFill>
                  <a:srgbClr val="FF0000"/>
                </a:solidFill>
                <a:latin typeface="+mn-ea"/>
              </a:rPr>
              <a:t>零采需求</a:t>
            </a:r>
            <a:endParaRPr lang="en-US" altLang="zh-CN" sz="1400" smtClean="0">
              <a:solidFill>
                <a:srgbClr val="FF0000"/>
              </a:solidFill>
              <a:latin typeface="+mn-ea"/>
            </a:endParaRPr>
          </a:p>
          <a:p>
            <a:pPr marL="285750" indent="-285750">
              <a:spcAft>
                <a:spcPts val="600"/>
              </a:spcAft>
              <a:buFont typeface="Arial" pitchFamily="34" charset="0"/>
              <a:buChar char="•"/>
            </a:pPr>
            <a:r>
              <a:rPr lang="zh-CN" altLang="en-US" sz="1400" smtClean="0">
                <a:latin typeface="+mn-ea"/>
              </a:rPr>
              <a:t>对</a:t>
            </a:r>
            <a:r>
              <a:rPr lang="zh-CN" altLang="en-US" sz="1400" smtClean="0">
                <a:solidFill>
                  <a:srgbClr val="FF0000"/>
                </a:solidFill>
                <a:latin typeface="+mn-ea"/>
              </a:rPr>
              <a:t>加工配送</a:t>
            </a:r>
            <a:r>
              <a:rPr lang="zh-CN" altLang="en-US" sz="1400" smtClean="0">
                <a:latin typeface="+mn-ea"/>
              </a:rPr>
              <a:t>服务的需求</a:t>
            </a:r>
            <a:endParaRPr lang="en-US" altLang="zh-CN" sz="1400" smtClean="0">
              <a:latin typeface="+mn-ea"/>
            </a:endParaRPr>
          </a:p>
          <a:p>
            <a:pPr marL="285750" indent="-285750">
              <a:spcAft>
                <a:spcPts val="600"/>
              </a:spcAft>
              <a:buFont typeface="Arial" pitchFamily="34" charset="0"/>
              <a:buChar char="•"/>
            </a:pPr>
            <a:r>
              <a:rPr lang="zh-CN" altLang="en-US" sz="1400">
                <a:latin typeface="+mn-ea"/>
              </a:rPr>
              <a:t>对供应商有诸如</a:t>
            </a:r>
            <a:r>
              <a:rPr lang="en-US" altLang="zh-CN" sz="1400">
                <a:latin typeface="+mn-ea"/>
              </a:rPr>
              <a:t>VMI</a:t>
            </a:r>
            <a:r>
              <a:rPr lang="zh-CN" altLang="en-US" sz="1400">
                <a:latin typeface="+mn-ea"/>
              </a:rPr>
              <a:t>、</a:t>
            </a:r>
            <a:r>
              <a:rPr lang="en-US" altLang="zh-CN" sz="1400">
                <a:latin typeface="+mn-ea"/>
              </a:rPr>
              <a:t>JIT</a:t>
            </a:r>
            <a:r>
              <a:rPr lang="zh-CN" altLang="en-US" sz="1400">
                <a:latin typeface="+mn-ea"/>
              </a:rPr>
              <a:t>等方式的服务</a:t>
            </a:r>
            <a:r>
              <a:rPr lang="zh-CN" altLang="en-US" sz="1400" smtClean="0">
                <a:latin typeface="+mn-ea"/>
              </a:rPr>
              <a:t>要求，在</a:t>
            </a:r>
            <a:r>
              <a:rPr lang="zh-CN" altLang="en-US" sz="1400">
                <a:latin typeface="+mn-ea"/>
              </a:rPr>
              <a:t>资金上</a:t>
            </a:r>
            <a:r>
              <a:rPr lang="zh-CN" altLang="en-US" sz="1400" smtClean="0">
                <a:latin typeface="+mn-ea"/>
              </a:rPr>
              <a:t>常有</a:t>
            </a:r>
            <a:r>
              <a:rPr lang="zh-CN" altLang="en-US" sz="1400">
                <a:solidFill>
                  <a:srgbClr val="FF0000"/>
                </a:solidFill>
                <a:latin typeface="+mn-ea"/>
              </a:rPr>
              <a:t>账期</a:t>
            </a:r>
            <a:r>
              <a:rPr lang="zh-CN" altLang="en-US" sz="1400" smtClean="0">
                <a:solidFill>
                  <a:srgbClr val="FF0000"/>
                </a:solidFill>
                <a:latin typeface="+mn-ea"/>
              </a:rPr>
              <a:t>要求</a:t>
            </a:r>
            <a:endParaRPr lang="zh-CN" altLang="en-US" sz="1400">
              <a:solidFill>
                <a:srgbClr val="FF0000"/>
              </a:solidFill>
              <a:latin typeface="+mn-ea"/>
            </a:endParaRPr>
          </a:p>
        </p:txBody>
      </p:sp>
      <p:sp>
        <p:nvSpPr>
          <p:cNvPr id="23" name="Line 7"/>
          <p:cNvSpPr>
            <a:spLocks noChangeShapeType="1"/>
          </p:cNvSpPr>
          <p:nvPr/>
        </p:nvSpPr>
        <p:spPr bwMode="gray">
          <a:xfrm>
            <a:off x="449633" y="1930641"/>
            <a:ext cx="8243263"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
        <p:nvSpPr>
          <p:cNvPr id="25" name="Line 7"/>
          <p:cNvSpPr>
            <a:spLocks noChangeShapeType="1"/>
          </p:cNvSpPr>
          <p:nvPr/>
        </p:nvSpPr>
        <p:spPr bwMode="gray">
          <a:xfrm>
            <a:off x="399695" y="4163168"/>
            <a:ext cx="8243263"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
        <p:nvSpPr>
          <p:cNvPr id="26" name="矩形 34"/>
          <p:cNvSpPr/>
          <p:nvPr/>
        </p:nvSpPr>
        <p:spPr bwMode="gray">
          <a:xfrm>
            <a:off x="1641276" y="4367568"/>
            <a:ext cx="3319029" cy="1914476"/>
          </a:xfrm>
          <a:prstGeom prst="rect">
            <a:avLst/>
          </a:prstGeom>
          <a:solidFill>
            <a:schemeClr val="accent1">
              <a:lumMod val="20000"/>
              <a:lumOff val="8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smtClean="0">
                <a:latin typeface="+mn-ea"/>
              </a:rPr>
              <a:t>对采购价格较为敏感；</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由于采购量较小，采购频次不均匀，在价格较低时，有备货的需求；</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由于采购量较小，与上游钢贸商议价能力较弱，且无法从钢厂直接订货；</a:t>
            </a:r>
            <a:endParaRPr lang="en-US" altLang="zh-CN" sz="1400" smtClean="0">
              <a:latin typeface="+mn-ea"/>
            </a:endParaRPr>
          </a:p>
          <a:p>
            <a:pPr marL="285750" indent="-285750">
              <a:spcAft>
                <a:spcPts val="600"/>
              </a:spcAft>
              <a:buFont typeface="Arial" pitchFamily="34" charset="0"/>
              <a:buChar char="•"/>
            </a:pPr>
            <a:endParaRPr lang="en-US" altLang="zh-CN" sz="1400" smtClean="0">
              <a:latin typeface="+mn-ea"/>
            </a:endParaRPr>
          </a:p>
        </p:txBody>
      </p:sp>
      <p:sp>
        <p:nvSpPr>
          <p:cNvPr id="27" name="矩形 33"/>
          <p:cNvSpPr/>
          <p:nvPr/>
        </p:nvSpPr>
        <p:spPr bwMode="gray">
          <a:xfrm>
            <a:off x="5161090" y="4367567"/>
            <a:ext cx="3481867" cy="1914477"/>
          </a:xfrm>
          <a:prstGeom prst="rect">
            <a:avLst/>
          </a:prstGeom>
          <a:solidFill>
            <a:schemeClr val="bg2">
              <a:lumMod val="90000"/>
            </a:schemeClr>
          </a:solidFill>
          <a:ln w="12700" cap="rnd" cmpd="sng">
            <a:noFill/>
            <a:prstDash val="solid"/>
            <a:round/>
            <a:headEnd type="none" w="med" len="med"/>
            <a:tailEnd type="none" w="med" len="med"/>
          </a:ln>
          <a:effectLst/>
        </p:spPr>
        <p:txBody>
          <a:bodyPr vert="horz" wrap="squar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ts val="600"/>
              </a:spcAft>
              <a:buFont typeface="Arial" pitchFamily="34" charset="0"/>
              <a:buChar char="•"/>
            </a:pPr>
            <a:r>
              <a:rPr lang="zh-CN" altLang="en-US" sz="1400" smtClean="0">
                <a:latin typeface="+mn-ea"/>
              </a:rPr>
              <a:t>需要可靠渠道，</a:t>
            </a:r>
            <a:r>
              <a:rPr lang="zh-CN" altLang="en-US" sz="1400" smtClean="0">
                <a:solidFill>
                  <a:srgbClr val="FF0000"/>
                </a:solidFill>
                <a:latin typeface="+mn-ea"/>
              </a:rPr>
              <a:t>发现货物及价格</a:t>
            </a:r>
            <a:r>
              <a:rPr lang="zh-CN" altLang="en-US" sz="1400" smtClean="0">
                <a:latin typeface="+mn-ea"/>
              </a:rPr>
              <a:t>；</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由于对价格比较敏感，对</a:t>
            </a:r>
            <a:r>
              <a:rPr lang="zh-CN" altLang="en-US" sz="1400" smtClean="0">
                <a:solidFill>
                  <a:srgbClr val="FF0000"/>
                </a:solidFill>
                <a:latin typeface="+mn-ea"/>
              </a:rPr>
              <a:t>比价</a:t>
            </a:r>
            <a:r>
              <a:rPr lang="zh-CN" altLang="en-US" sz="1400" smtClean="0">
                <a:latin typeface="+mn-ea"/>
              </a:rPr>
              <a:t>有一定需求；</a:t>
            </a:r>
            <a:endParaRPr lang="en-US" altLang="zh-CN" sz="1400" smtClean="0">
              <a:latin typeface="+mn-ea"/>
            </a:endParaRPr>
          </a:p>
          <a:p>
            <a:pPr marL="285750" indent="-285750">
              <a:spcAft>
                <a:spcPts val="600"/>
              </a:spcAft>
              <a:buFont typeface="Arial" pitchFamily="34" charset="0"/>
              <a:buChar char="•"/>
            </a:pPr>
            <a:r>
              <a:rPr lang="zh-CN" altLang="en-US" sz="1400" smtClean="0">
                <a:latin typeface="+mn-ea"/>
              </a:rPr>
              <a:t>采购量较小，非常适合</a:t>
            </a:r>
            <a:r>
              <a:rPr lang="zh-CN" altLang="en-US" sz="1400" smtClean="0">
                <a:solidFill>
                  <a:srgbClr val="FF0000"/>
                </a:solidFill>
                <a:latin typeface="+mn-ea"/>
              </a:rPr>
              <a:t>挂牌采购</a:t>
            </a:r>
            <a:r>
              <a:rPr lang="zh-CN" altLang="en-US" sz="1400" smtClean="0">
                <a:latin typeface="+mn-ea"/>
              </a:rPr>
              <a:t>业务；</a:t>
            </a:r>
            <a:endParaRPr lang="en-US" altLang="zh-CN" sz="1400">
              <a:latin typeface="+mn-ea"/>
            </a:endParaRPr>
          </a:p>
          <a:p>
            <a:pPr marL="285750" indent="-285750">
              <a:spcAft>
                <a:spcPts val="600"/>
              </a:spcAft>
              <a:buFont typeface="Arial" pitchFamily="34" charset="0"/>
              <a:buChar char="•"/>
            </a:pPr>
            <a:endParaRPr lang="zh-CN" altLang="en-US" sz="1400">
              <a:latin typeface="+mn-ea"/>
            </a:endParaRPr>
          </a:p>
        </p:txBody>
      </p:sp>
      <p:sp>
        <p:nvSpPr>
          <p:cNvPr id="29" name="Text Placeholder 2"/>
          <p:cNvSpPr>
            <a:spLocks noGrp="1"/>
          </p:cNvSpPr>
          <p:nvPr>
            <p:ph type="body" idx="13"/>
          </p:nvPr>
        </p:nvSpPr>
        <p:spPr>
          <a:xfrm>
            <a:off x="431800" y="1276350"/>
            <a:ext cx="8229339" cy="215444"/>
          </a:xfrm>
        </p:spPr>
        <p:txBody>
          <a:bodyPr/>
          <a:lstStyle/>
          <a:p>
            <a:r>
              <a:rPr lang="zh-CN" altLang="en-US" smtClean="0"/>
              <a:t>客户需求分析（</a:t>
            </a:r>
            <a:r>
              <a:rPr lang="en-US" altLang="zh-CN" smtClean="0"/>
              <a:t>3/3</a:t>
            </a:r>
            <a:r>
              <a:rPr lang="zh-CN" altLang="en-US" smtClean="0"/>
              <a:t>）</a:t>
            </a:r>
            <a:r>
              <a:rPr lang="en-US" altLang="zh-CN" smtClean="0"/>
              <a:t>——</a:t>
            </a:r>
            <a:r>
              <a:rPr lang="zh-CN" altLang="en-US" smtClean="0"/>
              <a:t>终端用户</a:t>
            </a:r>
            <a:endParaRPr lang="zh-CN" altLang="en-US"/>
          </a:p>
        </p:txBody>
      </p:sp>
      <p:sp>
        <p:nvSpPr>
          <p:cNvPr id="30" name="Line 7"/>
          <p:cNvSpPr>
            <a:spLocks noChangeShapeType="1"/>
          </p:cNvSpPr>
          <p:nvPr/>
        </p:nvSpPr>
        <p:spPr bwMode="gray">
          <a:xfrm>
            <a:off x="437273" y="6512668"/>
            <a:ext cx="8243262" cy="0"/>
          </a:xfrm>
          <a:prstGeom prst="line">
            <a:avLst/>
          </a:prstGeom>
          <a:noFill/>
          <a:ln w="9525">
            <a:solidFill>
              <a:schemeClr val="fo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endParaRPr lang="en-US">
              <a:latin typeface="+mn-ea"/>
            </a:endParaRPr>
          </a:p>
        </p:txBody>
      </p:sp>
    </p:spTree>
    <p:extLst>
      <p:ext uri="{BB962C8B-B14F-4D97-AF65-F5344CB8AC3E}">
        <p14:creationId xmlns:p14="http://schemas.microsoft.com/office/powerpoint/2010/main" val="264528535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五矿可以充分结合线下资源，发挥自身优势</a:t>
            </a:r>
            <a:endParaRPr lang="zh-CN" altLang="en-US"/>
          </a:p>
        </p:txBody>
      </p:sp>
      <p:sp>
        <p:nvSpPr>
          <p:cNvPr id="3" name="Text Placeholder 2"/>
          <p:cNvSpPr>
            <a:spLocks noGrp="1"/>
          </p:cNvSpPr>
          <p:nvPr>
            <p:ph type="body" idx="13"/>
          </p:nvPr>
        </p:nvSpPr>
        <p:spPr/>
        <p:txBody>
          <a:bodyPr/>
          <a:lstStyle/>
          <a:p>
            <a:r>
              <a:rPr lang="zh-CN" altLang="en-US" smtClean="0"/>
              <a:t>五矿能力分析</a:t>
            </a:r>
            <a:endParaRPr lang="zh-CN" altLang="en-US"/>
          </a:p>
        </p:txBody>
      </p:sp>
      <p:sp>
        <p:nvSpPr>
          <p:cNvPr id="7" name="Rectangle 6"/>
          <p:cNvSpPr>
            <a:spLocks noChangeArrowheads="1"/>
          </p:cNvSpPr>
          <p:nvPr/>
        </p:nvSpPr>
        <p:spPr bwMode="gray">
          <a:xfrm>
            <a:off x="885824" y="2160262"/>
            <a:ext cx="1866847" cy="720725"/>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smtClean="0">
                <a:latin typeface="+mn-ea"/>
              </a:rPr>
              <a:t>贸易基础</a:t>
            </a:r>
            <a:endParaRPr lang="zh-CN" altLang="en-US" sz="1600" b="1">
              <a:latin typeface="+mn-ea"/>
            </a:endParaRPr>
          </a:p>
        </p:txBody>
      </p:sp>
      <p:sp>
        <p:nvSpPr>
          <p:cNvPr id="8" name="Rectangle 7"/>
          <p:cNvSpPr>
            <a:spLocks noChangeArrowheads="1"/>
          </p:cNvSpPr>
          <p:nvPr/>
        </p:nvSpPr>
        <p:spPr bwMode="gray">
          <a:xfrm>
            <a:off x="885825" y="3733853"/>
            <a:ext cx="1866847" cy="720725"/>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smtClean="0">
                <a:latin typeface="+mn-ea"/>
              </a:rPr>
              <a:t>合作伙伴</a:t>
            </a:r>
            <a:endParaRPr lang="zh-CN" altLang="en-US" sz="1600" b="1">
              <a:latin typeface="+mn-ea"/>
            </a:endParaRPr>
          </a:p>
        </p:txBody>
      </p:sp>
      <p:sp>
        <p:nvSpPr>
          <p:cNvPr id="16" name="Rectangle 15"/>
          <p:cNvSpPr>
            <a:spLocks noChangeArrowheads="1"/>
          </p:cNvSpPr>
          <p:nvPr/>
        </p:nvSpPr>
        <p:spPr bwMode="gray">
          <a:xfrm>
            <a:off x="906186" y="5307443"/>
            <a:ext cx="1866847" cy="719138"/>
          </a:xfrm>
          <a:prstGeom prst="rect">
            <a:avLst/>
          </a:prstGeom>
          <a:solidFill>
            <a:schemeClr val="bg1"/>
          </a:solidFill>
          <a:ln w="19050" algn="ctr">
            <a:solidFill>
              <a:schemeClr val="accent4"/>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eaLnBrk="0" hangingPunct="0">
              <a:spcAft>
                <a:spcPct val="10000"/>
              </a:spcAft>
              <a:buClr>
                <a:schemeClr val="accent2"/>
              </a:buClr>
              <a:buFont typeface="Wingdings" pitchFamily="2" charset="2"/>
              <a:buNone/>
            </a:pPr>
            <a:r>
              <a:rPr lang="zh-CN" altLang="en-US" sz="1600" b="1" smtClean="0">
                <a:latin typeface="+mn-ea"/>
              </a:rPr>
              <a:t>临采业务需求旺盛</a:t>
            </a:r>
            <a:endParaRPr lang="zh-CN" altLang="en-US" sz="1600" b="1">
              <a:latin typeface="+mn-ea"/>
            </a:endParaRPr>
          </a:p>
        </p:txBody>
      </p:sp>
      <p:pic>
        <p:nvPicPr>
          <p:cNvPr id="19" name="Picture 2" descr="中国五矿集团公司"/>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637705" y="1746432"/>
            <a:ext cx="363084" cy="389652"/>
          </a:xfrm>
          <a:prstGeom prst="rect">
            <a:avLst/>
          </a:prstGeom>
          <a:noFill/>
        </p:spPr>
      </p:pic>
      <p:sp>
        <p:nvSpPr>
          <p:cNvPr id="21" name="Rectangle 20"/>
          <p:cNvSpPr>
            <a:spLocks noChangeArrowheads="1"/>
          </p:cNvSpPr>
          <p:nvPr/>
        </p:nvSpPr>
        <p:spPr bwMode="gray">
          <a:xfrm>
            <a:off x="3192305" y="1807715"/>
            <a:ext cx="5091885" cy="1425820"/>
          </a:xfrm>
          <a:prstGeom prst="rect">
            <a:avLst/>
          </a:prstGeom>
          <a:solidFill>
            <a:schemeClr val="accent4">
              <a:lumMod val="20000"/>
              <a:lumOff val="80000"/>
            </a:schemeClr>
          </a:solidFill>
          <a:ln>
            <a:noFill/>
          </a:ln>
          <a:effectLst/>
          <a:extLst/>
        </p:spPr>
        <p:txBody>
          <a:bodyPr lIns="90000"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pPr marL="174625" indent="-174625" algn="l">
              <a:spcAft>
                <a:spcPts val="300"/>
              </a:spcAft>
              <a:buFont typeface="Arial" pitchFamily="34" charset="0"/>
              <a:buChar char="•"/>
            </a:pPr>
            <a:r>
              <a:rPr lang="zh-CN" altLang="en-US" sz="1600" smtClean="0">
                <a:solidFill>
                  <a:schemeClr val="dk1"/>
                </a:solidFill>
                <a:latin typeface="+mn-ea"/>
                <a:cs typeface="Arial"/>
              </a:rPr>
              <a:t>五矿具有资源和市场优势，是开展电子商务的基础</a:t>
            </a:r>
            <a:endParaRPr lang="en-US" altLang="zh-CN" sz="1600" smtClean="0">
              <a:solidFill>
                <a:schemeClr val="dk1"/>
              </a:solidFill>
              <a:latin typeface="+mn-ea"/>
              <a:cs typeface="Arial"/>
            </a:endParaRPr>
          </a:p>
        </p:txBody>
      </p:sp>
      <p:sp>
        <p:nvSpPr>
          <p:cNvPr id="22" name="Rectangle 21"/>
          <p:cNvSpPr>
            <a:spLocks noChangeArrowheads="1"/>
          </p:cNvSpPr>
          <p:nvPr/>
        </p:nvSpPr>
        <p:spPr bwMode="gray">
          <a:xfrm>
            <a:off x="3192305" y="3371741"/>
            <a:ext cx="5091885" cy="1425820"/>
          </a:xfrm>
          <a:prstGeom prst="rect">
            <a:avLst/>
          </a:prstGeom>
          <a:solidFill>
            <a:schemeClr val="accent4">
              <a:lumMod val="20000"/>
              <a:lumOff val="80000"/>
            </a:schemeClr>
          </a:solidFill>
          <a:ln>
            <a:noFill/>
          </a:ln>
          <a:effectLst/>
          <a:extLst/>
        </p:spPr>
        <p:txBody>
          <a:bodyPr lIns="90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4625" indent="-174625">
              <a:spcAft>
                <a:spcPts val="300"/>
              </a:spcAft>
              <a:buFont typeface="Arial" pitchFamily="34" charset="0"/>
              <a:buChar char="•"/>
            </a:pPr>
            <a:r>
              <a:rPr lang="zh-CN" altLang="en-US" sz="1600">
                <a:solidFill>
                  <a:schemeClr val="dk1"/>
                </a:solidFill>
                <a:latin typeface="+mn-ea"/>
              </a:rPr>
              <a:t>五矿同金融机构、仓库服务商等外部相关方具备紧密合作</a:t>
            </a:r>
            <a:r>
              <a:rPr lang="zh-CN" altLang="en-US" sz="1600" smtClean="0">
                <a:solidFill>
                  <a:schemeClr val="dk1"/>
                </a:solidFill>
                <a:latin typeface="+mn-ea"/>
              </a:rPr>
              <a:t>关系</a:t>
            </a:r>
            <a:r>
              <a:rPr lang="zh-CN" altLang="en-US" sz="1600">
                <a:solidFill>
                  <a:schemeClr val="dk1"/>
                </a:solidFill>
                <a:latin typeface="+mn-ea"/>
              </a:rPr>
              <a:t>；</a:t>
            </a:r>
            <a:r>
              <a:rPr lang="zh-CN" altLang="en-US" sz="1600" smtClean="0">
                <a:solidFill>
                  <a:schemeClr val="dk1"/>
                </a:solidFill>
                <a:latin typeface="+mn-ea"/>
              </a:rPr>
              <a:t>已</a:t>
            </a:r>
            <a:r>
              <a:rPr lang="zh-CN" altLang="en-US" sz="1600">
                <a:solidFill>
                  <a:schemeClr val="dk1"/>
                </a:solidFill>
                <a:latin typeface="+mn-ea"/>
              </a:rPr>
              <a:t>通过钢铁流通</a:t>
            </a:r>
            <a:r>
              <a:rPr lang="en-US" altLang="zh-CN" sz="1600">
                <a:solidFill>
                  <a:schemeClr val="dk1"/>
                </a:solidFill>
                <a:latin typeface="+mn-ea"/>
              </a:rPr>
              <a:t>e</a:t>
            </a:r>
            <a:r>
              <a:rPr lang="zh-CN" altLang="en-US" sz="1600">
                <a:solidFill>
                  <a:schemeClr val="dk1"/>
                </a:solidFill>
                <a:latin typeface="+mn-ea"/>
              </a:rPr>
              <a:t>联盟着手推进数码仓网络体系建设</a:t>
            </a:r>
            <a:endParaRPr lang="en-US" altLang="zh-CN" sz="1600">
              <a:solidFill>
                <a:schemeClr val="dk1"/>
              </a:solidFill>
              <a:latin typeface="+mn-ea"/>
            </a:endParaRPr>
          </a:p>
        </p:txBody>
      </p:sp>
      <p:sp>
        <p:nvSpPr>
          <p:cNvPr id="25" name="Rectangle 24"/>
          <p:cNvSpPr>
            <a:spLocks noChangeArrowheads="1"/>
          </p:cNvSpPr>
          <p:nvPr/>
        </p:nvSpPr>
        <p:spPr bwMode="gray">
          <a:xfrm>
            <a:off x="3192305" y="4954102"/>
            <a:ext cx="5091885" cy="1425820"/>
          </a:xfrm>
          <a:prstGeom prst="rect">
            <a:avLst/>
          </a:prstGeom>
          <a:solidFill>
            <a:schemeClr val="accent4">
              <a:lumMod val="20000"/>
              <a:lumOff val="80000"/>
            </a:schemeClr>
          </a:solidFill>
          <a:ln>
            <a:noFill/>
          </a:ln>
          <a:effectLst/>
          <a:extLst/>
        </p:spPr>
        <p:txBody>
          <a:bodyPr lIns="90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4625" indent="-174625">
              <a:spcAft>
                <a:spcPts val="300"/>
              </a:spcAft>
              <a:buFont typeface="Arial" pitchFamily="34" charset="0"/>
              <a:buChar char="•"/>
            </a:pPr>
            <a:r>
              <a:rPr lang="zh-CN" altLang="en-US" sz="1600" smtClean="0">
                <a:solidFill>
                  <a:schemeClr val="dk1"/>
                </a:solidFill>
                <a:latin typeface="+mn-ea"/>
              </a:rPr>
              <a:t>分销公司临时采购需求可以放到线上，支持初期平台发展</a:t>
            </a:r>
            <a:endParaRPr lang="en-US" altLang="zh-CN" sz="1600">
              <a:solidFill>
                <a:schemeClr val="dk1"/>
              </a:solidFill>
              <a:latin typeface="+mn-ea"/>
            </a:endParaRPr>
          </a:p>
        </p:txBody>
      </p:sp>
    </p:spTree>
    <p:extLst>
      <p:ext uri="{BB962C8B-B14F-4D97-AF65-F5344CB8AC3E}">
        <p14:creationId xmlns:p14="http://schemas.microsoft.com/office/powerpoint/2010/main" val="2705026662"/>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1757600" y="5156042"/>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7" name="Chevron 26"/>
          <p:cNvSpPr/>
          <p:nvPr/>
        </p:nvSpPr>
        <p:spPr bwMode="auto">
          <a:xfrm rot="10800000" flipH="1">
            <a:off x="1757600" y="2499749"/>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35" name="AutoShape 27"/>
          <p:cNvSpPr>
            <a:spLocks noChangeArrowheads="1"/>
          </p:cNvSpPr>
          <p:nvPr>
            <p:custDataLst>
              <p:tags r:id="rId2"/>
            </p:custDataLst>
          </p:nvPr>
        </p:nvSpPr>
        <p:spPr bwMode="gray">
          <a:xfrm>
            <a:off x="129614" y="4667831"/>
            <a:ext cx="1466985" cy="1558796"/>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342900" marR="0" lvl="1" indent="-342900" algn="ctr" defTabSz="914400" eaLnBrk="0" fontAlgn="auto" latinLnBrk="0" hangingPunct="0">
              <a:lnSpc>
                <a:spcPct val="80000"/>
              </a:lnSpc>
              <a:spcBef>
                <a:spcPct val="0"/>
              </a:spcBef>
              <a:spcAft>
                <a:spcPct val="0"/>
              </a:spcAft>
              <a:buClrTx/>
              <a:buSzTx/>
              <a:defRPr/>
            </a:pPr>
            <a:r>
              <a:rPr lang="en-US" altLang="zh-CN" sz="1400" b="1" kern="0" smtClean="0">
                <a:solidFill>
                  <a:schemeClr val="bg1"/>
                </a:solidFill>
                <a:latin typeface="微软雅黑" pitchFamily="34" charset="-122"/>
                <a:ea typeface="微软雅黑" pitchFamily="34" charset="-122"/>
              </a:rPr>
              <a:t>2.</a:t>
            </a:r>
            <a:r>
              <a:rPr lang="zh-CN" altLang="en-US" sz="1400" b="1" kern="0" smtClean="0">
                <a:solidFill>
                  <a:schemeClr val="bg1"/>
                </a:solidFill>
                <a:latin typeface="微软雅黑" pitchFamily="34" charset="-122"/>
                <a:ea typeface="微软雅黑" pitchFamily="34" charset="-122"/>
              </a:rPr>
              <a:t>五矿电商</a:t>
            </a:r>
            <a:endParaRPr lang="en-US" altLang="zh-CN" sz="1400" b="1" kern="0" smtClean="0">
              <a:solidFill>
                <a:schemeClr val="bg1"/>
              </a:solidFill>
              <a:latin typeface="微软雅黑" pitchFamily="34" charset="-122"/>
              <a:ea typeface="微软雅黑" pitchFamily="34" charset="-122"/>
            </a:endParaRPr>
          </a:p>
          <a:p>
            <a:pPr marL="342900" marR="0" lvl="1" indent="-342900" algn="ctr" defTabSz="914400" eaLnBrk="0" fontAlgn="auto" latinLnBrk="0" hangingPunct="0">
              <a:lnSpc>
                <a:spcPct val="80000"/>
              </a:lnSpc>
              <a:spcBef>
                <a:spcPct val="0"/>
              </a:spcBef>
              <a:spcAft>
                <a:spcPct val="0"/>
              </a:spcAft>
              <a:buClrTx/>
              <a:buSzTx/>
              <a:defRPr/>
            </a:pPr>
            <a:r>
              <a:rPr lang="zh-CN" altLang="en-US" sz="1400" b="1" kern="0" smtClean="0">
                <a:solidFill>
                  <a:schemeClr val="bg1"/>
                </a:solidFill>
                <a:latin typeface="微软雅黑" pitchFamily="34" charset="-122"/>
                <a:ea typeface="微软雅黑" pitchFamily="34" charset="-122"/>
              </a:rPr>
              <a:t>战略解读</a:t>
            </a:r>
            <a:endParaRPr lang="en-US" altLang="zh-CN" sz="1400" b="1" kern="0">
              <a:solidFill>
                <a:schemeClr val="bg1"/>
              </a:solidFill>
              <a:latin typeface="微软雅黑" pitchFamily="34" charset="-122"/>
              <a:ea typeface="微软雅黑" pitchFamily="34" charset="-122"/>
            </a:endParaRPr>
          </a:p>
        </p:txBody>
      </p:sp>
      <p:sp>
        <p:nvSpPr>
          <p:cNvPr id="36" name="AutoShape 27"/>
          <p:cNvSpPr>
            <a:spLocks noChangeArrowheads="1"/>
          </p:cNvSpPr>
          <p:nvPr>
            <p:custDataLst>
              <p:tags r:id="rId3"/>
            </p:custDataLst>
          </p:nvPr>
        </p:nvSpPr>
        <p:spPr bwMode="gray">
          <a:xfrm>
            <a:off x="129614" y="2008515"/>
            <a:ext cx="1466985" cy="1558796"/>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1" indent="0" algn="ctr" defTabSz="914400" eaLnBrk="0" fontAlgn="auto" latinLnBrk="0" hangingPunct="0">
              <a:lnSpc>
                <a:spcPct val="80000"/>
              </a:lnSpc>
              <a:spcBef>
                <a:spcPct val="0"/>
              </a:spcBef>
              <a:spcAft>
                <a:spcPct val="0"/>
              </a:spcAft>
              <a:buClrTx/>
              <a:buSzTx/>
              <a:buFontTx/>
              <a:buNone/>
              <a:defRPr/>
            </a:pPr>
            <a:r>
              <a:rPr lang="en-US" altLang="zh-CN" sz="1400" b="1" kern="0" smtClean="0">
                <a:solidFill>
                  <a:schemeClr val="bg1"/>
                </a:solidFill>
                <a:latin typeface="微软雅黑" pitchFamily="34" charset="-122"/>
                <a:ea typeface="微软雅黑" pitchFamily="34" charset="-122"/>
              </a:rPr>
              <a:t>1.</a:t>
            </a:r>
            <a:r>
              <a:rPr lang="zh-CN" altLang="en-US" sz="1400" b="1" kern="0">
                <a:solidFill>
                  <a:schemeClr val="bg1"/>
                </a:solidFill>
                <a:latin typeface="微软雅黑" pitchFamily="34" charset="-122"/>
                <a:ea typeface="微软雅黑" pitchFamily="34" charset="-122"/>
              </a:rPr>
              <a:t>内外部</a:t>
            </a:r>
            <a:r>
              <a:rPr lang="zh-CN" altLang="en-US" sz="1400" b="1" kern="0" smtClean="0">
                <a:solidFill>
                  <a:schemeClr val="bg1"/>
                </a:solidFill>
                <a:latin typeface="微软雅黑" pitchFamily="34" charset="-122"/>
                <a:ea typeface="微软雅黑" pitchFamily="34" charset="-122"/>
              </a:rPr>
              <a:t>分析</a:t>
            </a:r>
            <a:endParaRPr lang="en-US" altLang="zh-CN" sz="1400" b="1" kern="0">
              <a:solidFill>
                <a:schemeClr val="bg1"/>
              </a:solidFill>
              <a:latin typeface="微软雅黑" pitchFamily="34" charset="-122"/>
              <a:ea typeface="微软雅黑" pitchFamily="34" charset="-122"/>
            </a:endParaRPr>
          </a:p>
        </p:txBody>
      </p:sp>
      <p:graphicFrame>
        <p:nvGraphicFramePr>
          <p:cNvPr id="3" name="Table 2"/>
          <p:cNvGraphicFramePr>
            <a:graphicFrameLocks noGrp="1"/>
          </p:cNvGraphicFramePr>
          <p:nvPr>
            <p:extLst>
              <p:ext uri="{D42A27DB-BD31-4B8C-83A1-F6EECF244321}">
                <p14:modId xmlns:p14="http://schemas.microsoft.com/office/powerpoint/2010/main" val="3641588710"/>
              </p:ext>
            </p:extLst>
          </p:nvPr>
        </p:nvGraphicFramePr>
        <p:xfrm>
          <a:off x="2221903" y="1415550"/>
          <a:ext cx="6693497" cy="2499360"/>
        </p:xfrm>
        <a:graphic>
          <a:graphicData uri="http://schemas.openxmlformats.org/drawingml/2006/table">
            <a:tbl>
              <a:tblPr firstRow="1">
                <a:tableStyleId>{C083E6E3-FA7D-4D7B-A595-EF9225AFEA82}</a:tableStyleId>
              </a:tblPr>
              <a:tblGrid>
                <a:gridCol w="1694777"/>
                <a:gridCol w="4998720"/>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1.1 </a:t>
                      </a:r>
                      <a:r>
                        <a:rPr lang="zh-CN" altLang="en-US" sz="1400" kern="1200" smtClean="0">
                          <a:solidFill>
                            <a:schemeClr val="tx1"/>
                          </a:solidFill>
                          <a:latin typeface="微软雅黑" pitchFamily="34" charset="-122"/>
                          <a:ea typeface="微软雅黑" pitchFamily="34" charset="-122"/>
                          <a:cs typeface="+mn-cs"/>
                        </a:rPr>
                        <a:t>行业现状、客户需求分析</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钢铁行业现状、面临的主要问题是什么？</a:t>
                      </a:r>
                      <a:endParaRPr lang="en-US" altLang="zh-CN" sz="1400" smtClean="0">
                        <a:latin typeface="微软雅黑" pitchFamily="34" charset="-122"/>
                        <a:ea typeface="微软雅黑" pitchFamily="34" charset="-122"/>
                      </a:endParaRPr>
                    </a:p>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钢铁流通领域各主要客户群体的现状、面临的主要问题是什么？客户的需求是什么？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1.2 </a:t>
                      </a:r>
                      <a:r>
                        <a:rPr lang="zh-CN" altLang="en-US" sz="1400" kern="1200" smtClean="0">
                          <a:solidFill>
                            <a:schemeClr val="tx1"/>
                          </a:solidFill>
                          <a:latin typeface="微软雅黑" pitchFamily="34" charset="-122"/>
                          <a:ea typeface="微软雅黑" pitchFamily="34" charset="-122"/>
                          <a:cs typeface="+mn-cs"/>
                        </a:rPr>
                        <a:t>五矿能力分析</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五矿传统资源优势有哪些？</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1.3 </a:t>
                      </a:r>
                      <a:r>
                        <a:rPr lang="zh-CN" altLang="en-US" sz="1400" kern="1200" smtClean="0">
                          <a:solidFill>
                            <a:schemeClr val="tx1"/>
                          </a:solidFill>
                          <a:latin typeface="微软雅黑" pitchFamily="34" charset="-122"/>
                          <a:ea typeface="微软雅黑" pitchFamily="34" charset="-122"/>
                          <a:cs typeface="+mn-cs"/>
                        </a:rPr>
                        <a:t>竞争对手分析借鉴</a:t>
                      </a:r>
                    </a:p>
                  </a:txBody>
                  <a:tcPr>
                    <a:lnT w="12700" cap="flat" cmpd="sng" algn="ctr">
                      <a:solidFill>
                        <a:schemeClr val="accent3"/>
                      </a:solidFill>
                      <a:prstDash val="solid"/>
                      <a:round/>
                      <a:headEnd type="none" w="med" len="med"/>
                      <a:tailEnd type="none" w="med" len="med"/>
                    </a:lnT>
                    <a:solidFill>
                      <a:schemeClr val="accent1">
                        <a:lumMod val="20000"/>
                        <a:lumOff val="80000"/>
                      </a:schemeClr>
                    </a:solid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竞争对手的市场开拓、营销策略是怎样的？对五矿有何种启示？</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solidFill>
                      <a:schemeClr val="accent1">
                        <a:lumMod val="20000"/>
                        <a:lumOff val="80000"/>
                      </a:schemeClr>
                    </a:solidFill>
                  </a:tcPr>
                </a:tc>
              </a:tr>
            </a:tbl>
          </a:graphicData>
        </a:graphic>
      </p:graphicFrame>
      <p:graphicFrame>
        <p:nvGraphicFramePr>
          <p:cNvPr id="14" name="Table 13"/>
          <p:cNvGraphicFramePr>
            <a:graphicFrameLocks noGrp="1"/>
          </p:cNvGraphicFramePr>
          <p:nvPr>
            <p:extLst>
              <p:ext uri="{D42A27DB-BD31-4B8C-83A1-F6EECF244321}">
                <p14:modId xmlns:p14="http://schemas.microsoft.com/office/powerpoint/2010/main" val="318258263"/>
              </p:ext>
            </p:extLst>
          </p:nvPr>
        </p:nvGraphicFramePr>
        <p:xfrm>
          <a:off x="2237143" y="4810274"/>
          <a:ext cx="6693497" cy="1036320"/>
        </p:xfrm>
        <a:graphic>
          <a:graphicData uri="http://schemas.openxmlformats.org/drawingml/2006/table">
            <a:tbl>
              <a:tblPr firstRow="1">
                <a:tableStyleId>{C083E6E3-FA7D-4D7B-A595-EF9225AFEA82}</a:tableStyleId>
              </a:tblPr>
              <a:tblGrid>
                <a:gridCol w="1694777"/>
                <a:gridCol w="4998720"/>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2.1 </a:t>
                      </a:r>
                      <a:r>
                        <a:rPr lang="zh-CN" altLang="en-US" sz="1400" kern="1200" smtClean="0">
                          <a:solidFill>
                            <a:schemeClr val="tx1"/>
                          </a:solidFill>
                          <a:latin typeface="微软雅黑" pitchFamily="34" charset="-122"/>
                          <a:ea typeface="微软雅黑" pitchFamily="34" charset="-122"/>
                          <a:cs typeface="+mn-cs"/>
                        </a:rPr>
                        <a:t>战略定位</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电商平台的定位是什么？</a:t>
                      </a:r>
                      <a:endParaRPr lang="en-US" altLang="zh-CN" sz="1400" smtClean="0">
                        <a:latin typeface="微软雅黑" pitchFamily="34" charset="-122"/>
                        <a:ea typeface="微软雅黑" pitchFamily="34" charset="-122"/>
                      </a:endParaRPr>
                    </a:p>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电商平台战略内涵是什么？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4017941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欧浦钢铁：以城镇钢贸市场为中心、依托仓库资源，实现线上线下结合的“乐从模式”</a:t>
            </a:r>
            <a:endParaRPr lang="zh-CN" altLang="en-US"/>
          </a:p>
        </p:txBody>
      </p:sp>
      <p:sp>
        <p:nvSpPr>
          <p:cNvPr id="10" name="Rectangle 9"/>
          <p:cNvSpPr/>
          <p:nvPr/>
        </p:nvSpPr>
        <p:spPr bwMode="gray">
          <a:xfrm>
            <a:off x="463639" y="1970653"/>
            <a:ext cx="1732097" cy="4498386"/>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概况</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a:solidFill>
                  <a:sysClr val="windowText" lastClr="000000"/>
                </a:solidFill>
                <a:latin typeface="Arial" pitchFamily="34" charset="0"/>
                <a:cs typeface="Arial" pitchFamily="34" charset="0"/>
              </a:rPr>
              <a:t>上线</a:t>
            </a: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时间：</a:t>
            </a:r>
            <a:r>
              <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2005</a:t>
            </a: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年</a:t>
            </a:r>
            <a:endPar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投资背景：民营公司，具备全国最大的钢铁物流基地</a:t>
            </a:r>
            <a:endParaRPr lang="en-US" altLang="zh-CN" sz="1200" kern="0" smtClea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IP </a:t>
            </a:r>
            <a:r>
              <a:rPr lang="zh-CN" altLang="en-US" sz="1200" kern="0">
                <a:solidFill>
                  <a:sysClr val="windowText" lastClr="000000"/>
                </a:solidFill>
                <a:latin typeface="Arial" pitchFamily="34" charset="0"/>
                <a:cs typeface="Arial" pitchFamily="34" charset="0"/>
              </a:rPr>
              <a:t>访问量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a:solidFill>
                  <a:sysClr val="windowText" lastClr="000000"/>
                </a:solidFill>
                <a:latin typeface="Arial" pitchFamily="34" charset="0"/>
                <a:cs typeface="Arial" pitchFamily="34" charset="0"/>
              </a:rPr>
              <a:t>]≈ </a:t>
            </a:r>
            <a:r>
              <a:rPr lang="en-US" altLang="zh-CN" sz="1200" kern="0" smtClean="0">
                <a:solidFill>
                  <a:sysClr val="windowText" lastClr="000000"/>
                </a:solidFill>
                <a:latin typeface="Arial" pitchFamily="34" charset="0"/>
                <a:cs typeface="Arial" pitchFamily="34" charset="0"/>
              </a:rPr>
              <a:t>2,400</a:t>
            </a:r>
            <a:r>
              <a:rPr lang="zh-CN" altLang="en-US" sz="1200" kern="0" smtClea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PV </a:t>
            </a:r>
            <a:r>
              <a:rPr lang="zh-CN" altLang="en-US" sz="1200" kern="0">
                <a:solidFill>
                  <a:sysClr val="windowText" lastClr="000000"/>
                </a:solidFill>
                <a:latin typeface="Arial" pitchFamily="34" charset="0"/>
                <a:cs typeface="Arial" pitchFamily="34" charset="0"/>
              </a:rPr>
              <a:t>浏览量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a:solidFill>
                  <a:sysClr val="windowText" lastClr="000000"/>
                </a:solidFill>
                <a:latin typeface="Arial" pitchFamily="34" charset="0"/>
                <a:cs typeface="Arial" pitchFamily="34" charset="0"/>
              </a:rPr>
              <a:t>]≈ 2,400</a:t>
            </a:r>
            <a:endParaRPr lang="en-US" altLang="zh-CN" sz="1200" kern="0" smtClea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smtClean="0"/>
              <a:t>目标客户群体：华南地区钢贸商</a:t>
            </a:r>
            <a:endParaRPr lang="en-US" altLang="zh-CN" sz="1200" smtClean="0"/>
          </a:p>
          <a:p>
            <a:pPr marL="177800" indent="-17780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主</a:t>
            </a:r>
            <a:r>
              <a:rPr lang="zh-CN" altLang="en-US" sz="1200" kern="0">
                <a:solidFill>
                  <a:sysClr val="windowText" lastClr="000000"/>
                </a:solidFill>
                <a:latin typeface="Arial" pitchFamily="34" charset="0"/>
                <a:cs typeface="Arial" pitchFamily="34" charset="0"/>
              </a:rPr>
              <a:t>营业务：</a:t>
            </a:r>
            <a:endParaRPr lang="en-US" altLang="zh-CN" sz="1200" kern="0">
              <a:solidFill>
                <a:sysClr val="windowText" lastClr="000000"/>
              </a:solidFill>
              <a:latin typeface="Arial" pitchFamily="34" charset="0"/>
              <a:cs typeface="Arial" pitchFamily="34" charset="0"/>
            </a:endParaRPr>
          </a:p>
          <a:p>
            <a:pPr marL="361950" lvl="1" indent="-180975">
              <a:spcBef>
                <a:spcPct val="0"/>
              </a:spcBef>
              <a:spcAft>
                <a:spcPts val="300"/>
              </a:spcAft>
              <a:buFont typeface="Wingdings" pitchFamily="2" charset="2"/>
              <a:buChar char="ü"/>
            </a:pPr>
            <a:r>
              <a:rPr lang="zh-CN" altLang="en-US" sz="1200" kern="0">
                <a:solidFill>
                  <a:sysClr val="windowText" lastClr="000000"/>
                </a:solidFill>
                <a:latin typeface="Arial" pitchFamily="34" charset="0"/>
                <a:cs typeface="Arial" pitchFamily="34" charset="0"/>
              </a:rPr>
              <a:t>钢材</a:t>
            </a:r>
            <a:r>
              <a:rPr lang="zh-CN" altLang="en-US" sz="1200" kern="0" smtClean="0">
                <a:solidFill>
                  <a:sysClr val="windowText" lastClr="000000"/>
                </a:solidFill>
                <a:latin typeface="Arial" pitchFamily="34" charset="0"/>
                <a:cs typeface="Arial" pitchFamily="34" charset="0"/>
              </a:rPr>
              <a:t>超市现货平台</a:t>
            </a:r>
            <a:endParaRPr lang="en-US" altLang="zh-CN" sz="1200" kern="0" smtClean="0">
              <a:solidFill>
                <a:sysClr val="windowText" lastClr="000000"/>
              </a:solidFill>
              <a:latin typeface="Arial" pitchFamily="34" charset="0"/>
              <a:cs typeface="Arial" pitchFamily="34" charset="0"/>
            </a:endParaRPr>
          </a:p>
          <a:p>
            <a:pPr marL="180975" lvl="1">
              <a:spcBef>
                <a:spcPct val="0"/>
              </a:spcBef>
              <a:spcAft>
                <a:spcPts val="300"/>
              </a:spcAft>
            </a:pPr>
            <a:r>
              <a:rPr lang="zh-CN" altLang="en-US" sz="1200" kern="0" smtClean="0">
                <a:solidFill>
                  <a:sysClr val="windowText" lastClr="000000"/>
                </a:solidFill>
                <a:latin typeface="Arial" pitchFamily="34" charset="0"/>
                <a:cs typeface="Arial" pitchFamily="34" charset="0"/>
              </a:rPr>
              <a:t>（会员费、交易佣金为主要盈利点）</a:t>
            </a:r>
            <a:endParaRPr lang="en-US" altLang="zh-CN" sz="1200" kern="0">
              <a:solidFill>
                <a:sysClr val="windowText" lastClr="000000"/>
              </a:solidFill>
              <a:latin typeface="Arial" pitchFamily="34" charset="0"/>
              <a:cs typeface="Arial" pitchFamily="34" charset="0"/>
            </a:endParaRPr>
          </a:p>
          <a:p>
            <a:pPr marL="361950" lvl="1" indent="-180975">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钢材资讯服务平台</a:t>
            </a:r>
            <a:endParaRPr lang="en-US" altLang="zh-CN" sz="1200" kern="0">
              <a:solidFill>
                <a:sysClr val="windowText" lastClr="000000"/>
              </a:solidFill>
              <a:latin typeface="Arial" pitchFamily="34" charset="0"/>
              <a:cs typeface="Arial" pitchFamily="34" charset="0"/>
            </a:endParaRPr>
          </a:p>
          <a:p>
            <a:pPr marL="361950" lvl="1" indent="-180975">
              <a:spcBef>
                <a:spcPct val="0"/>
              </a:spcBef>
              <a:spcAft>
                <a:spcPts val="300"/>
              </a:spcAft>
              <a:buFont typeface="Wingdings" pitchFamily="2" charset="2"/>
              <a:buChar char="ü"/>
            </a:pPr>
            <a:r>
              <a:rPr lang="zh-CN" altLang="en-US" sz="1200" kern="0">
                <a:solidFill>
                  <a:sysClr val="windowText" lastClr="000000"/>
                </a:solidFill>
                <a:latin typeface="Arial" pitchFamily="34" charset="0"/>
                <a:cs typeface="Arial" pitchFamily="34" charset="0"/>
              </a:rPr>
              <a:t>融资</a:t>
            </a:r>
            <a:endParaRPr lang="en-US" altLang="zh-CN" sz="1200" kern="0">
              <a:solidFill>
                <a:sysClr val="windowText" lastClr="000000"/>
              </a:solidFill>
              <a:latin typeface="Arial" pitchFamily="34" charset="0"/>
              <a:cs typeface="Arial" pitchFamily="34" charset="0"/>
            </a:endParaRPr>
          </a:p>
          <a:p>
            <a:pPr marL="361950" lvl="1" indent="-180975">
              <a:spcBef>
                <a:spcPct val="0"/>
              </a:spcBef>
              <a:spcAft>
                <a:spcPts val="300"/>
              </a:spcAft>
              <a:buFont typeface="Wingdings" pitchFamily="2" charset="2"/>
              <a:buChar char="ü"/>
            </a:pPr>
            <a:r>
              <a:rPr lang="zh-CN" altLang="en-US" sz="1200" kern="0">
                <a:solidFill>
                  <a:sysClr val="windowText" lastClr="000000"/>
                </a:solidFill>
                <a:latin typeface="Arial" pitchFamily="34" charset="0"/>
                <a:cs typeface="Arial" pitchFamily="34" charset="0"/>
              </a:rPr>
              <a:t>仓储</a:t>
            </a:r>
            <a:endParaRPr lang="en-US" altLang="zh-CN" sz="1200" kern="0">
              <a:solidFill>
                <a:sysClr val="windowText" lastClr="000000"/>
              </a:solidFill>
              <a:latin typeface="Arial" pitchFamily="34" charset="0"/>
              <a:cs typeface="Arial" pitchFamily="34" charset="0"/>
            </a:endParaRPr>
          </a:p>
          <a:p>
            <a:pPr marL="361950" lvl="1" indent="-180975">
              <a:spcBef>
                <a:spcPct val="0"/>
              </a:spcBef>
              <a:spcAft>
                <a:spcPts val="300"/>
              </a:spcAft>
              <a:buFont typeface="Wingdings" pitchFamily="2" charset="2"/>
              <a:buChar char="ü"/>
            </a:pPr>
            <a:r>
              <a:rPr lang="zh-CN" altLang="en-US" sz="1200" kern="0">
                <a:solidFill>
                  <a:sysClr val="windowText" lastClr="000000"/>
                </a:solidFill>
                <a:latin typeface="Arial" pitchFamily="34" charset="0"/>
                <a:cs typeface="Arial" pitchFamily="34" charset="0"/>
              </a:rPr>
              <a:t>剪切</a:t>
            </a:r>
            <a:endParaRPr lang="en-US" altLang="zh-CN" sz="1200" kern="0">
              <a:solidFill>
                <a:sysClr val="windowText" lastClr="000000"/>
              </a:solidFill>
              <a:latin typeface="Arial" pitchFamily="34" charset="0"/>
              <a:cs typeface="Arial" pitchFamily="34" charset="0"/>
            </a:endParaRPr>
          </a:p>
          <a:p>
            <a:pPr marL="361950" lvl="1" indent="-180975">
              <a:spcBef>
                <a:spcPct val="0"/>
              </a:spcBef>
              <a:spcAft>
                <a:spcPts val="300"/>
              </a:spcAft>
              <a:buFont typeface="Wingdings" pitchFamily="2" charset="2"/>
              <a:buChar char="ü"/>
            </a:pPr>
            <a:r>
              <a:rPr lang="zh-CN" altLang="en-US" sz="1200" kern="0">
                <a:solidFill>
                  <a:sysClr val="windowText" lastClr="000000"/>
                </a:solidFill>
                <a:latin typeface="Arial" pitchFamily="34" charset="0"/>
                <a:cs typeface="Arial" pitchFamily="34" charset="0"/>
              </a:rPr>
              <a:t>物流</a:t>
            </a:r>
            <a:endParaRPr lang="en-US" altLang="zh-CN" sz="1200" kern="0">
              <a:solidFill>
                <a:sysClr val="windowText" lastClr="000000"/>
              </a:solidFill>
              <a:latin typeface="Arial" pitchFamily="34" charset="0"/>
              <a:cs typeface="Arial" pitchFamily="34" charset="0"/>
            </a:endParaRPr>
          </a:p>
          <a:p>
            <a:pPr marL="361950" lvl="1" indent="-180975">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广告（主要盈利点）</a:t>
            </a:r>
            <a:endParaRPr lang="en-US" altLang="zh-CN" sz="1200" kern="0" smtClean="0">
              <a:solidFill>
                <a:sysClr val="windowText" lastClr="000000"/>
              </a:solidFill>
              <a:latin typeface="Arial" pitchFamily="34" charset="0"/>
              <a:cs typeface="Arial" pitchFamily="34" charset="0"/>
            </a:endParaRPr>
          </a:p>
        </p:txBody>
      </p:sp>
      <p:sp>
        <p:nvSpPr>
          <p:cNvPr id="12" name="Rectangle 11"/>
          <p:cNvSpPr/>
          <p:nvPr/>
        </p:nvSpPr>
        <p:spPr bwMode="gray">
          <a:xfrm>
            <a:off x="2333837" y="1324474"/>
            <a:ext cx="6640475" cy="5144564"/>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b="1" kern="0" smtClean="0">
                <a:solidFill>
                  <a:sysClr val="windowText" lastClr="000000"/>
                </a:solidFill>
                <a:latin typeface="Arial" pitchFamily="34" charset="0"/>
                <a:cs typeface="Arial" pitchFamily="34" charset="0"/>
              </a:rPr>
              <a:t>发展策略</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13" name="Rectangle 12"/>
          <p:cNvSpPr/>
          <p:nvPr/>
        </p:nvSpPr>
        <p:spPr bwMode="gray">
          <a:xfrm>
            <a:off x="2456597" y="5301208"/>
            <a:ext cx="3123515" cy="1072298"/>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关键成功因素</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通过自有仓储软件向外扩展</a:t>
            </a:r>
            <a:r>
              <a:rPr lang="zh-CN" altLang="en-US" sz="1200" kern="0">
                <a:solidFill>
                  <a:sysClr val="windowText" lastClr="000000"/>
                </a:solidFill>
                <a:latin typeface="Arial" pitchFamily="34" charset="0"/>
                <a:cs typeface="Arial" pitchFamily="34" charset="0"/>
              </a:rPr>
              <a:t>，整合占领仓库资源</a:t>
            </a:r>
            <a:r>
              <a:rPr lang="zh-CN" altLang="en-US" sz="1200" kern="0" smtClea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以</a:t>
            </a:r>
            <a:r>
              <a:rPr lang="zh-CN" altLang="en-US" sz="1200" kern="0" smtClean="0">
                <a:solidFill>
                  <a:sysClr val="windowText" lastClr="000000"/>
                </a:solidFill>
                <a:latin typeface="Arial" pitchFamily="34" charset="0"/>
                <a:cs typeface="Arial" pitchFamily="34" charset="0"/>
              </a:rPr>
              <a:t>仓库为基础提供服务</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所在地乐从是全国最大的钢材交易中心，行业基础深厚</a:t>
            </a:r>
            <a:endParaRPr lang="en-US" altLang="zh-CN" sz="1200" kern="0" smtClean="0">
              <a:solidFill>
                <a:sysClr val="windowText" lastClr="000000"/>
              </a:solidFill>
              <a:latin typeface="Arial" pitchFamily="34" charset="0"/>
              <a:cs typeface="Arial" pitchFamily="34" charset="0"/>
            </a:endParaRPr>
          </a:p>
        </p:txBody>
      </p:sp>
      <p:sp>
        <p:nvSpPr>
          <p:cNvPr id="14" name="Rectangle 13"/>
          <p:cNvSpPr/>
          <p:nvPr/>
        </p:nvSpPr>
        <p:spPr bwMode="gray">
          <a:xfrm>
            <a:off x="5715356" y="5301208"/>
            <a:ext cx="3139177" cy="1072298"/>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主要制约</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缺少与大型钢厂的合作</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进入其他省份的市场较困难</a:t>
            </a:r>
            <a:endParaRPr lang="en-US" altLang="zh-CN" sz="1200" ker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endParaRPr lang="zh-CN" altLang="en-US" sz="1200" kern="0">
              <a:solidFill>
                <a:sysClr val="windowText" lastClr="000000"/>
              </a:solidFill>
              <a:latin typeface="Arial" pitchFamily="34" charset="0"/>
              <a:cs typeface="Arial" pitchFamily="34" charset="0"/>
            </a:endParaRPr>
          </a:p>
        </p:txBody>
      </p:sp>
      <p:pic>
        <p:nvPicPr>
          <p:cNvPr id="212993" name="Picture 1" descr="C:\Users\apple\AppData\Roaming\Tencent\Users\414938288\QQ\WinTemp\RichOle\`_V%PK6{X5$C$)B77)1D@JR.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3640" y="1324474"/>
            <a:ext cx="1706354" cy="561763"/>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p:cNvSpPr txBox="1"/>
          <p:nvPr/>
        </p:nvSpPr>
        <p:spPr>
          <a:xfrm>
            <a:off x="2435954" y="3951223"/>
            <a:ext cx="2068314" cy="1180699"/>
          </a:xfrm>
          <a:prstGeom prst="rect">
            <a:avLst/>
          </a:prstGeom>
          <a:ln>
            <a:noFill/>
          </a:ln>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indent="0">
              <a:buNone/>
            </a:pPr>
            <a:r>
              <a:rPr lang="zh-CN" altLang="en-US" smtClean="0"/>
              <a:t>广东省</a:t>
            </a:r>
            <a:r>
              <a:rPr lang="zh-CN" altLang="en-US"/>
              <a:t>流通龙头企业、国家</a:t>
            </a:r>
            <a:r>
              <a:rPr lang="en-US" altLang="zh-CN"/>
              <a:t>AAAAA</a:t>
            </a:r>
            <a:r>
              <a:rPr lang="zh-CN" altLang="en-US"/>
              <a:t>级物流企业、广东省高新技术企业、广东省信息化（电子商务）试点</a:t>
            </a:r>
            <a:r>
              <a:rPr lang="zh-CN" altLang="en-US" smtClean="0"/>
              <a:t>单位，获得国家、省市级的千万元资助和政策支持</a:t>
            </a:r>
            <a:endParaRPr lang="en-US" err="1"/>
          </a:p>
        </p:txBody>
      </p:sp>
      <p:sp>
        <p:nvSpPr>
          <p:cNvPr id="38" name="TextBox 37"/>
          <p:cNvSpPr txBox="1"/>
          <p:nvPr/>
        </p:nvSpPr>
        <p:spPr>
          <a:xfrm>
            <a:off x="2471692" y="1739480"/>
            <a:ext cx="2032575" cy="2157276"/>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no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indent="0">
              <a:buNone/>
            </a:pPr>
            <a:endParaRPr lang="en-US" altLang="zh-CN" smtClean="0"/>
          </a:p>
          <a:p>
            <a:pPr marL="0" indent="0">
              <a:buNone/>
            </a:pPr>
            <a:endParaRPr lang="en-US" altLang="zh-CN" smtClean="0"/>
          </a:p>
          <a:p>
            <a:pPr marL="0" indent="0">
              <a:buNone/>
            </a:pPr>
            <a:r>
              <a:rPr lang="en-US" altLang="zh-CN"/>
              <a:t> </a:t>
            </a:r>
            <a:r>
              <a:rPr lang="en-US" altLang="zh-CN" smtClean="0"/>
              <a:t>      </a:t>
            </a:r>
            <a:r>
              <a:rPr lang="zh-CN" altLang="en-US" smtClean="0"/>
              <a:t>初期将线下的交易市场搬到线上，聚集了大量线下用户，同时推出信息资讯平台，提供全国最新钢材价格。</a:t>
            </a:r>
            <a:endParaRPr lang="en-US" altLang="zh-CN" smtClean="0"/>
          </a:p>
          <a:p>
            <a:r>
              <a:rPr lang="zh-CN" altLang="en-US" smtClean="0"/>
              <a:t>目标市场：乐从地区钢贸商</a:t>
            </a:r>
            <a:endParaRPr lang="en-US" altLang="zh-CN" smtClean="0"/>
          </a:p>
          <a:p>
            <a:r>
              <a:rPr lang="zh-CN" altLang="en-US" smtClean="0"/>
              <a:t>线上业务组合：资讯</a:t>
            </a:r>
            <a:r>
              <a:rPr lang="en-US" altLang="zh-CN" smtClean="0"/>
              <a:t>+</a:t>
            </a:r>
            <a:r>
              <a:rPr lang="zh-CN" altLang="en-US" smtClean="0"/>
              <a:t>交易</a:t>
            </a:r>
            <a:endParaRPr lang="en-US" altLang="zh-CN" smtClean="0"/>
          </a:p>
          <a:p>
            <a:r>
              <a:rPr lang="zh-CN" altLang="en-US" smtClean="0"/>
              <a:t>业务定价：会员费</a:t>
            </a:r>
            <a:endParaRPr lang="en-US" altLang="zh-CN" smtClean="0"/>
          </a:p>
        </p:txBody>
      </p:sp>
      <p:sp>
        <p:nvSpPr>
          <p:cNvPr id="49" name="TextBox 48"/>
          <p:cNvSpPr txBox="1"/>
          <p:nvPr/>
        </p:nvSpPr>
        <p:spPr>
          <a:xfrm>
            <a:off x="4633609" y="1739480"/>
            <a:ext cx="2033999" cy="2842692"/>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0" indent="0" algn="l" rtl="0" fontAlgn="base">
              <a:spcBef>
                <a:spcPct val="0"/>
              </a:spcBef>
              <a:spcAft>
                <a:spcPct val="0"/>
              </a:spcAft>
              <a:buFont typeface="Wingdings" pitchFamily="2" charset="2"/>
              <a:buNone/>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endParaRPr lang="en-US" altLang="zh-CN"/>
          </a:p>
          <a:p>
            <a:endParaRPr lang="en-US" altLang="zh-CN"/>
          </a:p>
          <a:p>
            <a:r>
              <a:rPr lang="zh-CN" altLang="en-US" smtClean="0"/>
              <a:t>       优先</a:t>
            </a:r>
            <a:r>
              <a:rPr lang="zh-CN" altLang="en-US"/>
              <a:t>以自有仓库</a:t>
            </a:r>
            <a:r>
              <a:rPr lang="zh-CN" altLang="en-US" smtClean="0"/>
              <a:t>开展业务，通过自有软件不断向外扩展，积累</a:t>
            </a:r>
            <a:r>
              <a:rPr lang="en-US" altLang="zh-CN" smtClean="0"/>
              <a:t>40</a:t>
            </a:r>
            <a:r>
              <a:rPr lang="zh-CN" altLang="en-US" smtClean="0"/>
              <a:t>余家仓库，并在仓库的基础上，推出钢铁现货交易。</a:t>
            </a:r>
            <a:endParaRPr lang="en-US" altLang="zh-CN" smtClean="0"/>
          </a:p>
          <a:p>
            <a:pPr marL="171450" indent="-171450">
              <a:buFont typeface="Wingdings" pitchFamily="2" charset="2"/>
              <a:buChar char="Ø"/>
            </a:pPr>
            <a:r>
              <a:rPr lang="zh-CN" altLang="en-US" smtClean="0"/>
              <a:t>目标</a:t>
            </a:r>
            <a:r>
              <a:rPr lang="zh-CN" altLang="en-US"/>
              <a:t>市场</a:t>
            </a:r>
            <a:r>
              <a:rPr lang="zh-CN" altLang="en-US" smtClean="0"/>
              <a:t>：</a:t>
            </a:r>
            <a:r>
              <a:rPr lang="zh-CN" altLang="en-US"/>
              <a:t>华南</a:t>
            </a:r>
            <a:r>
              <a:rPr lang="zh-CN" altLang="en-US" smtClean="0"/>
              <a:t>地区</a:t>
            </a:r>
            <a:r>
              <a:rPr lang="zh-CN" altLang="en-US"/>
              <a:t>钢贸商</a:t>
            </a:r>
            <a:endParaRPr lang="en-US" altLang="zh-CN"/>
          </a:p>
          <a:p>
            <a:pPr marL="171450" indent="-171450">
              <a:buFont typeface="Wingdings" pitchFamily="2" charset="2"/>
              <a:buChar char="Ø"/>
            </a:pPr>
            <a:r>
              <a:rPr lang="zh-CN" altLang="en-US" smtClean="0"/>
              <a:t>线上业务组合：交易</a:t>
            </a:r>
            <a:r>
              <a:rPr lang="en-US" altLang="zh-CN" smtClean="0"/>
              <a:t>+</a:t>
            </a:r>
            <a:r>
              <a:rPr lang="zh-CN" altLang="en-US" smtClean="0"/>
              <a:t>资讯</a:t>
            </a:r>
            <a:r>
              <a:rPr lang="en-US" altLang="zh-CN" smtClean="0"/>
              <a:t>+</a:t>
            </a:r>
            <a:r>
              <a:rPr lang="zh-CN" altLang="en-US" smtClean="0"/>
              <a:t>仓储</a:t>
            </a:r>
            <a:r>
              <a:rPr lang="en-US" altLang="zh-CN" smtClean="0"/>
              <a:t>+</a:t>
            </a:r>
            <a:r>
              <a:rPr lang="zh-CN" altLang="en-US" smtClean="0"/>
              <a:t>物流</a:t>
            </a:r>
            <a:endParaRPr lang="en-US" altLang="zh-CN"/>
          </a:p>
          <a:p>
            <a:pPr marL="171450" indent="-171450">
              <a:buFont typeface="Wingdings" pitchFamily="2" charset="2"/>
              <a:buChar char="Ø"/>
            </a:pPr>
            <a:r>
              <a:rPr lang="zh-CN" altLang="en-US"/>
              <a:t>业务</a:t>
            </a:r>
            <a:r>
              <a:rPr lang="zh-CN" altLang="en-US" smtClean="0"/>
              <a:t>定价：高级会员费</a:t>
            </a:r>
            <a:r>
              <a:rPr lang="en-US" altLang="zh-CN" smtClean="0"/>
              <a:t>+</a:t>
            </a:r>
            <a:r>
              <a:rPr lang="zh-CN" altLang="en-US" smtClean="0"/>
              <a:t>交易佣金</a:t>
            </a:r>
            <a:endParaRPr lang="en-US" altLang="zh-CN"/>
          </a:p>
          <a:p>
            <a:pPr marL="171450" indent="-171450">
              <a:buFont typeface="Wingdings" pitchFamily="2" charset="2"/>
              <a:buChar char="Ø"/>
            </a:pPr>
            <a:r>
              <a:rPr lang="zh-CN" altLang="en-US"/>
              <a:t>合作伙伴与资源</a:t>
            </a:r>
            <a:r>
              <a:rPr lang="zh-CN" altLang="en-US" smtClean="0"/>
              <a:t>整合：以乐从为中心扩展仓库</a:t>
            </a:r>
            <a:endParaRPr lang="en-US" altLang="zh-CN"/>
          </a:p>
        </p:txBody>
      </p:sp>
      <p:sp>
        <p:nvSpPr>
          <p:cNvPr id="50" name="TextBox 49"/>
          <p:cNvSpPr txBox="1"/>
          <p:nvPr/>
        </p:nvSpPr>
        <p:spPr>
          <a:xfrm>
            <a:off x="6795555" y="1740459"/>
            <a:ext cx="2034000" cy="3396690"/>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0" indent="0" algn="l" rtl="0" fontAlgn="base">
              <a:spcBef>
                <a:spcPct val="0"/>
              </a:spcBef>
              <a:spcAft>
                <a:spcPct val="0"/>
              </a:spcAft>
              <a:buFont typeface="Wingdings" pitchFamily="2" charset="2"/>
              <a:buNone/>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endParaRPr lang="en-US" altLang="zh-CN" smtClean="0"/>
          </a:p>
          <a:p>
            <a:endParaRPr lang="en-US" altLang="zh-CN"/>
          </a:p>
          <a:p>
            <a:r>
              <a:rPr lang="zh-CN" altLang="en-US"/>
              <a:t> </a:t>
            </a:r>
            <a:r>
              <a:rPr lang="zh-CN" altLang="en-US" smtClean="0"/>
              <a:t>      国内首家推出支持</a:t>
            </a:r>
            <a:r>
              <a:rPr lang="zh-CN" altLang="en-US"/>
              <a:t>企业级应用的大额在线支付</a:t>
            </a:r>
            <a:r>
              <a:rPr lang="zh-CN" altLang="en-US" smtClean="0"/>
              <a:t>工具“钢付宝”，并与多家银行合作，推出“网上贷”支持会员买货贷款或货押贷款。</a:t>
            </a:r>
            <a:endParaRPr lang="en-US" altLang="zh-CN" smtClean="0"/>
          </a:p>
          <a:p>
            <a:pPr marL="171450" indent="-171450">
              <a:buFont typeface="Wingdings" pitchFamily="2" charset="2"/>
              <a:buChar char="Ø"/>
            </a:pPr>
            <a:r>
              <a:rPr lang="zh-CN" altLang="en-US" smtClean="0"/>
              <a:t>目标市场：华南地区钢贸商</a:t>
            </a:r>
            <a:endParaRPr lang="en-US" altLang="zh-CN" smtClean="0"/>
          </a:p>
          <a:p>
            <a:pPr marL="171450" indent="-171450">
              <a:buFont typeface="Wingdings" pitchFamily="2" charset="2"/>
              <a:buChar char="Ø"/>
            </a:pPr>
            <a:r>
              <a:rPr lang="zh-CN" altLang="en-US" smtClean="0"/>
              <a:t>业务组合：交易</a:t>
            </a:r>
            <a:r>
              <a:rPr lang="en-US" altLang="zh-CN" smtClean="0"/>
              <a:t>+</a:t>
            </a:r>
            <a:r>
              <a:rPr lang="zh-CN" altLang="en-US" smtClean="0"/>
              <a:t>融资</a:t>
            </a:r>
            <a:r>
              <a:rPr lang="en-US" altLang="zh-CN" smtClean="0"/>
              <a:t>+</a:t>
            </a:r>
            <a:r>
              <a:rPr lang="zh-CN" altLang="en-US" smtClean="0"/>
              <a:t>资讯</a:t>
            </a:r>
            <a:r>
              <a:rPr lang="en-US" altLang="zh-CN" smtClean="0"/>
              <a:t>+</a:t>
            </a:r>
            <a:r>
              <a:rPr lang="zh-CN" altLang="en-US" smtClean="0"/>
              <a:t>仓储</a:t>
            </a:r>
            <a:r>
              <a:rPr lang="en-US" altLang="zh-CN" smtClean="0"/>
              <a:t>+</a:t>
            </a:r>
            <a:r>
              <a:rPr lang="zh-CN" altLang="en-US" smtClean="0"/>
              <a:t>物流</a:t>
            </a:r>
            <a:r>
              <a:rPr lang="en-US" altLang="zh-CN" smtClean="0"/>
              <a:t>+</a:t>
            </a:r>
            <a:r>
              <a:rPr lang="zh-CN" altLang="en-US" smtClean="0"/>
              <a:t>支付</a:t>
            </a:r>
            <a:endParaRPr lang="en-US" altLang="zh-CN"/>
          </a:p>
          <a:p>
            <a:pPr marL="171450" indent="-171450">
              <a:buFont typeface="Wingdings" pitchFamily="2" charset="2"/>
              <a:buChar char="Ø"/>
            </a:pPr>
            <a:r>
              <a:rPr lang="zh-CN" altLang="en-US"/>
              <a:t>业务</a:t>
            </a:r>
            <a:r>
              <a:rPr lang="zh-CN" altLang="en-US" smtClean="0"/>
              <a:t>定价：高级会员费</a:t>
            </a:r>
            <a:r>
              <a:rPr lang="en-US" altLang="zh-CN" smtClean="0"/>
              <a:t>+</a:t>
            </a:r>
            <a:r>
              <a:rPr lang="zh-CN" altLang="en-US" smtClean="0"/>
              <a:t>交易佣金</a:t>
            </a:r>
            <a:r>
              <a:rPr lang="en-US" altLang="zh-CN" smtClean="0"/>
              <a:t>+</a:t>
            </a:r>
            <a:r>
              <a:rPr lang="zh-CN" altLang="en-US" smtClean="0"/>
              <a:t>仓储、加工费用</a:t>
            </a:r>
            <a:endParaRPr lang="en-US" altLang="zh-CN"/>
          </a:p>
          <a:p>
            <a:pPr marL="171450" indent="-171450">
              <a:buFont typeface="Wingdings" pitchFamily="2" charset="2"/>
              <a:buChar char="Ø"/>
            </a:pPr>
            <a:r>
              <a:rPr lang="zh-CN" altLang="en-US"/>
              <a:t>合作伙伴与资源</a:t>
            </a:r>
            <a:r>
              <a:rPr lang="zh-CN" altLang="en-US" smtClean="0"/>
              <a:t>整合：</a:t>
            </a:r>
            <a:endParaRPr lang="en-US" altLang="zh-CN" smtClean="0"/>
          </a:p>
          <a:p>
            <a:pPr marL="361950" lvl="1" indent="-180975">
              <a:buFont typeface="Arial" pitchFamily="34" charset="0"/>
              <a:buChar char="•"/>
            </a:pPr>
            <a:r>
              <a:rPr lang="zh-CN" altLang="en-US" sz="1200" smtClean="0"/>
              <a:t>继续扩展仓库</a:t>
            </a:r>
            <a:endParaRPr lang="en-US" altLang="zh-CN" sz="1200" smtClean="0"/>
          </a:p>
          <a:p>
            <a:pPr marL="361950" lvl="1" indent="-180975">
              <a:buFont typeface="Arial" pitchFamily="34" charset="0"/>
              <a:buChar char="•"/>
            </a:pPr>
            <a:r>
              <a:rPr lang="zh-CN" altLang="en-US" sz="1200" smtClean="0"/>
              <a:t>与多家银行合作完成支付、融资</a:t>
            </a:r>
            <a:endParaRPr lang="en-US" altLang="zh-CN" sz="1200" smtClean="0"/>
          </a:p>
          <a:p>
            <a:pPr marL="361950" lvl="1" indent="-180975">
              <a:buFont typeface="Arial" pitchFamily="34" charset="0"/>
              <a:buChar char="•"/>
            </a:pPr>
            <a:r>
              <a:rPr lang="zh-CN" altLang="en-US" sz="1200" smtClean="0"/>
              <a:t>建立小贷公司</a:t>
            </a:r>
            <a:endParaRPr lang="en-US" altLang="zh-CN" sz="1200"/>
          </a:p>
        </p:txBody>
      </p:sp>
      <p:sp>
        <p:nvSpPr>
          <p:cNvPr id="5" name="矩形 4"/>
          <p:cNvSpPr/>
          <p:nvPr/>
        </p:nvSpPr>
        <p:spPr bwMode="gray">
          <a:xfrm>
            <a:off x="2471693" y="1739479"/>
            <a:ext cx="2032574" cy="318627"/>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chemeClr val="bg1"/>
                </a:solidFill>
                <a:effectLst/>
                <a:uLnTx/>
                <a:uFillTx/>
                <a:latin typeface="Arial" pitchFamily="34" charset="0"/>
                <a:cs typeface="Arial" pitchFamily="34" charset="0"/>
              </a:rPr>
              <a:t>第一阶段：实体市场电子化</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
        <p:nvSpPr>
          <p:cNvPr id="55" name="矩形 54"/>
          <p:cNvSpPr/>
          <p:nvPr/>
        </p:nvSpPr>
        <p:spPr bwMode="gray">
          <a:xfrm>
            <a:off x="4633609" y="1739479"/>
            <a:ext cx="2034000" cy="318627"/>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chemeClr val="bg1"/>
                </a:solidFill>
                <a:effectLst/>
                <a:uLnTx/>
                <a:uFillTx/>
                <a:latin typeface="Arial" pitchFamily="34" charset="0"/>
                <a:cs typeface="Arial" pitchFamily="34" charset="0"/>
              </a:rPr>
              <a:t>第二阶段</a:t>
            </a:r>
            <a:r>
              <a:rPr lang="zh-CN" altLang="en-US" sz="1200" kern="0" noProof="0" smtClean="0">
                <a:solidFill>
                  <a:schemeClr val="bg1"/>
                </a:solidFill>
                <a:latin typeface="Arial" pitchFamily="34" charset="0"/>
                <a:cs typeface="Arial" pitchFamily="34" charset="0"/>
              </a:rPr>
              <a:t>：仓库变货架</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
        <p:nvSpPr>
          <p:cNvPr id="56" name="矩形 55"/>
          <p:cNvSpPr/>
          <p:nvPr/>
        </p:nvSpPr>
        <p:spPr bwMode="gray">
          <a:xfrm>
            <a:off x="6795555" y="1754319"/>
            <a:ext cx="2034000" cy="318627"/>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chemeClr val="bg1"/>
                </a:solidFill>
                <a:effectLst/>
                <a:uLnTx/>
                <a:uFillTx/>
                <a:latin typeface="Arial" pitchFamily="34" charset="0"/>
                <a:cs typeface="Arial" pitchFamily="34" charset="0"/>
              </a:rPr>
              <a:t>第三阶段：推出支付金融</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760033277"/>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飞谷网：针对“融资难”问题，推出全功能网站同时主推融资业务，结合多种推广优惠，打开江苏地区中小钢贸商市场</a:t>
            </a:r>
            <a:endParaRPr lang="zh-CN" altLang="en-US"/>
          </a:p>
        </p:txBody>
      </p:sp>
      <p:sp>
        <p:nvSpPr>
          <p:cNvPr id="3" name="Rectangle 9"/>
          <p:cNvSpPr/>
          <p:nvPr/>
        </p:nvSpPr>
        <p:spPr bwMode="gray">
          <a:xfrm>
            <a:off x="463639" y="2252289"/>
            <a:ext cx="1706355" cy="4216749"/>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概况</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en-US" altLang="zh-CN" sz="1200" kern="0" smtClean="0">
                <a:solidFill>
                  <a:sysClr val="windowText" lastClr="000000"/>
                </a:solidFill>
                <a:latin typeface="Arial" pitchFamily="34" charset="0"/>
                <a:cs typeface="Arial" pitchFamily="34" charset="0"/>
              </a:rPr>
              <a:t>2013</a:t>
            </a:r>
            <a:r>
              <a:rPr lang="zh-CN" altLang="en-US" sz="1200" kern="0" smtClean="0">
                <a:solidFill>
                  <a:sysClr val="windowText" lastClr="000000"/>
                </a:solidFill>
                <a:latin typeface="Arial" pitchFamily="34" charset="0"/>
                <a:cs typeface="Arial" pitchFamily="34" charset="0"/>
              </a:rPr>
              <a:t>年</a:t>
            </a:r>
            <a:r>
              <a:rPr lang="en-US" altLang="zh-CN" sz="1200" kern="0" smtClean="0">
                <a:solidFill>
                  <a:sysClr val="windowText" lastClr="000000"/>
                </a:solidFill>
                <a:latin typeface="Arial" pitchFamily="34" charset="0"/>
                <a:cs typeface="Arial" pitchFamily="34" charset="0"/>
              </a:rPr>
              <a:t>2</a:t>
            </a:r>
            <a:r>
              <a:rPr lang="zh-CN" altLang="en-US" sz="1200" kern="0" smtClean="0">
                <a:solidFill>
                  <a:sysClr val="windowText" lastClr="000000"/>
                </a:solidFill>
                <a:latin typeface="Arial" pitchFamily="34" charset="0"/>
                <a:cs typeface="Arial" pitchFamily="34" charset="0"/>
              </a:rPr>
              <a:t>月上线</a:t>
            </a:r>
            <a:endParaRPr lang="en-US" altLang="zh-CN" sz="1200" kern="0" smtClea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由“今日钢铁”和“易钢在线”合并而成，获得</a:t>
            </a:r>
            <a:r>
              <a:rPr lang="zh-CN" altLang="en-US" sz="1200" kern="0">
                <a:solidFill>
                  <a:sysClr val="windowText" lastClr="000000"/>
                </a:solidFill>
                <a:latin typeface="Arial" pitchFamily="34" charset="0"/>
                <a:cs typeface="Arial" pitchFamily="34" charset="0"/>
              </a:rPr>
              <a:t>软银中国</a:t>
            </a:r>
            <a:r>
              <a:rPr lang="en-US" altLang="zh-CN" sz="1200" kern="0">
                <a:solidFill>
                  <a:sysClr val="windowText" lastClr="000000"/>
                </a:solidFill>
                <a:latin typeface="Arial" pitchFamily="34" charset="0"/>
                <a:cs typeface="Arial" pitchFamily="34" charset="0"/>
              </a:rPr>
              <a:t>1</a:t>
            </a:r>
            <a:r>
              <a:rPr lang="zh-CN" altLang="en-US" sz="1200" kern="0">
                <a:solidFill>
                  <a:sysClr val="windowText" lastClr="000000"/>
                </a:solidFill>
                <a:latin typeface="Arial" pitchFamily="34" charset="0"/>
                <a:cs typeface="Arial" pitchFamily="34" charset="0"/>
              </a:rPr>
              <a:t>亿元人民币的风险投资</a:t>
            </a:r>
            <a:r>
              <a:rPr lang="zh-CN" altLang="en-US" sz="1200" kern="0" smtClean="0">
                <a:solidFill>
                  <a:sysClr val="windowText" lastClr="000000"/>
                </a:solidFill>
                <a:latin typeface="Arial" pitchFamily="34" charset="0"/>
                <a:cs typeface="Arial" pitchFamily="34" charset="0"/>
              </a:rPr>
              <a:t>；</a:t>
            </a:r>
            <a:endParaRPr lang="en-US" altLang="zh-CN" sz="1200" kern="0" smtClea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IP </a:t>
            </a:r>
            <a:r>
              <a:rPr lang="zh-CN" altLang="en-US" sz="1200" kern="0">
                <a:solidFill>
                  <a:sysClr val="windowText" lastClr="000000"/>
                </a:solidFill>
                <a:latin typeface="Arial" pitchFamily="34" charset="0"/>
                <a:cs typeface="Arial" pitchFamily="34" charset="0"/>
              </a:rPr>
              <a:t>访问量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a:solidFill>
                  <a:sysClr val="windowText" lastClr="000000"/>
                </a:solidFill>
                <a:latin typeface="Arial" pitchFamily="34" charset="0"/>
                <a:cs typeface="Arial" pitchFamily="34" charset="0"/>
              </a:rPr>
              <a:t>]≈ 660  </a:t>
            </a:r>
            <a:r>
              <a:rPr lang="zh-CN" altLang="en-US" sz="1200" ker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PV </a:t>
            </a:r>
            <a:r>
              <a:rPr lang="zh-CN" altLang="en-US" sz="1200" kern="0">
                <a:solidFill>
                  <a:sysClr val="windowText" lastClr="000000"/>
                </a:solidFill>
                <a:latin typeface="Arial" pitchFamily="34" charset="0"/>
                <a:cs typeface="Arial" pitchFamily="34" charset="0"/>
              </a:rPr>
              <a:t>浏览量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smtClean="0">
                <a:solidFill>
                  <a:sysClr val="windowText" lastClr="000000"/>
                </a:solidFill>
                <a:latin typeface="Arial" pitchFamily="34" charset="0"/>
                <a:cs typeface="Arial" pitchFamily="34" charset="0"/>
              </a:rPr>
              <a:t>]≈ </a:t>
            </a:r>
            <a:r>
              <a:rPr lang="en-US" altLang="zh-CN" sz="1200" kern="0">
                <a:solidFill>
                  <a:sysClr val="windowText" lastClr="000000"/>
                </a:solidFill>
                <a:latin typeface="Arial" pitchFamily="34" charset="0"/>
                <a:cs typeface="Arial" pitchFamily="34" charset="0"/>
              </a:rPr>
              <a:t>1,320</a:t>
            </a:r>
            <a:endParaRPr lang="en-US" altLang="zh-CN" sz="1200" kern="0" smtClean="0">
              <a:solidFill>
                <a:sysClr val="windowText" lastClr="000000"/>
              </a:solidFill>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smtClean="0">
                <a:solidFill>
                  <a:sysClr val="windowText" lastClr="000000"/>
                </a:solidFill>
                <a:latin typeface="Arial" pitchFamily="34" charset="0"/>
                <a:cs typeface="Arial" pitchFamily="34" charset="0"/>
              </a:rPr>
              <a:t>主营业务：</a:t>
            </a:r>
            <a:endParaRPr lang="en-US" altLang="zh-CN" sz="1200" kern="0" smtClean="0">
              <a:solidFill>
                <a:sysClr val="windowText" lastClr="000000"/>
              </a:solidFill>
              <a:latin typeface="Arial" pitchFamily="34" charset="0"/>
              <a:cs typeface="Arial" pitchFamily="34" charset="0"/>
            </a:endParaRPr>
          </a:p>
          <a:p>
            <a:pPr marL="3556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资讯</a:t>
            </a:r>
            <a:endParaRPr lang="en-US" altLang="zh-CN" sz="1200" kern="0">
              <a:solidFill>
                <a:sysClr val="windowText" lastClr="000000"/>
              </a:solidFill>
              <a:latin typeface="Arial" pitchFamily="34" charset="0"/>
              <a:cs typeface="Arial" pitchFamily="34" charset="0"/>
            </a:endParaRPr>
          </a:p>
          <a:p>
            <a:pPr marL="3556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交易</a:t>
            </a:r>
            <a:endParaRPr lang="en-US" altLang="zh-CN" sz="1200" kern="0">
              <a:solidFill>
                <a:sysClr val="windowText" lastClr="000000"/>
              </a:solidFill>
              <a:latin typeface="Arial" pitchFamily="34" charset="0"/>
              <a:cs typeface="Arial" pitchFamily="34" charset="0"/>
            </a:endParaRPr>
          </a:p>
          <a:p>
            <a:pPr marL="3556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融资</a:t>
            </a:r>
            <a:endParaRPr lang="en-US" altLang="zh-CN" sz="1200" kern="0" smtClean="0">
              <a:solidFill>
                <a:sysClr val="windowText" lastClr="000000"/>
              </a:solidFill>
              <a:latin typeface="Arial" pitchFamily="34" charset="0"/>
              <a:cs typeface="Arial" pitchFamily="34" charset="0"/>
            </a:endParaRPr>
          </a:p>
          <a:p>
            <a:pPr marL="355600" lvl="1" indent="-177800">
              <a:spcBef>
                <a:spcPct val="0"/>
              </a:spcBef>
              <a:spcAft>
                <a:spcPts val="300"/>
              </a:spcAft>
            </a:pPr>
            <a:r>
              <a:rPr lang="zh-CN" altLang="en-US" sz="1200" kern="0" smtClean="0">
                <a:solidFill>
                  <a:sysClr val="windowText" lastClr="000000"/>
                </a:solidFill>
                <a:latin typeface="Arial" pitchFamily="34" charset="0"/>
                <a:cs typeface="Arial" pitchFamily="34" charset="0"/>
              </a:rPr>
              <a:t>（主要盈利点）</a:t>
            </a:r>
            <a:endParaRPr lang="en-US" altLang="zh-CN" sz="1200" kern="0">
              <a:solidFill>
                <a:sysClr val="windowText" lastClr="000000"/>
              </a:solidFill>
              <a:latin typeface="Arial" pitchFamily="34" charset="0"/>
              <a:cs typeface="Arial" pitchFamily="34" charset="0"/>
            </a:endParaRPr>
          </a:p>
          <a:p>
            <a:pPr marL="3556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仓储</a:t>
            </a:r>
            <a:endParaRPr lang="en-US" altLang="zh-CN" sz="1200" kern="0">
              <a:solidFill>
                <a:sysClr val="windowText" lastClr="000000"/>
              </a:solidFill>
              <a:latin typeface="Arial" pitchFamily="34" charset="0"/>
              <a:cs typeface="Arial" pitchFamily="34" charset="0"/>
            </a:endParaRPr>
          </a:p>
          <a:p>
            <a:pPr marL="3556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物流</a:t>
            </a:r>
            <a:endParaRPr lang="en-US" altLang="zh-CN" sz="1200" kern="0">
              <a:solidFill>
                <a:sysClr val="windowText" lastClr="000000"/>
              </a:solidFill>
              <a:latin typeface="Arial" pitchFamily="34" charset="0"/>
              <a:cs typeface="Arial" pitchFamily="34" charset="0"/>
            </a:endParaRPr>
          </a:p>
          <a:p>
            <a:pPr marL="3556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广告</a:t>
            </a:r>
            <a:endParaRPr lang="en-US" altLang="zh-CN" sz="1200" kern="0" smtClean="0">
              <a:solidFill>
                <a:sysClr val="windowText" lastClr="000000"/>
              </a:solidFill>
              <a:latin typeface="Arial" pitchFamily="34" charset="0"/>
              <a:cs typeface="Arial" pitchFamily="34" charset="0"/>
            </a:endParaRPr>
          </a:p>
          <a:p>
            <a:pPr marL="355600" lvl="1" indent="-177800">
              <a:spcBef>
                <a:spcPct val="0"/>
              </a:spcBef>
              <a:spcAft>
                <a:spcPts val="300"/>
              </a:spcAft>
            </a:pPr>
            <a:r>
              <a:rPr lang="zh-CN" altLang="en-US" sz="1200" kern="0" smtClean="0">
                <a:solidFill>
                  <a:sysClr val="windowText" lastClr="000000"/>
                </a:solidFill>
                <a:latin typeface="Arial" pitchFamily="34" charset="0"/>
                <a:cs typeface="Arial" pitchFamily="34" charset="0"/>
              </a:rPr>
              <a:t>（主要盈利点）</a:t>
            </a:r>
            <a:endParaRPr lang="en-US" altLang="zh-CN" sz="1200" kern="0" smtClean="0">
              <a:solidFill>
                <a:sysClr val="windowText" lastClr="000000"/>
              </a:solidFill>
              <a:latin typeface="Arial" pitchFamily="34" charset="0"/>
              <a:cs typeface="Arial" pitchFamily="34" charset="0"/>
            </a:endParaRPr>
          </a:p>
        </p:txBody>
      </p:sp>
      <p:sp>
        <p:nvSpPr>
          <p:cNvPr id="5" name="Rectangle 11"/>
          <p:cNvSpPr/>
          <p:nvPr/>
        </p:nvSpPr>
        <p:spPr bwMode="gray">
          <a:xfrm>
            <a:off x="2258311" y="1320856"/>
            <a:ext cx="6687788" cy="5144564"/>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b="1" kern="0" smtClean="0">
                <a:solidFill>
                  <a:sysClr val="windowText" lastClr="000000"/>
                </a:solidFill>
                <a:latin typeface="Arial" pitchFamily="34" charset="0"/>
                <a:cs typeface="Arial" pitchFamily="34" charset="0"/>
              </a:rPr>
              <a:t>发展策略</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6" name="Rectangle 12"/>
          <p:cNvSpPr/>
          <p:nvPr/>
        </p:nvSpPr>
        <p:spPr bwMode="gray">
          <a:xfrm>
            <a:off x="2456597" y="5177118"/>
            <a:ext cx="3029803" cy="1196388"/>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关键成功因素</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a:solidFill>
                  <a:sysClr val="windowText" lastClr="000000"/>
                </a:solidFill>
                <a:latin typeface="Arial" pitchFamily="34" charset="0"/>
                <a:cs typeface="Arial" pitchFamily="34" charset="0"/>
              </a:rPr>
              <a:t>满足</a:t>
            </a:r>
            <a:r>
              <a:rPr lang="zh-CN" altLang="en-US" sz="1200" kern="0" noProof="0" smtClean="0">
                <a:solidFill>
                  <a:sysClr val="windowText" lastClr="000000"/>
                </a:solidFill>
                <a:latin typeface="Arial" pitchFamily="34" charset="0"/>
                <a:cs typeface="Arial" pitchFamily="34" charset="0"/>
              </a:rPr>
              <a:t>了中小钢贸商的融资需求；</a:t>
            </a:r>
            <a:endParaRPr lang="en-US" altLang="zh-CN" sz="1200" kern="0" noProof="0" smtClean="0">
              <a:solidFill>
                <a:sysClr val="windowText" lastClr="000000"/>
              </a:solidFill>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noProof="0">
                <a:solidFill>
                  <a:sysClr val="windowText" lastClr="000000"/>
                </a:solidFill>
                <a:latin typeface="Arial" pitchFamily="34" charset="0"/>
                <a:cs typeface="Arial" pitchFamily="34" charset="0"/>
              </a:rPr>
              <a:t>江苏省</a:t>
            </a:r>
            <a:r>
              <a:rPr lang="zh-CN" altLang="en-US" sz="1200" kern="0" noProof="0" smtClean="0">
                <a:solidFill>
                  <a:sysClr val="windowText" lastClr="000000"/>
                </a:solidFill>
                <a:latin typeface="Arial" pitchFamily="34" charset="0"/>
                <a:cs typeface="Arial" pitchFamily="34" charset="0"/>
              </a:rPr>
              <a:t>内原有客户资源基础；</a:t>
            </a:r>
            <a:endParaRPr lang="en-US" altLang="zh-CN" sz="1200" kern="0" noProof="0" smtClean="0">
              <a:solidFill>
                <a:sysClr val="windowText" lastClr="000000"/>
              </a:solidFill>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kumimoji="0" lang="zh-CN" altLang="en-US" sz="1200" b="0" i="0" u="none" strike="noStrike" kern="0" cap="none" spc="0" normalizeH="0" baseline="0" smtClean="0">
                <a:ln>
                  <a:noFill/>
                </a:ln>
                <a:solidFill>
                  <a:sysClr val="windowText" lastClr="000000"/>
                </a:solidFill>
                <a:effectLst/>
                <a:uLnTx/>
                <a:uFillTx/>
                <a:latin typeface="Arial" pitchFamily="34" charset="0"/>
                <a:cs typeface="Arial" pitchFamily="34" charset="0"/>
              </a:rPr>
              <a:t>蜂鸟软件仓库推广</a:t>
            </a:r>
            <a:endParaRPr kumimoji="0" lang="en-US" altLang="zh-CN" sz="1200" b="0" i="0" u="none" strike="noStrike" kern="0" cap="none" spc="0" normalizeH="0" baseline="0" smtClean="0">
              <a:ln>
                <a:noFill/>
              </a:ln>
              <a:solidFill>
                <a:sysClr val="windowText" lastClr="000000"/>
              </a:solidFill>
              <a:effectLst/>
              <a:uLnTx/>
              <a:uFillTx/>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noProof="0" smtClean="0">
                <a:solidFill>
                  <a:sysClr val="windowText" lastClr="000000"/>
                </a:solidFill>
                <a:latin typeface="Arial" pitchFamily="34" charset="0"/>
                <a:cs typeface="Arial" pitchFamily="34" charset="0"/>
              </a:rPr>
              <a:t>融资</a:t>
            </a:r>
            <a:r>
              <a:rPr lang="en-US" altLang="zh-CN" sz="1200" kern="0" noProof="0" smtClean="0">
                <a:solidFill>
                  <a:sysClr val="windowText" lastClr="000000"/>
                </a:solidFill>
                <a:latin typeface="Arial" pitchFamily="34" charset="0"/>
                <a:cs typeface="Arial" pitchFamily="34" charset="0"/>
              </a:rPr>
              <a:t>+</a:t>
            </a:r>
            <a:r>
              <a:rPr lang="zh-CN" altLang="en-US" sz="1200" kern="0" noProof="0" smtClean="0">
                <a:solidFill>
                  <a:sysClr val="windowText" lastClr="000000"/>
                </a:solidFill>
                <a:latin typeface="Arial" pitchFamily="34" charset="0"/>
                <a:cs typeface="Arial" pitchFamily="34" charset="0"/>
              </a:rPr>
              <a:t>仓库模式的滚动推进</a:t>
            </a:r>
            <a:endPar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7" name="Rectangle 13"/>
          <p:cNvSpPr/>
          <p:nvPr/>
        </p:nvSpPr>
        <p:spPr bwMode="gray">
          <a:xfrm>
            <a:off x="5636333" y="5177118"/>
            <a:ext cx="3139177" cy="1196388"/>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主要制约</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其他省份市场进入有困难；</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上游钢厂合作发展</a:t>
            </a:r>
            <a:r>
              <a:rPr lang="zh-CN" altLang="en-US" sz="1200" kern="0">
                <a:solidFill>
                  <a:sysClr val="windowText" lastClr="000000"/>
                </a:solidFill>
                <a:latin typeface="Arial" pitchFamily="34" charset="0"/>
                <a:cs typeface="Arial" pitchFamily="34" charset="0"/>
              </a:rPr>
              <a:t>缓慢</a:t>
            </a:r>
            <a:r>
              <a:rPr lang="zh-CN" altLang="en-US" sz="1200" kern="0" smtClean="0">
                <a:solidFill>
                  <a:sysClr val="windowText" lastClr="000000"/>
                </a:solidFill>
                <a:latin typeface="Arial" pitchFamily="34" charset="0"/>
                <a:cs typeface="Arial" pitchFamily="34" charset="0"/>
              </a:rPr>
              <a:t>；</a:t>
            </a:r>
            <a:endParaRPr lang="zh-CN" altLang="en-US" sz="1200" kern="0">
              <a:solidFill>
                <a:sysClr val="windowText" lastClr="000000"/>
              </a:solidFill>
              <a:latin typeface="Arial" pitchFamily="34" charset="0"/>
              <a:cs typeface="Arial" pitchFamily="34" charset="0"/>
            </a:endParaRPr>
          </a:p>
        </p:txBody>
      </p:sp>
      <p:pic>
        <p:nvPicPr>
          <p:cNvPr id="11"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44394" y="1373849"/>
            <a:ext cx="1625600" cy="72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Box 37"/>
          <p:cNvSpPr txBox="1"/>
          <p:nvPr/>
        </p:nvSpPr>
        <p:spPr>
          <a:xfrm>
            <a:off x="2413749" y="1647057"/>
            <a:ext cx="1668741" cy="3396690"/>
          </a:xfrm>
          <a:prstGeom prst="rect">
            <a:avLst/>
          </a:prstGeom>
          <a:ln>
            <a:prstDash val="dash"/>
          </a:ln>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indent="0">
              <a:buNone/>
            </a:pPr>
            <a:endParaRPr lang="en-US" altLang="zh-CN" smtClean="0"/>
          </a:p>
          <a:p>
            <a:pPr marL="0" indent="0">
              <a:buNone/>
            </a:pPr>
            <a:endParaRPr lang="en-US" altLang="zh-CN" smtClean="0"/>
          </a:p>
          <a:p>
            <a:r>
              <a:rPr lang="en-US" altLang="zh-CN" b="1" smtClean="0"/>
              <a:t>2012-2013</a:t>
            </a:r>
            <a:r>
              <a:rPr lang="zh-CN" altLang="en-US" b="1" smtClean="0"/>
              <a:t>年：网站上线准备期</a:t>
            </a:r>
            <a:endParaRPr lang="en-US" altLang="zh-CN" smtClean="0"/>
          </a:p>
          <a:p>
            <a:pPr marL="0" indent="0">
              <a:buNone/>
            </a:pPr>
            <a:r>
              <a:rPr lang="zh-CN" altLang="en-US" smtClean="0"/>
              <a:t>    拥有风投的易钢在线与拥有仓储软件的今日钢铁合并，整合各方资源</a:t>
            </a:r>
            <a:endParaRPr lang="en-US" altLang="zh-CN" smtClean="0"/>
          </a:p>
          <a:p>
            <a:pPr marL="0" indent="0">
              <a:buNone/>
            </a:pPr>
            <a:r>
              <a:rPr lang="zh-CN" altLang="en-US" smtClean="0"/>
              <a:t>    进一步推进仓储联盟上线工作，确保交易和融资业务开展</a:t>
            </a:r>
            <a:endParaRPr lang="zh-CN" altLang="en-US"/>
          </a:p>
          <a:p>
            <a:pPr marL="0" indent="0">
              <a:buNone/>
            </a:pPr>
            <a:r>
              <a:rPr lang="en-US" altLang="zh-CN" smtClean="0"/>
              <a:t>    </a:t>
            </a:r>
          </a:p>
          <a:p>
            <a:pPr marL="0" indent="0">
              <a:buNone/>
            </a:pPr>
            <a:endParaRPr lang="en-US" altLang="zh-CN"/>
          </a:p>
          <a:p>
            <a:pPr marL="0" indent="0">
              <a:buNone/>
            </a:pPr>
            <a:endParaRPr lang="en-US" altLang="zh-CN" smtClean="0"/>
          </a:p>
          <a:p>
            <a:pPr marL="0" indent="0">
              <a:buNone/>
            </a:pPr>
            <a:endParaRPr lang="en-US" altLang="zh-CN" smtClean="0"/>
          </a:p>
          <a:p>
            <a:pPr marL="0" indent="0">
              <a:buNone/>
            </a:pPr>
            <a:endParaRPr lang="en-US" altLang="zh-CN"/>
          </a:p>
          <a:p>
            <a:pPr marL="0" indent="0">
              <a:buNone/>
            </a:pPr>
            <a:endParaRPr lang="en-US" altLang="zh-CN" smtClean="0"/>
          </a:p>
          <a:p>
            <a:pPr marL="0" indent="0">
              <a:buNone/>
            </a:pPr>
            <a:endParaRPr lang="en-US" altLang="zh-CN" smtClean="0"/>
          </a:p>
        </p:txBody>
      </p:sp>
      <p:sp>
        <p:nvSpPr>
          <p:cNvPr id="29" name="矩形 28"/>
          <p:cNvSpPr/>
          <p:nvPr/>
        </p:nvSpPr>
        <p:spPr bwMode="gray">
          <a:xfrm>
            <a:off x="2413750" y="1634356"/>
            <a:ext cx="1668740" cy="324223"/>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kern="0" smtClean="0">
                <a:solidFill>
                  <a:schemeClr val="bg1"/>
                </a:solidFill>
                <a:latin typeface="Arial" pitchFamily="34" charset="0"/>
                <a:cs typeface="Arial" pitchFamily="34" charset="0"/>
              </a:rPr>
              <a:t>筹备期</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
        <p:nvSpPr>
          <p:cNvPr id="30" name="TextBox 37"/>
          <p:cNvSpPr txBox="1"/>
          <p:nvPr/>
        </p:nvSpPr>
        <p:spPr>
          <a:xfrm>
            <a:off x="4151061" y="1639953"/>
            <a:ext cx="2278767" cy="3396690"/>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en-US" altLang="zh-CN" b="1" smtClean="0"/>
              <a:t>2013</a:t>
            </a:r>
            <a:r>
              <a:rPr lang="zh-CN" altLang="en-US" b="1" smtClean="0"/>
              <a:t>年：</a:t>
            </a:r>
            <a:r>
              <a:rPr lang="zh-CN" altLang="en-US" b="1"/>
              <a:t>上线</a:t>
            </a:r>
            <a:r>
              <a:rPr lang="zh-CN" altLang="en-US" b="1" smtClean="0"/>
              <a:t>初期通过融资吸引中小型钢贸商</a:t>
            </a:r>
            <a:endParaRPr lang="en-US" altLang="zh-CN" b="1" smtClean="0"/>
          </a:p>
          <a:p>
            <a:endParaRPr lang="en-US" altLang="zh-CN" b="1" smtClean="0"/>
          </a:p>
          <a:p>
            <a:pPr marL="0" indent="0">
              <a:buNone/>
            </a:pPr>
            <a:r>
              <a:rPr lang="zh-CN" altLang="en-US" smtClean="0"/>
              <a:t>    融资业务吸引中小钢贸商，各项功能保障真实交易</a:t>
            </a:r>
            <a:endParaRPr lang="en-US" altLang="zh-CN"/>
          </a:p>
          <a:p>
            <a:pPr marL="0" indent="0">
              <a:buNone/>
            </a:pPr>
            <a:endParaRPr lang="en-US" altLang="zh-CN" smtClean="0"/>
          </a:p>
          <a:p>
            <a:pPr marL="0" indent="0">
              <a:buNone/>
            </a:pPr>
            <a:endParaRPr lang="en-US" altLang="zh-CN" smtClean="0"/>
          </a:p>
          <a:p>
            <a:r>
              <a:rPr lang="zh-CN" altLang="en-US"/>
              <a:t>目标市场</a:t>
            </a:r>
            <a:r>
              <a:rPr lang="zh-CN" altLang="en-US" smtClean="0"/>
              <a:t>：</a:t>
            </a:r>
            <a:r>
              <a:rPr lang="zh-CN" altLang="en-US"/>
              <a:t>江苏</a:t>
            </a:r>
            <a:r>
              <a:rPr lang="zh-CN" altLang="en-US" smtClean="0"/>
              <a:t>地区</a:t>
            </a:r>
            <a:r>
              <a:rPr lang="zh-CN" altLang="en-US"/>
              <a:t>中小钢贸</a:t>
            </a:r>
            <a:r>
              <a:rPr lang="zh-CN" altLang="en-US" smtClean="0"/>
              <a:t>商</a:t>
            </a:r>
            <a:endParaRPr lang="en-US" altLang="zh-CN"/>
          </a:p>
          <a:p>
            <a:r>
              <a:rPr lang="zh-CN" altLang="en-US"/>
              <a:t>线上业务组合</a:t>
            </a:r>
            <a:r>
              <a:rPr lang="zh-CN" altLang="en-US" smtClean="0"/>
              <a:t>：融资</a:t>
            </a:r>
            <a:r>
              <a:rPr lang="en-US" altLang="zh-CN" smtClean="0"/>
              <a:t>+</a:t>
            </a:r>
            <a:r>
              <a:rPr lang="zh-CN" altLang="en-US" smtClean="0"/>
              <a:t>交易</a:t>
            </a:r>
            <a:endParaRPr lang="en-US" altLang="zh-CN"/>
          </a:p>
          <a:p>
            <a:r>
              <a:rPr lang="zh-CN" altLang="en-US"/>
              <a:t>业务定价</a:t>
            </a:r>
            <a:r>
              <a:rPr lang="zh-CN" altLang="en-US" smtClean="0"/>
              <a:t>：注册、交易不收费（融资可能有部分利润）</a:t>
            </a:r>
            <a:endParaRPr lang="en-US" altLang="zh-CN"/>
          </a:p>
          <a:p>
            <a:r>
              <a:rPr lang="zh-CN" altLang="en-US"/>
              <a:t>合作伙伴与资源整合</a:t>
            </a:r>
            <a:r>
              <a:rPr lang="zh-CN" altLang="en-US" smtClean="0"/>
              <a:t>：</a:t>
            </a:r>
            <a:r>
              <a:rPr lang="zh-CN" altLang="en-US"/>
              <a:t>银行</a:t>
            </a:r>
            <a:endParaRPr lang="en-US" altLang="zh-CN"/>
          </a:p>
          <a:p>
            <a:pPr marL="0" indent="0">
              <a:buNone/>
            </a:pPr>
            <a:endParaRPr lang="en-US" altLang="zh-CN"/>
          </a:p>
          <a:p>
            <a:pPr marL="0" indent="0">
              <a:buNone/>
            </a:pPr>
            <a:endParaRPr lang="en-US" altLang="zh-CN" smtClean="0"/>
          </a:p>
          <a:p>
            <a:pPr marL="0" indent="0">
              <a:buNone/>
            </a:pPr>
            <a:r>
              <a:rPr lang="en-US" altLang="zh-CN" b="1"/>
              <a:t> </a:t>
            </a:r>
            <a:r>
              <a:rPr lang="en-US" altLang="zh-CN" b="1" smtClean="0"/>
              <a:t>   </a:t>
            </a:r>
            <a:r>
              <a:rPr lang="en-US" altLang="zh-CN" smtClean="0"/>
              <a:t>    </a:t>
            </a:r>
          </a:p>
          <a:p>
            <a:pPr marL="0" indent="0">
              <a:buNone/>
            </a:pPr>
            <a:endParaRPr lang="en-US" altLang="zh-CN" smtClean="0"/>
          </a:p>
          <a:p>
            <a:pPr marL="0" indent="0">
              <a:buNone/>
            </a:pPr>
            <a:endParaRPr lang="en-US" altLang="zh-CN"/>
          </a:p>
        </p:txBody>
      </p:sp>
      <p:sp>
        <p:nvSpPr>
          <p:cNvPr id="35" name="TextBox 37"/>
          <p:cNvSpPr txBox="1"/>
          <p:nvPr/>
        </p:nvSpPr>
        <p:spPr>
          <a:xfrm>
            <a:off x="6545075" y="1639952"/>
            <a:ext cx="2278767" cy="3396690"/>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en-US" altLang="zh-CN" b="1" smtClean="0"/>
              <a:t>2013</a:t>
            </a:r>
            <a:r>
              <a:rPr lang="zh-CN" altLang="en-US" b="1" smtClean="0"/>
              <a:t>年：推广期需求与钢厂的合作</a:t>
            </a:r>
            <a:endParaRPr lang="en-US" altLang="zh-CN" b="1" smtClean="0"/>
          </a:p>
          <a:p>
            <a:endParaRPr lang="en-US" altLang="zh-CN" b="1" smtClean="0"/>
          </a:p>
          <a:p>
            <a:pPr marL="0" indent="0">
              <a:buNone/>
            </a:pPr>
            <a:r>
              <a:rPr lang="zh-CN" altLang="en-US" smtClean="0"/>
              <a:t>    在原有业务基础上，联系钢厂入驻，并通过购</a:t>
            </a:r>
            <a:r>
              <a:rPr lang="en-US" altLang="zh-CN" smtClean="0"/>
              <a:t>/</a:t>
            </a:r>
            <a:r>
              <a:rPr lang="zh-CN" altLang="en-US" smtClean="0"/>
              <a:t>销货返利等模式提高用户黏性。</a:t>
            </a:r>
            <a:endParaRPr lang="en-US" altLang="zh-CN" smtClean="0"/>
          </a:p>
          <a:p>
            <a:pPr marL="0" indent="0">
              <a:buNone/>
            </a:pPr>
            <a:endParaRPr lang="en-US" altLang="zh-CN"/>
          </a:p>
          <a:p>
            <a:pPr marL="0" indent="0">
              <a:buNone/>
            </a:pPr>
            <a:endParaRPr lang="en-US" altLang="zh-CN" smtClean="0"/>
          </a:p>
          <a:p>
            <a:r>
              <a:rPr lang="zh-CN" altLang="en-US"/>
              <a:t>目标市场</a:t>
            </a:r>
            <a:r>
              <a:rPr lang="zh-CN" altLang="en-US" smtClean="0"/>
              <a:t>：</a:t>
            </a:r>
            <a:r>
              <a:rPr lang="zh-CN" altLang="en-US"/>
              <a:t>江苏</a:t>
            </a:r>
            <a:r>
              <a:rPr lang="zh-CN" altLang="en-US" smtClean="0"/>
              <a:t>地区</a:t>
            </a:r>
            <a:r>
              <a:rPr lang="zh-CN" altLang="en-US"/>
              <a:t>中小钢贸</a:t>
            </a:r>
            <a:r>
              <a:rPr lang="zh-CN" altLang="en-US" smtClean="0"/>
              <a:t>商、部分钢厂</a:t>
            </a:r>
            <a:endParaRPr lang="en-US" altLang="zh-CN"/>
          </a:p>
          <a:p>
            <a:r>
              <a:rPr lang="zh-CN" altLang="en-US"/>
              <a:t>线上业务组合</a:t>
            </a:r>
            <a:r>
              <a:rPr lang="zh-CN" altLang="en-US" smtClean="0"/>
              <a:t>：融资</a:t>
            </a:r>
            <a:r>
              <a:rPr lang="en-US" altLang="zh-CN" smtClean="0"/>
              <a:t>+</a:t>
            </a:r>
            <a:r>
              <a:rPr lang="zh-CN" altLang="en-US" smtClean="0"/>
              <a:t>交易</a:t>
            </a:r>
            <a:endParaRPr lang="en-US" altLang="zh-CN"/>
          </a:p>
          <a:p>
            <a:r>
              <a:rPr lang="zh-CN" altLang="en-US"/>
              <a:t>业务定价</a:t>
            </a:r>
            <a:r>
              <a:rPr lang="zh-CN" altLang="en-US" smtClean="0"/>
              <a:t>：注册、交易不</a:t>
            </a:r>
            <a:r>
              <a:rPr lang="zh-CN" altLang="en-US"/>
              <a:t>收费（融资可能有部分利润）</a:t>
            </a:r>
            <a:endParaRPr lang="en-US" altLang="zh-CN"/>
          </a:p>
          <a:p>
            <a:r>
              <a:rPr lang="zh-CN" altLang="en-US" smtClean="0"/>
              <a:t>合作</a:t>
            </a:r>
            <a:r>
              <a:rPr lang="zh-CN" altLang="en-US"/>
              <a:t>伙伴与资源整合：钢</a:t>
            </a:r>
            <a:r>
              <a:rPr lang="zh-CN" altLang="en-US" smtClean="0"/>
              <a:t>厂、银行</a:t>
            </a:r>
            <a:endParaRPr lang="en-US" altLang="zh-CN"/>
          </a:p>
          <a:p>
            <a:pPr marL="0" indent="0">
              <a:buNone/>
            </a:pPr>
            <a:endParaRPr lang="en-US" altLang="zh-CN" smtClean="0"/>
          </a:p>
          <a:p>
            <a:pPr marL="0" indent="0">
              <a:buNone/>
            </a:pPr>
            <a:r>
              <a:rPr lang="en-US" altLang="zh-CN" b="1"/>
              <a:t> </a:t>
            </a:r>
            <a:r>
              <a:rPr lang="en-US" altLang="zh-CN" b="1" smtClean="0"/>
              <a:t>   </a:t>
            </a:r>
            <a:r>
              <a:rPr lang="en-US" altLang="zh-CN" smtClean="0"/>
              <a:t>    </a:t>
            </a:r>
          </a:p>
          <a:p>
            <a:pPr marL="0" indent="0">
              <a:buNone/>
            </a:pPr>
            <a:endParaRPr lang="en-US" altLang="zh-CN"/>
          </a:p>
        </p:txBody>
      </p:sp>
    </p:spTree>
    <p:extLst>
      <p:ext uri="{BB962C8B-B14F-4D97-AF65-F5344CB8AC3E}">
        <p14:creationId xmlns:p14="http://schemas.microsoft.com/office/powerpoint/2010/main" val="1621418427"/>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钢银：我的钢铁旗下的</a:t>
            </a:r>
            <a:r>
              <a:rPr lang="zh-CN" altLang="en-US"/>
              <a:t>第三</a:t>
            </a:r>
            <a:r>
              <a:rPr lang="zh-CN" altLang="en-US" smtClean="0"/>
              <a:t>方平台，通过</a:t>
            </a:r>
            <a:r>
              <a:rPr lang="zh-CN" altLang="en-US"/>
              <a:t>我</a:t>
            </a:r>
            <a:r>
              <a:rPr lang="zh-CN" altLang="en-US" smtClean="0"/>
              <a:t>的钢铁网作为流量入口，并与钢厂合作，成为贸易链条的一部分</a:t>
            </a:r>
            <a:endParaRPr lang="zh-CN" altLang="en-US"/>
          </a:p>
        </p:txBody>
      </p:sp>
      <p:sp>
        <p:nvSpPr>
          <p:cNvPr id="3" name="Rectangle 9"/>
          <p:cNvSpPr/>
          <p:nvPr/>
        </p:nvSpPr>
        <p:spPr bwMode="gray">
          <a:xfrm>
            <a:off x="463639" y="2252289"/>
            <a:ext cx="1706355" cy="4216749"/>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概况</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smtClean="0">
                <a:solidFill>
                  <a:sysClr val="windowText" lastClr="000000"/>
                </a:solidFill>
                <a:latin typeface="Arial" pitchFamily="34" charset="0"/>
                <a:cs typeface="Arial" pitchFamily="34" charset="0"/>
              </a:rPr>
              <a:t>公司成立于</a:t>
            </a:r>
            <a:r>
              <a:rPr lang="en-US" altLang="zh-CN" sz="1200" kern="0" smtClean="0">
                <a:solidFill>
                  <a:sysClr val="windowText" lastClr="000000"/>
                </a:solidFill>
                <a:latin typeface="Arial" pitchFamily="34" charset="0"/>
                <a:cs typeface="Arial" pitchFamily="34" charset="0"/>
              </a:rPr>
              <a:t>2008</a:t>
            </a:r>
            <a:r>
              <a:rPr lang="zh-CN" altLang="en-US" sz="1200" kern="0" smtClean="0">
                <a:solidFill>
                  <a:sysClr val="windowText" lastClr="000000"/>
                </a:solidFill>
                <a:latin typeface="Arial" pitchFamily="34" charset="0"/>
                <a:cs typeface="Arial" pitchFamily="34" charset="0"/>
              </a:rPr>
              <a:t>年</a:t>
            </a:r>
            <a:endPar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smtClean="0">
                <a:solidFill>
                  <a:sysClr val="windowText" lastClr="000000"/>
                </a:solidFill>
                <a:latin typeface="Arial" pitchFamily="34" charset="0"/>
                <a:cs typeface="Arial" pitchFamily="34" charset="0"/>
              </a:rPr>
              <a:t>上海钢银为上海钢联（旗下有我的钢铁网、搜搜钢等网站）子公司</a:t>
            </a:r>
            <a:endParaRPr lang="en-US" altLang="zh-CN" sz="1200" kern="0" smtClea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IP </a:t>
            </a:r>
            <a:r>
              <a:rPr lang="zh-CN" altLang="en-US" sz="1200" kern="0">
                <a:solidFill>
                  <a:sysClr val="windowText" lastClr="000000"/>
                </a:solidFill>
                <a:latin typeface="Arial" pitchFamily="34" charset="0"/>
                <a:cs typeface="Arial" pitchFamily="34" charset="0"/>
              </a:rPr>
              <a:t>访问量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a:solidFill>
                  <a:sysClr val="windowText" lastClr="000000"/>
                </a:solidFill>
                <a:latin typeface="Arial" pitchFamily="34" charset="0"/>
                <a:cs typeface="Arial" pitchFamily="34" charset="0"/>
              </a:rPr>
              <a:t>] ≈ </a:t>
            </a:r>
            <a:r>
              <a:rPr lang="en-US" altLang="zh-CN" sz="1200" kern="0" smtClean="0">
                <a:solidFill>
                  <a:sysClr val="windowText" lastClr="000000"/>
                </a:solidFill>
                <a:latin typeface="Arial" pitchFamily="34" charset="0"/>
                <a:cs typeface="Arial" pitchFamily="34" charset="0"/>
              </a:rPr>
              <a:t>660</a:t>
            </a:r>
            <a:r>
              <a:rPr lang="zh-CN" altLang="en-US" sz="1200" kern="0" smtClea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PV </a:t>
            </a:r>
            <a:r>
              <a:rPr lang="zh-CN" altLang="en-US" sz="1200" kern="0">
                <a:solidFill>
                  <a:sysClr val="windowText" lastClr="000000"/>
                </a:solidFill>
                <a:latin typeface="Arial" pitchFamily="34" charset="0"/>
                <a:cs typeface="Arial" pitchFamily="34" charset="0"/>
              </a:rPr>
              <a:t>浏览量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a:solidFill>
                  <a:sysClr val="windowText" lastClr="000000"/>
                </a:solidFill>
                <a:latin typeface="Arial" pitchFamily="34" charset="0"/>
                <a:cs typeface="Arial" pitchFamily="34" charset="0"/>
              </a:rPr>
              <a:t>]≈ </a:t>
            </a:r>
            <a:r>
              <a:rPr lang="en-US" altLang="zh-CN" sz="1200" kern="0" smtClean="0">
                <a:solidFill>
                  <a:sysClr val="windowText" lastClr="000000"/>
                </a:solidFill>
                <a:latin typeface="Arial" pitchFamily="34" charset="0"/>
                <a:cs typeface="Arial" pitchFamily="34" charset="0"/>
              </a:rPr>
              <a:t>19,800</a:t>
            </a:r>
            <a:r>
              <a:rPr lang="zh-CN" altLang="en-US" sz="1200" kern="0">
                <a:solidFill>
                  <a:sysClr val="windowText" lastClr="000000"/>
                </a:solidFill>
                <a:latin typeface="Arial" pitchFamily="34" charset="0"/>
                <a:cs typeface="Arial" pitchFamily="34" charset="0"/>
              </a:rPr>
              <a:t>。</a:t>
            </a:r>
            <a:endParaRPr lang="en-US" altLang="zh-CN" sz="1200" kern="0" smtClea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主营业务：</a:t>
            </a:r>
            <a:endParaRPr lang="en-US" altLang="zh-CN" sz="1200" ker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a:solidFill>
                  <a:sysClr val="windowText" lastClr="000000"/>
                </a:solidFill>
                <a:latin typeface="Arial" pitchFamily="34" charset="0"/>
                <a:cs typeface="Arial" pitchFamily="34" charset="0"/>
              </a:rPr>
              <a:t>现货代销</a:t>
            </a:r>
            <a:endParaRPr lang="en-US" altLang="zh-CN" sz="1200" ker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融资</a:t>
            </a:r>
            <a:endParaRPr lang="en-US" altLang="zh-CN" sz="1200" kern="0">
              <a:solidFill>
                <a:sysClr val="windowText" lastClr="000000"/>
              </a:solidFill>
              <a:latin typeface="Arial" pitchFamily="34" charset="0"/>
              <a:cs typeface="Arial" pitchFamily="34" charset="0"/>
            </a:endParaRPr>
          </a:p>
          <a:p>
            <a:pPr lvl="1">
              <a:spcBef>
                <a:spcPct val="0"/>
              </a:spcBef>
              <a:spcAft>
                <a:spcPts val="300"/>
              </a:spcAft>
            </a:pPr>
            <a:r>
              <a:rPr lang="zh-CN" altLang="en-US" sz="1200" kern="0" smtClean="0">
                <a:solidFill>
                  <a:sysClr val="windowText" lastClr="000000"/>
                </a:solidFill>
                <a:latin typeface="Arial" pitchFamily="34" charset="0"/>
                <a:cs typeface="Arial" pitchFamily="34" charset="0"/>
              </a:rPr>
              <a:t>（主要盈利点）</a:t>
            </a:r>
            <a:endParaRPr lang="en-US" altLang="zh-CN" sz="1200" kern="0" smtClea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报价</a:t>
            </a:r>
            <a:endParaRPr lang="en-US" altLang="zh-CN" sz="1200" kern="0" smtClean="0">
              <a:solidFill>
                <a:sysClr val="windowText" lastClr="000000"/>
              </a:solidFill>
              <a:latin typeface="Arial" pitchFamily="34" charset="0"/>
              <a:cs typeface="Arial" pitchFamily="34" charset="0"/>
            </a:endParaRPr>
          </a:p>
          <a:p>
            <a:pPr lvl="1">
              <a:spcBef>
                <a:spcPct val="0"/>
              </a:spcBef>
              <a:spcAft>
                <a:spcPts val="300"/>
              </a:spcAft>
            </a:pPr>
            <a:r>
              <a:rPr lang="zh-CN" altLang="en-US" sz="1200" kern="0" smtClean="0">
                <a:solidFill>
                  <a:sysClr val="windowText" lastClr="000000"/>
                </a:solidFill>
                <a:latin typeface="Arial" pitchFamily="34" charset="0"/>
                <a:cs typeface="Arial" pitchFamily="34" charset="0"/>
              </a:rPr>
              <a:t>（主要盈利点）</a:t>
            </a:r>
            <a:endParaRPr lang="en-US" altLang="zh-CN" sz="1200" ker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广告</a:t>
            </a:r>
            <a:endParaRPr lang="en-US" altLang="zh-CN" sz="1200" kern="0" smtClean="0">
              <a:solidFill>
                <a:sysClr val="windowText" lastClr="000000"/>
              </a:solidFill>
              <a:latin typeface="Arial" pitchFamily="34" charset="0"/>
              <a:cs typeface="Arial" pitchFamily="34" charset="0"/>
            </a:endParaRPr>
          </a:p>
        </p:txBody>
      </p:sp>
      <p:sp>
        <p:nvSpPr>
          <p:cNvPr id="5" name="Rectangle 11"/>
          <p:cNvSpPr/>
          <p:nvPr/>
        </p:nvSpPr>
        <p:spPr bwMode="gray">
          <a:xfrm>
            <a:off x="2292439" y="1324474"/>
            <a:ext cx="6687788" cy="5144564"/>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b="1" kern="0" smtClean="0">
                <a:solidFill>
                  <a:sysClr val="windowText" lastClr="000000"/>
                </a:solidFill>
                <a:latin typeface="Arial" pitchFamily="34" charset="0"/>
                <a:cs typeface="Arial" pitchFamily="34" charset="0"/>
              </a:rPr>
              <a:t>发展策略</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6" name="Rectangle 12"/>
          <p:cNvSpPr/>
          <p:nvPr/>
        </p:nvSpPr>
        <p:spPr bwMode="gray">
          <a:xfrm>
            <a:off x="2456597" y="5160372"/>
            <a:ext cx="3029803" cy="1009934"/>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关键成功因素</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noProof="0">
                <a:solidFill>
                  <a:sysClr val="windowText" lastClr="000000"/>
                </a:solidFill>
                <a:latin typeface="Arial" pitchFamily="34" charset="0"/>
                <a:cs typeface="Arial" pitchFamily="34" charset="0"/>
              </a:rPr>
              <a:t>我</a:t>
            </a:r>
            <a:r>
              <a:rPr lang="zh-CN" altLang="en-US" sz="1200" kern="0" noProof="0" smtClean="0">
                <a:solidFill>
                  <a:sysClr val="windowText" lastClr="000000"/>
                </a:solidFill>
                <a:latin typeface="Arial" pitchFamily="34" charset="0"/>
                <a:cs typeface="Arial" pitchFamily="34" charset="0"/>
              </a:rPr>
              <a:t>的钢铁网的巨大影响力</a:t>
            </a:r>
            <a:endParaRPr lang="en-US" altLang="zh-CN" sz="1200" kern="0" noProof="0" smtClean="0">
              <a:solidFill>
                <a:sysClr val="windowText" lastClr="000000"/>
              </a:solidFill>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noProof="0">
                <a:solidFill>
                  <a:sysClr val="windowText" lastClr="000000"/>
                </a:solidFill>
                <a:latin typeface="Arial" pitchFamily="34" charset="0"/>
                <a:cs typeface="Arial" pitchFamily="34" charset="0"/>
              </a:rPr>
              <a:t>钢</a:t>
            </a:r>
            <a:r>
              <a:rPr lang="zh-CN" altLang="en-US" sz="1200" kern="0" noProof="0" smtClean="0">
                <a:solidFill>
                  <a:sysClr val="windowText" lastClr="000000"/>
                </a:solidFill>
                <a:latin typeface="Arial" pitchFamily="34" charset="0"/>
                <a:cs typeface="Arial" pitchFamily="34" charset="0"/>
              </a:rPr>
              <a:t>厂代订货及钢厂现货代销业务，为钢贸商和钢厂提供便利</a:t>
            </a:r>
            <a:endParaRPr lang="en-US" altLang="zh-CN" sz="1200" kern="0" noProof="0" smtClean="0">
              <a:solidFill>
                <a:sysClr val="windowText" lastClr="000000"/>
              </a:solidFill>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endPar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7" name="Rectangle 13"/>
          <p:cNvSpPr/>
          <p:nvPr/>
        </p:nvSpPr>
        <p:spPr bwMode="gray">
          <a:xfrm>
            <a:off x="5703568" y="5160372"/>
            <a:ext cx="3139177" cy="1009934"/>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主要制约</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由于线上模式与传统业务没有明显的增值， 所以尚未与一线钢厂达成合作</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endParaRPr lang="zh-CN" altLang="en-US" sz="1200" kern="0">
              <a:solidFill>
                <a:sysClr val="windowText" lastClr="000000"/>
              </a:solidFill>
              <a:latin typeface="Arial" pitchFamily="34" charset="0"/>
              <a:cs typeface="Arial" pitchFamily="34" charset="0"/>
            </a:endParaRPr>
          </a:p>
        </p:txBody>
      </p:sp>
      <p:pic>
        <p:nvPicPr>
          <p:cNvPr id="11" name="图片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690" y="1487415"/>
            <a:ext cx="1343212" cy="571580"/>
          </a:xfrm>
          <a:prstGeom prst="rect">
            <a:avLst/>
          </a:prstGeom>
        </p:spPr>
      </p:pic>
      <p:sp>
        <p:nvSpPr>
          <p:cNvPr id="39" name="TextBox 37"/>
          <p:cNvSpPr txBox="1"/>
          <p:nvPr/>
        </p:nvSpPr>
        <p:spPr>
          <a:xfrm>
            <a:off x="2474917" y="1824979"/>
            <a:ext cx="1668741" cy="3027358"/>
          </a:xfrm>
          <a:prstGeom prst="rect">
            <a:avLst/>
          </a:prstGeom>
          <a:ln>
            <a:prstDash val="dash"/>
          </a:ln>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indent="0">
              <a:buNone/>
            </a:pPr>
            <a:endParaRPr lang="en-US" altLang="zh-CN" smtClean="0"/>
          </a:p>
          <a:p>
            <a:pPr marL="0" indent="0">
              <a:buNone/>
            </a:pPr>
            <a:endParaRPr lang="en-US" altLang="zh-CN" smtClean="0"/>
          </a:p>
          <a:p>
            <a:r>
              <a:rPr lang="en-US" altLang="zh-CN" b="1" smtClean="0"/>
              <a:t>2008-2011</a:t>
            </a:r>
            <a:r>
              <a:rPr lang="zh-CN" altLang="en-US" b="1" smtClean="0"/>
              <a:t>年：积极准备，线上线下推广</a:t>
            </a:r>
            <a:endParaRPr lang="en-US" altLang="zh-CN" b="1" smtClean="0"/>
          </a:p>
          <a:p>
            <a:pPr marL="0" indent="0">
              <a:buNone/>
            </a:pPr>
            <a:r>
              <a:rPr lang="en-US" altLang="zh-CN" smtClean="0"/>
              <a:t>    2008-2011</a:t>
            </a:r>
            <a:r>
              <a:rPr lang="zh-CN" altLang="en-US" smtClean="0"/>
              <a:t>年间，钢银线下与钢厂谈判合作，并寻求各方资源。寻求合作钢厂是为后来推出的现货代销及代订货模式做准备。</a:t>
            </a:r>
            <a:endParaRPr lang="en-US" altLang="zh-CN" smtClean="0"/>
          </a:p>
          <a:p>
            <a:pPr marL="0" indent="0">
              <a:buNone/>
            </a:pPr>
            <a:r>
              <a:rPr lang="en-US" altLang="zh-CN" smtClean="0"/>
              <a:t>    </a:t>
            </a:r>
          </a:p>
          <a:p>
            <a:pPr marL="0" indent="0">
              <a:buNone/>
            </a:pPr>
            <a:endParaRPr lang="en-US" altLang="zh-CN"/>
          </a:p>
          <a:p>
            <a:pPr marL="0" indent="0">
              <a:buNone/>
            </a:pPr>
            <a:endParaRPr lang="en-US" altLang="zh-CN" smtClean="0"/>
          </a:p>
          <a:p>
            <a:pPr marL="0" indent="0">
              <a:buNone/>
            </a:pPr>
            <a:endParaRPr lang="en-US" altLang="zh-CN" smtClean="0"/>
          </a:p>
          <a:p>
            <a:pPr marL="0" indent="0">
              <a:buNone/>
            </a:pPr>
            <a:endParaRPr lang="en-US" altLang="zh-CN" smtClean="0"/>
          </a:p>
          <a:p>
            <a:pPr marL="0" indent="0">
              <a:buNone/>
            </a:pPr>
            <a:endParaRPr lang="en-US" altLang="zh-CN" smtClean="0"/>
          </a:p>
        </p:txBody>
      </p:sp>
      <p:sp>
        <p:nvSpPr>
          <p:cNvPr id="42" name="矩形 41"/>
          <p:cNvSpPr/>
          <p:nvPr/>
        </p:nvSpPr>
        <p:spPr bwMode="gray">
          <a:xfrm>
            <a:off x="2474918" y="1812278"/>
            <a:ext cx="1668740" cy="366053"/>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kern="0">
                <a:solidFill>
                  <a:schemeClr val="bg1"/>
                </a:solidFill>
                <a:latin typeface="Arial" pitchFamily="34" charset="0"/>
                <a:cs typeface="Arial" pitchFamily="34" charset="0"/>
              </a:rPr>
              <a:t>筹备期</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
        <p:nvSpPr>
          <p:cNvPr id="44" name="TextBox 37"/>
          <p:cNvSpPr txBox="1"/>
          <p:nvPr/>
        </p:nvSpPr>
        <p:spPr>
          <a:xfrm>
            <a:off x="4272713" y="1824979"/>
            <a:ext cx="4570032" cy="3027358"/>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en-US" altLang="zh-CN" b="1" smtClean="0"/>
              <a:t>2011-2013</a:t>
            </a:r>
            <a:r>
              <a:rPr lang="zh-CN" altLang="en-US" b="1" smtClean="0"/>
              <a:t>年：</a:t>
            </a:r>
            <a:endParaRPr lang="en-US" altLang="zh-CN" b="1" smtClean="0"/>
          </a:p>
          <a:p>
            <a:endParaRPr lang="en-US" altLang="zh-CN" b="1"/>
          </a:p>
          <a:p>
            <a:pPr marL="0" indent="0">
              <a:buNone/>
            </a:pPr>
            <a:r>
              <a:rPr lang="en-US" altLang="zh-CN" b="1" smtClean="0"/>
              <a:t>       </a:t>
            </a:r>
            <a:r>
              <a:rPr lang="en-US" altLang="zh-CN" b="1" smtClean="0">
                <a:latin typeface="Calibri"/>
                <a:cs typeface="Calibri"/>
              </a:rPr>
              <a:t>①</a:t>
            </a:r>
            <a:r>
              <a:rPr lang="zh-CN" altLang="en-US" b="1" smtClean="0"/>
              <a:t>推出代订货模式</a:t>
            </a:r>
            <a:endParaRPr lang="en-US" altLang="zh-CN" b="1" smtClean="0"/>
          </a:p>
          <a:p>
            <a:pPr marL="0" indent="0">
              <a:buNone/>
            </a:pPr>
            <a:r>
              <a:rPr lang="en-US" altLang="zh-CN" b="1"/>
              <a:t> </a:t>
            </a:r>
            <a:r>
              <a:rPr lang="en-US" altLang="zh-CN" b="1" smtClean="0"/>
              <a:t>      </a:t>
            </a:r>
            <a:r>
              <a:rPr lang="en-US" altLang="zh-CN" smtClean="0"/>
              <a:t>2011</a:t>
            </a:r>
            <a:r>
              <a:rPr lang="zh-CN" altLang="en-US" smtClean="0"/>
              <a:t>年第四季度上线，通过我的钢铁网吸引钢贸商流量，主要通过与钢厂合作，推出代订货模式，成为钢贸商的上游。</a:t>
            </a:r>
            <a:r>
              <a:rPr lang="en-US" altLang="zh-CN" smtClean="0"/>
              <a:t> </a:t>
            </a:r>
          </a:p>
          <a:p>
            <a:pPr marL="0" indent="0">
              <a:buNone/>
            </a:pPr>
            <a:r>
              <a:rPr lang="en-US" altLang="zh-CN" smtClean="0"/>
              <a:t>       </a:t>
            </a:r>
            <a:r>
              <a:rPr lang="en-US" altLang="zh-CN" b="1" smtClean="0">
                <a:latin typeface="Calibri"/>
                <a:cs typeface="Calibri"/>
              </a:rPr>
              <a:t>②</a:t>
            </a:r>
            <a:r>
              <a:rPr lang="zh-CN" altLang="en-US" b="1" smtClean="0">
                <a:latin typeface="Calibri"/>
                <a:cs typeface="Calibri"/>
              </a:rPr>
              <a:t>推出</a:t>
            </a:r>
            <a:r>
              <a:rPr lang="zh-CN" altLang="en-US" b="1" smtClean="0"/>
              <a:t>现货</a:t>
            </a:r>
            <a:r>
              <a:rPr lang="zh-CN" altLang="en-US" b="1"/>
              <a:t>代销模式</a:t>
            </a:r>
            <a:endParaRPr lang="en-US" altLang="zh-CN" b="1"/>
          </a:p>
          <a:p>
            <a:pPr marL="0" indent="0">
              <a:buNone/>
            </a:pPr>
            <a:r>
              <a:rPr lang="en-US" altLang="zh-CN"/>
              <a:t>      </a:t>
            </a:r>
            <a:r>
              <a:rPr lang="en-US" altLang="zh-CN" smtClean="0"/>
              <a:t> 2013</a:t>
            </a:r>
            <a:r>
              <a:rPr lang="zh-CN" altLang="en-US"/>
              <a:t>年</a:t>
            </a:r>
            <a:r>
              <a:rPr lang="zh-CN" altLang="en-US" smtClean="0"/>
              <a:t>第四季度上线</a:t>
            </a:r>
            <a:r>
              <a:rPr lang="zh-CN" altLang="en-US"/>
              <a:t>，推出钢厂现货代销模式，为合作钢厂进行资源销售。</a:t>
            </a:r>
            <a:endParaRPr lang="en-US" altLang="zh-CN"/>
          </a:p>
          <a:p>
            <a:pPr marL="0" indent="0">
              <a:buNone/>
            </a:pPr>
            <a:endParaRPr lang="en-US" altLang="zh-CN" smtClean="0"/>
          </a:p>
          <a:p>
            <a:r>
              <a:rPr lang="zh-CN" altLang="en-US"/>
              <a:t>目标市场</a:t>
            </a:r>
            <a:r>
              <a:rPr lang="zh-CN" altLang="en-US" smtClean="0"/>
              <a:t>：上海地区中小钢贸商、部分钢厂</a:t>
            </a:r>
            <a:endParaRPr lang="en-US" altLang="zh-CN"/>
          </a:p>
          <a:p>
            <a:r>
              <a:rPr lang="zh-CN" altLang="en-US" smtClean="0"/>
              <a:t>线</a:t>
            </a:r>
            <a:r>
              <a:rPr lang="zh-CN" altLang="en-US"/>
              <a:t>上业务组合：交易</a:t>
            </a:r>
            <a:r>
              <a:rPr lang="en-US" altLang="zh-CN" smtClean="0"/>
              <a:t>+</a:t>
            </a:r>
            <a:r>
              <a:rPr lang="zh-CN" altLang="en-US"/>
              <a:t>融资</a:t>
            </a:r>
            <a:endParaRPr lang="en-US" altLang="zh-CN"/>
          </a:p>
          <a:p>
            <a:r>
              <a:rPr lang="zh-CN" altLang="en-US"/>
              <a:t>业务定价</a:t>
            </a:r>
            <a:r>
              <a:rPr lang="zh-CN" altLang="en-US" smtClean="0"/>
              <a:t>：收取费用（利息），具体计费方式不详</a:t>
            </a:r>
            <a:endParaRPr lang="en-US" altLang="zh-CN"/>
          </a:p>
          <a:p>
            <a:r>
              <a:rPr lang="zh-CN" altLang="en-US"/>
              <a:t>合作伙伴与资源整合</a:t>
            </a:r>
            <a:r>
              <a:rPr lang="zh-CN" altLang="en-US" smtClean="0"/>
              <a:t>：</a:t>
            </a:r>
            <a:r>
              <a:rPr lang="zh-CN" altLang="en-US"/>
              <a:t>钢</a:t>
            </a:r>
            <a:r>
              <a:rPr lang="zh-CN" altLang="en-US" smtClean="0"/>
              <a:t>厂</a:t>
            </a:r>
            <a:endParaRPr lang="en-US" altLang="zh-CN"/>
          </a:p>
          <a:p>
            <a:pPr marL="0" indent="0">
              <a:buNone/>
            </a:pPr>
            <a:endParaRPr lang="en-US" altLang="zh-CN" smtClean="0"/>
          </a:p>
          <a:p>
            <a:pPr marL="0" indent="0">
              <a:buNone/>
            </a:pPr>
            <a:endParaRPr lang="en-US" altLang="zh-CN"/>
          </a:p>
          <a:p>
            <a:pPr marL="0" indent="0">
              <a:buNone/>
            </a:pPr>
            <a:endParaRPr lang="en-US" altLang="zh-CN" smtClean="0"/>
          </a:p>
        </p:txBody>
      </p:sp>
    </p:spTree>
    <p:extLst>
      <p:ext uri="{BB962C8B-B14F-4D97-AF65-F5344CB8AC3E}">
        <p14:creationId xmlns:p14="http://schemas.microsoft.com/office/powerpoint/2010/main" val="478603620"/>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阿里巴巴，中国</a:t>
            </a:r>
            <a:r>
              <a:rPr lang="en-US" altLang="zh-CN" smtClean="0"/>
              <a:t>B2B</a:t>
            </a:r>
            <a:r>
              <a:rPr lang="zh-CN" altLang="en-US" smtClean="0"/>
              <a:t>电商行业先入者，在国内较早提出“诚信”体系，“积分”体系等概念，并逐步整合电商行业上下游资源</a:t>
            </a:r>
            <a:endParaRPr lang="zh-CN" altLang="en-US"/>
          </a:p>
        </p:txBody>
      </p:sp>
      <p:sp>
        <p:nvSpPr>
          <p:cNvPr id="4" name="Rectangle 9"/>
          <p:cNvSpPr/>
          <p:nvPr/>
        </p:nvSpPr>
        <p:spPr bwMode="gray">
          <a:xfrm>
            <a:off x="463639" y="1970653"/>
            <a:ext cx="1732097" cy="4498386"/>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概况</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a:solidFill>
                  <a:sysClr val="windowText" lastClr="000000"/>
                </a:solidFill>
                <a:latin typeface="Arial" pitchFamily="34" charset="0"/>
                <a:cs typeface="Arial" pitchFamily="34" charset="0"/>
              </a:rPr>
              <a:t>上线</a:t>
            </a: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时间：</a:t>
            </a:r>
            <a:r>
              <a:rPr lang="en-US" altLang="zh-CN" sz="1200" kern="0" smtClean="0">
                <a:solidFill>
                  <a:sysClr val="windowText" lastClr="000000"/>
                </a:solidFill>
                <a:latin typeface="Arial" pitchFamily="34" charset="0"/>
                <a:cs typeface="Arial" pitchFamily="34" charset="0"/>
              </a:rPr>
              <a:t>1999</a:t>
            </a: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年</a:t>
            </a:r>
            <a:endPar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投资背景：</a:t>
            </a:r>
            <a:r>
              <a:rPr lang="zh-CN" altLang="en-US" sz="1200"/>
              <a:t>软</a:t>
            </a:r>
            <a:r>
              <a:rPr lang="zh-CN" altLang="en-US" sz="1200" smtClean="0"/>
              <a:t>银、高盛、美国富达上千万美金风投</a:t>
            </a:r>
            <a:endParaRPr lang="en-US" altLang="zh-CN" sz="1200" kern="0" smtClea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IP </a:t>
            </a:r>
            <a:r>
              <a:rPr lang="zh-CN" altLang="en-US" sz="1200" kern="0">
                <a:solidFill>
                  <a:sysClr val="windowText" lastClr="000000"/>
                </a:solidFill>
                <a:latin typeface="Arial" pitchFamily="34" charset="0"/>
                <a:cs typeface="Arial" pitchFamily="34" charset="0"/>
              </a:rPr>
              <a:t>访问量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a:solidFill>
                  <a:sysClr val="windowText" lastClr="000000"/>
                </a:solidFill>
                <a:latin typeface="Arial" pitchFamily="34" charset="0"/>
                <a:cs typeface="Arial" pitchFamily="34" charset="0"/>
              </a:rPr>
              <a:t>]≈ </a:t>
            </a:r>
            <a:r>
              <a:rPr lang="en-US" altLang="zh-CN" sz="1200" kern="0" smtClean="0">
                <a:solidFill>
                  <a:sysClr val="windowText" lastClr="000000"/>
                </a:solidFill>
                <a:latin typeface="Arial" pitchFamily="34" charset="0"/>
                <a:cs typeface="Arial" pitchFamily="34" charset="0"/>
              </a:rPr>
              <a:t>8820000  </a:t>
            </a:r>
            <a:r>
              <a:rPr lang="zh-CN" altLang="en-US" sz="1200" kern="0">
                <a:solidFill>
                  <a:sysClr val="windowText" lastClr="000000"/>
                </a:solidFill>
                <a:latin typeface="Arial" pitchFamily="34" charset="0"/>
                <a:cs typeface="Arial" pitchFamily="34" charset="0"/>
              </a:rPr>
              <a:t>日均 </a:t>
            </a:r>
            <a:r>
              <a:rPr lang="en-US" altLang="zh-CN" sz="1200" kern="0">
                <a:solidFill>
                  <a:sysClr val="windowText" lastClr="000000"/>
                </a:solidFill>
                <a:latin typeface="Arial" pitchFamily="34" charset="0"/>
                <a:cs typeface="Arial" pitchFamily="34" charset="0"/>
              </a:rPr>
              <a:t>PV </a:t>
            </a:r>
            <a:r>
              <a:rPr lang="zh-CN" altLang="en-US" sz="1200" kern="0">
                <a:solidFill>
                  <a:sysClr val="windowText" lastClr="000000"/>
                </a:solidFill>
                <a:latin typeface="Arial" pitchFamily="34" charset="0"/>
                <a:cs typeface="Arial" pitchFamily="34" charset="0"/>
              </a:rPr>
              <a:t>浏览量</a:t>
            </a:r>
            <a:r>
              <a:rPr lang="en-US" altLang="zh-CN" sz="1200" kern="0">
                <a:solidFill>
                  <a:sysClr val="windowText" lastClr="000000"/>
                </a:solidFill>
                <a:latin typeface="Arial" pitchFamily="34" charset="0"/>
                <a:cs typeface="Arial" pitchFamily="34" charset="0"/>
              </a:rPr>
              <a:t>[</a:t>
            </a:r>
            <a:r>
              <a:rPr lang="zh-CN" altLang="en-US" sz="1200" kern="0">
                <a:solidFill>
                  <a:sysClr val="windowText" lastClr="000000"/>
                </a:solidFill>
                <a:latin typeface="Arial" pitchFamily="34" charset="0"/>
                <a:cs typeface="Arial" pitchFamily="34" charset="0"/>
              </a:rPr>
              <a:t>一周平均</a:t>
            </a:r>
            <a:r>
              <a:rPr lang="en-US" altLang="zh-CN" sz="1200" kern="0">
                <a:solidFill>
                  <a:sysClr val="windowText" lastClr="000000"/>
                </a:solidFill>
                <a:latin typeface="Arial" pitchFamily="34" charset="0"/>
                <a:cs typeface="Arial" pitchFamily="34" charset="0"/>
              </a:rPr>
              <a:t>]≈ </a:t>
            </a:r>
            <a:r>
              <a:rPr lang="en-US" altLang="zh-CN" sz="1200" kern="0" smtClean="0">
                <a:solidFill>
                  <a:sysClr val="windowText" lastClr="000000"/>
                </a:solidFill>
                <a:latin typeface="Arial" pitchFamily="34" charset="0"/>
                <a:cs typeface="Arial" pitchFamily="34" charset="0"/>
              </a:rPr>
              <a:t>77351400</a:t>
            </a:r>
          </a:p>
          <a:p>
            <a:pPr marL="177800" indent="-177800">
              <a:spcBef>
                <a:spcPct val="0"/>
              </a:spcBef>
              <a:spcAft>
                <a:spcPts val="300"/>
              </a:spcAft>
              <a:buFont typeface="Arial" pitchFamily="34" charset="0"/>
              <a:buChar char="•"/>
            </a:pPr>
            <a:r>
              <a:rPr lang="zh-CN" altLang="en-US" sz="1200"/>
              <a:t>目标客户群体</a:t>
            </a:r>
            <a:r>
              <a:rPr lang="zh-CN" altLang="en-US" sz="1200" smtClean="0"/>
              <a:t>：海内外市场（国内中小企业）</a:t>
            </a:r>
            <a:endParaRPr lang="en-US" altLang="zh-CN" sz="1200" kern="0">
              <a:solidFill>
                <a:sysClr val="windowText" lastClr="000000"/>
              </a:solidFill>
              <a:latin typeface="Arial" pitchFamily="34" charset="0"/>
              <a:cs typeface="Arial" pitchFamily="34" charset="0"/>
            </a:endParaRPr>
          </a:p>
          <a:p>
            <a:pPr marL="177800" indent="-17780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主营业务：</a:t>
            </a:r>
            <a:endParaRPr lang="en-US" altLang="zh-CN" sz="1200" kern="0" smtClea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交易</a:t>
            </a:r>
            <a:endParaRPr lang="en-US" altLang="zh-CN" sz="1200" kern="0" smtClean="0">
              <a:solidFill>
                <a:sysClr val="windowText" lastClr="000000"/>
              </a:solidFill>
              <a:latin typeface="Arial" pitchFamily="34" charset="0"/>
              <a:cs typeface="Arial" pitchFamily="34" charset="0"/>
            </a:endParaRPr>
          </a:p>
          <a:p>
            <a:pPr lvl="1">
              <a:spcBef>
                <a:spcPct val="0"/>
              </a:spcBef>
              <a:spcAft>
                <a:spcPts val="300"/>
              </a:spcAft>
            </a:pPr>
            <a:r>
              <a:rPr lang="zh-CN" altLang="en-US" sz="1200" kern="0" smtClean="0">
                <a:solidFill>
                  <a:sysClr val="windowText" lastClr="000000"/>
                </a:solidFill>
                <a:latin typeface="Arial" pitchFamily="34" charset="0"/>
                <a:cs typeface="Arial" pitchFamily="34" charset="0"/>
              </a:rPr>
              <a:t>（主要盈利点）</a:t>
            </a:r>
            <a:endParaRPr lang="en-US" altLang="zh-CN" sz="1200" kern="0" smtClea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a:solidFill>
                  <a:sysClr val="windowText" lastClr="000000"/>
                </a:solidFill>
                <a:latin typeface="Arial" pitchFamily="34" charset="0"/>
                <a:cs typeface="Arial" pitchFamily="34" charset="0"/>
              </a:rPr>
              <a:t>融资</a:t>
            </a:r>
            <a:endParaRPr lang="en-US" altLang="zh-CN" sz="1200" ker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资讯</a:t>
            </a:r>
            <a:endParaRPr lang="en-US" altLang="zh-CN" sz="1200" ker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物流</a:t>
            </a:r>
            <a:endParaRPr lang="en-US" altLang="zh-CN" sz="1200" kern="0">
              <a:solidFill>
                <a:sysClr val="windowText" lastClr="000000"/>
              </a:solidFill>
              <a:latin typeface="Arial" pitchFamily="34" charset="0"/>
              <a:cs typeface="Arial" pitchFamily="34" charset="0"/>
            </a:endParaRPr>
          </a:p>
          <a:p>
            <a:pPr marL="635000" lvl="1" indent="-177800">
              <a:spcBef>
                <a:spcPct val="0"/>
              </a:spcBef>
              <a:spcAft>
                <a:spcPts val="300"/>
              </a:spcAft>
              <a:buFont typeface="Wingdings" pitchFamily="2" charset="2"/>
              <a:buChar char="ü"/>
            </a:pPr>
            <a:r>
              <a:rPr lang="zh-CN" altLang="en-US" sz="1200" kern="0" smtClean="0">
                <a:solidFill>
                  <a:sysClr val="windowText" lastClr="000000"/>
                </a:solidFill>
                <a:latin typeface="Arial" pitchFamily="34" charset="0"/>
                <a:cs typeface="Arial" pitchFamily="34" charset="0"/>
              </a:rPr>
              <a:t>广告</a:t>
            </a:r>
            <a:endParaRPr lang="en-US" altLang="zh-CN" sz="1200" kern="0" smtClean="0">
              <a:solidFill>
                <a:sysClr val="windowText" lastClr="000000"/>
              </a:solidFill>
              <a:latin typeface="Arial" pitchFamily="34" charset="0"/>
              <a:cs typeface="Arial" pitchFamily="34" charset="0"/>
            </a:endParaRPr>
          </a:p>
          <a:p>
            <a:pPr lvl="1">
              <a:spcBef>
                <a:spcPct val="0"/>
              </a:spcBef>
              <a:spcAft>
                <a:spcPts val="300"/>
              </a:spcAft>
            </a:pPr>
            <a:r>
              <a:rPr lang="zh-CN" altLang="en-US" sz="1200" kern="0" smtClean="0">
                <a:solidFill>
                  <a:sysClr val="windowText" lastClr="000000"/>
                </a:solidFill>
                <a:latin typeface="Arial" pitchFamily="34" charset="0"/>
                <a:cs typeface="Arial" pitchFamily="34" charset="0"/>
              </a:rPr>
              <a:t>（主要盈利点）</a:t>
            </a:r>
            <a:endParaRPr lang="en-US" altLang="zh-CN" sz="1200" kern="0" smtClean="0">
              <a:solidFill>
                <a:sysClr val="windowText" lastClr="000000"/>
              </a:solidFill>
              <a:latin typeface="Arial" pitchFamily="34" charset="0"/>
              <a:cs typeface="Arial" pitchFamily="34" charset="0"/>
            </a:endParaRPr>
          </a:p>
          <a:p>
            <a:pPr>
              <a:spcBef>
                <a:spcPct val="0"/>
              </a:spcBef>
              <a:spcAft>
                <a:spcPts val="300"/>
              </a:spcAft>
            </a:pPr>
            <a:endParaRPr lang="en-US" altLang="zh-CN" sz="1200" kern="0" smtClean="0">
              <a:solidFill>
                <a:sysClr val="windowText" lastClr="000000"/>
              </a:solidFill>
              <a:latin typeface="Arial" pitchFamily="34" charset="0"/>
              <a:cs typeface="Arial" pitchFamily="34" charset="0"/>
            </a:endParaRPr>
          </a:p>
        </p:txBody>
      </p:sp>
      <p:sp>
        <p:nvSpPr>
          <p:cNvPr id="5" name="Rectangle 11"/>
          <p:cNvSpPr/>
          <p:nvPr/>
        </p:nvSpPr>
        <p:spPr bwMode="gray">
          <a:xfrm>
            <a:off x="2333837" y="1324474"/>
            <a:ext cx="6640475" cy="5144564"/>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b="1" kern="0" smtClean="0">
                <a:solidFill>
                  <a:sysClr val="windowText" lastClr="000000"/>
                </a:solidFill>
                <a:latin typeface="Arial" pitchFamily="34" charset="0"/>
                <a:cs typeface="Arial" pitchFamily="34" charset="0"/>
              </a:rPr>
              <a:t>发展策略</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6" name="Rectangle 12"/>
          <p:cNvSpPr/>
          <p:nvPr/>
        </p:nvSpPr>
        <p:spPr bwMode="gray">
          <a:xfrm>
            <a:off x="2456597" y="5225143"/>
            <a:ext cx="3123515" cy="1148363"/>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关键成功因素</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noProof="0" smtClean="0">
                <a:solidFill>
                  <a:sysClr val="windowText" lastClr="000000"/>
                </a:solidFill>
                <a:latin typeface="Arial" pitchFamily="34" charset="0"/>
                <a:cs typeface="Arial" pitchFamily="34" charset="0"/>
              </a:rPr>
              <a:t>把握中小企业的需求，积累了大量企业资源，为后期增值业务提供基础</a:t>
            </a:r>
            <a:endParaRPr lang="en-US" altLang="zh-CN" sz="1200" kern="0" noProof="0" smtClean="0">
              <a:solidFill>
                <a:sysClr val="windowText" lastClr="000000"/>
              </a:solidFill>
              <a:latin typeface="Arial" pitchFamily="34" charset="0"/>
              <a:cs typeface="Arial" pitchFamily="34" charset="0"/>
            </a:endParaRPr>
          </a:p>
          <a:p>
            <a:pPr marL="171450" marR="0" indent="-171450"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smtClean="0">
                <a:solidFill>
                  <a:sysClr val="windowText" lastClr="000000"/>
                </a:solidFill>
                <a:latin typeface="Arial" pitchFamily="34" charset="0"/>
                <a:cs typeface="Arial" pitchFamily="34" charset="0"/>
              </a:rPr>
              <a:t>适时地推出各种增值产品，整合物流、资金流和信息流，形成闭环</a:t>
            </a:r>
            <a:endPar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endParaRPr lang="en-US" altLang="zh-CN" sz="1200" kern="0" smtClean="0">
              <a:solidFill>
                <a:sysClr val="windowText" lastClr="000000"/>
              </a:solidFill>
              <a:latin typeface="Arial" pitchFamily="34" charset="0"/>
              <a:cs typeface="Arial" pitchFamily="34" charset="0"/>
            </a:endParaRPr>
          </a:p>
        </p:txBody>
      </p:sp>
      <p:sp>
        <p:nvSpPr>
          <p:cNvPr id="7" name="Rectangle 13"/>
          <p:cNvSpPr/>
          <p:nvPr/>
        </p:nvSpPr>
        <p:spPr bwMode="gray">
          <a:xfrm>
            <a:off x="5715356" y="5225143"/>
            <a:ext cx="3139177" cy="1148363"/>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主要制约</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垂直领域渗透率较弱</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物流基础扩展较慢</a:t>
            </a:r>
            <a:endParaRPr lang="zh-CN" altLang="en-US" sz="1200" kern="0">
              <a:solidFill>
                <a:sysClr val="windowText" lastClr="000000"/>
              </a:solidFill>
              <a:latin typeface="Arial" pitchFamily="34" charset="0"/>
              <a:cs typeface="Arial" pitchFamily="34" charset="0"/>
            </a:endParaRPr>
          </a:p>
        </p:txBody>
      </p:sp>
      <p:pic>
        <p:nvPicPr>
          <p:cNvPr id="212993" name="Picture 1" descr="C:\Users\apple\AppData\Roaming\Tencent\Users\414938288\QQ\WinTemp\RichOle\Q}%}M[$V6FN@8}~}5S6ZFVJ.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4324" y="1226297"/>
            <a:ext cx="1990725" cy="647700"/>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p:cNvSpPr txBox="1"/>
          <p:nvPr/>
        </p:nvSpPr>
        <p:spPr>
          <a:xfrm>
            <a:off x="2471692" y="1739480"/>
            <a:ext cx="2032575" cy="3027358"/>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171450" indent="-171450" algn="l" rtl="0" fontAlgn="base">
              <a:spcBef>
                <a:spcPct val="0"/>
              </a:spcBef>
              <a:spcAft>
                <a:spcPct val="0"/>
              </a:spcAft>
              <a:buFont typeface="Wingdings" pitchFamily="2" charset="2"/>
              <a:buChar char="Ø"/>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indent="0">
              <a:buNone/>
            </a:pPr>
            <a:endParaRPr lang="en-US" altLang="zh-CN" smtClean="0"/>
          </a:p>
          <a:p>
            <a:pPr marL="0" indent="0">
              <a:buNone/>
            </a:pPr>
            <a:endParaRPr lang="en-US" altLang="zh-CN" smtClean="0"/>
          </a:p>
          <a:p>
            <a:pPr marL="0" indent="0">
              <a:buNone/>
            </a:pPr>
            <a:r>
              <a:rPr lang="en-US" altLang="zh-CN" smtClean="0"/>
              <a:t>       </a:t>
            </a:r>
            <a:r>
              <a:rPr lang="zh-CN" altLang="zh-CN" smtClean="0"/>
              <a:t>以</a:t>
            </a:r>
            <a:r>
              <a:rPr lang="zh-CN" altLang="zh-CN"/>
              <a:t>平台为中心，免费会员制为基础，面向中小企业，汇聚“信息流”</a:t>
            </a:r>
            <a:r>
              <a:rPr lang="zh-CN" altLang="en-US"/>
              <a:t>，</a:t>
            </a:r>
            <a:r>
              <a:rPr lang="zh-CN" altLang="zh-CN"/>
              <a:t>把企业的注册信息进行分类整合，根据不同的特点，为企业提供有效的信息服务，</a:t>
            </a:r>
            <a:r>
              <a:rPr lang="zh-CN" altLang="en-US"/>
              <a:t>平台上的买卖</a:t>
            </a:r>
            <a:r>
              <a:rPr lang="zh-CN" altLang="zh-CN"/>
              <a:t>方通过线上咨询，磋商，线下谈判，付款</a:t>
            </a:r>
            <a:r>
              <a:rPr lang="zh-CN" altLang="en-US" smtClean="0"/>
              <a:t>。</a:t>
            </a:r>
            <a:endParaRPr lang="en-US" altLang="zh-CN" smtClean="0"/>
          </a:p>
          <a:p>
            <a:pPr marL="0" indent="0">
              <a:buNone/>
            </a:pPr>
            <a:endParaRPr lang="en-US" altLang="zh-CN" smtClean="0"/>
          </a:p>
          <a:p>
            <a:r>
              <a:rPr lang="zh-CN" altLang="en-US" smtClean="0"/>
              <a:t>目标市场：海外市场（江浙地区中小企业）</a:t>
            </a:r>
            <a:endParaRPr lang="en-US" altLang="zh-CN" smtClean="0"/>
          </a:p>
          <a:p>
            <a:r>
              <a:rPr lang="zh-CN" altLang="en-US" smtClean="0"/>
              <a:t>业务组合：资讯</a:t>
            </a:r>
            <a:endParaRPr lang="en-US" altLang="zh-CN" smtClean="0"/>
          </a:p>
          <a:p>
            <a:r>
              <a:rPr lang="zh-CN" altLang="en-US" smtClean="0"/>
              <a:t>业务定价：全免费</a:t>
            </a:r>
            <a:endParaRPr lang="en-US" altLang="zh-CN" smtClean="0"/>
          </a:p>
          <a:p>
            <a:endParaRPr lang="en-US" altLang="zh-CN" smtClean="0"/>
          </a:p>
        </p:txBody>
      </p:sp>
      <p:sp>
        <p:nvSpPr>
          <p:cNvPr id="21" name="TextBox 20"/>
          <p:cNvSpPr txBox="1"/>
          <p:nvPr/>
        </p:nvSpPr>
        <p:spPr>
          <a:xfrm>
            <a:off x="4630434" y="1739480"/>
            <a:ext cx="2033999" cy="3027358"/>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0" indent="0" algn="l" rtl="0" fontAlgn="base">
              <a:spcBef>
                <a:spcPct val="0"/>
              </a:spcBef>
              <a:spcAft>
                <a:spcPct val="0"/>
              </a:spcAft>
              <a:buFont typeface="Wingdings" pitchFamily="2" charset="2"/>
              <a:buNone/>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endParaRPr lang="en-US" altLang="zh-CN"/>
          </a:p>
          <a:p>
            <a:endParaRPr lang="en-US" altLang="zh-CN"/>
          </a:p>
          <a:p>
            <a:r>
              <a:rPr lang="en-US" altLang="zh-CN" smtClean="0"/>
              <a:t>       </a:t>
            </a:r>
            <a:r>
              <a:rPr lang="zh-CN" altLang="zh-CN" smtClean="0"/>
              <a:t>扩展</a:t>
            </a:r>
            <a:r>
              <a:rPr lang="zh-CN" altLang="zh-CN"/>
              <a:t>业务范围，由信息流扩展到资金流</a:t>
            </a:r>
            <a:r>
              <a:rPr lang="zh-CN" altLang="zh-CN" smtClean="0"/>
              <a:t>，实现</a:t>
            </a:r>
            <a:r>
              <a:rPr lang="zh-CN" altLang="en-US" smtClean="0"/>
              <a:t>在线交易</a:t>
            </a:r>
            <a:r>
              <a:rPr lang="zh-CN" altLang="zh-CN" smtClean="0"/>
              <a:t>，</a:t>
            </a:r>
            <a:r>
              <a:rPr lang="zh-CN" altLang="en-US" smtClean="0"/>
              <a:t>并</a:t>
            </a:r>
            <a:r>
              <a:rPr lang="zh-CN" altLang="zh-CN" smtClean="0"/>
              <a:t>逐渐</a:t>
            </a:r>
            <a:r>
              <a:rPr lang="zh-CN" altLang="zh-CN"/>
              <a:t>由“免费”向“付费增值服务转型”，不断开创增值服务产品</a:t>
            </a:r>
            <a:r>
              <a:rPr lang="zh-CN" altLang="zh-CN" smtClean="0"/>
              <a:t>，由</a:t>
            </a:r>
            <a:r>
              <a:rPr lang="zh-CN" altLang="zh-CN"/>
              <a:t>获取客户想维系客户转变</a:t>
            </a:r>
            <a:r>
              <a:rPr lang="zh-CN" altLang="en-US" smtClean="0"/>
              <a:t>。</a:t>
            </a:r>
            <a:endParaRPr lang="en-US" altLang="zh-CN" smtClean="0"/>
          </a:p>
          <a:p>
            <a:endParaRPr lang="zh-CN" altLang="zh-CN"/>
          </a:p>
          <a:p>
            <a:pPr marL="171450" indent="-171450">
              <a:buFont typeface="Wingdings" pitchFamily="2" charset="2"/>
              <a:buChar char="Ø"/>
            </a:pPr>
            <a:r>
              <a:rPr lang="zh-CN" altLang="en-US" smtClean="0"/>
              <a:t>目标</a:t>
            </a:r>
            <a:r>
              <a:rPr lang="zh-CN" altLang="en-US"/>
              <a:t>市场</a:t>
            </a:r>
            <a:r>
              <a:rPr lang="zh-CN" altLang="en-US" smtClean="0"/>
              <a:t>：海内外市场</a:t>
            </a:r>
            <a:r>
              <a:rPr lang="zh-CN" altLang="en-US"/>
              <a:t>（国内中小企业）</a:t>
            </a:r>
            <a:endParaRPr lang="en-US" altLang="zh-CN" smtClean="0"/>
          </a:p>
          <a:p>
            <a:pPr marL="171450" indent="-171450">
              <a:buFont typeface="Wingdings" pitchFamily="2" charset="2"/>
              <a:buChar char="Ø"/>
            </a:pPr>
            <a:r>
              <a:rPr lang="zh-CN" altLang="en-US" smtClean="0"/>
              <a:t>业务组合：交易</a:t>
            </a:r>
            <a:r>
              <a:rPr lang="en-US" altLang="zh-CN" smtClean="0"/>
              <a:t>+</a:t>
            </a:r>
            <a:r>
              <a:rPr lang="zh-CN" altLang="en-US" smtClean="0"/>
              <a:t>认证</a:t>
            </a:r>
            <a:r>
              <a:rPr lang="en-US" altLang="zh-CN" smtClean="0"/>
              <a:t>+</a:t>
            </a:r>
            <a:r>
              <a:rPr lang="zh-CN" altLang="en-US" smtClean="0"/>
              <a:t>资讯</a:t>
            </a:r>
            <a:r>
              <a:rPr lang="en-US" altLang="zh-CN" smtClean="0"/>
              <a:t>+</a:t>
            </a:r>
            <a:r>
              <a:rPr lang="zh-CN" altLang="en-US" smtClean="0"/>
              <a:t>支付</a:t>
            </a:r>
            <a:endParaRPr lang="en-US" altLang="zh-CN" smtClean="0"/>
          </a:p>
          <a:p>
            <a:pPr marL="171450" indent="-171450">
              <a:buFont typeface="Wingdings" pitchFamily="2" charset="2"/>
              <a:buChar char="Ø"/>
            </a:pPr>
            <a:r>
              <a:rPr lang="zh-CN" altLang="en-US" smtClean="0"/>
              <a:t>业务定价：年费</a:t>
            </a:r>
            <a:r>
              <a:rPr lang="en-US" altLang="zh-CN" smtClean="0"/>
              <a:t>+</a:t>
            </a:r>
            <a:r>
              <a:rPr lang="zh-CN" altLang="en-US" smtClean="0"/>
              <a:t>诚信通</a:t>
            </a:r>
            <a:r>
              <a:rPr lang="en-US" altLang="zh-CN" smtClean="0"/>
              <a:t>+</a:t>
            </a:r>
            <a:r>
              <a:rPr lang="zh-CN" altLang="en-US" smtClean="0"/>
              <a:t>中国供应商</a:t>
            </a:r>
            <a:endParaRPr lang="en-US" altLang="zh-CN" smtClean="0"/>
          </a:p>
          <a:p>
            <a:pPr marL="171450" indent="-171450">
              <a:buFont typeface="Wingdings" pitchFamily="2" charset="2"/>
              <a:buChar char="Ø"/>
            </a:pPr>
            <a:endParaRPr lang="en-US" altLang="zh-CN" smtClean="0"/>
          </a:p>
        </p:txBody>
      </p:sp>
      <p:sp>
        <p:nvSpPr>
          <p:cNvPr id="22" name="TextBox 21"/>
          <p:cNvSpPr txBox="1"/>
          <p:nvPr/>
        </p:nvSpPr>
        <p:spPr>
          <a:xfrm>
            <a:off x="6795555" y="1740459"/>
            <a:ext cx="2034000" cy="3027358"/>
          </a:xfrm>
          <a:prstGeom prst="rect">
            <a:avLst/>
          </a:prstGeom>
        </p:spPr>
        <p:style>
          <a:lnRef idx="2">
            <a:schemeClr val="accent4"/>
          </a:lnRef>
          <a:fillRef idx="1">
            <a:schemeClr val="lt1"/>
          </a:fillRef>
          <a:effectRef idx="0">
            <a:schemeClr val="accent4"/>
          </a:effectRef>
          <a:fontRef idx="minor">
            <a:schemeClr val="dk1"/>
          </a:fontRef>
        </p:style>
        <p:txBody>
          <a:bodyPr wrap="square" lIns="36000" tIns="36000" rIns="36000" bIns="36000" rtlCol="0">
            <a:spAutoFit/>
          </a:bodyPr>
          <a:lstStyle>
            <a:defPPr>
              <a:defRPr lang="de-DE"/>
            </a:defPPr>
            <a:lvl1pPr marL="0" indent="0" algn="l" rtl="0" fontAlgn="base">
              <a:spcBef>
                <a:spcPct val="0"/>
              </a:spcBef>
              <a:spcAft>
                <a:spcPct val="0"/>
              </a:spcAft>
              <a:buFont typeface="Wingdings" pitchFamily="2" charset="2"/>
              <a:buNone/>
              <a:defRPr sz="1200"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endParaRPr lang="en-US" altLang="zh-CN" smtClean="0"/>
          </a:p>
          <a:p>
            <a:endParaRPr lang="en-US" altLang="zh-CN"/>
          </a:p>
          <a:p>
            <a:r>
              <a:rPr lang="en-US" altLang="zh-CN" smtClean="0"/>
              <a:t>       </a:t>
            </a:r>
            <a:r>
              <a:rPr lang="zh-CN" altLang="en-US" smtClean="0"/>
              <a:t>搭建了面向</a:t>
            </a:r>
            <a:r>
              <a:rPr lang="en-US" altLang="zh-CN" smtClean="0"/>
              <a:t>B2B</a:t>
            </a:r>
            <a:r>
              <a:rPr lang="zh-CN" altLang="en-US"/>
              <a:t>平台小微企业的阿里贷款业务群体</a:t>
            </a:r>
            <a:r>
              <a:rPr lang="zh-CN" altLang="en-US" smtClean="0"/>
              <a:t>，推出阿里</a:t>
            </a:r>
            <a:r>
              <a:rPr lang="zh-CN" altLang="en-US"/>
              <a:t>信用贷款等微贷产品</a:t>
            </a:r>
            <a:r>
              <a:rPr lang="zh-CN" altLang="en-US" smtClean="0"/>
              <a:t>。与多家物流企业合作，推出物流服务平台。</a:t>
            </a:r>
            <a:endParaRPr lang="en-US" altLang="zh-CN" smtClean="0"/>
          </a:p>
          <a:p>
            <a:endParaRPr lang="en-US" altLang="zh-CN" smtClean="0"/>
          </a:p>
          <a:p>
            <a:pPr marL="171450" indent="-171450">
              <a:buFont typeface="Wingdings" pitchFamily="2" charset="2"/>
              <a:buChar char="Ø"/>
            </a:pPr>
            <a:r>
              <a:rPr lang="zh-CN" altLang="en-US" smtClean="0"/>
              <a:t>目标市场：海内外市场</a:t>
            </a:r>
            <a:r>
              <a:rPr lang="zh-CN" altLang="en-US"/>
              <a:t>（国内中小企业）</a:t>
            </a:r>
            <a:endParaRPr lang="en-US" altLang="zh-CN" smtClean="0"/>
          </a:p>
          <a:p>
            <a:pPr marL="171450" indent="-171450">
              <a:buFont typeface="Wingdings" pitchFamily="2" charset="2"/>
              <a:buChar char="Ø"/>
            </a:pPr>
            <a:r>
              <a:rPr lang="zh-CN" altLang="en-US" smtClean="0"/>
              <a:t>业务组合：交易</a:t>
            </a:r>
            <a:r>
              <a:rPr lang="en-US" altLang="zh-CN" smtClean="0"/>
              <a:t>+</a:t>
            </a:r>
            <a:r>
              <a:rPr lang="zh-CN" altLang="en-US" smtClean="0"/>
              <a:t>认证</a:t>
            </a:r>
            <a:r>
              <a:rPr lang="en-US" altLang="zh-CN" smtClean="0"/>
              <a:t>+</a:t>
            </a:r>
            <a:r>
              <a:rPr lang="zh-CN" altLang="en-US" smtClean="0"/>
              <a:t>资讯</a:t>
            </a:r>
            <a:r>
              <a:rPr lang="en-US" altLang="zh-CN" smtClean="0"/>
              <a:t>+</a:t>
            </a:r>
            <a:r>
              <a:rPr lang="zh-CN" altLang="en-US" smtClean="0"/>
              <a:t>支付</a:t>
            </a:r>
            <a:r>
              <a:rPr lang="en-US" altLang="zh-CN" smtClean="0"/>
              <a:t>+</a:t>
            </a:r>
            <a:r>
              <a:rPr lang="zh-CN" altLang="en-US" smtClean="0"/>
              <a:t>物流</a:t>
            </a:r>
            <a:r>
              <a:rPr lang="en-US" altLang="zh-CN" smtClean="0"/>
              <a:t>+</a:t>
            </a:r>
            <a:r>
              <a:rPr lang="zh-CN" altLang="en-US" smtClean="0"/>
              <a:t>金融</a:t>
            </a:r>
            <a:endParaRPr lang="en-US" altLang="zh-CN"/>
          </a:p>
          <a:p>
            <a:pPr marL="171450" indent="-171450">
              <a:buFont typeface="Wingdings" pitchFamily="2" charset="2"/>
              <a:buChar char="Ø"/>
            </a:pPr>
            <a:r>
              <a:rPr lang="zh-CN" altLang="en-US"/>
              <a:t>业务</a:t>
            </a:r>
            <a:r>
              <a:rPr lang="zh-CN" altLang="en-US" smtClean="0"/>
              <a:t>定价：年费</a:t>
            </a:r>
            <a:r>
              <a:rPr lang="en-US" altLang="zh-CN" smtClean="0"/>
              <a:t>+</a:t>
            </a:r>
            <a:r>
              <a:rPr lang="zh-CN" altLang="en-US"/>
              <a:t>诚信</a:t>
            </a:r>
            <a:r>
              <a:rPr lang="zh-CN" altLang="en-US" smtClean="0"/>
              <a:t>通</a:t>
            </a:r>
            <a:r>
              <a:rPr lang="en-US" altLang="zh-CN" smtClean="0"/>
              <a:t>+</a:t>
            </a:r>
            <a:r>
              <a:rPr lang="zh-CN" altLang="en-US" smtClean="0"/>
              <a:t>中国供应商</a:t>
            </a:r>
            <a:endParaRPr lang="en-US" altLang="zh-CN"/>
          </a:p>
          <a:p>
            <a:pPr marL="171450" indent="-171450">
              <a:buFont typeface="Wingdings" pitchFamily="2" charset="2"/>
              <a:buChar char="Ø"/>
            </a:pPr>
            <a:r>
              <a:rPr lang="zh-CN" altLang="en-US"/>
              <a:t>合作伙伴与资源</a:t>
            </a:r>
            <a:r>
              <a:rPr lang="zh-CN" altLang="en-US" smtClean="0"/>
              <a:t>整合：物流企业</a:t>
            </a:r>
            <a:endParaRPr lang="en-US" altLang="zh-CN" smtClean="0"/>
          </a:p>
        </p:txBody>
      </p:sp>
      <p:sp>
        <p:nvSpPr>
          <p:cNvPr id="23" name="矩形 22"/>
          <p:cNvSpPr/>
          <p:nvPr/>
        </p:nvSpPr>
        <p:spPr bwMode="gray">
          <a:xfrm>
            <a:off x="2471693" y="1739479"/>
            <a:ext cx="2032574" cy="318627"/>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chemeClr val="bg1"/>
                </a:solidFill>
                <a:effectLst/>
                <a:uLnTx/>
                <a:uFillTx/>
                <a:latin typeface="Arial" pitchFamily="34" charset="0"/>
                <a:cs typeface="Arial" pitchFamily="34" charset="0"/>
              </a:rPr>
              <a:t>第一阶段</a:t>
            </a:r>
            <a:r>
              <a:rPr lang="zh-CN" altLang="en-US" sz="1200" kern="0" smtClean="0">
                <a:solidFill>
                  <a:schemeClr val="bg1"/>
                </a:solidFill>
                <a:latin typeface="Arial" pitchFamily="34" charset="0"/>
                <a:cs typeface="Arial" pitchFamily="34" charset="0"/>
              </a:rPr>
              <a:t>：免费会员制</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
        <p:nvSpPr>
          <p:cNvPr id="24" name="矩形 23"/>
          <p:cNvSpPr/>
          <p:nvPr/>
        </p:nvSpPr>
        <p:spPr bwMode="gray">
          <a:xfrm>
            <a:off x="4630434" y="1739479"/>
            <a:ext cx="2034000" cy="318627"/>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chemeClr val="bg1"/>
                </a:solidFill>
                <a:effectLst/>
                <a:uLnTx/>
                <a:uFillTx/>
                <a:latin typeface="Arial" pitchFamily="34" charset="0"/>
                <a:cs typeface="Arial" pitchFamily="34" charset="0"/>
              </a:rPr>
              <a:t>第二阶段：增值服务</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
        <p:nvSpPr>
          <p:cNvPr id="25" name="矩形 24"/>
          <p:cNvSpPr/>
          <p:nvPr/>
        </p:nvSpPr>
        <p:spPr bwMode="gray">
          <a:xfrm>
            <a:off x="6795555" y="1754319"/>
            <a:ext cx="2034000" cy="318627"/>
          </a:xfrm>
          <a:prstGeom prst="rect">
            <a:avLst/>
          </a:prstGeom>
        </p:spPr>
        <p:style>
          <a:lnRef idx="3">
            <a:schemeClr val="lt1"/>
          </a:lnRef>
          <a:fillRef idx="1">
            <a:schemeClr val="accent4"/>
          </a:fillRef>
          <a:effectRef idx="1">
            <a:schemeClr val="accent4"/>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chemeClr val="bg1"/>
                </a:solidFill>
                <a:effectLst/>
                <a:uLnTx/>
                <a:uFillTx/>
                <a:latin typeface="Arial" pitchFamily="34" charset="0"/>
                <a:cs typeface="Arial" pitchFamily="34" charset="0"/>
              </a:rPr>
              <a:t>第三阶段：</a:t>
            </a:r>
            <a:r>
              <a:rPr lang="zh-CN" altLang="en-US" sz="1200" kern="0" smtClean="0">
                <a:solidFill>
                  <a:schemeClr val="bg1"/>
                </a:solidFill>
                <a:latin typeface="Arial" pitchFamily="34" charset="0"/>
                <a:cs typeface="Arial" pitchFamily="34" charset="0"/>
              </a:rPr>
              <a:t>推出物流与金融</a:t>
            </a:r>
            <a:endParaRPr kumimoji="0" lang="en-US" sz="1200" b="0" i="0" u="none" strike="noStrike" kern="0" cap="none" spc="0" normalizeH="0" baseline="0" noProof="0" err="1" smtClean="0">
              <a:ln>
                <a:noFill/>
              </a:ln>
              <a:solidFill>
                <a:schemeClr val="bg1"/>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205655758"/>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bwMode="gray">
          <a:xfrm>
            <a:off x="6344209" y="1553396"/>
            <a:ext cx="2609850" cy="590350"/>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 name="Title 1"/>
          <p:cNvSpPr>
            <a:spLocks noGrp="1"/>
          </p:cNvSpPr>
          <p:nvPr>
            <p:ph type="title"/>
          </p:nvPr>
        </p:nvSpPr>
        <p:spPr/>
        <p:txBody>
          <a:bodyPr/>
          <a:lstStyle/>
          <a:p>
            <a:r>
              <a:rPr lang="zh-CN" altLang="en-US" smtClean="0"/>
              <a:t>上海钢铁交易中心力图搭建钢厂与终端用户之前的桥梁；信用行投入大量人力来确保每个订单的交付</a:t>
            </a:r>
            <a:endParaRPr lang="zh-CN" altLang="en-US"/>
          </a:p>
        </p:txBody>
      </p:sp>
      <p:pic>
        <p:nvPicPr>
          <p:cNvPr id="212993" name="Picture 1" descr="C:\Users\apple\AppData\Roaming\Tencent\Users\414938288\QQ\WinTemp\RichOle\Z$}1_W{O8%4G%Z@7LQXIBVR.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00239" y="1370479"/>
            <a:ext cx="1605870" cy="811367"/>
          </a:xfrm>
          <a:prstGeom prst="rect">
            <a:avLst/>
          </a:prstGeom>
          <a:noFill/>
          <a:extLst>
            <a:ext uri="{909E8E84-426E-40DD-AFC4-6F175D3DCCD1}">
              <a14:hiddenFill xmlns:a14="http://schemas.microsoft.com/office/drawing/2010/main">
                <a:solidFill>
                  <a:srgbClr val="FFFFFF"/>
                </a:solidFill>
              </a14:hiddenFill>
            </a:ext>
          </a:extLst>
        </p:spPr>
      </p:pic>
      <p:sp>
        <p:nvSpPr>
          <p:cNvPr id="7" name="矩形 6"/>
          <p:cNvSpPr/>
          <p:nvPr/>
        </p:nvSpPr>
        <p:spPr bwMode="gray">
          <a:xfrm>
            <a:off x="4700239" y="2284879"/>
            <a:ext cx="4253820" cy="4191000"/>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8" name="TextBox 7"/>
          <p:cNvSpPr txBox="1"/>
          <p:nvPr/>
        </p:nvSpPr>
        <p:spPr>
          <a:xfrm>
            <a:off x="6353734" y="1687979"/>
            <a:ext cx="2600325" cy="442035"/>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a:t>上线</a:t>
            </a:r>
            <a:r>
              <a:rPr lang="zh-CN" altLang="en-US" sz="1200" smtClean="0"/>
              <a:t>时间：</a:t>
            </a:r>
            <a:r>
              <a:rPr lang="en-US" altLang="zh-CN" sz="1200" smtClean="0"/>
              <a:t>2010</a:t>
            </a:r>
            <a:r>
              <a:rPr lang="zh-CN" altLang="en-US" sz="1200" smtClean="0"/>
              <a:t>年</a:t>
            </a:r>
            <a:endParaRPr lang="en-US" altLang="zh-CN" sz="1200" smtClean="0"/>
          </a:p>
          <a:p>
            <a:pPr algn="l"/>
            <a:endParaRPr lang="en-US" altLang="zh-CN" sz="1200" smtClean="0"/>
          </a:p>
        </p:txBody>
      </p:sp>
      <p:sp>
        <p:nvSpPr>
          <p:cNvPr id="19" name="TextBox 18"/>
          <p:cNvSpPr txBox="1"/>
          <p:nvPr/>
        </p:nvSpPr>
        <p:spPr>
          <a:xfrm>
            <a:off x="5521819" y="2467909"/>
            <a:ext cx="3279282" cy="722981"/>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marL="171450" marR="0" indent="-171450" algn="l" defTabSz="914400" rtl="0" eaLnBrk="1" fontAlgn="base" latinLnBrk="0" hangingPunct="1">
              <a:lnSpc>
                <a:spcPct val="100000"/>
              </a:lnSpc>
              <a:spcBef>
                <a:spcPct val="0"/>
              </a:spcBef>
              <a:spcAft>
                <a:spcPts val="300"/>
              </a:spcAft>
              <a:buClrTx/>
              <a:buSzTx/>
              <a:buFont typeface="Arial" pitchFamily="34" charset="0"/>
              <a:buChar char="•"/>
              <a:defRPr kumimoji="0" sz="1200" b="0" i="0" u="none" strike="noStrike" kern="0" cap="none" spc="0" normalizeH="0" baseline="0">
                <a:ln>
                  <a:noFill/>
                </a:ln>
                <a:solidFill>
                  <a:sysClr val="windowText" lastClr="000000"/>
                </a:solidFill>
                <a:effectLst/>
                <a:uLnTx/>
                <a:uFillTx/>
                <a:latin typeface="Arial" pitchFamily="34" charset="0"/>
                <a:ea typeface="+mn-ea"/>
                <a:cs typeface="Arial" pitchFamily="34" charset="0"/>
              </a:defRPr>
            </a:lvl1pPr>
            <a:lvl2pPr marL="457200" algn="l" rtl="0" fontAlgn="base">
              <a:spcBef>
                <a:spcPct val="0"/>
              </a:spcBef>
              <a:spcAft>
                <a:spcPct val="0"/>
              </a:spcAft>
              <a:defRPr kern="1200">
                <a:solidFill>
                  <a:schemeClr val="dk1"/>
                </a:solidFill>
                <a:latin typeface="+mn-lt"/>
                <a:ea typeface="+mn-ea"/>
                <a:cs typeface="+mn-cs"/>
              </a:defRPr>
            </a:lvl2pPr>
            <a:lvl3pPr marL="914400" algn="l" rtl="0" fontAlgn="base">
              <a:spcBef>
                <a:spcPct val="0"/>
              </a:spcBef>
              <a:spcAft>
                <a:spcPct val="0"/>
              </a:spcAft>
              <a:defRPr kern="1200">
                <a:solidFill>
                  <a:schemeClr val="dk1"/>
                </a:solidFill>
                <a:latin typeface="+mn-lt"/>
                <a:ea typeface="+mn-ea"/>
                <a:cs typeface="+mn-cs"/>
              </a:defRPr>
            </a:lvl3pPr>
            <a:lvl4pPr marL="1371600" algn="l" rtl="0" fontAlgn="base">
              <a:spcBef>
                <a:spcPct val="0"/>
              </a:spcBef>
              <a:spcAft>
                <a:spcPct val="0"/>
              </a:spcAft>
              <a:defRPr kern="1200">
                <a:solidFill>
                  <a:schemeClr val="dk1"/>
                </a:solidFill>
                <a:latin typeface="+mn-lt"/>
                <a:ea typeface="+mn-ea"/>
                <a:cs typeface="+mn-cs"/>
              </a:defRPr>
            </a:lvl4pPr>
            <a:lvl5pPr marL="1828800" algn="l" rtl="0" fontAlgn="base">
              <a:spcBef>
                <a:spcPct val="0"/>
              </a:spcBef>
              <a:spcAft>
                <a:spcPct val="0"/>
              </a:spcAft>
              <a:defRPr kern="1200">
                <a:solidFill>
                  <a:schemeClr val="dk1"/>
                </a:solidFill>
                <a:latin typeface="+mn-lt"/>
                <a:ea typeface="+mn-ea"/>
                <a:cs typeface="+mn-cs"/>
              </a:defRPr>
            </a:lvl5pPr>
            <a:lvl6pPr marL="2286000" algn="l" defTabSz="914400" rtl="0" eaLnBrk="1" latinLnBrk="0" hangingPunct="1">
              <a:defRPr kern="1200">
                <a:solidFill>
                  <a:schemeClr val="dk1"/>
                </a:solidFill>
                <a:latin typeface="+mn-lt"/>
                <a:ea typeface="+mn-ea"/>
                <a:cs typeface="+mn-cs"/>
              </a:defRPr>
            </a:lvl6pPr>
            <a:lvl7pPr marL="2743200" algn="l" defTabSz="914400" rtl="0" eaLnBrk="1" latinLnBrk="0" hangingPunct="1">
              <a:defRPr kern="1200">
                <a:solidFill>
                  <a:schemeClr val="dk1"/>
                </a:solidFill>
                <a:latin typeface="+mn-lt"/>
                <a:ea typeface="+mn-ea"/>
                <a:cs typeface="+mn-cs"/>
              </a:defRPr>
            </a:lvl7pPr>
            <a:lvl8pPr marL="3200400" algn="l" defTabSz="914400" rtl="0" eaLnBrk="1" latinLnBrk="0" hangingPunct="1">
              <a:defRPr kern="1200">
                <a:solidFill>
                  <a:schemeClr val="dk1"/>
                </a:solidFill>
                <a:latin typeface="+mn-lt"/>
                <a:ea typeface="+mn-ea"/>
                <a:cs typeface="+mn-cs"/>
              </a:defRPr>
            </a:lvl8pPr>
            <a:lvl9pPr marL="3657600" algn="l" defTabSz="914400" rtl="0" eaLnBrk="1" latinLnBrk="0" hangingPunct="1">
              <a:defRPr kern="1200">
                <a:solidFill>
                  <a:schemeClr val="dk1"/>
                </a:solidFill>
                <a:latin typeface="+mn-lt"/>
                <a:ea typeface="+mn-ea"/>
                <a:cs typeface="+mn-cs"/>
              </a:defRPr>
            </a:lvl9pPr>
          </a:lstStyle>
          <a:p>
            <a:pPr marL="0" indent="0">
              <a:buNone/>
            </a:pPr>
            <a:r>
              <a:rPr lang="zh-CN" altLang="en-US"/>
              <a:t>“我要不锈钢”作为国内最大的不锈钢门户网站</a:t>
            </a:r>
            <a:r>
              <a:rPr lang="zh-CN" altLang="en-US" smtClean="0"/>
              <a:t>，在不锈钢全产业链中渗透较深，</a:t>
            </a:r>
            <a:r>
              <a:rPr lang="zh-CN" altLang="en-US"/>
              <a:t>积累了</a:t>
            </a:r>
            <a:r>
              <a:rPr lang="zh-CN" altLang="en-US" smtClean="0"/>
              <a:t>大量钢厂及仓储</a:t>
            </a:r>
            <a:r>
              <a:rPr lang="zh-CN" altLang="en-US"/>
              <a:t>、加工、运输</a:t>
            </a:r>
            <a:r>
              <a:rPr lang="zh-CN" altLang="en-US" smtClean="0"/>
              <a:t>企业</a:t>
            </a:r>
            <a:r>
              <a:rPr lang="zh-CN" altLang="en-US"/>
              <a:t>。</a:t>
            </a:r>
            <a:endParaRPr lang="en-US"/>
          </a:p>
        </p:txBody>
      </p:sp>
      <p:sp>
        <p:nvSpPr>
          <p:cNvPr id="22" name="矩形 21"/>
          <p:cNvSpPr/>
          <p:nvPr/>
        </p:nvSpPr>
        <p:spPr bwMode="gray">
          <a:xfrm>
            <a:off x="4901418" y="2565348"/>
            <a:ext cx="468000" cy="468000"/>
          </a:xfrm>
          <a:prstGeom prst="rect">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algn="ctr">
              <a:spcBef>
                <a:spcPct val="0"/>
              </a:spcBef>
              <a:spcAft>
                <a:spcPts val="300"/>
              </a:spcAft>
            </a:pPr>
            <a:r>
              <a:rPr lang="zh-CN" altLang="en-US" sz="1200" b="1" kern="0">
                <a:solidFill>
                  <a:sysClr val="windowText" lastClr="000000"/>
                </a:solidFill>
                <a:latin typeface="Calibri"/>
                <a:cs typeface="Calibri"/>
              </a:rPr>
              <a:t>基础</a:t>
            </a:r>
            <a:endParaRPr lang="en-US" altLang="zh-CN" sz="1200" b="1" kern="0">
              <a:solidFill>
                <a:sysClr val="windowText" lastClr="000000"/>
              </a:solidFill>
              <a:latin typeface="Arial" pitchFamily="34" charset="0"/>
              <a:cs typeface="Arial" pitchFamily="34" charset="0"/>
            </a:endParaRPr>
          </a:p>
        </p:txBody>
      </p:sp>
      <p:sp>
        <p:nvSpPr>
          <p:cNvPr id="23" name="矩形 22"/>
          <p:cNvSpPr/>
          <p:nvPr/>
        </p:nvSpPr>
        <p:spPr bwMode="gray">
          <a:xfrm>
            <a:off x="5521819" y="3259379"/>
            <a:ext cx="3279282" cy="566289"/>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171450" marR="0" indent="-171450" algn="l" defTabSz="914400" rtl="0" eaLnBrk="1" fontAlgn="base" latinLnBrk="0" hangingPunct="1">
              <a:lnSpc>
                <a:spcPct val="100000"/>
              </a:lnSpc>
              <a:spcBef>
                <a:spcPct val="0"/>
              </a:spcBef>
              <a:spcAft>
                <a:spcPts val="300"/>
              </a:spcAft>
              <a:buClrTx/>
              <a:buSzTx/>
              <a:buFont typeface="Arial" pitchFamily="34" charset="0"/>
              <a:buChar char="•"/>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与国内大型钢厂，如太钢、宝钢、张家港浦项进行深入合作，提供一手货源</a:t>
            </a:r>
            <a:endPar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27" name="矩形 26"/>
          <p:cNvSpPr/>
          <p:nvPr/>
        </p:nvSpPr>
        <p:spPr bwMode="gray">
          <a:xfrm>
            <a:off x="5521819" y="3902229"/>
            <a:ext cx="3279282" cy="910805"/>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171450" marR="0" indent="-171450" algn="l" defTabSz="914400" rtl="0" eaLnBrk="1" fontAlgn="base" latinLnBrk="0" hangingPunct="1">
              <a:lnSpc>
                <a:spcPct val="100000"/>
              </a:lnSpc>
              <a:spcBef>
                <a:spcPct val="0"/>
              </a:spcBef>
              <a:spcAft>
                <a:spcPts val="300"/>
              </a:spcAft>
              <a:buClrTx/>
              <a:buSzTx/>
              <a:buFont typeface="Arial" pitchFamily="34" charset="0"/>
              <a:buChar char="•"/>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与运输、加工企业合作，提供订单验货、加工跟踪、运输跟踪等全方位服务</a:t>
            </a:r>
            <a:r>
              <a:rPr lang="zh-CN" altLang="en-US" sz="1200" kern="0" noProof="0" smtClean="0">
                <a:solidFill>
                  <a:sysClr val="windowText" lastClr="000000"/>
                </a:solidFill>
                <a:latin typeface="Arial" pitchFamily="34" charset="0"/>
                <a:cs typeface="Arial" pitchFamily="34" charset="0"/>
              </a:rPr>
              <a:t>，以便捷的服务吸引钢贸商</a:t>
            </a:r>
            <a:endPar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noProof="0" smtClean="0">
                <a:solidFill>
                  <a:sysClr val="windowText" lastClr="000000"/>
                </a:solidFill>
                <a:latin typeface="Arial" pitchFamily="34" charset="0"/>
                <a:cs typeface="Arial" pitchFamily="34" charset="0"/>
              </a:rPr>
              <a:t>通过自有</a:t>
            </a:r>
            <a:r>
              <a:rPr lang="zh-CN" altLang="en-US" sz="1200" kern="0">
                <a:solidFill>
                  <a:sysClr val="windowText" lastClr="000000"/>
                </a:solidFill>
                <a:latin typeface="Arial" pitchFamily="34" charset="0"/>
                <a:cs typeface="Arial" pitchFamily="34" charset="0"/>
              </a:rPr>
              <a:t>仓储</a:t>
            </a:r>
            <a:r>
              <a:rPr lang="zh-CN" altLang="en-US" sz="1200" kern="0" smtClean="0">
                <a:solidFill>
                  <a:sysClr val="windowText" lastClr="000000"/>
                </a:solidFill>
                <a:latin typeface="Arial" pitchFamily="34" charset="0"/>
                <a:cs typeface="Arial" pitchFamily="34" charset="0"/>
              </a:rPr>
              <a:t>软件，以</a:t>
            </a:r>
            <a:r>
              <a:rPr lang="zh-CN" altLang="en-US" sz="1200" kern="0">
                <a:solidFill>
                  <a:sysClr val="windowText" lastClr="000000"/>
                </a:solidFill>
                <a:latin typeface="Arial" pitchFamily="34" charset="0"/>
                <a:cs typeface="Arial" pitchFamily="34" charset="0"/>
              </a:rPr>
              <a:t>无锡为中心扩展</a:t>
            </a:r>
            <a:r>
              <a:rPr lang="zh-CN" altLang="en-US" sz="1200" kern="0" smtClean="0">
                <a:solidFill>
                  <a:sysClr val="windowText" lastClr="000000"/>
                </a:solidFill>
                <a:latin typeface="Arial" pitchFamily="34" charset="0"/>
                <a:cs typeface="Arial" pitchFamily="34" charset="0"/>
              </a:rPr>
              <a:t>仓库</a:t>
            </a:r>
            <a:endParaRPr kumimoji="0" lang="en-US" sz="12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8" name="Rectangle 12"/>
          <p:cNvSpPr/>
          <p:nvPr/>
        </p:nvSpPr>
        <p:spPr bwMode="gray">
          <a:xfrm>
            <a:off x="4810684" y="4952734"/>
            <a:ext cx="4038600" cy="846870"/>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关键成功因素</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通过仓储软件迅速扩展智能仓库，与物流加工企业合作</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a:solidFill>
                  <a:sysClr val="windowText" lastClr="000000"/>
                </a:solidFill>
                <a:latin typeface="Arial" pitchFamily="34" charset="0"/>
                <a:cs typeface="Arial" pitchFamily="34" charset="0"/>
              </a:rPr>
              <a:t>多</a:t>
            </a:r>
            <a:r>
              <a:rPr lang="zh-CN" altLang="en-US" sz="1200" kern="0" smtClean="0">
                <a:solidFill>
                  <a:sysClr val="windowText" lastClr="000000"/>
                </a:solidFill>
                <a:latin typeface="Arial" pitchFamily="34" charset="0"/>
                <a:cs typeface="Arial" pitchFamily="34" charset="0"/>
              </a:rPr>
              <a:t>家银行的上千万的贷款额度</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a:solidFill>
                  <a:sysClr val="windowText" lastClr="000000"/>
                </a:solidFill>
                <a:latin typeface="Arial" pitchFamily="34" charset="0"/>
                <a:cs typeface="Arial" pitchFamily="34" charset="0"/>
              </a:rPr>
              <a:t>与钢</a:t>
            </a:r>
            <a:r>
              <a:rPr lang="zh-CN" altLang="en-US" sz="1200" kern="0" smtClean="0">
                <a:solidFill>
                  <a:sysClr val="windowText" lastClr="000000"/>
                </a:solidFill>
                <a:latin typeface="Arial" pitchFamily="34" charset="0"/>
                <a:cs typeface="Arial" pitchFamily="34" charset="0"/>
              </a:rPr>
              <a:t>厂合作深入，提供真实优质的货物</a:t>
            </a:r>
            <a:endParaRPr lang="en-US" altLang="zh-CN" sz="1200" kern="0" smtClean="0">
              <a:solidFill>
                <a:sysClr val="windowText" lastClr="000000"/>
              </a:solidFill>
              <a:latin typeface="Arial" pitchFamily="34" charset="0"/>
              <a:cs typeface="Arial" pitchFamily="34" charset="0"/>
            </a:endParaRPr>
          </a:p>
        </p:txBody>
      </p:sp>
      <p:sp>
        <p:nvSpPr>
          <p:cNvPr id="29" name="Rectangle 12"/>
          <p:cNvSpPr/>
          <p:nvPr/>
        </p:nvSpPr>
        <p:spPr bwMode="gray">
          <a:xfrm>
            <a:off x="4810684" y="5876659"/>
            <a:ext cx="4038600" cy="523020"/>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b="1" kern="0" smtClean="0">
                <a:solidFill>
                  <a:sysClr val="windowText" lastClr="000000"/>
                </a:solidFill>
                <a:latin typeface="Arial" pitchFamily="34" charset="0"/>
                <a:cs typeface="Arial" pitchFamily="34" charset="0"/>
              </a:rPr>
              <a:t>主要制约</a:t>
            </a:r>
            <a:endParaRPr lang="en-US" altLang="zh-CN" sz="1200" b="1" ker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区域越广，人力成本越高</a:t>
            </a:r>
            <a:endParaRPr lang="en-US" altLang="zh-CN" sz="1200" kern="0" smtClean="0">
              <a:solidFill>
                <a:sysClr val="windowText" lastClr="000000"/>
              </a:solidFill>
              <a:latin typeface="Arial" pitchFamily="34" charset="0"/>
              <a:cs typeface="Arial" pitchFamily="34" charset="0"/>
            </a:endParaRPr>
          </a:p>
        </p:txBody>
      </p:sp>
      <p:sp>
        <p:nvSpPr>
          <p:cNvPr id="16" name="矩形 15"/>
          <p:cNvSpPr/>
          <p:nvPr/>
        </p:nvSpPr>
        <p:spPr bwMode="gray">
          <a:xfrm>
            <a:off x="1850389" y="1553396"/>
            <a:ext cx="2609850" cy="576618"/>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 name="矩形 19"/>
          <p:cNvSpPr/>
          <p:nvPr/>
        </p:nvSpPr>
        <p:spPr bwMode="gray">
          <a:xfrm>
            <a:off x="206419" y="2284879"/>
            <a:ext cx="4253820" cy="4191000"/>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1" name="TextBox 7"/>
          <p:cNvSpPr txBox="1"/>
          <p:nvPr/>
        </p:nvSpPr>
        <p:spPr>
          <a:xfrm>
            <a:off x="1859914" y="1611779"/>
            <a:ext cx="2600325" cy="442035"/>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a:t>上线</a:t>
            </a:r>
            <a:r>
              <a:rPr lang="zh-CN" altLang="en-US" sz="1200" smtClean="0"/>
              <a:t>时间：</a:t>
            </a:r>
            <a:r>
              <a:rPr lang="en-US" altLang="zh-CN" sz="1200" smtClean="0"/>
              <a:t>2003</a:t>
            </a:r>
            <a:r>
              <a:rPr lang="zh-CN" altLang="en-US" sz="1200" smtClean="0"/>
              <a:t>年（宝时达）、</a:t>
            </a:r>
            <a:r>
              <a:rPr lang="en-US" altLang="zh-CN" sz="1200" smtClean="0"/>
              <a:t>2013</a:t>
            </a:r>
            <a:r>
              <a:rPr lang="zh-CN" altLang="en-US" sz="1200" smtClean="0"/>
              <a:t>年重新上线</a:t>
            </a:r>
            <a:endParaRPr lang="en-US" altLang="zh-CN" sz="1200" smtClean="0"/>
          </a:p>
        </p:txBody>
      </p:sp>
      <p:sp>
        <p:nvSpPr>
          <p:cNvPr id="32" name="矩形 31"/>
          <p:cNvSpPr/>
          <p:nvPr/>
        </p:nvSpPr>
        <p:spPr bwMode="gray">
          <a:xfrm>
            <a:off x="407446" y="3322878"/>
            <a:ext cx="468000" cy="468000"/>
          </a:xfrm>
          <a:prstGeom prst="rect">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algn="ctr">
              <a:spcBef>
                <a:spcPct val="0"/>
              </a:spcBef>
              <a:spcAft>
                <a:spcPts val="300"/>
              </a:spcAft>
            </a:pPr>
            <a:r>
              <a:rPr lang="en-US" altLang="zh-CN" sz="1200" b="1" kern="0">
                <a:solidFill>
                  <a:sysClr val="windowText" lastClr="000000"/>
                </a:solidFill>
                <a:latin typeface="Calibri"/>
                <a:cs typeface="Calibri"/>
              </a:rPr>
              <a:t>②</a:t>
            </a:r>
            <a:endParaRPr lang="en-US" altLang="zh-CN" sz="1200" b="1" kern="0">
              <a:solidFill>
                <a:sysClr val="windowText" lastClr="000000"/>
              </a:solidFill>
              <a:latin typeface="Arial" pitchFamily="34" charset="0"/>
              <a:cs typeface="Arial" pitchFamily="34" charset="0"/>
            </a:endParaRPr>
          </a:p>
        </p:txBody>
      </p:sp>
      <p:sp>
        <p:nvSpPr>
          <p:cNvPr id="33" name="矩形 32"/>
          <p:cNvSpPr/>
          <p:nvPr/>
        </p:nvSpPr>
        <p:spPr bwMode="gray">
          <a:xfrm>
            <a:off x="1002434" y="2467909"/>
            <a:ext cx="3353030" cy="652462"/>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171450" marR="0" indent="-171450" algn="l" defTabSz="914400" rtl="0" eaLnBrk="1" fontAlgn="base" latinLnBrk="0" hangingPunct="1">
              <a:lnSpc>
                <a:spcPct val="100000"/>
              </a:lnSpc>
              <a:spcBef>
                <a:spcPct val="0"/>
              </a:spcBef>
              <a:spcAft>
                <a:spcPts val="300"/>
              </a:spcAft>
              <a:buClrTx/>
              <a:buSzTx/>
              <a:buFont typeface="Arial" pitchFamily="34" charset="0"/>
              <a:buChar char="•"/>
            </a:pPr>
            <a:r>
              <a:rPr lang="zh-CN" altLang="en-US" sz="1200" kern="0" smtClean="0">
                <a:solidFill>
                  <a:sysClr val="windowText" lastClr="000000"/>
                </a:solidFill>
                <a:latin typeface="Arial" pitchFamily="34" charset="0"/>
                <a:cs typeface="Arial" pitchFamily="34" charset="0"/>
              </a:rPr>
              <a:t>位于行业上游，具备先天优势</a:t>
            </a:r>
            <a:endParaRPr lang="en-US" altLang="zh-CN" sz="1200" kern="0">
              <a:solidFill>
                <a:sysClr val="windowText" lastClr="000000"/>
              </a:solidFill>
              <a:latin typeface="Arial" pitchFamily="34" charset="0"/>
              <a:cs typeface="Arial" pitchFamily="34" charset="0"/>
            </a:endParaRPr>
          </a:p>
          <a:p>
            <a:pPr marL="171450" marR="0" indent="-171450" algn="l" defTabSz="914400" rtl="0" eaLnBrk="1" fontAlgn="base" latinLnBrk="0" hangingPunct="1">
              <a:lnSpc>
                <a:spcPct val="100000"/>
              </a:lnSpc>
              <a:spcBef>
                <a:spcPct val="0"/>
              </a:spcBef>
              <a:spcAft>
                <a:spcPts val="300"/>
              </a:spcAft>
              <a:buClrTx/>
              <a:buSzTx/>
              <a:buFont typeface="Arial" pitchFamily="34" charset="0"/>
              <a:buChar char="•"/>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与钢厂建立合作关系，提供优质资源</a:t>
            </a:r>
            <a:endParaRPr kumimoji="0" lang="en-US" sz="12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4" name="矩形 33"/>
          <p:cNvSpPr/>
          <p:nvPr/>
        </p:nvSpPr>
        <p:spPr bwMode="gray">
          <a:xfrm>
            <a:off x="1002434" y="3236706"/>
            <a:ext cx="3353030" cy="652462"/>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171450" marR="0" indent="-171450" algn="l" defTabSz="914400" rtl="0" eaLnBrk="1" fontAlgn="base" latinLnBrk="0" hangingPunct="1">
              <a:lnSpc>
                <a:spcPct val="100000"/>
              </a:lnSpc>
              <a:spcBef>
                <a:spcPct val="0"/>
              </a:spcBef>
              <a:spcAft>
                <a:spcPts val="300"/>
              </a:spcAft>
              <a:buClrTx/>
              <a:buSzTx/>
              <a:buFont typeface="Arial" pitchFamily="34" charset="0"/>
              <a:buChar char="•"/>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根据钢厂所在区域对终端用户进行线下开拓</a:t>
            </a:r>
            <a:endParaRPr kumimoji="0" lang="en-US" altLang="zh-CN"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35" name="Rectangle 12"/>
          <p:cNvSpPr/>
          <p:nvPr/>
        </p:nvSpPr>
        <p:spPr bwMode="gray">
          <a:xfrm>
            <a:off x="316864" y="4952734"/>
            <a:ext cx="4038600" cy="846870"/>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关键成功因素</a:t>
            </a:r>
            <a:endParaRPr kumimoji="0" lang="en-US" altLang="zh-CN" sz="12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上游钢厂的合作</a:t>
            </a:r>
            <a:endParaRPr lang="en-US" altLang="zh-CN" sz="1200" kern="0" smtClea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率先提出直击行业下游，减少贸易中间环节，提高利润</a:t>
            </a:r>
            <a:endParaRPr lang="en-US" altLang="zh-CN" sz="1200" ker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优质服务，提升网站附加价值</a:t>
            </a:r>
            <a:endParaRPr lang="en-US" altLang="zh-CN" sz="1200" kern="0" smtClean="0">
              <a:solidFill>
                <a:sysClr val="windowText" lastClr="000000"/>
              </a:solidFill>
              <a:latin typeface="Arial" pitchFamily="34" charset="0"/>
              <a:cs typeface="Arial" pitchFamily="34" charset="0"/>
            </a:endParaRPr>
          </a:p>
        </p:txBody>
      </p:sp>
      <p:sp>
        <p:nvSpPr>
          <p:cNvPr id="36" name="Rectangle 12"/>
          <p:cNvSpPr/>
          <p:nvPr/>
        </p:nvSpPr>
        <p:spPr bwMode="gray">
          <a:xfrm>
            <a:off x="316864" y="5876659"/>
            <a:ext cx="4038600" cy="523020"/>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b="1" kern="0" smtClean="0">
                <a:solidFill>
                  <a:sysClr val="windowText" lastClr="000000"/>
                </a:solidFill>
                <a:latin typeface="Arial" pitchFamily="34" charset="0"/>
                <a:cs typeface="Arial" pitchFamily="34" charset="0"/>
              </a:rPr>
              <a:t>主要制约</a:t>
            </a:r>
            <a:endParaRPr lang="en-US" altLang="zh-CN" sz="1200" b="1" kern="0">
              <a:solidFill>
                <a:sysClr val="windowText" lastClr="000000"/>
              </a:solidFill>
              <a:latin typeface="Arial" pitchFamily="34" charset="0"/>
              <a:cs typeface="Arial" pitchFamily="34" charset="0"/>
            </a:endParaRPr>
          </a:p>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尚未推广开来，目前挂牌量等均较少</a:t>
            </a:r>
            <a:endParaRPr lang="en-US" altLang="zh-CN" sz="1200" kern="0" smtClean="0">
              <a:solidFill>
                <a:sysClr val="windowText" lastClr="000000"/>
              </a:solidFill>
              <a:latin typeface="Arial" pitchFamily="34" charset="0"/>
              <a:cs typeface="Arial" pitchFamily="34" charset="0"/>
            </a:endParaRPr>
          </a:p>
        </p:txBody>
      </p:sp>
      <p:cxnSp>
        <p:nvCxnSpPr>
          <p:cNvPr id="4" name="直接连接符 3"/>
          <p:cNvCxnSpPr/>
          <p:nvPr/>
        </p:nvCxnSpPr>
        <p:spPr>
          <a:xfrm flipH="1">
            <a:off x="4592663" y="1264021"/>
            <a:ext cx="0" cy="5432612"/>
          </a:xfrm>
          <a:prstGeom prst="line">
            <a:avLst/>
          </a:prstGeom>
          <a:ln w="28575">
            <a:solidFill>
              <a:schemeClr val="tx2"/>
            </a:solidFill>
            <a:prstDash val="dash"/>
          </a:ln>
        </p:spPr>
        <p:style>
          <a:lnRef idx="1">
            <a:schemeClr val="accent1"/>
          </a:lnRef>
          <a:fillRef idx="0">
            <a:schemeClr val="accent1"/>
          </a:fillRef>
          <a:effectRef idx="0">
            <a:schemeClr val="accent1"/>
          </a:effectRef>
          <a:fontRef idx="minor">
            <a:schemeClr val="tx1"/>
          </a:fontRef>
        </p:style>
      </p:cxnSp>
      <p:pic>
        <p:nvPicPr>
          <p:cNvPr id="5" name="图片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0529" y="1485690"/>
            <a:ext cx="1523810" cy="657143"/>
          </a:xfrm>
          <a:prstGeom prst="rect">
            <a:avLst/>
          </a:prstGeom>
        </p:spPr>
      </p:pic>
      <p:sp>
        <p:nvSpPr>
          <p:cNvPr id="37" name="矩形 36"/>
          <p:cNvSpPr/>
          <p:nvPr/>
        </p:nvSpPr>
        <p:spPr bwMode="gray">
          <a:xfrm>
            <a:off x="405764" y="2567453"/>
            <a:ext cx="468000" cy="468000"/>
          </a:xfrm>
          <a:prstGeom prst="rect">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algn="ctr">
              <a:spcBef>
                <a:spcPct val="0"/>
              </a:spcBef>
              <a:spcAft>
                <a:spcPts val="300"/>
              </a:spcAft>
            </a:pPr>
            <a:r>
              <a:rPr lang="en-US" sz="1200" b="1" kern="0" smtClean="0">
                <a:solidFill>
                  <a:sysClr val="windowText" lastClr="000000"/>
                </a:solidFill>
                <a:latin typeface="Calibri"/>
                <a:cs typeface="Calibri"/>
              </a:rPr>
              <a:t>①</a:t>
            </a:r>
            <a:endParaRPr lang="en-US" sz="1200" b="1" kern="0">
              <a:solidFill>
                <a:sysClr val="windowText" lastClr="000000"/>
              </a:solidFill>
              <a:latin typeface="Arial" pitchFamily="34" charset="0"/>
              <a:cs typeface="Arial" pitchFamily="34" charset="0"/>
            </a:endParaRPr>
          </a:p>
        </p:txBody>
      </p:sp>
      <p:sp>
        <p:nvSpPr>
          <p:cNvPr id="31" name="矩形 30"/>
          <p:cNvSpPr/>
          <p:nvPr/>
        </p:nvSpPr>
        <p:spPr bwMode="gray">
          <a:xfrm>
            <a:off x="418464" y="4099392"/>
            <a:ext cx="468000" cy="468000"/>
          </a:xfrm>
          <a:prstGeom prst="rect">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algn="ctr">
              <a:spcBef>
                <a:spcPct val="0"/>
              </a:spcBef>
              <a:spcAft>
                <a:spcPts val="300"/>
              </a:spcAft>
            </a:pPr>
            <a:r>
              <a:rPr lang="zh-CN" altLang="en-US" sz="1200" b="1" kern="0" smtClean="0">
                <a:solidFill>
                  <a:sysClr val="windowText" lastClr="000000"/>
                </a:solidFill>
                <a:latin typeface="Arial" pitchFamily="34" charset="0"/>
                <a:cs typeface="Arial" pitchFamily="34" charset="0"/>
              </a:rPr>
              <a:t>特色</a:t>
            </a:r>
            <a:endParaRPr lang="en-US" sz="1200" b="1" kern="0" err="1">
              <a:solidFill>
                <a:sysClr val="windowText" lastClr="000000"/>
              </a:solidFill>
              <a:latin typeface="Arial" pitchFamily="34" charset="0"/>
              <a:cs typeface="Arial" pitchFamily="34" charset="0"/>
            </a:endParaRPr>
          </a:p>
        </p:txBody>
      </p:sp>
      <p:sp>
        <p:nvSpPr>
          <p:cNvPr id="38" name="矩形 37"/>
          <p:cNvSpPr/>
          <p:nvPr/>
        </p:nvSpPr>
        <p:spPr bwMode="gray">
          <a:xfrm>
            <a:off x="1002434" y="4000274"/>
            <a:ext cx="3353030" cy="672205"/>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171450" indent="-171450">
              <a:spcBef>
                <a:spcPct val="0"/>
              </a:spcBef>
              <a:spcAft>
                <a:spcPts val="300"/>
              </a:spcAft>
              <a:buFont typeface="Arial" pitchFamily="34" charset="0"/>
              <a:buChar char="•"/>
            </a:pPr>
            <a:r>
              <a:rPr lang="zh-CN" altLang="en-US" sz="1200" kern="0" smtClean="0">
                <a:solidFill>
                  <a:sysClr val="windowText" lastClr="000000"/>
                </a:solidFill>
                <a:latin typeface="Arial" pitchFamily="34" charset="0"/>
                <a:cs typeface="Arial" pitchFamily="34" charset="0"/>
              </a:rPr>
              <a:t>提供按照终端客户用途分类，更好地贴近终端用户需求，找货更快捷</a:t>
            </a:r>
            <a:endParaRPr lang="en-US" altLang="zh-CN" sz="1200" kern="0">
              <a:solidFill>
                <a:sysClr val="windowText" lastClr="000000"/>
              </a:solidFill>
              <a:latin typeface="Arial" pitchFamily="34" charset="0"/>
              <a:cs typeface="Arial" pitchFamily="34" charset="0"/>
            </a:endParaRPr>
          </a:p>
        </p:txBody>
      </p:sp>
      <p:sp>
        <p:nvSpPr>
          <p:cNvPr id="39" name="矩形 38"/>
          <p:cNvSpPr/>
          <p:nvPr/>
        </p:nvSpPr>
        <p:spPr bwMode="gray">
          <a:xfrm>
            <a:off x="4903100" y="4118352"/>
            <a:ext cx="468000" cy="468000"/>
          </a:xfrm>
          <a:prstGeom prst="rect">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algn="ctr">
              <a:spcBef>
                <a:spcPct val="0"/>
              </a:spcBef>
              <a:spcAft>
                <a:spcPts val="300"/>
              </a:spcAft>
            </a:pPr>
            <a:r>
              <a:rPr lang="en-US" altLang="zh-CN" sz="1200" b="1" kern="0">
                <a:solidFill>
                  <a:sysClr val="windowText" lastClr="000000"/>
                </a:solidFill>
                <a:latin typeface="Calibri"/>
                <a:cs typeface="Calibri"/>
              </a:rPr>
              <a:t>②</a:t>
            </a:r>
            <a:endParaRPr lang="en-US" altLang="zh-CN" sz="1200" b="1" kern="0">
              <a:solidFill>
                <a:sysClr val="windowText" lastClr="000000"/>
              </a:solidFill>
              <a:latin typeface="Arial" pitchFamily="34" charset="0"/>
              <a:cs typeface="Arial" pitchFamily="34" charset="0"/>
            </a:endParaRPr>
          </a:p>
        </p:txBody>
      </p:sp>
      <p:sp>
        <p:nvSpPr>
          <p:cNvPr id="40" name="矩形 39"/>
          <p:cNvSpPr/>
          <p:nvPr/>
        </p:nvSpPr>
        <p:spPr bwMode="gray">
          <a:xfrm>
            <a:off x="4901418" y="3299427"/>
            <a:ext cx="468000" cy="468000"/>
          </a:xfrm>
          <a:prstGeom prst="rect">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algn="ctr">
              <a:spcBef>
                <a:spcPct val="0"/>
              </a:spcBef>
              <a:spcAft>
                <a:spcPts val="300"/>
              </a:spcAft>
            </a:pPr>
            <a:r>
              <a:rPr lang="en-US" sz="1200" b="1" kern="0" smtClean="0">
                <a:solidFill>
                  <a:sysClr val="windowText" lastClr="000000"/>
                </a:solidFill>
                <a:latin typeface="Calibri"/>
                <a:cs typeface="Calibri"/>
              </a:rPr>
              <a:t>①</a:t>
            </a:r>
            <a:endParaRPr lang="en-US" sz="1200" b="1" kern="0">
              <a:solidFill>
                <a:sysClr val="windowText" lastClr="000000"/>
              </a:solidFill>
              <a:latin typeface="Arial" pitchFamily="34" charset="0"/>
              <a:cs typeface="Arial" pitchFamily="34" charset="0"/>
            </a:endParaRPr>
          </a:p>
        </p:txBody>
      </p:sp>
    </p:spTree>
    <p:extLst>
      <p:ext uri="{BB962C8B-B14F-4D97-AF65-F5344CB8AC3E}">
        <p14:creationId xmlns:p14="http://schemas.microsoft.com/office/powerpoint/2010/main" val="1003932044"/>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总结</a:t>
            </a:r>
            <a:r>
              <a:rPr lang="zh-CN" altLang="en-US" smtClean="0"/>
              <a:t>：</a:t>
            </a:r>
            <a:r>
              <a:rPr lang="zh-CN" altLang="zh-CN" smtClean="0"/>
              <a:t>目前钢</a:t>
            </a:r>
            <a:r>
              <a:rPr lang="zh-CN" altLang="zh-CN"/>
              <a:t>贸</a:t>
            </a:r>
            <a:r>
              <a:rPr lang="zh-CN" altLang="zh-CN" smtClean="0"/>
              <a:t>网站</a:t>
            </a:r>
            <a:r>
              <a:rPr lang="zh-CN" altLang="en-US" smtClean="0"/>
              <a:t>有多种发展思路，但大</a:t>
            </a:r>
            <a:r>
              <a:rPr lang="zh-CN" altLang="zh-CN" smtClean="0"/>
              <a:t>都在</a:t>
            </a:r>
            <a:r>
              <a:rPr lang="zh-CN" altLang="en-US"/>
              <a:t>关注</a:t>
            </a:r>
            <a:r>
              <a:rPr lang="zh-CN" altLang="zh-CN" smtClean="0"/>
              <a:t>钢</a:t>
            </a:r>
            <a:r>
              <a:rPr lang="zh-CN" altLang="zh-CN"/>
              <a:t>厂与贸易商的</a:t>
            </a:r>
            <a:r>
              <a:rPr lang="zh-CN" altLang="zh-CN" smtClean="0"/>
              <a:t>交易</a:t>
            </a:r>
            <a:r>
              <a:rPr lang="zh-CN" altLang="en-US" smtClean="0"/>
              <a:t>环节需求，尚未</a:t>
            </a:r>
            <a:r>
              <a:rPr lang="zh-CN" altLang="zh-CN" smtClean="0"/>
              <a:t>渗透</a:t>
            </a:r>
            <a:r>
              <a:rPr lang="zh-CN" altLang="zh-CN"/>
              <a:t>到终端</a:t>
            </a:r>
            <a:r>
              <a:rPr lang="zh-CN" altLang="zh-CN" smtClean="0"/>
              <a:t>环节</a:t>
            </a:r>
            <a:endParaRPr lang="zh-CN" altLang="en-US"/>
          </a:p>
        </p:txBody>
      </p:sp>
      <p:sp>
        <p:nvSpPr>
          <p:cNvPr id="3" name="Text Placeholder 2"/>
          <p:cNvSpPr>
            <a:spLocks noGrp="1"/>
          </p:cNvSpPr>
          <p:nvPr>
            <p:ph type="body" idx="13"/>
          </p:nvPr>
        </p:nvSpPr>
        <p:spPr/>
        <p:txBody>
          <a:bodyPr/>
          <a:lstStyle/>
          <a:p>
            <a:r>
              <a:rPr lang="zh-CN" altLang="en-US" smtClean="0"/>
              <a:t>竞争对手发展路径总结</a:t>
            </a:r>
            <a:endParaRPr lang="zh-CN" altLang="en-US"/>
          </a:p>
        </p:txBody>
      </p:sp>
      <p:sp>
        <p:nvSpPr>
          <p:cNvPr id="6" name="Rectangle 5"/>
          <p:cNvSpPr/>
          <p:nvPr/>
        </p:nvSpPr>
        <p:spPr bwMode="gray">
          <a:xfrm>
            <a:off x="191063" y="1746913"/>
            <a:ext cx="8802812" cy="1091821"/>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kumimoji="0" lang="zh-CN" altLang="en-US" sz="16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钢厂主导</a:t>
            </a:r>
          </a:p>
        </p:txBody>
      </p:sp>
      <p:sp>
        <p:nvSpPr>
          <p:cNvPr id="4" name="Rounded Rectangle 3"/>
          <p:cNvSpPr/>
          <p:nvPr/>
        </p:nvSpPr>
        <p:spPr bwMode="gray">
          <a:xfrm>
            <a:off x="475151" y="2233410"/>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钢厂</a:t>
            </a:r>
          </a:p>
        </p:txBody>
      </p:sp>
      <p:sp>
        <p:nvSpPr>
          <p:cNvPr id="5" name="Rounded Rectangle 4"/>
          <p:cNvSpPr/>
          <p:nvPr/>
        </p:nvSpPr>
        <p:spPr bwMode="gray">
          <a:xfrm>
            <a:off x="1668614" y="2233410"/>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贸易商</a:t>
            </a:r>
          </a:p>
        </p:txBody>
      </p:sp>
      <p:sp>
        <p:nvSpPr>
          <p:cNvPr id="9" name="Rounded Rectangle 8"/>
          <p:cNvSpPr/>
          <p:nvPr/>
        </p:nvSpPr>
        <p:spPr bwMode="gray">
          <a:xfrm>
            <a:off x="2862077" y="2233410"/>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终端用户</a:t>
            </a:r>
          </a:p>
        </p:txBody>
      </p:sp>
      <p:cxnSp>
        <p:nvCxnSpPr>
          <p:cNvPr id="11" name="Straight Arrow Connector 10"/>
          <p:cNvCxnSpPr>
            <a:stCxn id="4" idx="3"/>
            <a:endCxn id="5" idx="1"/>
          </p:cNvCxnSpPr>
          <p:nvPr/>
        </p:nvCxnSpPr>
        <p:spPr>
          <a:xfrm>
            <a:off x="1159151" y="2376712"/>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5" idx="3"/>
            <a:endCxn id="9" idx="1"/>
          </p:cNvCxnSpPr>
          <p:nvPr/>
        </p:nvCxnSpPr>
        <p:spPr>
          <a:xfrm>
            <a:off x="2352614" y="2376712"/>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7" name="Right Arrow 16"/>
          <p:cNvSpPr/>
          <p:nvPr/>
        </p:nvSpPr>
        <p:spPr bwMode="gray">
          <a:xfrm>
            <a:off x="382132" y="2152934"/>
            <a:ext cx="186038" cy="156949"/>
          </a:xfrm>
          <a:prstGeom prst="rightArrow">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9" name="TextBox 18"/>
          <p:cNvSpPr txBox="1"/>
          <p:nvPr/>
        </p:nvSpPr>
        <p:spPr>
          <a:xfrm>
            <a:off x="3991967" y="1820899"/>
            <a:ext cx="4202039" cy="934478"/>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400" b="1" smtClean="0"/>
              <a:t>行业内典型网站：东方钢铁在线、河北钢铁交易中心</a:t>
            </a:r>
            <a:endParaRPr lang="en-US" altLang="zh-CN" sz="1400" b="1" smtClean="0"/>
          </a:p>
          <a:p>
            <a:pPr algn="l"/>
            <a:endParaRPr lang="en-US" altLang="zh-CN" sz="1400" smtClean="0"/>
          </a:p>
          <a:p>
            <a:pPr algn="l"/>
            <a:r>
              <a:rPr lang="zh-CN" altLang="en-US" sz="1400" smtClean="0"/>
              <a:t>第一步：掌握钢厂资源</a:t>
            </a:r>
            <a:endParaRPr lang="en-US" altLang="zh-CN" sz="1400" smtClean="0"/>
          </a:p>
          <a:p>
            <a:pPr algn="l"/>
            <a:r>
              <a:rPr lang="zh-CN" altLang="en-US" sz="1400" smtClean="0"/>
              <a:t>第二步：用优质货源吸引下游</a:t>
            </a:r>
            <a:endParaRPr lang="en-US" altLang="zh-CN" sz="1400"/>
          </a:p>
        </p:txBody>
      </p:sp>
      <p:sp>
        <p:nvSpPr>
          <p:cNvPr id="20" name="Rectangle 19"/>
          <p:cNvSpPr/>
          <p:nvPr/>
        </p:nvSpPr>
        <p:spPr bwMode="gray">
          <a:xfrm>
            <a:off x="191063" y="2947916"/>
            <a:ext cx="8802812" cy="1091821"/>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kumimoji="0" lang="zh-CN" altLang="en-US" sz="16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主攻贸易商</a:t>
            </a:r>
          </a:p>
        </p:txBody>
      </p:sp>
      <p:sp>
        <p:nvSpPr>
          <p:cNvPr id="21" name="Rounded Rectangle 20"/>
          <p:cNvSpPr/>
          <p:nvPr/>
        </p:nvSpPr>
        <p:spPr bwMode="gray">
          <a:xfrm>
            <a:off x="475151" y="3434413"/>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钢厂</a:t>
            </a:r>
          </a:p>
        </p:txBody>
      </p:sp>
      <p:sp>
        <p:nvSpPr>
          <p:cNvPr id="22" name="Rounded Rectangle 21"/>
          <p:cNvSpPr/>
          <p:nvPr/>
        </p:nvSpPr>
        <p:spPr bwMode="gray">
          <a:xfrm>
            <a:off x="1668614" y="3434413"/>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贸易商</a:t>
            </a:r>
          </a:p>
        </p:txBody>
      </p:sp>
      <p:sp>
        <p:nvSpPr>
          <p:cNvPr id="23" name="Rounded Rectangle 22"/>
          <p:cNvSpPr/>
          <p:nvPr/>
        </p:nvSpPr>
        <p:spPr bwMode="gray">
          <a:xfrm>
            <a:off x="2862077" y="3434413"/>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终端用户</a:t>
            </a:r>
          </a:p>
        </p:txBody>
      </p:sp>
      <p:cxnSp>
        <p:nvCxnSpPr>
          <p:cNvPr id="24" name="Straight Arrow Connector 23"/>
          <p:cNvCxnSpPr>
            <a:stCxn id="21" idx="3"/>
            <a:endCxn id="22" idx="1"/>
          </p:cNvCxnSpPr>
          <p:nvPr/>
        </p:nvCxnSpPr>
        <p:spPr>
          <a:xfrm>
            <a:off x="1159151" y="3577715"/>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stCxn id="22" idx="3"/>
            <a:endCxn id="23" idx="1"/>
          </p:cNvCxnSpPr>
          <p:nvPr/>
        </p:nvCxnSpPr>
        <p:spPr>
          <a:xfrm>
            <a:off x="2352614" y="3577715"/>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26" name="Right Arrow 25"/>
          <p:cNvSpPr/>
          <p:nvPr/>
        </p:nvSpPr>
        <p:spPr bwMode="gray">
          <a:xfrm>
            <a:off x="1575595" y="3353937"/>
            <a:ext cx="186038" cy="156949"/>
          </a:xfrm>
          <a:prstGeom prst="rightArrow">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7" name="TextBox 26"/>
          <p:cNvSpPr txBox="1"/>
          <p:nvPr/>
        </p:nvSpPr>
        <p:spPr>
          <a:xfrm>
            <a:off x="3991967" y="3021902"/>
            <a:ext cx="3842966" cy="934478"/>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a:t>行业内典型网站：飞谷</a:t>
            </a:r>
            <a:r>
              <a:rPr lang="zh-CN" altLang="en-US" sz="1400" b="1" smtClean="0"/>
              <a:t>网、欧浦、信用行</a:t>
            </a:r>
            <a:endParaRPr lang="en-US" altLang="zh-CN" sz="1400" b="1" smtClean="0"/>
          </a:p>
          <a:p>
            <a:pPr algn="l"/>
            <a:endParaRPr lang="en-US" altLang="zh-CN" sz="1400" smtClean="0"/>
          </a:p>
          <a:p>
            <a:pPr algn="l"/>
            <a:r>
              <a:rPr lang="zh-CN" altLang="en-US" sz="1400" smtClean="0"/>
              <a:t>第一步：掌握贸易商活跃的仓库、贸易市场资源</a:t>
            </a:r>
            <a:endParaRPr lang="en-US" altLang="zh-CN" sz="1400" smtClean="0"/>
          </a:p>
          <a:p>
            <a:pPr algn="l"/>
            <a:r>
              <a:rPr lang="zh-CN" altLang="en-US" sz="1400"/>
              <a:t>第二</a:t>
            </a:r>
            <a:r>
              <a:rPr lang="zh-CN" altLang="en-US" sz="1400" smtClean="0"/>
              <a:t>步：通过仓库吸引区域内钢贸商</a:t>
            </a:r>
          </a:p>
        </p:txBody>
      </p:sp>
      <p:sp>
        <p:nvSpPr>
          <p:cNvPr id="28" name="Rectangle 27"/>
          <p:cNvSpPr/>
          <p:nvPr/>
        </p:nvSpPr>
        <p:spPr bwMode="gray">
          <a:xfrm>
            <a:off x="191063" y="4176214"/>
            <a:ext cx="8802812" cy="1091821"/>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lang="zh-CN" altLang="en-US" sz="1600" kern="0" smtClean="0">
                <a:solidFill>
                  <a:sysClr val="windowText" lastClr="000000"/>
                </a:solidFill>
                <a:latin typeface="Arial" pitchFamily="34" charset="0"/>
                <a:cs typeface="Arial" pitchFamily="34" charset="0"/>
              </a:rPr>
              <a:t>关注上下两段</a:t>
            </a:r>
            <a:endParaRPr kumimoji="0" lang="zh-CN" altLang="en-US" sz="16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29" name="Rounded Rectangle 28"/>
          <p:cNvSpPr/>
          <p:nvPr/>
        </p:nvSpPr>
        <p:spPr bwMode="gray">
          <a:xfrm>
            <a:off x="475151" y="4662711"/>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钢厂</a:t>
            </a:r>
          </a:p>
        </p:txBody>
      </p:sp>
      <p:sp>
        <p:nvSpPr>
          <p:cNvPr id="30" name="Rounded Rectangle 29"/>
          <p:cNvSpPr/>
          <p:nvPr/>
        </p:nvSpPr>
        <p:spPr bwMode="gray">
          <a:xfrm>
            <a:off x="1668614" y="4662711"/>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贸易商</a:t>
            </a:r>
          </a:p>
        </p:txBody>
      </p:sp>
      <p:sp>
        <p:nvSpPr>
          <p:cNvPr id="31" name="Rounded Rectangle 30"/>
          <p:cNvSpPr/>
          <p:nvPr/>
        </p:nvSpPr>
        <p:spPr bwMode="gray">
          <a:xfrm>
            <a:off x="2862077" y="4662711"/>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终端用户</a:t>
            </a:r>
          </a:p>
        </p:txBody>
      </p:sp>
      <p:cxnSp>
        <p:nvCxnSpPr>
          <p:cNvPr id="32" name="Straight Arrow Connector 31"/>
          <p:cNvCxnSpPr>
            <a:stCxn id="29" idx="3"/>
            <a:endCxn id="30" idx="1"/>
          </p:cNvCxnSpPr>
          <p:nvPr/>
        </p:nvCxnSpPr>
        <p:spPr>
          <a:xfrm>
            <a:off x="1159151" y="4806013"/>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30" idx="3"/>
            <a:endCxn id="31" idx="1"/>
          </p:cNvCxnSpPr>
          <p:nvPr/>
        </p:nvCxnSpPr>
        <p:spPr>
          <a:xfrm>
            <a:off x="2352614" y="4806013"/>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34" name="Right Arrow 33"/>
          <p:cNvSpPr/>
          <p:nvPr/>
        </p:nvSpPr>
        <p:spPr bwMode="gray">
          <a:xfrm>
            <a:off x="382132" y="4565173"/>
            <a:ext cx="186038" cy="156949"/>
          </a:xfrm>
          <a:prstGeom prst="rightArrow">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5" name="TextBox 34"/>
          <p:cNvSpPr txBox="1"/>
          <p:nvPr/>
        </p:nvSpPr>
        <p:spPr>
          <a:xfrm>
            <a:off x="3991967" y="4250200"/>
            <a:ext cx="4202039" cy="934478"/>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a:t>行业内典型网站：</a:t>
            </a:r>
            <a:r>
              <a:rPr lang="zh-CN" altLang="en-US" sz="1400" b="1" smtClean="0"/>
              <a:t>上海钢铁交易中心</a:t>
            </a:r>
            <a:endParaRPr lang="en-US" altLang="zh-CN" sz="1400" b="1" smtClean="0"/>
          </a:p>
          <a:p>
            <a:pPr algn="l"/>
            <a:endParaRPr lang="en-US" altLang="zh-CN" sz="1400" smtClean="0"/>
          </a:p>
          <a:p>
            <a:pPr algn="l"/>
            <a:r>
              <a:rPr lang="zh-CN" altLang="en-US" sz="1400" smtClean="0"/>
              <a:t>第一步：掌握钢厂资源</a:t>
            </a:r>
            <a:endParaRPr lang="en-US" altLang="zh-CN" sz="1400" smtClean="0"/>
          </a:p>
          <a:p>
            <a:pPr algn="l"/>
            <a:r>
              <a:rPr lang="zh-CN" altLang="en-US" sz="1400"/>
              <a:t>第二</a:t>
            </a:r>
            <a:r>
              <a:rPr lang="zh-CN" altLang="en-US" sz="1400" smtClean="0"/>
              <a:t>步：吸引中小贸易商和有差异化需求的终端用户</a:t>
            </a:r>
          </a:p>
        </p:txBody>
      </p:sp>
      <p:sp>
        <p:nvSpPr>
          <p:cNvPr id="36" name="Right Arrow 35"/>
          <p:cNvSpPr/>
          <p:nvPr/>
        </p:nvSpPr>
        <p:spPr bwMode="gray">
          <a:xfrm>
            <a:off x="2821133" y="4565172"/>
            <a:ext cx="186038" cy="156949"/>
          </a:xfrm>
          <a:prstGeom prst="rightArrow">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7" name="Rectangle 36"/>
          <p:cNvSpPr/>
          <p:nvPr/>
        </p:nvSpPr>
        <p:spPr bwMode="gray">
          <a:xfrm>
            <a:off x="191063" y="5390865"/>
            <a:ext cx="8802812" cy="1091821"/>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lang="zh-CN" altLang="en-US" sz="1600" kern="0" smtClean="0">
                <a:solidFill>
                  <a:sysClr val="windowText" lastClr="000000"/>
                </a:solidFill>
                <a:latin typeface="Arial" pitchFamily="34" charset="0"/>
                <a:cs typeface="Arial" pitchFamily="34" charset="0"/>
              </a:rPr>
              <a:t>聚焦下游</a:t>
            </a: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8" name="Rounded Rectangle 37"/>
          <p:cNvSpPr/>
          <p:nvPr/>
        </p:nvSpPr>
        <p:spPr bwMode="gray">
          <a:xfrm>
            <a:off x="475151" y="5891010"/>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钢厂</a:t>
            </a:r>
          </a:p>
        </p:txBody>
      </p:sp>
      <p:sp>
        <p:nvSpPr>
          <p:cNvPr id="39" name="Rounded Rectangle 38"/>
          <p:cNvSpPr/>
          <p:nvPr/>
        </p:nvSpPr>
        <p:spPr bwMode="gray">
          <a:xfrm>
            <a:off x="1668614" y="5891010"/>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贸易商</a:t>
            </a:r>
          </a:p>
        </p:txBody>
      </p:sp>
      <p:sp>
        <p:nvSpPr>
          <p:cNvPr id="40" name="Rounded Rectangle 39"/>
          <p:cNvSpPr/>
          <p:nvPr/>
        </p:nvSpPr>
        <p:spPr bwMode="gray">
          <a:xfrm>
            <a:off x="2862077" y="5891010"/>
            <a:ext cx="684000" cy="286603"/>
          </a:xfrm>
          <a:prstGeom prst="roundRect">
            <a:avLst/>
          </a:prstGeom>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终端用户</a:t>
            </a:r>
          </a:p>
        </p:txBody>
      </p:sp>
      <p:cxnSp>
        <p:nvCxnSpPr>
          <p:cNvPr id="41" name="Straight Arrow Connector 40"/>
          <p:cNvCxnSpPr>
            <a:stCxn id="38" idx="3"/>
            <a:endCxn id="39" idx="1"/>
          </p:cNvCxnSpPr>
          <p:nvPr/>
        </p:nvCxnSpPr>
        <p:spPr>
          <a:xfrm>
            <a:off x="1159151" y="6034312"/>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stCxn id="39" idx="3"/>
            <a:endCxn id="40" idx="1"/>
          </p:cNvCxnSpPr>
          <p:nvPr/>
        </p:nvCxnSpPr>
        <p:spPr>
          <a:xfrm>
            <a:off x="2352614" y="6034312"/>
            <a:ext cx="50946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43" name="Right Arrow 42"/>
          <p:cNvSpPr/>
          <p:nvPr/>
        </p:nvSpPr>
        <p:spPr bwMode="gray">
          <a:xfrm>
            <a:off x="2259595" y="5793470"/>
            <a:ext cx="186038" cy="156949"/>
          </a:xfrm>
          <a:prstGeom prst="rightArrow">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4" name="TextBox 43"/>
          <p:cNvSpPr txBox="1"/>
          <p:nvPr/>
        </p:nvSpPr>
        <p:spPr>
          <a:xfrm>
            <a:off x="3991967" y="5464851"/>
            <a:ext cx="4202039" cy="934478"/>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a:t>行业内典型网站：</a:t>
            </a:r>
            <a:r>
              <a:rPr lang="zh-CN" altLang="en-US" sz="1400" b="1" smtClean="0"/>
              <a:t>阿里巴巴</a:t>
            </a:r>
            <a:endParaRPr lang="en-US" altLang="zh-CN" sz="1400" b="1" smtClean="0"/>
          </a:p>
          <a:p>
            <a:pPr algn="l"/>
            <a:endParaRPr lang="en-US" altLang="zh-CN" sz="1400" smtClean="0"/>
          </a:p>
          <a:p>
            <a:pPr algn="l"/>
            <a:r>
              <a:rPr lang="zh-CN" altLang="en-US" sz="1400" smtClean="0"/>
              <a:t>第一步：掌握中小贸易商资源</a:t>
            </a:r>
            <a:endParaRPr lang="en-US" altLang="zh-CN" sz="1400" smtClean="0"/>
          </a:p>
          <a:p>
            <a:pPr algn="l"/>
            <a:r>
              <a:rPr lang="zh-CN" altLang="en-US" sz="1400"/>
              <a:t>第二</a:t>
            </a:r>
            <a:r>
              <a:rPr lang="zh-CN" altLang="en-US" sz="1400" smtClean="0"/>
              <a:t>步：吸引中小贸易商和有差异化需求的终端用户</a:t>
            </a:r>
          </a:p>
        </p:txBody>
      </p:sp>
      <p:sp>
        <p:nvSpPr>
          <p:cNvPr id="45" name="Right Arrow 44"/>
          <p:cNvSpPr/>
          <p:nvPr/>
        </p:nvSpPr>
        <p:spPr bwMode="gray">
          <a:xfrm>
            <a:off x="2821133" y="5793471"/>
            <a:ext cx="186038" cy="156949"/>
          </a:xfrm>
          <a:prstGeom prst="rightArrow">
            <a:avLst/>
          </a:prstGeom>
        </p:spPr>
        <p:style>
          <a:lnRef idx="1">
            <a:schemeClr val="accent1"/>
          </a:lnRef>
          <a:fillRef idx="3">
            <a:schemeClr val="accent1"/>
          </a:fillRef>
          <a:effectRef idx="2">
            <a:schemeClr val="accent1"/>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336126133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1757600" y="5156042"/>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7" name="Chevron 26"/>
          <p:cNvSpPr/>
          <p:nvPr/>
        </p:nvSpPr>
        <p:spPr bwMode="auto">
          <a:xfrm rot="10800000" flipH="1">
            <a:off x="1757600" y="2499749"/>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35" name="AutoShape 27"/>
          <p:cNvSpPr>
            <a:spLocks noChangeArrowheads="1"/>
          </p:cNvSpPr>
          <p:nvPr>
            <p:custDataLst>
              <p:tags r:id="rId2"/>
            </p:custDataLst>
          </p:nvPr>
        </p:nvSpPr>
        <p:spPr bwMode="gray">
          <a:xfrm>
            <a:off x="129614" y="4667831"/>
            <a:ext cx="1466985" cy="1558796"/>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342900" marR="0" lvl="1" indent="-342900" algn="ctr" defTabSz="914400" eaLnBrk="0" fontAlgn="auto" latinLnBrk="0" hangingPunct="0">
              <a:lnSpc>
                <a:spcPct val="80000"/>
              </a:lnSpc>
              <a:spcBef>
                <a:spcPct val="0"/>
              </a:spcBef>
              <a:spcAft>
                <a:spcPct val="0"/>
              </a:spcAft>
              <a:buClrTx/>
              <a:buSzTx/>
              <a:defRPr/>
            </a:pPr>
            <a:r>
              <a:rPr lang="en-US" altLang="zh-CN" sz="1400" b="1" kern="0" smtClean="0">
                <a:solidFill>
                  <a:schemeClr val="bg1"/>
                </a:solidFill>
                <a:latin typeface="微软雅黑" pitchFamily="34" charset="-122"/>
                <a:ea typeface="微软雅黑" pitchFamily="34" charset="-122"/>
              </a:rPr>
              <a:t>2.</a:t>
            </a:r>
            <a:r>
              <a:rPr lang="zh-CN" altLang="en-US" sz="1400" b="1" kern="0" smtClean="0">
                <a:solidFill>
                  <a:schemeClr val="bg1"/>
                </a:solidFill>
                <a:latin typeface="微软雅黑" pitchFamily="34" charset="-122"/>
                <a:ea typeface="微软雅黑" pitchFamily="34" charset="-122"/>
              </a:rPr>
              <a:t>五矿电商</a:t>
            </a:r>
            <a:endParaRPr lang="en-US" altLang="zh-CN" sz="1400" b="1" kern="0" smtClean="0">
              <a:solidFill>
                <a:schemeClr val="bg1"/>
              </a:solidFill>
              <a:latin typeface="微软雅黑" pitchFamily="34" charset="-122"/>
              <a:ea typeface="微软雅黑" pitchFamily="34" charset="-122"/>
            </a:endParaRPr>
          </a:p>
          <a:p>
            <a:pPr marL="342900" marR="0" lvl="1" indent="-342900" algn="ctr" defTabSz="914400" eaLnBrk="0" fontAlgn="auto" latinLnBrk="0" hangingPunct="0">
              <a:lnSpc>
                <a:spcPct val="80000"/>
              </a:lnSpc>
              <a:spcBef>
                <a:spcPct val="0"/>
              </a:spcBef>
              <a:spcAft>
                <a:spcPct val="0"/>
              </a:spcAft>
              <a:buClrTx/>
              <a:buSzTx/>
              <a:defRPr/>
            </a:pPr>
            <a:r>
              <a:rPr lang="zh-CN" altLang="en-US" sz="1400" b="1" kern="0" smtClean="0">
                <a:solidFill>
                  <a:schemeClr val="bg1"/>
                </a:solidFill>
                <a:latin typeface="微软雅黑" pitchFamily="34" charset="-122"/>
                <a:ea typeface="微软雅黑" pitchFamily="34" charset="-122"/>
              </a:rPr>
              <a:t>战略解读</a:t>
            </a:r>
            <a:endParaRPr lang="en-US" altLang="zh-CN" sz="1400" b="1" kern="0">
              <a:solidFill>
                <a:schemeClr val="bg1"/>
              </a:solidFill>
              <a:latin typeface="微软雅黑" pitchFamily="34" charset="-122"/>
              <a:ea typeface="微软雅黑" pitchFamily="34" charset="-122"/>
            </a:endParaRPr>
          </a:p>
        </p:txBody>
      </p:sp>
      <p:sp>
        <p:nvSpPr>
          <p:cNvPr id="36" name="AutoShape 27"/>
          <p:cNvSpPr>
            <a:spLocks noChangeArrowheads="1"/>
          </p:cNvSpPr>
          <p:nvPr>
            <p:custDataLst>
              <p:tags r:id="rId3"/>
            </p:custDataLst>
          </p:nvPr>
        </p:nvSpPr>
        <p:spPr bwMode="gray">
          <a:xfrm>
            <a:off x="129614" y="2008515"/>
            <a:ext cx="1466985" cy="1558796"/>
          </a:xfrm>
          <a:prstGeom prst="homePlate">
            <a:avLst>
              <a:gd name="adj" fmla="val 11851"/>
            </a:avLst>
          </a:prstGeom>
          <a:solidFill>
            <a:srgbClr val="4F81BD"/>
          </a:solidFill>
          <a:ln w="9525">
            <a:noFill/>
            <a:miter lim="800000"/>
          </a:ln>
          <a:scene3d>
            <a:camera prst="orthographicFront"/>
            <a:lightRig rig="threePt" dir="t"/>
          </a:scene3d>
          <a:sp3d>
            <a:bevelT/>
          </a:sp3d>
        </p:spPr>
        <p:txBody>
          <a:bodyPr wrap="none" tIns="182880" anchor="ctr"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1" indent="0" algn="ctr" defTabSz="914400" eaLnBrk="0" fontAlgn="auto" latinLnBrk="0" hangingPunct="0">
              <a:lnSpc>
                <a:spcPct val="80000"/>
              </a:lnSpc>
              <a:spcBef>
                <a:spcPct val="0"/>
              </a:spcBef>
              <a:spcAft>
                <a:spcPct val="0"/>
              </a:spcAft>
              <a:buClrTx/>
              <a:buSzTx/>
              <a:buFontTx/>
              <a:buNone/>
              <a:defRPr/>
            </a:pPr>
            <a:r>
              <a:rPr lang="en-US" altLang="zh-CN" sz="1400" b="1" kern="0" smtClean="0">
                <a:solidFill>
                  <a:schemeClr val="bg1"/>
                </a:solidFill>
                <a:latin typeface="微软雅黑" pitchFamily="34" charset="-122"/>
                <a:ea typeface="微软雅黑" pitchFamily="34" charset="-122"/>
              </a:rPr>
              <a:t>1.</a:t>
            </a:r>
            <a:r>
              <a:rPr lang="zh-CN" altLang="en-US" sz="1400" b="1" kern="0">
                <a:solidFill>
                  <a:schemeClr val="bg1"/>
                </a:solidFill>
                <a:latin typeface="微软雅黑" pitchFamily="34" charset="-122"/>
                <a:ea typeface="微软雅黑" pitchFamily="34" charset="-122"/>
              </a:rPr>
              <a:t>内外部</a:t>
            </a:r>
            <a:r>
              <a:rPr lang="zh-CN" altLang="en-US" sz="1400" b="1" kern="0" smtClean="0">
                <a:solidFill>
                  <a:schemeClr val="bg1"/>
                </a:solidFill>
                <a:latin typeface="微软雅黑" pitchFamily="34" charset="-122"/>
                <a:ea typeface="微软雅黑" pitchFamily="34" charset="-122"/>
              </a:rPr>
              <a:t>分析</a:t>
            </a:r>
            <a:endParaRPr lang="en-US" altLang="zh-CN" sz="1400" b="1" kern="0">
              <a:solidFill>
                <a:schemeClr val="bg1"/>
              </a:solidFill>
              <a:latin typeface="微软雅黑" pitchFamily="34" charset="-122"/>
              <a:ea typeface="微软雅黑" pitchFamily="34" charset="-122"/>
            </a:endParaRPr>
          </a:p>
        </p:txBody>
      </p:sp>
      <p:graphicFrame>
        <p:nvGraphicFramePr>
          <p:cNvPr id="3" name="Table 2"/>
          <p:cNvGraphicFramePr>
            <a:graphicFrameLocks noGrp="1"/>
          </p:cNvGraphicFramePr>
          <p:nvPr>
            <p:extLst>
              <p:ext uri="{D42A27DB-BD31-4B8C-83A1-F6EECF244321}">
                <p14:modId xmlns:p14="http://schemas.microsoft.com/office/powerpoint/2010/main" val="3617422247"/>
              </p:ext>
            </p:extLst>
          </p:nvPr>
        </p:nvGraphicFramePr>
        <p:xfrm>
          <a:off x="2221903" y="1415550"/>
          <a:ext cx="6693497" cy="2499360"/>
        </p:xfrm>
        <a:graphic>
          <a:graphicData uri="http://schemas.openxmlformats.org/drawingml/2006/table">
            <a:tbl>
              <a:tblPr firstRow="1">
                <a:tableStyleId>{C083E6E3-FA7D-4D7B-A595-EF9225AFEA82}</a:tableStyleId>
              </a:tblPr>
              <a:tblGrid>
                <a:gridCol w="1694777"/>
                <a:gridCol w="4998720"/>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1.1 </a:t>
                      </a:r>
                      <a:r>
                        <a:rPr lang="zh-CN" altLang="en-US" sz="1400" kern="1200" smtClean="0">
                          <a:solidFill>
                            <a:schemeClr val="tx1"/>
                          </a:solidFill>
                          <a:latin typeface="微软雅黑" pitchFamily="34" charset="-122"/>
                          <a:ea typeface="微软雅黑" pitchFamily="34" charset="-122"/>
                          <a:cs typeface="+mn-cs"/>
                        </a:rPr>
                        <a:t>行业现状、客户需求分析</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钢铁行业现状、面临的主要问题是什么？</a:t>
                      </a:r>
                      <a:endParaRPr lang="en-US" altLang="zh-CN" sz="1400" smtClean="0">
                        <a:latin typeface="微软雅黑" pitchFamily="34" charset="-122"/>
                        <a:ea typeface="微软雅黑" pitchFamily="34" charset="-122"/>
                      </a:endParaRPr>
                    </a:p>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钢铁流通领域各主要客户群体的现状、面临的主要问题是什么？客户的需求是什么？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1.2 </a:t>
                      </a:r>
                      <a:r>
                        <a:rPr lang="zh-CN" altLang="en-US" sz="1400" kern="1200" smtClean="0">
                          <a:solidFill>
                            <a:schemeClr val="tx1"/>
                          </a:solidFill>
                          <a:latin typeface="微软雅黑" pitchFamily="34" charset="-122"/>
                          <a:ea typeface="微软雅黑" pitchFamily="34" charset="-122"/>
                          <a:cs typeface="+mn-cs"/>
                        </a:rPr>
                        <a:t>五矿能力分析</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五矿传统资源优势有哪些？</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1.3 </a:t>
                      </a:r>
                      <a:r>
                        <a:rPr lang="zh-CN" altLang="en-US" sz="1400" kern="1200" smtClean="0">
                          <a:solidFill>
                            <a:schemeClr val="tx1"/>
                          </a:solidFill>
                          <a:latin typeface="微软雅黑" pitchFamily="34" charset="-122"/>
                          <a:ea typeface="微软雅黑" pitchFamily="34" charset="-122"/>
                          <a:cs typeface="+mn-cs"/>
                        </a:rPr>
                        <a:t>竞争对手分析借鉴</a:t>
                      </a:r>
                    </a:p>
                  </a:txBody>
                  <a:tcPr>
                    <a:lnT w="12700" cap="flat" cmpd="sng" algn="ctr">
                      <a:solidFill>
                        <a:schemeClr val="accent3"/>
                      </a:solidFill>
                      <a:prstDash val="solid"/>
                      <a:round/>
                      <a:headEnd type="none" w="med" len="med"/>
                      <a:tailEnd type="none" w="med" len="med"/>
                    </a:lnT>
                    <a:no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竞争对手的市场开拓、营销策略是怎样的？对五矿有何种启示？</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noFill/>
                  </a:tcPr>
                </a:tc>
              </a:tr>
            </a:tbl>
          </a:graphicData>
        </a:graphic>
      </p:graphicFrame>
      <p:graphicFrame>
        <p:nvGraphicFramePr>
          <p:cNvPr id="14" name="Table 13"/>
          <p:cNvGraphicFramePr>
            <a:graphicFrameLocks noGrp="1"/>
          </p:cNvGraphicFramePr>
          <p:nvPr>
            <p:extLst>
              <p:ext uri="{D42A27DB-BD31-4B8C-83A1-F6EECF244321}">
                <p14:modId xmlns:p14="http://schemas.microsoft.com/office/powerpoint/2010/main" val="543244293"/>
              </p:ext>
            </p:extLst>
          </p:nvPr>
        </p:nvGraphicFramePr>
        <p:xfrm>
          <a:off x="2237143" y="4810274"/>
          <a:ext cx="6693497" cy="1036320"/>
        </p:xfrm>
        <a:graphic>
          <a:graphicData uri="http://schemas.openxmlformats.org/drawingml/2006/table">
            <a:tbl>
              <a:tblPr firstRow="1">
                <a:tableStyleId>{C083E6E3-FA7D-4D7B-A595-EF9225AFEA82}</a:tableStyleId>
              </a:tblPr>
              <a:tblGrid>
                <a:gridCol w="1694777"/>
                <a:gridCol w="4998720"/>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2.1 </a:t>
                      </a:r>
                      <a:r>
                        <a:rPr lang="zh-CN" altLang="en-US" sz="1400" kern="1200" smtClean="0">
                          <a:solidFill>
                            <a:schemeClr val="tx1"/>
                          </a:solidFill>
                          <a:latin typeface="微软雅黑" pitchFamily="34" charset="-122"/>
                          <a:ea typeface="微软雅黑" pitchFamily="34" charset="-122"/>
                          <a:cs typeface="+mn-cs"/>
                        </a:rPr>
                        <a:t>战略定位</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电商平台的定位是什么？</a:t>
                      </a:r>
                      <a:endParaRPr lang="en-US" altLang="zh-CN" sz="1400" smtClean="0">
                        <a:latin typeface="微软雅黑" pitchFamily="34" charset="-122"/>
                        <a:ea typeface="微软雅黑" pitchFamily="34" charset="-122"/>
                      </a:endParaRPr>
                    </a:p>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电商平台战略内涵是什么？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bl>
          </a:graphicData>
        </a:graphic>
      </p:graphicFrame>
    </p:spTree>
    <p:extLst>
      <p:ext uri="{BB962C8B-B14F-4D97-AF65-F5344CB8AC3E}">
        <p14:creationId xmlns:p14="http://schemas.microsoft.com/office/powerpoint/2010/main" val="2125475504"/>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五矿电商平台的总体战略愿景是</a:t>
            </a:r>
            <a:r>
              <a:rPr lang="en-US" altLang="zh-CN" smtClean="0"/>
              <a:t>——</a:t>
            </a:r>
            <a:r>
              <a:rPr lang="zh-CN" altLang="en-US" smtClean="0"/>
              <a:t>建成全国领先的大宗商品电子商务平台</a:t>
            </a:r>
            <a:endParaRPr lang="zh-CN" altLang="en-US"/>
          </a:p>
        </p:txBody>
      </p:sp>
      <p:sp>
        <p:nvSpPr>
          <p:cNvPr id="3" name="Text Placeholder 2"/>
          <p:cNvSpPr>
            <a:spLocks noGrp="1"/>
          </p:cNvSpPr>
          <p:nvPr>
            <p:ph type="body" idx="13"/>
          </p:nvPr>
        </p:nvSpPr>
        <p:spPr/>
        <p:txBody>
          <a:bodyPr/>
          <a:lstStyle/>
          <a:p>
            <a:r>
              <a:rPr lang="zh-CN" altLang="en-US" smtClean="0"/>
              <a:t>平台总体战略定位与目标</a:t>
            </a:r>
            <a:endParaRPr lang="zh-CN" altLang="en-US"/>
          </a:p>
        </p:txBody>
      </p:sp>
      <p:grpSp>
        <p:nvGrpSpPr>
          <p:cNvPr id="34" name="Group 33"/>
          <p:cNvGrpSpPr/>
          <p:nvPr/>
        </p:nvGrpSpPr>
        <p:grpSpPr>
          <a:xfrm>
            <a:off x="2064382" y="1541192"/>
            <a:ext cx="5173161" cy="412948"/>
            <a:chOff x="2046696" y="1541192"/>
            <a:chExt cx="5173161" cy="412948"/>
          </a:xfrm>
        </p:grpSpPr>
        <p:sp>
          <p:nvSpPr>
            <p:cNvPr id="8" name="Rectangle 7"/>
            <p:cNvSpPr/>
            <p:nvPr/>
          </p:nvSpPr>
          <p:spPr bwMode="gray">
            <a:xfrm>
              <a:off x="2046696" y="1541192"/>
              <a:ext cx="5173161" cy="412948"/>
            </a:xfrm>
            <a:prstGeom prst="rect">
              <a:avLst/>
            </a:prstGeom>
            <a:solidFill>
              <a:schemeClr val="accent1">
                <a:lumMod val="20000"/>
                <a:lumOff val="8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4" name="AutoShape 208"/>
            <p:cNvSpPr>
              <a:spLocks noChangeArrowheads="1"/>
            </p:cNvSpPr>
            <p:nvPr/>
          </p:nvSpPr>
          <p:spPr bwMode="auto">
            <a:xfrm>
              <a:off x="2231292" y="1613349"/>
              <a:ext cx="4824723" cy="251468"/>
            </a:xfrm>
            <a:prstGeom prst="roundRect">
              <a:avLst>
                <a:gd name="adj" fmla="val 9028"/>
              </a:avLst>
            </a:prstGeom>
            <a:solidFill>
              <a:schemeClr val="accent1">
                <a:lumMod val="20000"/>
                <a:lumOff val="80000"/>
              </a:schemeClr>
            </a:solidFill>
            <a:ln w="9525">
              <a:noFill/>
              <a:round/>
            </a:ln>
          </p:spPr>
          <p:txBody>
            <a:bodyPr wrap="none" lIns="91425" tIns="45713" rIns="91425" bIns="45713"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defTabSz="704850" eaLnBrk="0" hangingPunct="0">
                <a:lnSpc>
                  <a:spcPct val="130000"/>
                </a:lnSpc>
              </a:pPr>
              <a:r>
                <a:rPr lang="zh-CN" altLang="en-US" b="1" smtClean="0">
                  <a:solidFill>
                    <a:srgbClr val="000000"/>
                  </a:solidFill>
                  <a:latin typeface="+mn-ea"/>
                </a:rPr>
                <a:t>全国领先的大宗商品电子商务平台</a:t>
              </a:r>
            </a:p>
          </p:txBody>
        </p:sp>
      </p:grpSp>
      <p:grpSp>
        <p:nvGrpSpPr>
          <p:cNvPr id="11" name="Group 10"/>
          <p:cNvGrpSpPr/>
          <p:nvPr/>
        </p:nvGrpSpPr>
        <p:grpSpPr>
          <a:xfrm>
            <a:off x="1068425" y="2435919"/>
            <a:ext cx="7165075" cy="589163"/>
            <a:chOff x="1132763" y="2410831"/>
            <a:chExt cx="7165075" cy="589163"/>
          </a:xfrm>
        </p:grpSpPr>
        <p:sp>
          <p:nvSpPr>
            <p:cNvPr id="9" name="Rectangle 8"/>
            <p:cNvSpPr/>
            <p:nvPr/>
          </p:nvSpPr>
          <p:spPr bwMode="gray">
            <a:xfrm>
              <a:off x="1132763" y="2410831"/>
              <a:ext cx="7165075" cy="589163"/>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5" name="Rectangle 4"/>
            <p:cNvSpPr/>
            <p:nvPr/>
          </p:nvSpPr>
          <p:spPr>
            <a:xfrm>
              <a:off x="1139580" y="2432729"/>
              <a:ext cx="7158258" cy="523220"/>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spcAft>
                  <a:spcPts val="600"/>
                </a:spcAft>
              </a:pPr>
              <a:r>
                <a:rPr lang="zh-CN" altLang="zh-CN" sz="1400" smtClean="0">
                  <a:latin typeface="+mn-ea"/>
                </a:rPr>
                <a:t>借力传统业务，以信息化为手段，整合相关资源，打造商流、资金流、实物流贯通的全国领先的大宗商品电子商务</a:t>
              </a:r>
              <a:r>
                <a:rPr lang="zh-CN" altLang="en-US" sz="1400" smtClean="0">
                  <a:latin typeface="+mn-ea"/>
                </a:rPr>
                <a:t>平台</a:t>
              </a:r>
              <a:r>
                <a:rPr lang="zh-CN" altLang="zh-CN" sz="1400" smtClean="0">
                  <a:latin typeface="+mn-ea"/>
                </a:rPr>
                <a:t>，为</a:t>
              </a:r>
              <a:r>
                <a:rPr lang="zh-CN" altLang="en-US" sz="1400" smtClean="0">
                  <a:latin typeface="+mn-ea"/>
                </a:rPr>
                <a:t>传统企业</a:t>
              </a:r>
              <a:r>
                <a:rPr lang="zh-CN" altLang="zh-CN" sz="1400" smtClean="0">
                  <a:latin typeface="+mn-ea"/>
                </a:rPr>
                <a:t>及</a:t>
              </a:r>
              <a:r>
                <a:rPr lang="zh-CN" altLang="en-US" sz="1400" smtClean="0">
                  <a:latin typeface="+mn-ea"/>
                </a:rPr>
                <a:t>流通</a:t>
              </a:r>
              <a:r>
                <a:rPr lang="zh-CN" altLang="zh-CN" sz="1400" smtClean="0">
                  <a:latin typeface="+mn-ea"/>
                </a:rPr>
                <a:t>行业创造增量价值</a:t>
              </a:r>
              <a:endParaRPr lang="en-US" sz="1400">
                <a:latin typeface="+mn-ea"/>
              </a:endParaRPr>
            </a:p>
          </p:txBody>
        </p:sp>
      </p:grpSp>
      <p:sp>
        <p:nvSpPr>
          <p:cNvPr id="25" name="Isosceles Triangle 24"/>
          <p:cNvSpPr/>
          <p:nvPr/>
        </p:nvSpPr>
        <p:spPr bwMode="gray">
          <a:xfrm rot="10800000" flipV="1">
            <a:off x="3255483" y="2109342"/>
            <a:ext cx="2790960" cy="171375"/>
          </a:xfrm>
          <a:prstGeom prst="triangle">
            <a:avLst/>
          </a:prstGeom>
          <a:solidFill>
            <a:schemeClr val="bg1">
              <a:lumMod val="8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26" name="Isosceles Triangle 25"/>
          <p:cNvSpPr/>
          <p:nvPr/>
        </p:nvSpPr>
        <p:spPr bwMode="gray">
          <a:xfrm rot="10800000" flipV="1">
            <a:off x="2238602" y="3180284"/>
            <a:ext cx="4824722" cy="290216"/>
          </a:xfrm>
          <a:prstGeom prst="triangle">
            <a:avLst/>
          </a:prstGeom>
          <a:solidFill>
            <a:schemeClr val="bg1">
              <a:lumMod val="8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grpSp>
        <p:nvGrpSpPr>
          <p:cNvPr id="33" name="Group 32"/>
          <p:cNvGrpSpPr/>
          <p:nvPr/>
        </p:nvGrpSpPr>
        <p:grpSpPr>
          <a:xfrm>
            <a:off x="738043" y="3625702"/>
            <a:ext cx="7825839" cy="2893851"/>
            <a:chOff x="724395" y="3625702"/>
            <a:chExt cx="7825839" cy="2893851"/>
          </a:xfrm>
        </p:grpSpPr>
        <p:sp>
          <p:nvSpPr>
            <p:cNvPr id="10" name="Rectangle 9"/>
            <p:cNvSpPr/>
            <p:nvPr/>
          </p:nvSpPr>
          <p:spPr bwMode="gray">
            <a:xfrm>
              <a:off x="724395" y="3625702"/>
              <a:ext cx="7825839" cy="2893851"/>
            </a:xfrm>
            <a:prstGeom prst="rect">
              <a:avLst/>
            </a:prstGeom>
            <a:no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endParaRPr lang="zh-CN" altLang="en-US" sz="1600" kern="0" err="1">
                <a:solidFill>
                  <a:sysClr val="windowText" lastClr="000000"/>
                </a:solidFill>
                <a:latin typeface="+mn-ea"/>
                <a:cs typeface="Arial" pitchFamily="34" charset="0"/>
              </a:endParaRPr>
            </a:p>
          </p:txBody>
        </p:sp>
        <p:grpSp>
          <p:nvGrpSpPr>
            <p:cNvPr id="32" name="Group 31"/>
            <p:cNvGrpSpPr/>
            <p:nvPr/>
          </p:nvGrpSpPr>
          <p:grpSpPr>
            <a:xfrm>
              <a:off x="3426393" y="3714756"/>
              <a:ext cx="2398016" cy="1288800"/>
              <a:chOff x="3295825" y="3933123"/>
              <a:chExt cx="2398016" cy="1288800"/>
            </a:xfrm>
          </p:grpSpPr>
          <p:sp>
            <p:nvSpPr>
              <p:cNvPr id="15" name="Rectangle 14"/>
              <p:cNvSpPr/>
              <p:nvPr/>
            </p:nvSpPr>
            <p:spPr bwMode="gray">
              <a:xfrm>
                <a:off x="3295825" y="3933123"/>
                <a:ext cx="2390400" cy="1288800"/>
              </a:xfrm>
              <a:prstGeom prst="rect">
                <a:avLst/>
              </a:prstGeom>
              <a:solidFill>
                <a:schemeClr val="bg1">
                  <a:lumMod val="95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16" name="TextBox 15"/>
              <p:cNvSpPr txBox="1"/>
              <p:nvPr/>
            </p:nvSpPr>
            <p:spPr>
              <a:xfrm>
                <a:off x="3303441" y="3946771"/>
                <a:ext cx="2390400" cy="919089"/>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spcAft>
                    <a:spcPts val="600"/>
                  </a:spcAft>
                </a:pPr>
                <a:r>
                  <a:rPr lang="zh-CN" altLang="en-US" sz="1400" b="1">
                    <a:latin typeface="+mn-ea"/>
                  </a:rPr>
                  <a:t>五矿线上线下业务的</a:t>
                </a:r>
                <a:r>
                  <a:rPr lang="zh-CN" altLang="en-US" sz="1400" b="1" smtClean="0">
                    <a:latin typeface="+mn-ea"/>
                  </a:rPr>
                  <a:t>协同</a:t>
                </a:r>
                <a:endParaRPr lang="en-US" altLang="zh-CN" sz="1400" b="1" smtClean="0">
                  <a:latin typeface="+mn-ea"/>
                </a:endParaRPr>
              </a:p>
              <a:p>
                <a:pPr>
                  <a:spcAft>
                    <a:spcPts val="600"/>
                  </a:spcAft>
                </a:pPr>
                <a:r>
                  <a:rPr lang="zh-CN" altLang="en-US" sz="1200" smtClean="0">
                    <a:latin typeface="+mn-ea"/>
                  </a:rPr>
                  <a:t>充分利用传统贸易的客户关系、商品货物、社会关系、品牌优势等资源，促进线上线下协同</a:t>
                </a:r>
                <a:endParaRPr lang="en-US" altLang="zh-CN" sz="1200">
                  <a:latin typeface="+mn-ea"/>
                </a:endParaRPr>
              </a:p>
            </p:txBody>
          </p:sp>
        </p:grpSp>
        <p:grpSp>
          <p:nvGrpSpPr>
            <p:cNvPr id="31" name="Group 30"/>
            <p:cNvGrpSpPr/>
            <p:nvPr/>
          </p:nvGrpSpPr>
          <p:grpSpPr>
            <a:xfrm>
              <a:off x="6008484" y="3714756"/>
              <a:ext cx="2406573" cy="1288800"/>
              <a:chOff x="6086290" y="3933123"/>
              <a:chExt cx="2406573" cy="1288800"/>
            </a:xfrm>
          </p:grpSpPr>
          <p:sp>
            <p:nvSpPr>
              <p:cNvPr id="19" name="Rectangle 18"/>
              <p:cNvSpPr/>
              <p:nvPr/>
            </p:nvSpPr>
            <p:spPr bwMode="gray">
              <a:xfrm>
                <a:off x="6086290" y="3933123"/>
                <a:ext cx="2390400" cy="1288800"/>
              </a:xfrm>
              <a:prstGeom prst="rect">
                <a:avLst/>
              </a:prstGeom>
              <a:solidFill>
                <a:schemeClr val="bg1">
                  <a:lumMod val="95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20" name="TextBox 19"/>
              <p:cNvSpPr txBox="1"/>
              <p:nvPr/>
            </p:nvSpPr>
            <p:spPr>
              <a:xfrm>
                <a:off x="6102463" y="3940688"/>
                <a:ext cx="2390400" cy="919089"/>
              </a:xfrm>
              <a:prstGeom prst="rect">
                <a:avLst/>
              </a:prstGeom>
              <a:noFill/>
            </p:spPr>
            <p:txBody>
              <a:bodyPr wrap="square" lIns="36000" tIns="36000" rIns="36000" bIns="36000" rtlCol="0">
                <a:spAutoFit/>
              </a:bodyPr>
              <a:lstStyle>
                <a:defPPr>
                  <a:defRPr lang="de-DE"/>
                </a:defPPr>
                <a:lvl1pPr algn="ctr" rtl="0" fontAlgn="base">
                  <a:spcBef>
                    <a:spcPct val="0"/>
                  </a:spcBef>
                  <a:spcAft>
                    <a:spcPts val="600"/>
                  </a:spcAft>
                  <a:defRPr sz="1400" b="1" kern="1200">
                    <a:solidFill>
                      <a:schemeClr val="tx1"/>
                    </a:solidFill>
                    <a:latin typeface="+mj-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a:latin typeface="+mn-ea"/>
                  </a:rPr>
                  <a:t>社会资源的整合</a:t>
                </a:r>
                <a:endParaRPr lang="en-US" altLang="zh-CN">
                  <a:latin typeface="+mn-ea"/>
                </a:endParaRPr>
              </a:p>
              <a:p>
                <a:pPr algn="l"/>
                <a:r>
                  <a:rPr lang="zh-CN" altLang="en-US" sz="1200" b="0">
                    <a:latin typeface="+mn-ea"/>
                  </a:rPr>
                  <a:t>钢厂、贸易商、最终用户、金融、仓储、物流、剪切加工等社会资源的整合</a:t>
                </a:r>
                <a:endParaRPr lang="en-US" altLang="zh-CN" sz="1200" b="0">
                  <a:latin typeface="+mn-ea"/>
                </a:endParaRPr>
              </a:p>
            </p:txBody>
          </p:sp>
        </p:grpSp>
        <p:grpSp>
          <p:nvGrpSpPr>
            <p:cNvPr id="30" name="Group 29"/>
            <p:cNvGrpSpPr/>
            <p:nvPr/>
          </p:nvGrpSpPr>
          <p:grpSpPr>
            <a:xfrm>
              <a:off x="2139156" y="5132331"/>
              <a:ext cx="2390400" cy="1288800"/>
              <a:chOff x="1845251" y="5186923"/>
              <a:chExt cx="2390400" cy="1288800"/>
            </a:xfrm>
          </p:grpSpPr>
          <p:sp>
            <p:nvSpPr>
              <p:cNvPr id="21" name="Rectangle 20"/>
              <p:cNvSpPr/>
              <p:nvPr/>
            </p:nvSpPr>
            <p:spPr bwMode="gray">
              <a:xfrm>
                <a:off x="1845251" y="5186923"/>
                <a:ext cx="2390400" cy="1288800"/>
              </a:xfrm>
              <a:prstGeom prst="rect">
                <a:avLst/>
              </a:prstGeom>
              <a:solidFill>
                <a:schemeClr val="bg1">
                  <a:lumMod val="95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22" name="TextBox 21"/>
              <p:cNvSpPr txBox="1"/>
              <p:nvPr/>
            </p:nvSpPr>
            <p:spPr>
              <a:xfrm>
                <a:off x="1845251" y="5200571"/>
                <a:ext cx="2390400" cy="734423"/>
              </a:xfrm>
              <a:prstGeom prst="rect">
                <a:avLst/>
              </a:prstGeom>
              <a:noFill/>
            </p:spPr>
            <p:txBody>
              <a:bodyPr wrap="square" lIns="36000" tIns="36000" rIns="36000" bIns="36000" rtlCol="0">
                <a:spAutoFit/>
              </a:bodyPr>
              <a:lstStyle>
                <a:defPPr>
                  <a:defRPr lang="de-DE"/>
                </a:defPPr>
                <a:lvl1pPr algn="ctr" rtl="0" fontAlgn="base">
                  <a:spcBef>
                    <a:spcPct val="0"/>
                  </a:spcBef>
                  <a:spcAft>
                    <a:spcPts val="600"/>
                  </a:spcAft>
                  <a:defRPr sz="1400" b="1" kern="1200">
                    <a:solidFill>
                      <a:schemeClr val="tx1"/>
                    </a:solidFill>
                    <a:latin typeface="+mj-ea"/>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a:latin typeface="+mn-ea"/>
                  </a:rPr>
                  <a:t>四流的整合</a:t>
                </a:r>
                <a:endParaRPr lang="en-US" altLang="zh-CN">
                  <a:latin typeface="+mn-ea"/>
                </a:endParaRPr>
              </a:p>
              <a:p>
                <a:pPr algn="l"/>
                <a:r>
                  <a:rPr lang="zh-CN" altLang="en-US" sz="1200" b="0">
                    <a:latin typeface="+mn-ea"/>
                  </a:rPr>
                  <a:t>借助信息流</a:t>
                </a:r>
                <a:r>
                  <a:rPr lang="en-US" altLang="zh-CN" sz="1200" b="0">
                    <a:latin typeface="+mn-ea"/>
                  </a:rPr>
                  <a:t>(IT)</a:t>
                </a:r>
                <a:r>
                  <a:rPr lang="zh-CN" altLang="en-US" sz="1200" b="0">
                    <a:latin typeface="+mn-ea"/>
                  </a:rPr>
                  <a:t>，商流、物流、资金流的有机整合</a:t>
                </a:r>
              </a:p>
            </p:txBody>
          </p:sp>
        </p:grpSp>
        <p:grpSp>
          <p:nvGrpSpPr>
            <p:cNvPr id="17" name="Group 16"/>
            <p:cNvGrpSpPr/>
            <p:nvPr/>
          </p:nvGrpSpPr>
          <p:grpSpPr>
            <a:xfrm>
              <a:off x="4721246" y="5132331"/>
              <a:ext cx="2390400" cy="1288800"/>
              <a:chOff x="4707868" y="5186923"/>
              <a:chExt cx="2390400" cy="1288800"/>
            </a:xfrm>
          </p:grpSpPr>
          <p:sp>
            <p:nvSpPr>
              <p:cNvPr id="23" name="Rectangle 22"/>
              <p:cNvSpPr/>
              <p:nvPr/>
            </p:nvSpPr>
            <p:spPr bwMode="gray">
              <a:xfrm>
                <a:off x="4707868" y="5186923"/>
                <a:ext cx="2390400" cy="1288800"/>
              </a:xfrm>
              <a:prstGeom prst="rect">
                <a:avLst/>
              </a:prstGeom>
              <a:solidFill>
                <a:schemeClr val="bg1">
                  <a:lumMod val="95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24" name="TextBox 23"/>
              <p:cNvSpPr txBox="1"/>
              <p:nvPr/>
            </p:nvSpPr>
            <p:spPr>
              <a:xfrm>
                <a:off x="4707868" y="5196555"/>
                <a:ext cx="2390400" cy="734423"/>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spcAft>
                    <a:spcPts val="600"/>
                  </a:spcAft>
                </a:pPr>
                <a:r>
                  <a:rPr lang="zh-CN" altLang="en-US" sz="1400" b="1">
                    <a:latin typeface="+mn-ea"/>
                  </a:rPr>
                  <a:t>新秩序、新价值</a:t>
                </a:r>
                <a:endParaRPr lang="en-US" altLang="zh-CN" sz="1400" b="1" smtClean="0">
                  <a:latin typeface="+mn-ea"/>
                </a:endParaRPr>
              </a:p>
              <a:p>
                <a:pPr>
                  <a:spcAft>
                    <a:spcPts val="600"/>
                  </a:spcAft>
                </a:pPr>
                <a:r>
                  <a:rPr lang="zh-CN" altLang="en-US" sz="1200">
                    <a:latin typeface="+mn-ea"/>
                  </a:rPr>
                  <a:t>构建大宗商品流通的新秩序，为相关各方创造增量价值</a:t>
                </a:r>
              </a:p>
            </p:txBody>
          </p:sp>
        </p:grpSp>
        <p:sp>
          <p:nvSpPr>
            <p:cNvPr id="18" name="Rectangle 17"/>
            <p:cNvSpPr/>
            <p:nvPr/>
          </p:nvSpPr>
          <p:spPr bwMode="gray">
            <a:xfrm>
              <a:off x="851075" y="3714756"/>
              <a:ext cx="2391244" cy="1278027"/>
            </a:xfrm>
            <a:prstGeom prst="rect">
              <a:avLst/>
            </a:prstGeom>
            <a:solidFill>
              <a:schemeClr val="bg1">
                <a:lumMod val="95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lvl="0" algn="ctr">
                <a:spcAft>
                  <a:spcPts val="600"/>
                </a:spcAft>
              </a:pPr>
              <a:r>
                <a:rPr lang="zh-CN" altLang="en-US" sz="1400" b="1">
                  <a:solidFill>
                    <a:prstClr val="black"/>
                  </a:solidFill>
                  <a:latin typeface="华文细黑"/>
                  <a:cs typeface="Arial"/>
                </a:rPr>
                <a:t>服务型平台</a:t>
              </a:r>
            </a:p>
            <a:p>
              <a:pPr lvl="0">
                <a:spcAft>
                  <a:spcPts val="600"/>
                </a:spcAft>
              </a:pPr>
              <a:r>
                <a:rPr lang="zh-CN" altLang="en-US" sz="1200">
                  <a:solidFill>
                    <a:prstClr val="black"/>
                  </a:solidFill>
                  <a:latin typeface="华文细黑"/>
                  <a:cs typeface="Arial"/>
                </a:rPr>
                <a:t>服务生态圈</a:t>
              </a:r>
              <a:r>
                <a:rPr lang="en-US" altLang="zh-CN" sz="1200">
                  <a:solidFill>
                    <a:prstClr val="black"/>
                  </a:solidFill>
                  <a:latin typeface="华文细黑"/>
                  <a:cs typeface="Arial"/>
                </a:rPr>
                <a:t>(</a:t>
              </a:r>
              <a:r>
                <a:rPr lang="zh-CN" altLang="en-US" sz="1200">
                  <a:solidFill>
                    <a:prstClr val="black"/>
                  </a:solidFill>
                  <a:latin typeface="华文细黑"/>
                  <a:cs typeface="Arial"/>
                </a:rPr>
                <a:t>交易服务</a:t>
              </a:r>
              <a:r>
                <a:rPr lang="en-US" altLang="zh-CN" sz="1200">
                  <a:solidFill>
                    <a:prstClr val="black"/>
                  </a:solidFill>
                  <a:latin typeface="华文细黑"/>
                  <a:cs typeface="Arial"/>
                </a:rPr>
                <a:t>(</a:t>
              </a:r>
              <a:r>
                <a:rPr lang="zh-CN" altLang="en-US" sz="1200">
                  <a:solidFill>
                    <a:prstClr val="black"/>
                  </a:solidFill>
                  <a:latin typeface="华文细黑"/>
                  <a:cs typeface="Arial"/>
                </a:rPr>
                <a:t>现货</a:t>
              </a:r>
              <a:r>
                <a:rPr lang="en-US" altLang="zh-CN" sz="1200">
                  <a:solidFill>
                    <a:prstClr val="black"/>
                  </a:solidFill>
                  <a:latin typeface="华文细黑"/>
                  <a:cs typeface="Arial"/>
                </a:rPr>
                <a:t>(</a:t>
              </a:r>
              <a:r>
                <a:rPr lang="zh-CN" altLang="en-US" sz="1200">
                  <a:solidFill>
                    <a:prstClr val="black"/>
                  </a:solidFill>
                  <a:latin typeface="华文细黑"/>
                  <a:cs typeface="Arial"/>
                </a:rPr>
                <a:t>挂牌、竞价</a:t>
              </a:r>
              <a:r>
                <a:rPr lang="en-US" altLang="zh-CN" sz="1200">
                  <a:solidFill>
                    <a:prstClr val="black"/>
                  </a:solidFill>
                  <a:latin typeface="华文细黑"/>
                  <a:cs typeface="Arial"/>
                </a:rPr>
                <a:t>)</a:t>
              </a:r>
              <a:r>
                <a:rPr lang="zh-CN" altLang="en-US" sz="1200">
                  <a:solidFill>
                    <a:prstClr val="black"/>
                  </a:solidFill>
                  <a:latin typeface="华文细黑"/>
                  <a:cs typeface="Arial"/>
                </a:rPr>
                <a:t>、期货</a:t>
              </a:r>
              <a:r>
                <a:rPr lang="en-US" altLang="zh-CN" sz="1200">
                  <a:solidFill>
                    <a:prstClr val="black"/>
                  </a:solidFill>
                  <a:latin typeface="华文细黑"/>
                  <a:cs typeface="Arial"/>
                </a:rPr>
                <a:t>…)</a:t>
              </a:r>
              <a:r>
                <a:rPr lang="zh-CN" altLang="en-US" sz="1200">
                  <a:solidFill>
                    <a:prstClr val="black"/>
                  </a:solidFill>
                  <a:latin typeface="华文细黑"/>
                  <a:cs typeface="Arial"/>
                </a:rPr>
                <a:t>、物流服务</a:t>
              </a:r>
              <a:r>
                <a:rPr lang="en-US" altLang="zh-CN" sz="1200">
                  <a:solidFill>
                    <a:prstClr val="black"/>
                  </a:solidFill>
                  <a:latin typeface="华文细黑"/>
                  <a:cs typeface="Arial"/>
                </a:rPr>
                <a:t>(</a:t>
              </a:r>
              <a:r>
                <a:rPr lang="zh-CN" altLang="en-US" sz="1200">
                  <a:solidFill>
                    <a:prstClr val="black"/>
                  </a:solidFill>
                  <a:latin typeface="华文细黑"/>
                  <a:cs typeface="Arial"/>
                </a:rPr>
                <a:t>运输、仓储、剪切加工、配送</a:t>
              </a:r>
              <a:r>
                <a:rPr lang="en-US" altLang="zh-CN" sz="1200">
                  <a:solidFill>
                    <a:prstClr val="black"/>
                  </a:solidFill>
                  <a:latin typeface="华文细黑"/>
                  <a:cs typeface="Arial"/>
                </a:rPr>
                <a:t>)</a:t>
              </a:r>
              <a:r>
                <a:rPr lang="zh-CN" altLang="en-US" sz="1200">
                  <a:solidFill>
                    <a:prstClr val="black"/>
                  </a:solidFill>
                  <a:latin typeface="华文细黑"/>
                  <a:cs typeface="Arial"/>
                </a:rPr>
                <a:t>、金融服务</a:t>
              </a:r>
              <a:r>
                <a:rPr lang="en-US" altLang="zh-CN" sz="1200">
                  <a:solidFill>
                    <a:prstClr val="black"/>
                  </a:solidFill>
                  <a:latin typeface="华文细黑"/>
                  <a:cs typeface="Arial"/>
                </a:rPr>
                <a:t>(</a:t>
              </a:r>
              <a:r>
                <a:rPr lang="zh-CN" altLang="en-US" sz="1200">
                  <a:solidFill>
                    <a:prstClr val="black"/>
                  </a:solidFill>
                  <a:latin typeface="华文细黑"/>
                  <a:cs typeface="Arial"/>
                </a:rPr>
                <a:t>支付、融资、保险</a:t>
              </a:r>
              <a:r>
                <a:rPr lang="en-US" altLang="zh-CN" sz="1200">
                  <a:solidFill>
                    <a:prstClr val="black"/>
                  </a:solidFill>
                  <a:latin typeface="华文细黑"/>
                  <a:cs typeface="Arial"/>
                </a:rPr>
                <a:t>)</a:t>
              </a:r>
              <a:r>
                <a:rPr lang="zh-CN" altLang="en-US" sz="1200">
                  <a:solidFill>
                    <a:prstClr val="black"/>
                  </a:solidFill>
                  <a:latin typeface="华文细黑"/>
                  <a:cs typeface="Arial"/>
                </a:rPr>
                <a:t>、数据服务</a:t>
              </a:r>
              <a:r>
                <a:rPr lang="en-US" altLang="zh-CN" sz="1200">
                  <a:solidFill>
                    <a:prstClr val="black"/>
                  </a:solidFill>
                  <a:latin typeface="华文细黑"/>
                  <a:cs typeface="Arial"/>
                </a:rPr>
                <a:t>(</a:t>
              </a:r>
              <a:r>
                <a:rPr lang="zh-CN" altLang="en-US" sz="1200">
                  <a:solidFill>
                    <a:prstClr val="black"/>
                  </a:solidFill>
                  <a:latin typeface="华文细黑"/>
                  <a:cs typeface="Arial"/>
                </a:rPr>
                <a:t>资讯、指数</a:t>
              </a:r>
              <a:r>
                <a:rPr lang="en-US" altLang="zh-CN" sz="1200" smtClean="0">
                  <a:solidFill>
                    <a:prstClr val="black"/>
                  </a:solidFill>
                  <a:latin typeface="华文细黑"/>
                  <a:cs typeface="Arial"/>
                </a:rPr>
                <a:t>)</a:t>
              </a:r>
              <a:endParaRPr lang="en-US" altLang="zh-CN" sz="1200">
                <a:solidFill>
                  <a:prstClr val="black"/>
                </a:solidFill>
                <a:latin typeface="华文细黑"/>
                <a:cs typeface="Arial"/>
              </a:endParaRPr>
            </a:p>
          </p:txBody>
        </p:sp>
      </p:grpSp>
      <p:sp>
        <p:nvSpPr>
          <p:cNvPr id="12" name="TextBox 11"/>
          <p:cNvSpPr txBox="1"/>
          <p:nvPr/>
        </p:nvSpPr>
        <p:spPr>
          <a:xfrm>
            <a:off x="55114" y="1570993"/>
            <a:ext cx="921230" cy="288147"/>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b="1">
                <a:solidFill>
                  <a:srgbClr val="000000"/>
                </a:solidFill>
                <a:latin typeface="+mn-ea"/>
              </a:rPr>
              <a:t>战略</a:t>
            </a:r>
            <a:r>
              <a:rPr lang="zh-CN" altLang="en-US" sz="1400" b="1" smtClean="0">
                <a:solidFill>
                  <a:srgbClr val="000000"/>
                </a:solidFill>
                <a:latin typeface="+mn-ea"/>
              </a:rPr>
              <a:t>目标</a:t>
            </a:r>
            <a:endParaRPr lang="zh-CN" altLang="en-US" sz="1400" smtClean="0">
              <a:latin typeface="+mn-ea"/>
            </a:endParaRPr>
          </a:p>
        </p:txBody>
      </p:sp>
      <p:sp>
        <p:nvSpPr>
          <p:cNvPr id="28" name="TextBox 27"/>
          <p:cNvSpPr txBox="1"/>
          <p:nvPr/>
        </p:nvSpPr>
        <p:spPr>
          <a:xfrm>
            <a:off x="55114" y="2619871"/>
            <a:ext cx="921230" cy="288147"/>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spcAft>
                <a:spcPts val="600"/>
              </a:spcAft>
            </a:pPr>
            <a:r>
              <a:rPr lang="zh-CN" altLang="en-US" sz="1400" b="1">
                <a:latin typeface="+mn-ea"/>
              </a:rPr>
              <a:t>战略定位</a:t>
            </a:r>
            <a:endParaRPr lang="en-US" altLang="zh-CN" sz="1400" b="1">
              <a:latin typeface="+mn-ea"/>
            </a:endParaRPr>
          </a:p>
        </p:txBody>
      </p:sp>
      <p:sp>
        <p:nvSpPr>
          <p:cNvPr id="29" name="TextBox 28"/>
          <p:cNvSpPr txBox="1"/>
          <p:nvPr/>
        </p:nvSpPr>
        <p:spPr>
          <a:xfrm>
            <a:off x="55114" y="3266221"/>
            <a:ext cx="921230" cy="288147"/>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spcAft>
                <a:spcPts val="600"/>
              </a:spcAft>
            </a:pPr>
            <a:r>
              <a:rPr lang="zh-CN" altLang="en-US" sz="1400" b="1" smtClean="0">
                <a:latin typeface="+mn-ea"/>
              </a:rPr>
              <a:t>战略</a:t>
            </a:r>
            <a:r>
              <a:rPr lang="zh-CN" altLang="en-US" sz="1400" b="1">
                <a:latin typeface="+mn-ea"/>
              </a:rPr>
              <a:t>内涵</a:t>
            </a:r>
            <a:endParaRPr lang="en-US" altLang="zh-CN" sz="1400" b="1">
              <a:latin typeface="+mn-ea"/>
            </a:endParaRPr>
          </a:p>
        </p:txBody>
      </p:sp>
    </p:spTree>
    <p:extLst>
      <p:ext uri="{BB962C8B-B14F-4D97-AF65-F5344CB8AC3E}">
        <p14:creationId xmlns:p14="http://schemas.microsoft.com/office/powerpoint/2010/main" val="25481828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2272500" y="3485080"/>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639310356"/>
              </p:ext>
            </p:extLst>
          </p:nvPr>
        </p:nvGraphicFramePr>
        <p:xfrm>
          <a:off x="2773003" y="1774201"/>
          <a:ext cx="6046534" cy="4373880"/>
        </p:xfrm>
        <a:graphic>
          <a:graphicData uri="http://schemas.openxmlformats.org/drawingml/2006/table">
            <a:tbl>
              <a:tblPr firstRow="1">
                <a:tableStyleId>{C083E6E3-FA7D-4D7B-A595-EF9225AFEA82}</a:tableStyleId>
              </a:tblPr>
              <a:tblGrid>
                <a:gridCol w="1694777"/>
                <a:gridCol w="4351757"/>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3.0 </a:t>
                      </a:r>
                      <a:r>
                        <a:rPr lang="zh-CN" altLang="en-US" sz="1400" kern="1200" smtClean="0">
                          <a:solidFill>
                            <a:schemeClr val="tx1"/>
                          </a:solidFill>
                          <a:latin typeface="微软雅黑" pitchFamily="34" charset="-122"/>
                          <a:ea typeface="微软雅黑" pitchFamily="34" charset="-122"/>
                          <a:cs typeface="+mn-cs"/>
                        </a:rPr>
                        <a:t>总体发展策略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平台发展的总体策略是什么？路径是怎样的？</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3.1 </a:t>
                      </a:r>
                      <a:r>
                        <a:rPr lang="zh-CN" altLang="en-US" sz="1400" kern="1200" smtClean="0">
                          <a:solidFill>
                            <a:schemeClr val="tx1"/>
                          </a:solidFill>
                          <a:latin typeface="微软雅黑" pitchFamily="34" charset="-122"/>
                          <a:ea typeface="微软雅黑" pitchFamily="34" charset="-122"/>
                          <a:cs typeface="+mn-cs"/>
                        </a:rPr>
                        <a:t>目标市场策略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目标市场如何切入？如何发展？</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3.2 </a:t>
                      </a:r>
                      <a:r>
                        <a:rPr lang="zh-CN" altLang="en-US" sz="1400" kern="1200" smtClean="0">
                          <a:solidFill>
                            <a:schemeClr val="tx1"/>
                          </a:solidFill>
                          <a:latin typeface="微软雅黑" pitchFamily="34" charset="-122"/>
                          <a:ea typeface="微软雅黑" pitchFamily="34" charset="-122"/>
                          <a:cs typeface="+mn-cs"/>
                        </a:rPr>
                        <a:t>业务组合策略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产品与目标群体需求之间的对应关系是什么？为哪些群体提供哪些产品或产品组合？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3.3 </a:t>
                      </a:r>
                      <a:r>
                        <a:rPr lang="zh-CN" altLang="en-US" sz="1400" kern="1200" smtClean="0">
                          <a:solidFill>
                            <a:schemeClr val="tx1"/>
                          </a:solidFill>
                          <a:latin typeface="微软雅黑" pitchFamily="34" charset="-122"/>
                          <a:ea typeface="微软雅黑" pitchFamily="34" charset="-122"/>
                          <a:cs typeface="+mn-cs"/>
                        </a:rPr>
                        <a:t>业务定价策略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各项业务的定价策略是什么？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3.4 </a:t>
                      </a:r>
                      <a:r>
                        <a:rPr lang="zh-CN" altLang="en-US" sz="1400" kern="1200" smtClean="0">
                          <a:solidFill>
                            <a:schemeClr val="tx1"/>
                          </a:solidFill>
                          <a:latin typeface="微软雅黑" pitchFamily="34" charset="-122"/>
                          <a:ea typeface="微软雅黑" pitchFamily="34" charset="-122"/>
                          <a:cs typeface="+mn-cs"/>
                        </a:rPr>
                        <a:t>线下资源与合作伙伴激励策略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如何吸引钢厂、分销公司与平台合作？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如何推进银行与平台的合作？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如何推进仓库资源与平台的合作？</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3.5 </a:t>
                      </a:r>
                      <a:r>
                        <a:rPr lang="zh-CN" altLang="en-US" sz="1400" kern="1200" smtClean="0">
                          <a:solidFill>
                            <a:schemeClr val="tx1"/>
                          </a:solidFill>
                          <a:latin typeface="微软雅黑" pitchFamily="34" charset="-122"/>
                          <a:ea typeface="微软雅黑" pitchFamily="34" charset="-122"/>
                          <a:cs typeface="+mn-cs"/>
                        </a:rPr>
                        <a:t>公关推广与客户维系策略</a:t>
                      </a:r>
                    </a:p>
                  </a:txBody>
                  <a:tcPr>
                    <a:lnT w="12700" cap="flat" cmpd="sng" algn="ctr">
                      <a:solidFill>
                        <a:schemeClr val="accent3"/>
                      </a:solidFill>
                      <a:prstDash val="solid"/>
                      <a:round/>
                      <a:headEnd type="none" w="med" len="med"/>
                      <a:tailEnd type="none" w="med" len="med"/>
                    </a:lnT>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借助政府、行业协会的公关策略是什么？</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应采取哪些媒介进行宣传？有哪些手段？</a:t>
                      </a: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与竞争网站的关系是什么？如何借助进行推广？</a:t>
                      </a:r>
                    </a:p>
                  </a:txBody>
                  <a:tcPr>
                    <a:lnT w="12700" cap="flat" cmpd="sng" algn="ctr">
                      <a:solidFill>
                        <a:schemeClr val="accent3"/>
                      </a:solidFill>
                      <a:prstDash val="solid"/>
                      <a:round/>
                      <a:headEnd type="none" w="med" len="med"/>
                      <a:tailEnd type="none" w="med" len="med"/>
                    </a:lnT>
                  </a:tcPr>
                </a:tc>
              </a:tr>
            </a:tbl>
          </a:graphicData>
        </a:graphic>
      </p:graphicFrame>
      <p:sp>
        <p:nvSpPr>
          <p:cNvPr id="24" name="AutoShape 27"/>
          <p:cNvSpPr>
            <a:spLocks noChangeArrowheads="1"/>
          </p:cNvSpPr>
          <p:nvPr>
            <p:custDataLst>
              <p:tags r:id="rId2"/>
            </p:custDataLst>
          </p:nvPr>
        </p:nvSpPr>
        <p:spPr bwMode="gray">
          <a:xfrm>
            <a:off x="154089" y="2047943"/>
            <a:ext cx="1965935" cy="3482704"/>
          </a:xfrm>
          <a:prstGeom prst="homePlate">
            <a:avLst>
              <a:gd name="adj" fmla="val 12342"/>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en-US" altLang="zh-CN" sz="1400" b="1" kern="0" smtClean="0">
                <a:solidFill>
                  <a:srgbClr val="FFFFFF"/>
                </a:solidFill>
                <a:latin typeface="微软雅黑" pitchFamily="34" charset="-122"/>
                <a:ea typeface="微软雅黑" pitchFamily="34" charset="-122"/>
              </a:rPr>
              <a:t>3.</a:t>
            </a:r>
            <a:r>
              <a:rPr lang="zh-CN" altLang="en-US" sz="1400" b="1" kern="0" smtClean="0">
                <a:solidFill>
                  <a:srgbClr val="FFFFFF"/>
                </a:solidFill>
                <a:latin typeface="微软雅黑" pitchFamily="34" charset="-122"/>
                <a:ea typeface="微软雅黑" pitchFamily="34" charset="-122"/>
              </a:rPr>
              <a:t>策略制定</a:t>
            </a:r>
            <a:endParaRPr lang="en-US" altLang="zh-CN" sz="1400" b="1" kern="0">
              <a:solidFill>
                <a:srgbClr val="FFFFFF"/>
              </a:solidFill>
              <a:latin typeface="微软雅黑" pitchFamily="34" charset="-122"/>
              <a:ea typeface="微软雅黑" pitchFamily="34" charset="-122"/>
            </a:endParaRPr>
          </a:p>
        </p:txBody>
      </p:sp>
      <p:sp>
        <p:nvSpPr>
          <p:cNvPr id="25" name="圆角矩形 15"/>
          <p:cNvSpPr/>
          <p:nvPr/>
        </p:nvSpPr>
        <p:spPr bwMode="auto">
          <a:xfrm>
            <a:off x="206765" y="347011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3.2 </a:t>
            </a:r>
            <a:r>
              <a:rPr lang="zh-CN" altLang="en-US" sz="1200" kern="0">
                <a:solidFill>
                  <a:srgbClr val="000000"/>
                </a:solidFill>
                <a:latin typeface="微软雅黑" pitchFamily="34" charset="-122"/>
                <a:ea typeface="微软雅黑" pitchFamily="34" charset="-122"/>
              </a:rPr>
              <a:t>业务</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组合策略</a:t>
            </a:r>
          </a:p>
        </p:txBody>
      </p:sp>
      <p:sp>
        <p:nvSpPr>
          <p:cNvPr id="27" name="圆角矩形 15"/>
          <p:cNvSpPr/>
          <p:nvPr/>
        </p:nvSpPr>
        <p:spPr bwMode="auto">
          <a:xfrm>
            <a:off x="206765" y="3964465"/>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3.3 </a:t>
            </a:r>
            <a:r>
              <a:rPr lang="zh-CN" altLang="en-US" sz="1200" kern="0">
                <a:solidFill>
                  <a:srgbClr val="000000"/>
                </a:solidFill>
                <a:latin typeface="微软雅黑" pitchFamily="34" charset="-122"/>
                <a:ea typeface="微软雅黑" pitchFamily="34" charset="-122"/>
              </a:rPr>
              <a:t>业务</a:t>
            </a:r>
            <a:r>
              <a:rPr lang="zh-CN" altLang="en-US" sz="1200" kern="0" smtClean="0">
                <a:solidFill>
                  <a:srgbClr val="000000"/>
                </a:solidFill>
                <a:latin typeface="微软雅黑" pitchFamily="34" charset="-122"/>
                <a:ea typeface="微软雅黑" pitchFamily="34" charset="-122"/>
              </a:rPr>
              <a:t>定价</a:t>
            </a:r>
            <a:r>
              <a:rPr lang="zh-CN" altLang="en-US" sz="1200" kern="0">
                <a:solidFill>
                  <a:srgbClr val="000000"/>
                </a:solidFill>
                <a:latin typeface="微软雅黑" pitchFamily="34" charset="-122"/>
                <a:ea typeface="微软雅黑" pitchFamily="34" charset="-122"/>
              </a:rPr>
              <a:t>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8" name="圆角矩形 15"/>
          <p:cNvSpPr/>
          <p:nvPr/>
        </p:nvSpPr>
        <p:spPr bwMode="auto">
          <a:xfrm>
            <a:off x="206115" y="2481406"/>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3.0 </a:t>
            </a:r>
            <a:r>
              <a:rPr lang="zh-CN" altLang="en-US" sz="1200" kern="0" smtClean="0">
                <a:solidFill>
                  <a:srgbClr val="000000"/>
                </a:solidFill>
                <a:latin typeface="微软雅黑" pitchFamily="34" charset="-122"/>
                <a:ea typeface="微软雅黑" pitchFamily="34" charset="-122"/>
              </a:rPr>
              <a:t>总体发展</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
        <p:nvSpPr>
          <p:cNvPr id="31" name="圆角矩形 15"/>
          <p:cNvSpPr/>
          <p:nvPr/>
        </p:nvSpPr>
        <p:spPr bwMode="auto">
          <a:xfrm>
            <a:off x="206765" y="4458818"/>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auto">
              <a:spcBef>
                <a:spcPct val="0"/>
              </a:spcBef>
              <a:spcAft>
                <a:spcPct val="0"/>
              </a:spcAft>
              <a:defRPr/>
            </a:pPr>
            <a:r>
              <a:rPr lang="en-US" altLang="zh-CN" sz="1200" kern="0" smtClean="0">
                <a:solidFill>
                  <a:srgbClr val="000000"/>
                </a:solidFill>
                <a:latin typeface="微软雅黑" pitchFamily="34" charset="-122"/>
                <a:ea typeface="微软雅黑" pitchFamily="34" charset="-122"/>
              </a:rPr>
              <a:t>3.4 </a:t>
            </a:r>
            <a:r>
              <a:rPr lang="zh-CN" altLang="en-US" sz="1200" kern="0" smtClean="0">
                <a:solidFill>
                  <a:srgbClr val="000000"/>
                </a:solidFill>
                <a:latin typeface="微软雅黑" pitchFamily="34" charset="-122"/>
                <a:ea typeface="微软雅黑" pitchFamily="34" charset="-122"/>
              </a:rPr>
              <a:t>线下资源与合作伙伴激励策略</a:t>
            </a:r>
            <a:endParaRPr lang="zh-CN" altLang="en-US" sz="1200" kern="0">
              <a:solidFill>
                <a:srgbClr val="000000"/>
              </a:solidFill>
              <a:latin typeface="微软雅黑" pitchFamily="34" charset="-122"/>
              <a:ea typeface="微软雅黑" pitchFamily="34" charset="-122"/>
            </a:endParaRPr>
          </a:p>
        </p:txBody>
      </p:sp>
      <p:sp>
        <p:nvSpPr>
          <p:cNvPr id="32" name="圆角矩形 15"/>
          <p:cNvSpPr/>
          <p:nvPr/>
        </p:nvSpPr>
        <p:spPr bwMode="auto">
          <a:xfrm>
            <a:off x="206765" y="495317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3.5 </a:t>
            </a:r>
            <a:r>
              <a:rPr lang="zh-CN" altLang="en-US" sz="1200" kern="0" noProof="0" smtClean="0">
                <a:solidFill>
                  <a:srgbClr val="000000"/>
                </a:solidFill>
                <a:latin typeface="微软雅黑" pitchFamily="34" charset="-122"/>
                <a:ea typeface="微软雅黑" pitchFamily="34" charset="-122"/>
              </a:rPr>
              <a:t>公关推广与客户维系策略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3" name="圆角矩形 15"/>
          <p:cNvSpPr/>
          <p:nvPr/>
        </p:nvSpPr>
        <p:spPr bwMode="auto">
          <a:xfrm>
            <a:off x="206115" y="2975759"/>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3.1 </a:t>
            </a:r>
            <a:r>
              <a:rPr lang="zh-CN" altLang="en-US" sz="1200" kern="0">
                <a:solidFill>
                  <a:srgbClr val="000000"/>
                </a:solidFill>
                <a:latin typeface="微软雅黑" pitchFamily="34" charset="-122"/>
                <a:ea typeface="微软雅黑" pitchFamily="34" charset="-122"/>
              </a:rPr>
              <a:t>目标</a:t>
            </a:r>
            <a:r>
              <a:rPr lang="zh-CN" altLang="en-US" sz="1200" kern="0" smtClean="0">
                <a:solidFill>
                  <a:srgbClr val="000000"/>
                </a:solidFill>
                <a:latin typeface="微软雅黑" pitchFamily="34" charset="-122"/>
                <a:ea typeface="微软雅黑" pitchFamily="34" charset="-122"/>
              </a:rPr>
              <a:t>市场</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分三个阶段，从服务买卖方的基本交易需求向提供全产业链解决方案的方向迈进，不断丰富业务模式、积累客户并提高盈利能力</a:t>
            </a:r>
            <a:endParaRPr lang="zh-HK" altLang="en-US"/>
          </a:p>
        </p:txBody>
      </p:sp>
      <p:sp>
        <p:nvSpPr>
          <p:cNvPr id="3" name="Text Placeholder 2"/>
          <p:cNvSpPr>
            <a:spLocks noGrp="1"/>
          </p:cNvSpPr>
          <p:nvPr>
            <p:ph type="body" idx="13"/>
          </p:nvPr>
        </p:nvSpPr>
        <p:spPr/>
        <p:txBody>
          <a:bodyPr/>
          <a:lstStyle/>
          <a:p>
            <a:r>
              <a:rPr lang="zh-CN" altLang="en-US" smtClean="0"/>
              <a:t>总体发展策略</a:t>
            </a:r>
            <a:endParaRPr lang="zh-HK" altLang="en-US"/>
          </a:p>
        </p:txBody>
      </p:sp>
      <p:grpSp>
        <p:nvGrpSpPr>
          <p:cNvPr id="4" name="组合 3"/>
          <p:cNvGrpSpPr/>
          <p:nvPr/>
        </p:nvGrpSpPr>
        <p:grpSpPr>
          <a:xfrm>
            <a:off x="266715" y="2533698"/>
            <a:ext cx="8497245" cy="669366"/>
            <a:chOff x="677497" y="2158159"/>
            <a:chExt cx="8110539" cy="669366"/>
          </a:xfrm>
          <a:effectLst>
            <a:outerShdw blurRad="50800" dist="38100" dir="2700000" algn="tl" rotWithShape="0">
              <a:prstClr val="black">
                <a:alpha val="40000"/>
              </a:prstClr>
            </a:outerShdw>
          </a:effectLst>
        </p:grpSpPr>
        <p:sp>
          <p:nvSpPr>
            <p:cNvPr id="93" name="Line 15"/>
            <p:cNvSpPr>
              <a:spLocks noChangeShapeType="1"/>
            </p:cNvSpPr>
            <p:nvPr/>
          </p:nvSpPr>
          <p:spPr bwMode="auto">
            <a:xfrm>
              <a:off x="677497" y="2827524"/>
              <a:ext cx="2705232"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sp>
          <p:nvSpPr>
            <p:cNvPr id="94" name="Line 16"/>
            <p:cNvSpPr>
              <a:spLocks noChangeShapeType="1"/>
            </p:cNvSpPr>
            <p:nvPr/>
          </p:nvSpPr>
          <p:spPr bwMode="auto">
            <a:xfrm>
              <a:off x="3379289" y="2488359"/>
              <a:ext cx="2674277"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sp>
          <p:nvSpPr>
            <p:cNvPr id="96" name="Line 17"/>
            <p:cNvSpPr>
              <a:spLocks noChangeShapeType="1"/>
            </p:cNvSpPr>
            <p:nvPr/>
          </p:nvSpPr>
          <p:spPr bwMode="auto">
            <a:xfrm>
              <a:off x="6053567" y="2158159"/>
              <a:ext cx="2734469"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cxnSp>
          <p:nvCxnSpPr>
            <p:cNvPr id="98" name="AutoShape 18"/>
            <p:cNvCxnSpPr>
              <a:cxnSpLocks noChangeShapeType="1"/>
              <a:stCxn id="94" idx="0"/>
              <a:endCxn id="93" idx="1"/>
            </p:cNvCxnSpPr>
            <p:nvPr/>
          </p:nvCxnSpPr>
          <p:spPr bwMode="auto">
            <a:xfrm>
              <a:off x="3379289" y="2488359"/>
              <a:ext cx="3440" cy="339166"/>
            </a:xfrm>
            <a:prstGeom prst="straightConnector1">
              <a:avLst/>
            </a:prstGeom>
            <a:ln w="19050"/>
            <a:extLst/>
          </p:spPr>
          <p:style>
            <a:lnRef idx="1">
              <a:schemeClr val="accent4"/>
            </a:lnRef>
            <a:fillRef idx="0">
              <a:schemeClr val="accent4"/>
            </a:fillRef>
            <a:effectRef idx="0">
              <a:schemeClr val="accent4"/>
            </a:effectRef>
            <a:fontRef idx="minor">
              <a:schemeClr val="tx1"/>
            </a:fontRef>
          </p:style>
        </p:cxnSp>
        <p:cxnSp>
          <p:nvCxnSpPr>
            <p:cNvPr id="99" name="AutoShape 19"/>
            <p:cNvCxnSpPr>
              <a:cxnSpLocks noChangeShapeType="1"/>
              <a:stCxn id="96" idx="0"/>
              <a:endCxn id="94" idx="1"/>
            </p:cNvCxnSpPr>
            <p:nvPr/>
          </p:nvCxnSpPr>
          <p:spPr bwMode="auto">
            <a:xfrm flipH="1">
              <a:off x="6053566" y="2158159"/>
              <a:ext cx="1" cy="330201"/>
            </a:xfrm>
            <a:prstGeom prst="straightConnector1">
              <a:avLst/>
            </a:prstGeom>
            <a:ln w="19050"/>
            <a:extLst/>
          </p:spPr>
          <p:style>
            <a:lnRef idx="1">
              <a:schemeClr val="accent4"/>
            </a:lnRef>
            <a:fillRef idx="0">
              <a:schemeClr val="accent4"/>
            </a:fillRef>
            <a:effectRef idx="0">
              <a:schemeClr val="accent4"/>
            </a:effectRef>
            <a:fontRef idx="minor">
              <a:schemeClr val="tx1"/>
            </a:fontRef>
          </p:style>
        </p:cxnSp>
      </p:grpSp>
      <p:sp>
        <p:nvSpPr>
          <p:cNvPr id="101" name="文本框 10"/>
          <p:cNvSpPr txBox="1"/>
          <p:nvPr/>
        </p:nvSpPr>
        <p:spPr>
          <a:xfrm>
            <a:off x="138030" y="3524472"/>
            <a:ext cx="257369" cy="1152000"/>
          </a:xfrm>
          <a:prstGeom prst="rect">
            <a:avLst/>
          </a:prstGeom>
          <a:solidFill>
            <a:schemeClr val="bg2"/>
          </a:solidFill>
        </p:spPr>
        <p:txBody>
          <a:bodyPr vert="eaVert"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smtClean="0"/>
              <a:t>业务组合</a:t>
            </a:r>
          </a:p>
        </p:txBody>
      </p:sp>
      <p:sp>
        <p:nvSpPr>
          <p:cNvPr id="104" name="文本框 12"/>
          <p:cNvSpPr txBox="1"/>
          <p:nvPr/>
        </p:nvSpPr>
        <p:spPr>
          <a:xfrm>
            <a:off x="90225" y="2429325"/>
            <a:ext cx="3168440" cy="719034"/>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a:t>构建期</a:t>
            </a:r>
            <a:r>
              <a:rPr lang="zh-CN" altLang="en-US" sz="1400" smtClean="0"/>
              <a:t>：安全可信的钢材交易服务平台</a:t>
            </a:r>
            <a:endParaRPr lang="en-US" altLang="zh-CN" sz="1400" smtClean="0"/>
          </a:p>
          <a:p>
            <a:pPr algn="ctr"/>
            <a:r>
              <a:rPr lang="zh-CN" altLang="en-US" sz="1400" b="1" smtClean="0"/>
              <a:t>围绕钢材贸易，</a:t>
            </a:r>
            <a:endParaRPr lang="en-US" altLang="zh-CN" sz="1400" b="1" smtClean="0"/>
          </a:p>
          <a:p>
            <a:pPr algn="ctr"/>
            <a:r>
              <a:rPr lang="zh-CN" altLang="en-US" sz="1400" b="1" smtClean="0"/>
              <a:t>提供真实可信安全的在线交易服务</a:t>
            </a:r>
          </a:p>
        </p:txBody>
      </p:sp>
      <p:sp>
        <p:nvSpPr>
          <p:cNvPr id="105" name="文本框 13"/>
          <p:cNvSpPr txBox="1"/>
          <p:nvPr/>
        </p:nvSpPr>
        <p:spPr>
          <a:xfrm>
            <a:off x="5758256" y="1969594"/>
            <a:ext cx="3294703" cy="50359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smtClean="0"/>
              <a:t>提升期：专业化大宗</a:t>
            </a:r>
            <a:r>
              <a:rPr lang="zh-CN" altLang="en-US" sz="1400"/>
              <a:t>商品</a:t>
            </a:r>
            <a:r>
              <a:rPr lang="zh-CN" altLang="en-US" sz="1400" smtClean="0"/>
              <a:t>服务平台</a:t>
            </a:r>
            <a:endParaRPr lang="en-US" altLang="zh-CN" sz="1400" smtClean="0"/>
          </a:p>
          <a:p>
            <a:pPr algn="ctr"/>
            <a:r>
              <a:rPr lang="zh-CN" altLang="en-US" sz="1400" b="1" smtClean="0"/>
              <a:t>立足行业提供综合</a:t>
            </a:r>
            <a:r>
              <a:rPr lang="zh-CN" altLang="en-US" sz="1400" b="1"/>
              <a:t>服务整体</a:t>
            </a:r>
            <a:r>
              <a:rPr lang="zh-CN" altLang="en-US" sz="1400" b="1" smtClean="0"/>
              <a:t>解决方案</a:t>
            </a:r>
            <a:endParaRPr lang="zh-CN" altLang="en-US" sz="1400" b="1"/>
          </a:p>
        </p:txBody>
      </p:sp>
      <p:sp>
        <p:nvSpPr>
          <p:cNvPr id="119" name="文本框 144"/>
          <p:cNvSpPr txBox="1"/>
          <p:nvPr/>
        </p:nvSpPr>
        <p:spPr>
          <a:xfrm>
            <a:off x="3130101" y="2085052"/>
            <a:ext cx="2769012" cy="719034"/>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a:t>扩张期</a:t>
            </a:r>
            <a:r>
              <a:rPr lang="zh-CN" altLang="en-US" sz="1400" smtClean="0"/>
              <a:t>：一站式供应链服务平台</a:t>
            </a:r>
            <a:endParaRPr lang="en-US" altLang="zh-CN" sz="1400" b="1"/>
          </a:p>
          <a:p>
            <a:pPr algn="ctr"/>
            <a:r>
              <a:rPr lang="zh-CN" altLang="en-US" sz="1400" b="1" smtClean="0"/>
              <a:t>围绕钢材产业上下游，</a:t>
            </a:r>
            <a:endParaRPr lang="en-US" altLang="zh-CN" sz="1400" b="1" smtClean="0"/>
          </a:p>
          <a:p>
            <a:pPr algn="ctr"/>
            <a:r>
              <a:rPr lang="zh-CN" altLang="en-US" sz="1400" b="1" smtClean="0"/>
              <a:t>提供一体化的供应链服务</a:t>
            </a:r>
            <a:endParaRPr lang="zh-CN" altLang="en-US" sz="1400" b="1"/>
          </a:p>
        </p:txBody>
      </p:sp>
      <p:sp>
        <p:nvSpPr>
          <p:cNvPr id="120" name="Striped Right Arrow 119"/>
          <p:cNvSpPr/>
          <p:nvPr/>
        </p:nvSpPr>
        <p:spPr bwMode="gray">
          <a:xfrm rot="19923616">
            <a:off x="2283461" y="3880870"/>
            <a:ext cx="1134901" cy="321172"/>
          </a:xfrm>
          <a:prstGeom prst="stripedRightArrow">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lang="zh-CN" altLang="en-US" sz="1000" kern="0">
                <a:solidFill>
                  <a:sysClr val="windowText" lastClr="000000"/>
                </a:solidFill>
                <a:latin typeface="Arial" pitchFamily="34" charset="0"/>
                <a:cs typeface="Arial" pitchFamily="34" charset="0"/>
              </a:rPr>
              <a:t>建立</a:t>
            </a:r>
            <a:r>
              <a:rPr lang="zh-CN" altLang="en-US" sz="1000" kern="0" smtClean="0">
                <a:solidFill>
                  <a:sysClr val="windowText" lastClr="000000"/>
                </a:solidFill>
                <a:latin typeface="Arial" pitchFamily="34" charset="0"/>
                <a:cs typeface="Arial" pitchFamily="34" charset="0"/>
              </a:rPr>
              <a:t>客户基础</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21" name="Striped Right Arrow 120"/>
          <p:cNvSpPr/>
          <p:nvPr/>
        </p:nvSpPr>
        <p:spPr bwMode="gray">
          <a:xfrm rot="19923616">
            <a:off x="5242762" y="3733853"/>
            <a:ext cx="1134901" cy="321172"/>
          </a:xfrm>
          <a:prstGeom prst="stripedRightArrow">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提高忠诚度</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8" name="Rectangle 207"/>
          <p:cNvSpPr/>
          <p:nvPr/>
        </p:nvSpPr>
        <p:spPr bwMode="gray">
          <a:xfrm>
            <a:off x="1095980" y="1926792"/>
            <a:ext cx="1457570" cy="432000"/>
          </a:xfrm>
          <a:prstGeom prst="rect">
            <a:avLst/>
          </a:prstGeom>
          <a:solidFill>
            <a:schemeClr val="accent1">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kern="0" smtClean="0">
                <a:solidFill>
                  <a:sysClr val="windowText" lastClr="000000"/>
                </a:solidFill>
                <a:latin typeface="Arial" pitchFamily="34" charset="0"/>
                <a:cs typeface="Arial" pitchFamily="34" charset="0"/>
              </a:rPr>
              <a:t>建立客户基础、夯实核心业务</a:t>
            </a:r>
            <a:endParaRPr kumimoji="0" 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9" name="Rectangle 208"/>
          <p:cNvSpPr/>
          <p:nvPr/>
        </p:nvSpPr>
        <p:spPr bwMode="gray">
          <a:xfrm>
            <a:off x="3850808" y="1633305"/>
            <a:ext cx="1457570" cy="432000"/>
          </a:xfrm>
          <a:prstGeom prst="rect">
            <a:avLst/>
          </a:prstGeom>
          <a:solidFill>
            <a:schemeClr val="accent1">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提高市场占有率、提高用户忠诚度</a:t>
            </a:r>
            <a:endParaRPr kumimoji="0" 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10" name="Rectangle 209"/>
          <p:cNvSpPr/>
          <p:nvPr/>
        </p:nvSpPr>
        <p:spPr bwMode="gray">
          <a:xfrm>
            <a:off x="6682165" y="1527633"/>
            <a:ext cx="1457570" cy="432000"/>
          </a:xfrm>
          <a:prstGeom prst="rect">
            <a:avLst/>
          </a:prstGeom>
          <a:solidFill>
            <a:schemeClr val="accent1">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smtClean="0">
                <a:solidFill>
                  <a:sysClr val="windowText" lastClr="000000"/>
                </a:solidFill>
                <a:latin typeface="Arial" pitchFamily="34" charset="0"/>
                <a:cs typeface="Arial" pitchFamily="34" charset="0"/>
              </a:rPr>
              <a:t>提高盈利能力</a:t>
            </a:r>
            <a:endParaRPr lang="en-US" sz="1400" kern="0" err="1">
              <a:solidFill>
                <a:sysClr val="windowText" lastClr="000000"/>
              </a:solidFill>
              <a:latin typeface="Arial" pitchFamily="34" charset="0"/>
              <a:cs typeface="Arial" pitchFamily="34" charset="0"/>
            </a:endParaRPr>
          </a:p>
        </p:txBody>
      </p:sp>
      <p:sp>
        <p:nvSpPr>
          <p:cNvPr id="86" name="椭圆 23"/>
          <p:cNvSpPr/>
          <p:nvPr/>
        </p:nvSpPr>
        <p:spPr bwMode="gray">
          <a:xfrm>
            <a:off x="924582" y="3548255"/>
            <a:ext cx="410403" cy="386323"/>
          </a:xfrm>
          <a:prstGeom prst="ellipse">
            <a:avLst/>
          </a:prstGeom>
          <a:pattFill prst="pct1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000" kern="0" noProof="0">
                <a:solidFill>
                  <a:sysClr val="windowText" lastClr="000000"/>
                </a:solidFill>
                <a:latin typeface="Arial" pitchFamily="34" charset="0"/>
                <a:cs typeface="Arial" pitchFamily="34" charset="0"/>
              </a:rPr>
              <a:t>交易</a:t>
            </a:r>
            <a:endPar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87" name="椭圆 24"/>
          <p:cNvSpPr/>
          <p:nvPr/>
        </p:nvSpPr>
        <p:spPr bwMode="gray">
          <a:xfrm>
            <a:off x="2069160" y="3548255"/>
            <a:ext cx="410403" cy="386323"/>
          </a:xfrm>
          <a:prstGeom prst="ellipse">
            <a:avLst/>
          </a:prstGeom>
          <a:pattFill prst="pct1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金融</a:t>
            </a:r>
          </a:p>
        </p:txBody>
      </p:sp>
      <p:sp>
        <p:nvSpPr>
          <p:cNvPr id="88" name="椭圆 43"/>
          <p:cNvSpPr/>
          <p:nvPr/>
        </p:nvSpPr>
        <p:spPr bwMode="gray">
          <a:xfrm>
            <a:off x="1503178" y="4342658"/>
            <a:ext cx="410403" cy="386323"/>
          </a:xfrm>
          <a:prstGeom prst="ellipse">
            <a:avLst/>
          </a:prstGeom>
          <a:pattFill prst="pct1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资讯</a:t>
            </a:r>
          </a:p>
        </p:txBody>
      </p:sp>
      <p:cxnSp>
        <p:nvCxnSpPr>
          <p:cNvPr id="89" name="直接连接符 58"/>
          <p:cNvCxnSpPr>
            <a:stCxn id="86" idx="4"/>
            <a:endCxn id="88" idx="1"/>
          </p:cNvCxnSpPr>
          <p:nvPr/>
        </p:nvCxnSpPr>
        <p:spPr>
          <a:xfrm>
            <a:off x="1129785" y="3934578"/>
            <a:ext cx="433496" cy="464656"/>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90" name="直接连接符 61"/>
          <p:cNvCxnSpPr>
            <a:stCxn id="86" idx="6"/>
            <a:endCxn id="87" idx="2"/>
          </p:cNvCxnSpPr>
          <p:nvPr/>
        </p:nvCxnSpPr>
        <p:spPr>
          <a:xfrm>
            <a:off x="1334986" y="3741416"/>
            <a:ext cx="734174" cy="0"/>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91" name="直接连接符 64"/>
          <p:cNvCxnSpPr>
            <a:stCxn id="87" idx="4"/>
            <a:endCxn id="88" idx="7"/>
          </p:cNvCxnSpPr>
          <p:nvPr/>
        </p:nvCxnSpPr>
        <p:spPr>
          <a:xfrm flipH="1">
            <a:off x="1853478" y="3934578"/>
            <a:ext cx="420883" cy="464656"/>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sp>
        <p:nvSpPr>
          <p:cNvPr id="92" name="矩形 91"/>
          <p:cNvSpPr/>
          <p:nvPr/>
        </p:nvSpPr>
        <p:spPr bwMode="gray">
          <a:xfrm>
            <a:off x="1428611" y="3814637"/>
            <a:ext cx="201553" cy="355002"/>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卖方</a:t>
            </a:r>
            <a:endParaRPr lang="en-US" sz="1000" kern="0" err="1">
              <a:solidFill>
                <a:sysClr val="windowText" lastClr="000000"/>
              </a:solidFill>
              <a:latin typeface="Arial" pitchFamily="34" charset="0"/>
              <a:cs typeface="Arial" pitchFamily="34" charset="0"/>
            </a:endParaRPr>
          </a:p>
        </p:txBody>
      </p:sp>
      <p:sp>
        <p:nvSpPr>
          <p:cNvPr id="95" name="矩形 94"/>
          <p:cNvSpPr/>
          <p:nvPr/>
        </p:nvSpPr>
        <p:spPr bwMode="gray">
          <a:xfrm>
            <a:off x="1785944" y="3818117"/>
            <a:ext cx="201997" cy="355743"/>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买方</a:t>
            </a:r>
            <a:endParaRPr lang="en-US" sz="1000" kern="0" err="1">
              <a:solidFill>
                <a:sysClr val="windowText" lastClr="000000"/>
              </a:solidFill>
              <a:latin typeface="Arial" pitchFamily="34" charset="0"/>
              <a:cs typeface="Arial" pitchFamily="34" charset="0"/>
            </a:endParaRPr>
          </a:p>
        </p:txBody>
      </p:sp>
      <p:cxnSp>
        <p:nvCxnSpPr>
          <p:cNvPr id="97" name="直接箭头连接符 96"/>
          <p:cNvCxnSpPr>
            <a:stCxn id="92" idx="3"/>
            <a:endCxn id="95" idx="1"/>
          </p:cNvCxnSpPr>
          <p:nvPr/>
        </p:nvCxnSpPr>
        <p:spPr>
          <a:xfrm>
            <a:off x="1630164" y="3992138"/>
            <a:ext cx="155781" cy="3851"/>
          </a:xfrm>
          <a:prstGeom prst="straightConnector1">
            <a:avLst/>
          </a:prstGeom>
          <a:ln>
            <a:tailEnd type="arrow"/>
          </a:ln>
        </p:spPr>
        <p:style>
          <a:lnRef idx="1">
            <a:schemeClr val="accent2"/>
          </a:lnRef>
          <a:fillRef idx="0">
            <a:schemeClr val="accent2"/>
          </a:fillRef>
          <a:effectRef idx="0">
            <a:schemeClr val="accent2"/>
          </a:effectRef>
          <a:fontRef idx="minor">
            <a:schemeClr val="tx1"/>
          </a:fontRef>
        </p:style>
      </p:cxnSp>
      <p:grpSp>
        <p:nvGrpSpPr>
          <p:cNvPr id="106" name="组合 105"/>
          <p:cNvGrpSpPr/>
          <p:nvPr/>
        </p:nvGrpSpPr>
        <p:grpSpPr>
          <a:xfrm>
            <a:off x="3480996" y="2974967"/>
            <a:ext cx="2044828" cy="1842922"/>
            <a:chOff x="1893646" y="1863294"/>
            <a:chExt cx="5121609" cy="4293180"/>
          </a:xfrm>
        </p:grpSpPr>
        <p:grpSp>
          <p:nvGrpSpPr>
            <p:cNvPr id="107" name="Group 121"/>
            <p:cNvGrpSpPr/>
            <p:nvPr/>
          </p:nvGrpSpPr>
          <p:grpSpPr>
            <a:xfrm>
              <a:off x="1893646" y="1863294"/>
              <a:ext cx="5121609" cy="4293180"/>
              <a:chOff x="3925585" y="3437370"/>
              <a:chExt cx="1299402" cy="1177537"/>
            </a:xfrm>
          </p:grpSpPr>
          <p:sp>
            <p:nvSpPr>
              <p:cNvPr id="126" name="椭圆 71"/>
              <p:cNvSpPr/>
              <p:nvPr/>
            </p:nvSpPr>
            <p:spPr bwMode="gray">
              <a:xfrm>
                <a:off x="4423669" y="3437370"/>
                <a:ext cx="303234" cy="327820"/>
              </a:xfrm>
              <a:prstGeom prst="ellipse">
                <a:avLst/>
              </a:prstGeom>
              <a:pattFill prst="pct5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000" kern="0" noProof="0">
                    <a:solidFill>
                      <a:sysClr val="windowText" lastClr="000000"/>
                    </a:solidFill>
                    <a:latin typeface="Arial" pitchFamily="34" charset="0"/>
                    <a:cs typeface="Arial" pitchFamily="34" charset="0"/>
                  </a:rPr>
                  <a:t>交易</a:t>
                </a:r>
                <a:endPar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127" name="椭圆 72"/>
              <p:cNvSpPr/>
              <p:nvPr/>
            </p:nvSpPr>
            <p:spPr bwMode="gray">
              <a:xfrm>
                <a:off x="4921753" y="3769191"/>
                <a:ext cx="303234" cy="327820"/>
              </a:xfrm>
              <a:prstGeom prst="ellipse">
                <a:avLst/>
              </a:prstGeom>
              <a:pattFill prst="pct5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金融</a:t>
                </a:r>
              </a:p>
            </p:txBody>
          </p:sp>
          <p:sp>
            <p:nvSpPr>
              <p:cNvPr id="128" name="椭圆 73"/>
              <p:cNvSpPr/>
              <p:nvPr/>
            </p:nvSpPr>
            <p:spPr bwMode="gray">
              <a:xfrm>
                <a:off x="3925585" y="3769191"/>
                <a:ext cx="303234" cy="327524"/>
              </a:xfrm>
              <a:prstGeom prst="ellipse">
                <a:avLst/>
              </a:prstGeom>
              <a:pattFill prst="pct5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资讯</a:t>
                </a:r>
              </a:p>
            </p:txBody>
          </p:sp>
          <p:cxnSp>
            <p:nvCxnSpPr>
              <p:cNvPr id="129" name="直接连接符 79"/>
              <p:cNvCxnSpPr>
                <a:stCxn id="126" idx="6"/>
                <a:endCxn id="127" idx="1"/>
              </p:cNvCxnSpPr>
              <p:nvPr/>
            </p:nvCxnSpPr>
            <p:spPr>
              <a:xfrm>
                <a:off x="4726903" y="3601280"/>
                <a:ext cx="239257" cy="215919"/>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sp>
            <p:nvSpPr>
              <p:cNvPr id="130" name="椭圆 84"/>
              <p:cNvSpPr/>
              <p:nvPr/>
            </p:nvSpPr>
            <p:spPr bwMode="gray">
              <a:xfrm>
                <a:off x="4148500" y="4287087"/>
                <a:ext cx="303234" cy="327820"/>
              </a:xfrm>
              <a:prstGeom prst="ellipse">
                <a:avLst/>
              </a:prstGeom>
              <a:pattFill prst="pct5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物流</a:t>
                </a:r>
              </a:p>
            </p:txBody>
          </p:sp>
          <p:sp>
            <p:nvSpPr>
              <p:cNvPr id="131" name="椭圆 84"/>
              <p:cNvSpPr/>
              <p:nvPr/>
            </p:nvSpPr>
            <p:spPr bwMode="gray">
              <a:xfrm>
                <a:off x="4695160" y="4287087"/>
                <a:ext cx="303234" cy="327820"/>
              </a:xfrm>
              <a:prstGeom prst="ellipse">
                <a:avLst/>
              </a:prstGeom>
              <a:pattFill prst="pct50">
                <a:fgClr>
                  <a:schemeClr val="accent3"/>
                </a:fgClr>
                <a:bgClr>
                  <a:schemeClr val="bg1"/>
                </a:bgClr>
              </a:pattFill>
            </p:spPr>
            <p:style>
              <a:lnRef idx="2">
                <a:schemeClr val="accent3"/>
              </a:lnRef>
              <a:fillRef idx="1">
                <a:schemeClr val="lt1"/>
              </a:fillRef>
              <a:effectRef idx="0">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剪切加工</a:t>
                </a:r>
              </a:p>
            </p:txBody>
          </p:sp>
          <p:cxnSp>
            <p:nvCxnSpPr>
              <p:cNvPr id="132" name="直接连接符 79"/>
              <p:cNvCxnSpPr>
                <a:stCxn id="128" idx="7"/>
                <a:endCxn id="126" idx="2"/>
              </p:cNvCxnSpPr>
              <p:nvPr/>
            </p:nvCxnSpPr>
            <p:spPr>
              <a:xfrm flipV="1">
                <a:off x="4184412" y="3601280"/>
                <a:ext cx="239257" cy="215876"/>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133" name="直接连接符 79"/>
              <p:cNvCxnSpPr>
                <a:stCxn id="130" idx="1"/>
                <a:endCxn id="128" idx="4"/>
              </p:cNvCxnSpPr>
              <p:nvPr/>
            </p:nvCxnSpPr>
            <p:spPr>
              <a:xfrm flipH="1" flipV="1">
                <a:off x="4077202" y="4096715"/>
                <a:ext cx="115705" cy="238380"/>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135" name="直接连接符 79"/>
              <p:cNvCxnSpPr>
                <a:stCxn id="131" idx="7"/>
                <a:endCxn id="127" idx="4"/>
              </p:cNvCxnSpPr>
              <p:nvPr/>
            </p:nvCxnSpPr>
            <p:spPr>
              <a:xfrm flipV="1">
                <a:off x="4953986" y="4097011"/>
                <a:ext cx="119384" cy="238084"/>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136" name="直接连接符 79"/>
              <p:cNvCxnSpPr>
                <a:stCxn id="130" idx="5"/>
                <a:endCxn id="131" idx="3"/>
              </p:cNvCxnSpPr>
              <p:nvPr/>
            </p:nvCxnSpPr>
            <p:spPr>
              <a:xfrm>
                <a:off x="4407326" y="4566899"/>
                <a:ext cx="332241" cy="0"/>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grpSp>
        <p:sp>
          <p:nvSpPr>
            <p:cNvPr id="109" name="矩形 108"/>
            <p:cNvSpPr/>
            <p:nvPr/>
          </p:nvSpPr>
          <p:spPr bwMode="gray">
            <a:xfrm>
              <a:off x="3316994" y="3240600"/>
              <a:ext cx="564680" cy="1581581"/>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钢厂</a:t>
              </a:r>
              <a:endParaRPr lang="en-US" sz="1000" kern="0" err="1">
                <a:solidFill>
                  <a:sysClr val="windowText" lastClr="000000"/>
                </a:solidFill>
                <a:latin typeface="Arial" pitchFamily="34" charset="0"/>
                <a:cs typeface="Arial" pitchFamily="34" charset="0"/>
              </a:endParaRPr>
            </a:p>
          </p:txBody>
        </p:sp>
        <p:sp>
          <p:nvSpPr>
            <p:cNvPr id="113" name="矩形 112"/>
            <p:cNvSpPr/>
            <p:nvPr/>
          </p:nvSpPr>
          <p:spPr bwMode="gray">
            <a:xfrm>
              <a:off x="4243854" y="3240600"/>
              <a:ext cx="562817" cy="1581581"/>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钢贸商</a:t>
              </a:r>
              <a:endParaRPr lang="en-US" sz="1000" kern="0" err="1">
                <a:solidFill>
                  <a:sysClr val="windowText" lastClr="000000"/>
                </a:solidFill>
                <a:latin typeface="Arial" pitchFamily="34" charset="0"/>
                <a:cs typeface="Arial" pitchFamily="34" charset="0"/>
              </a:endParaRPr>
            </a:p>
          </p:txBody>
        </p:sp>
        <p:sp>
          <p:nvSpPr>
            <p:cNvPr id="114" name="矩形 113"/>
            <p:cNvSpPr/>
            <p:nvPr/>
          </p:nvSpPr>
          <p:spPr bwMode="gray">
            <a:xfrm>
              <a:off x="5132888" y="3240600"/>
              <a:ext cx="562817" cy="1581581"/>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终端用户</a:t>
              </a:r>
              <a:endParaRPr lang="en-US" sz="1000" kern="0" err="1">
                <a:solidFill>
                  <a:sysClr val="windowText" lastClr="000000"/>
                </a:solidFill>
                <a:latin typeface="Arial" pitchFamily="34" charset="0"/>
                <a:cs typeface="Arial" pitchFamily="34" charset="0"/>
              </a:endParaRPr>
            </a:p>
          </p:txBody>
        </p:sp>
        <p:cxnSp>
          <p:nvCxnSpPr>
            <p:cNvPr id="115" name="直接箭头连接符 114"/>
            <p:cNvCxnSpPr>
              <a:stCxn id="109" idx="3"/>
              <a:endCxn id="113" idx="1"/>
            </p:cNvCxnSpPr>
            <p:nvPr/>
          </p:nvCxnSpPr>
          <p:spPr>
            <a:xfrm>
              <a:off x="3881674" y="4031390"/>
              <a:ext cx="362180"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22" name="直接箭头连接符 121"/>
            <p:cNvCxnSpPr>
              <a:stCxn id="113" idx="3"/>
              <a:endCxn id="114" idx="1"/>
            </p:cNvCxnSpPr>
            <p:nvPr/>
          </p:nvCxnSpPr>
          <p:spPr>
            <a:xfrm>
              <a:off x="4806671" y="4031390"/>
              <a:ext cx="326217"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grpSp>
      <p:sp>
        <p:nvSpPr>
          <p:cNvPr id="22" name="矩形 21"/>
          <p:cNvSpPr/>
          <p:nvPr/>
        </p:nvSpPr>
        <p:spPr bwMode="gray">
          <a:xfrm>
            <a:off x="124481" y="5164905"/>
            <a:ext cx="817200" cy="413239"/>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主要目标客户</a:t>
            </a:r>
            <a:endParaRPr kumimoji="0" lang="en-US" sz="120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138" name="矩形 137"/>
          <p:cNvSpPr/>
          <p:nvPr/>
        </p:nvSpPr>
        <p:spPr bwMode="gray">
          <a:xfrm>
            <a:off x="124482" y="5578144"/>
            <a:ext cx="817200" cy="414000"/>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kern="0">
                <a:solidFill>
                  <a:sysClr val="windowText" lastClr="000000"/>
                </a:solidFill>
                <a:latin typeface="Arial" pitchFamily="34" charset="0"/>
                <a:cs typeface="Arial" pitchFamily="34" charset="0"/>
              </a:rPr>
              <a:t>主要合作伙伴</a:t>
            </a:r>
            <a:endParaRPr lang="en-US" sz="1200" kern="0">
              <a:solidFill>
                <a:sysClr val="windowText" lastClr="000000"/>
              </a:solidFill>
              <a:latin typeface="Arial" pitchFamily="34" charset="0"/>
              <a:cs typeface="Arial" pitchFamily="34" charset="0"/>
            </a:endParaRPr>
          </a:p>
        </p:txBody>
      </p:sp>
      <p:sp>
        <p:nvSpPr>
          <p:cNvPr id="139" name="矩形 138"/>
          <p:cNvSpPr/>
          <p:nvPr/>
        </p:nvSpPr>
        <p:spPr bwMode="gray">
          <a:xfrm>
            <a:off x="124482" y="5984544"/>
            <a:ext cx="817200" cy="414000"/>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kern="0">
                <a:solidFill>
                  <a:sysClr val="windowText" lastClr="000000"/>
                </a:solidFill>
                <a:latin typeface="Arial" pitchFamily="34" charset="0"/>
                <a:cs typeface="Arial" pitchFamily="34" charset="0"/>
              </a:rPr>
              <a:t>主要解决的需求</a:t>
            </a:r>
            <a:endParaRPr lang="en-US" sz="1200" kern="0">
              <a:solidFill>
                <a:sysClr val="windowText" lastClr="000000"/>
              </a:solidFill>
              <a:latin typeface="Arial" pitchFamily="34" charset="0"/>
              <a:cs typeface="Arial" pitchFamily="34" charset="0"/>
            </a:endParaRPr>
          </a:p>
        </p:txBody>
      </p:sp>
      <p:graphicFrame>
        <p:nvGraphicFramePr>
          <p:cNvPr id="23" name="表格 22"/>
          <p:cNvGraphicFramePr>
            <a:graphicFrameLocks noGrp="1"/>
          </p:cNvGraphicFramePr>
          <p:nvPr>
            <p:extLst>
              <p:ext uri="{D42A27DB-BD31-4B8C-83A1-F6EECF244321}">
                <p14:modId xmlns:p14="http://schemas.microsoft.com/office/powerpoint/2010/main" val="3504794152"/>
              </p:ext>
            </p:extLst>
          </p:nvPr>
        </p:nvGraphicFramePr>
        <p:xfrm>
          <a:off x="967474" y="5166840"/>
          <a:ext cx="7644451" cy="1236804"/>
        </p:xfrm>
        <a:graphic>
          <a:graphicData uri="http://schemas.openxmlformats.org/drawingml/2006/table">
            <a:tbl>
              <a:tblPr firstRow="1" bandRow="1">
                <a:tableStyleId>{8799B23B-EC83-4686-B30A-512413B5E67A}</a:tableStyleId>
              </a:tblPr>
              <a:tblGrid>
                <a:gridCol w="2119950"/>
                <a:gridCol w="2819400"/>
                <a:gridCol w="2705101"/>
              </a:tblGrid>
              <a:tr h="424004">
                <a:tc>
                  <a:txBody>
                    <a:bodyPr vert="horz" wrap="square"/>
                    <a:lstStyle/>
                    <a:p>
                      <a:r>
                        <a:rPr lang="zh-CN" altLang="en-US" sz="1200" b="0" smtClean="0"/>
                        <a:t>钢贸商、钢厂</a:t>
                      </a:r>
                      <a:endParaRPr lang="en-US" sz="1200" b="0"/>
                    </a:p>
                  </a:txBody>
                  <a:tcPr anchor="ctr"/>
                </a:tc>
                <a:tc>
                  <a:txBody>
                    <a:bodyPr vert="horz" wrap="square"/>
                    <a:lstStyle/>
                    <a:p>
                      <a:r>
                        <a:rPr lang="zh-CN" altLang="en-US" sz="1200" b="0" smtClean="0"/>
                        <a:t>最终用户、贸易商、钢厂</a:t>
                      </a:r>
                      <a:endParaRPr lang="en-US" sz="1200" b="0"/>
                    </a:p>
                  </a:txBody>
                  <a:tcPr anchor="ctr"/>
                </a:tc>
                <a:tc>
                  <a:txBody>
                    <a:bodyPr vert="horz" wrap="square"/>
                    <a:lstStyle/>
                    <a:p>
                      <a:r>
                        <a:rPr lang="zh-CN" altLang="en-US" sz="1200" b="0" smtClean="0"/>
                        <a:t>最终用户、钢厂</a:t>
                      </a:r>
                      <a:endParaRPr lang="en-US" sz="1200" b="0"/>
                    </a:p>
                  </a:txBody>
                  <a:tcPr anchor="ctr"/>
                </a:tc>
              </a:tr>
              <a:tr h="406400">
                <a:tc>
                  <a:txBody>
                    <a:bodyPr vert="horz" wrap="square"/>
                    <a:lstStyle/>
                    <a:p>
                      <a:r>
                        <a:rPr lang="zh-CN" altLang="en-US" sz="1200" b="0" smtClean="0"/>
                        <a:t>银行、仓库、监管单位</a:t>
                      </a:r>
                      <a:endParaRPr lang="en-US" sz="1200" b="0"/>
                    </a:p>
                  </a:txBody>
                  <a:tcPr anchor="ctr"/>
                </a:tc>
                <a:tc>
                  <a:txBody>
                    <a:bodyPr vert="horz" wrap="square"/>
                    <a:lstStyle/>
                    <a:p>
                      <a:r>
                        <a:rPr lang="zh-CN" altLang="en-US" sz="1200" b="0" smtClean="0"/>
                        <a:t>加入承运商、加工配送中心</a:t>
                      </a:r>
                      <a:endParaRPr lang="en-US" sz="1200" b="0"/>
                    </a:p>
                  </a:txBody>
                  <a:tcPr anchor="ctr"/>
                </a:tc>
                <a:tc>
                  <a:txBody>
                    <a:bodyPr vert="horz" wrap="square"/>
                    <a:lstStyle/>
                    <a:p>
                      <a:r>
                        <a:rPr lang="zh-CN" altLang="en-US" sz="1200" b="0" smtClean="0"/>
                        <a:t>加入保险公司等</a:t>
                      </a:r>
                      <a:endParaRPr lang="en-US" sz="1200" b="0"/>
                    </a:p>
                  </a:txBody>
                  <a:tcPr anchor="ctr"/>
                </a:tc>
              </a:tr>
              <a:tr h="406400">
                <a:tc>
                  <a:txBody>
                    <a:bodyPr vert="horz" wrap="square"/>
                    <a:lstStyle/>
                    <a:p>
                      <a:r>
                        <a:rPr lang="zh-CN" altLang="en-US" sz="1200" b="0" smtClean="0"/>
                        <a:t>钢材的买卖和交付</a:t>
                      </a:r>
                      <a:endParaRPr lang="en-US" sz="1200" b="0"/>
                    </a:p>
                  </a:txBody>
                  <a:tcPr anchor="ctr"/>
                </a:tc>
                <a:tc>
                  <a:txBody>
                    <a:bodyPr vert="horz" wrap="square"/>
                    <a:lstStyle/>
                    <a:p>
                      <a:r>
                        <a:rPr lang="zh-CN" altLang="en-US" sz="1200" b="0" smtClean="0"/>
                        <a:t>一站式服务</a:t>
                      </a:r>
                      <a:endParaRPr lang="en-US" sz="1200" b="0"/>
                    </a:p>
                  </a:txBody>
                  <a:tcPr anchor="ctr"/>
                </a:tc>
                <a:tc>
                  <a:txBody>
                    <a:bodyPr vert="horz" wrap="square"/>
                    <a:lstStyle/>
                    <a:p>
                      <a:r>
                        <a:rPr lang="zh-CN" altLang="en-US" sz="1200" b="0" smtClean="0"/>
                        <a:t>大宗商品综合服务、整体解决方案</a:t>
                      </a:r>
                      <a:endParaRPr lang="en-US" sz="1200" b="0"/>
                    </a:p>
                  </a:txBody>
                  <a:tcPr anchor="ctr"/>
                </a:tc>
              </a:tr>
            </a:tbl>
          </a:graphicData>
        </a:graphic>
      </p:graphicFrame>
      <p:grpSp>
        <p:nvGrpSpPr>
          <p:cNvPr id="155" name="Group 189"/>
          <p:cNvGrpSpPr/>
          <p:nvPr/>
        </p:nvGrpSpPr>
        <p:grpSpPr>
          <a:xfrm>
            <a:off x="6168482" y="2592141"/>
            <a:ext cx="2557377" cy="2225739"/>
            <a:chOff x="9373885" y="3169775"/>
            <a:chExt cx="1296008" cy="1157227"/>
          </a:xfrm>
        </p:grpSpPr>
        <p:sp>
          <p:nvSpPr>
            <p:cNvPr id="156" name="椭圆 71"/>
            <p:cNvSpPr/>
            <p:nvPr/>
          </p:nvSpPr>
          <p:spPr bwMode="gray">
            <a:xfrm>
              <a:off x="9868825" y="3169775"/>
              <a:ext cx="299840" cy="30751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000" kern="0" noProof="0">
                  <a:solidFill>
                    <a:schemeClr val="bg1"/>
                  </a:solidFill>
                  <a:latin typeface="Arial" pitchFamily="34" charset="0"/>
                  <a:cs typeface="Arial" pitchFamily="34" charset="0"/>
                </a:rPr>
                <a:t>交易</a:t>
              </a:r>
              <a:endParaRPr kumimoji="0" lang="zh-CN" altLang="en-US" sz="1000" b="0" i="0" u="none" strike="noStrike" kern="0" cap="none" spc="0" normalizeH="0" baseline="0" noProof="0" smtClean="0">
                <a:ln>
                  <a:noFill/>
                </a:ln>
                <a:solidFill>
                  <a:schemeClr val="bg1"/>
                </a:solidFill>
                <a:effectLst/>
                <a:uLnTx/>
                <a:uFillTx/>
                <a:latin typeface="Arial" pitchFamily="34" charset="0"/>
                <a:cs typeface="Arial" pitchFamily="34" charset="0"/>
              </a:endParaRPr>
            </a:p>
          </p:txBody>
        </p:sp>
        <p:sp>
          <p:nvSpPr>
            <p:cNvPr id="157" name="椭圆 72"/>
            <p:cNvSpPr/>
            <p:nvPr/>
          </p:nvSpPr>
          <p:spPr bwMode="gray">
            <a:xfrm>
              <a:off x="10370053" y="3501596"/>
              <a:ext cx="299840" cy="30751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chemeClr val="bg1"/>
                  </a:solidFill>
                  <a:effectLst/>
                  <a:uLnTx/>
                  <a:uFillTx/>
                  <a:latin typeface="Arial" pitchFamily="34" charset="0"/>
                  <a:cs typeface="Arial" pitchFamily="34" charset="0"/>
                </a:rPr>
                <a:t>金融</a:t>
              </a:r>
            </a:p>
          </p:txBody>
        </p:sp>
        <p:cxnSp>
          <p:nvCxnSpPr>
            <p:cNvPr id="159" name="直接连接符 79"/>
            <p:cNvCxnSpPr>
              <a:stCxn id="156" idx="6"/>
              <a:endCxn id="157" idx="1"/>
            </p:cNvCxnSpPr>
            <p:nvPr/>
          </p:nvCxnSpPr>
          <p:spPr>
            <a:xfrm>
              <a:off x="10168665" y="3323530"/>
              <a:ext cx="245298" cy="223100"/>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sp>
          <p:nvSpPr>
            <p:cNvPr id="160" name="椭圆 84"/>
            <p:cNvSpPr/>
            <p:nvPr/>
          </p:nvSpPr>
          <p:spPr bwMode="gray">
            <a:xfrm>
              <a:off x="9596800" y="4019492"/>
              <a:ext cx="299840" cy="30751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000" kern="0">
                  <a:solidFill>
                    <a:schemeClr val="bg1"/>
                  </a:solidFill>
                  <a:latin typeface="Arial" pitchFamily="34" charset="0"/>
                  <a:cs typeface="Arial" pitchFamily="34" charset="0"/>
                </a:rPr>
                <a:t>物流</a:t>
              </a:r>
              <a:endParaRPr kumimoji="0" lang="zh-CN" altLang="en-US" sz="1000" b="0" i="0" u="none" strike="noStrike" kern="0" cap="none" spc="0" normalizeH="0" baseline="0" noProof="0" smtClean="0">
                <a:ln>
                  <a:noFill/>
                </a:ln>
                <a:solidFill>
                  <a:schemeClr val="bg1"/>
                </a:solidFill>
                <a:effectLst/>
                <a:uLnTx/>
                <a:uFillTx/>
                <a:latin typeface="Arial" pitchFamily="34" charset="0"/>
                <a:cs typeface="Arial" pitchFamily="34" charset="0"/>
              </a:endParaRPr>
            </a:p>
          </p:txBody>
        </p:sp>
        <p:sp>
          <p:nvSpPr>
            <p:cNvPr id="161" name="椭圆 84"/>
            <p:cNvSpPr/>
            <p:nvPr/>
          </p:nvSpPr>
          <p:spPr bwMode="gray">
            <a:xfrm>
              <a:off x="10143460" y="4019492"/>
              <a:ext cx="299840" cy="30751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chemeClr val="bg1"/>
                  </a:solidFill>
                  <a:effectLst/>
                  <a:uLnTx/>
                  <a:uFillTx/>
                  <a:latin typeface="Arial" pitchFamily="34" charset="0"/>
                  <a:cs typeface="Arial" pitchFamily="34" charset="0"/>
                </a:rPr>
                <a:t>剪切</a:t>
              </a:r>
              <a:endParaRPr kumimoji="0" lang="en-US" altLang="zh-CN" sz="1000" b="0" i="0" u="none" strike="noStrike" kern="0" cap="none" spc="0" normalizeH="0" baseline="0" noProof="0" smtClean="0">
                <a:ln>
                  <a:noFill/>
                </a:ln>
                <a:solidFill>
                  <a:schemeClr val="bg1"/>
                </a:solidFill>
                <a:effectLst/>
                <a:uLnTx/>
                <a:uFillTx/>
                <a:latin typeface="Arial" pitchFamily="34" charset="0"/>
                <a:cs typeface="Arial" pitchFamily="34" charset="0"/>
              </a:endParaRPr>
            </a:p>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chemeClr val="bg1"/>
                  </a:solidFill>
                  <a:effectLst/>
                  <a:uLnTx/>
                  <a:uFillTx/>
                  <a:latin typeface="Arial" pitchFamily="34" charset="0"/>
                  <a:cs typeface="Arial" pitchFamily="34" charset="0"/>
                </a:rPr>
                <a:t>加工</a:t>
              </a:r>
            </a:p>
          </p:txBody>
        </p:sp>
        <p:cxnSp>
          <p:nvCxnSpPr>
            <p:cNvPr id="173" name="直接连接符 79"/>
            <p:cNvCxnSpPr>
              <a:stCxn id="158" idx="7"/>
              <a:endCxn id="156" idx="2"/>
            </p:cNvCxnSpPr>
            <p:nvPr/>
          </p:nvCxnSpPr>
          <p:spPr>
            <a:xfrm flipV="1">
              <a:off x="9629815" y="3323530"/>
              <a:ext cx="239011" cy="223126"/>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190" name="直接连接符 79"/>
            <p:cNvCxnSpPr>
              <a:stCxn id="160" idx="1"/>
              <a:endCxn id="158" idx="4"/>
            </p:cNvCxnSpPr>
            <p:nvPr/>
          </p:nvCxnSpPr>
          <p:spPr>
            <a:xfrm flipH="1" flipV="1">
              <a:off x="9523805" y="3809285"/>
              <a:ext cx="116906" cy="255241"/>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215" name="直接连接符 79"/>
            <p:cNvCxnSpPr>
              <a:stCxn id="161" idx="7"/>
              <a:endCxn id="157" idx="4"/>
            </p:cNvCxnSpPr>
            <p:nvPr/>
          </p:nvCxnSpPr>
          <p:spPr>
            <a:xfrm flipV="1">
              <a:off x="10399389" y="3809106"/>
              <a:ext cx="120584" cy="255420"/>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216" name="直接连接符 79"/>
            <p:cNvCxnSpPr>
              <a:stCxn id="160" idx="5"/>
              <a:endCxn id="161" idx="3"/>
            </p:cNvCxnSpPr>
            <p:nvPr/>
          </p:nvCxnSpPr>
          <p:spPr>
            <a:xfrm>
              <a:off x="9852730" y="4281968"/>
              <a:ext cx="334641" cy="0"/>
            </a:xfrm>
            <a:prstGeom prst="line">
              <a:avLst/>
            </a:prstGeom>
            <a:ln w="12700">
              <a:solidFill>
                <a:schemeClr val="tx2"/>
              </a:solidFill>
              <a:prstDash val="dash"/>
            </a:ln>
          </p:spPr>
          <p:style>
            <a:lnRef idx="1">
              <a:schemeClr val="accent1"/>
            </a:lnRef>
            <a:fillRef idx="0">
              <a:schemeClr val="accent1"/>
            </a:fillRef>
            <a:effectRef idx="0">
              <a:schemeClr val="accent1"/>
            </a:effectRef>
            <a:fontRef idx="minor">
              <a:schemeClr val="tx1"/>
            </a:fontRef>
          </p:style>
        </p:cxnSp>
        <p:sp>
          <p:nvSpPr>
            <p:cNvPr id="158" name="椭圆 73"/>
            <p:cNvSpPr/>
            <p:nvPr/>
          </p:nvSpPr>
          <p:spPr bwMode="gray">
            <a:xfrm>
              <a:off x="9373885" y="3501596"/>
              <a:ext cx="299840" cy="307689"/>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chemeClr val="bg1"/>
                  </a:solidFill>
                  <a:effectLst/>
                  <a:uLnTx/>
                  <a:uFillTx/>
                  <a:latin typeface="Arial" pitchFamily="34" charset="0"/>
                  <a:cs typeface="Arial" pitchFamily="34" charset="0"/>
                </a:rPr>
                <a:t>资讯</a:t>
              </a:r>
            </a:p>
          </p:txBody>
        </p:sp>
      </p:grpSp>
      <p:grpSp>
        <p:nvGrpSpPr>
          <p:cNvPr id="143" name="组合 142"/>
          <p:cNvGrpSpPr/>
          <p:nvPr/>
        </p:nvGrpSpPr>
        <p:grpSpPr>
          <a:xfrm>
            <a:off x="6709013" y="3203064"/>
            <a:ext cx="1483068" cy="1225151"/>
            <a:chOff x="3252392" y="2875778"/>
            <a:chExt cx="3031959" cy="2522865"/>
          </a:xfrm>
        </p:grpSpPr>
        <p:sp>
          <p:nvSpPr>
            <p:cNvPr id="144" name="椭圆 143"/>
            <p:cNvSpPr/>
            <p:nvPr/>
          </p:nvSpPr>
          <p:spPr bwMode="gray">
            <a:xfrm>
              <a:off x="3675109" y="2964772"/>
              <a:ext cx="2207934" cy="2223965"/>
            </a:xfrm>
            <a:prstGeom prst="ellipse">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145" name="矩形 144"/>
            <p:cNvSpPr/>
            <p:nvPr/>
          </p:nvSpPr>
          <p:spPr bwMode="gray">
            <a:xfrm>
              <a:off x="4249225" y="3810295"/>
              <a:ext cx="964802" cy="662785"/>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ct val="0"/>
                </a:spcAft>
              </a:pPr>
              <a:r>
                <a:rPr lang="zh-CN" altLang="en-US" sz="1000" kern="0" smtClean="0">
                  <a:solidFill>
                    <a:sysClr val="windowText" lastClr="000000"/>
                  </a:solidFill>
                  <a:latin typeface="Arial" pitchFamily="34" charset="0"/>
                  <a:cs typeface="Arial" pitchFamily="34" charset="0"/>
                </a:rPr>
                <a:t>终端</a:t>
              </a:r>
              <a:endParaRPr lang="en-US" altLang="zh-CN" sz="1000" kern="0" smtClean="0">
                <a:solidFill>
                  <a:sysClr val="windowText" lastClr="000000"/>
                </a:solidFill>
                <a:latin typeface="Arial" pitchFamily="34" charset="0"/>
                <a:cs typeface="Arial" pitchFamily="34" charset="0"/>
              </a:endParaRPr>
            </a:p>
            <a:p>
              <a:pPr algn="ctr">
                <a:spcBef>
                  <a:spcPct val="0"/>
                </a:spcBef>
                <a:spcAft>
                  <a:spcPct val="0"/>
                </a:spcAft>
              </a:pPr>
              <a:r>
                <a:rPr lang="zh-CN" altLang="en-US" sz="1000" kern="0" smtClean="0">
                  <a:solidFill>
                    <a:sysClr val="windowText" lastClr="000000"/>
                  </a:solidFill>
                  <a:latin typeface="Arial" pitchFamily="34" charset="0"/>
                  <a:cs typeface="Arial" pitchFamily="34" charset="0"/>
                </a:rPr>
                <a:t>客户</a:t>
              </a:r>
              <a:endParaRPr lang="en-US" sz="1000" kern="0" err="1">
                <a:solidFill>
                  <a:sysClr val="windowText" lastClr="000000"/>
                </a:solidFill>
                <a:latin typeface="Arial" pitchFamily="34" charset="0"/>
                <a:cs typeface="Arial" pitchFamily="34" charset="0"/>
              </a:endParaRPr>
            </a:p>
          </p:txBody>
        </p:sp>
        <p:sp>
          <p:nvSpPr>
            <p:cNvPr id="146" name="矩形 145"/>
            <p:cNvSpPr/>
            <p:nvPr/>
          </p:nvSpPr>
          <p:spPr bwMode="gray">
            <a:xfrm>
              <a:off x="4140129" y="2875778"/>
              <a:ext cx="1195232" cy="665493"/>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ts val="1000"/>
                </a:lnSpc>
                <a:spcBef>
                  <a:spcPct val="0"/>
                </a:spcBef>
                <a:spcAft>
                  <a:spcPct val="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服务性钢贸商</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47" name="矩形 146"/>
            <p:cNvSpPr/>
            <p:nvPr/>
          </p:nvSpPr>
          <p:spPr bwMode="gray">
            <a:xfrm>
              <a:off x="4140129" y="4731453"/>
              <a:ext cx="1195232" cy="667190"/>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r>
                <a:rPr lang="zh-CN" altLang="en-US" sz="1000" kern="0">
                  <a:solidFill>
                    <a:sysClr val="windowText" lastClr="000000"/>
                  </a:solidFill>
                  <a:latin typeface="Arial" pitchFamily="34" charset="0"/>
                  <a:cs typeface="Arial" pitchFamily="34" charset="0"/>
                </a:rPr>
                <a:t>剪切加工企业</a:t>
              </a:r>
              <a:endParaRPr lang="en-US" sz="1000" kern="0" err="1">
                <a:solidFill>
                  <a:sysClr val="windowText" lastClr="000000"/>
                </a:solidFill>
                <a:latin typeface="Arial" pitchFamily="34" charset="0"/>
                <a:cs typeface="Arial" pitchFamily="34" charset="0"/>
              </a:endParaRPr>
            </a:p>
          </p:txBody>
        </p:sp>
        <p:sp>
          <p:nvSpPr>
            <p:cNvPr id="148" name="矩形 147"/>
            <p:cNvSpPr/>
            <p:nvPr/>
          </p:nvSpPr>
          <p:spPr bwMode="gray">
            <a:xfrm>
              <a:off x="3252392" y="3658964"/>
              <a:ext cx="755651" cy="967368"/>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000" kern="0">
                  <a:solidFill>
                    <a:sysClr val="windowText" lastClr="000000"/>
                  </a:solidFill>
                  <a:latin typeface="Arial" pitchFamily="34" charset="0"/>
                  <a:cs typeface="Arial" pitchFamily="34" charset="0"/>
                </a:rPr>
                <a:t>钢厂</a:t>
              </a:r>
              <a:endParaRPr lang="en-US" sz="1000" kern="0" err="1">
                <a:solidFill>
                  <a:sysClr val="windowText" lastClr="000000"/>
                </a:solidFill>
                <a:latin typeface="Arial" pitchFamily="34" charset="0"/>
                <a:cs typeface="Arial" pitchFamily="34" charset="0"/>
              </a:endParaRPr>
            </a:p>
          </p:txBody>
        </p:sp>
        <p:sp>
          <p:nvSpPr>
            <p:cNvPr id="149" name="矩形 148"/>
            <p:cNvSpPr/>
            <p:nvPr/>
          </p:nvSpPr>
          <p:spPr bwMode="gray">
            <a:xfrm>
              <a:off x="5465179" y="3658966"/>
              <a:ext cx="819172" cy="967366"/>
            </a:xfrm>
            <a:prstGeom prst="rect">
              <a:avLst/>
            </a:prstGeom>
          </p:spPr>
          <p:style>
            <a:lnRef idx="2">
              <a:schemeClr val="accent4"/>
            </a:lnRef>
            <a:fillRef idx="1">
              <a:schemeClr val="lt1"/>
            </a:fillRef>
            <a:effectRef idx="0">
              <a:schemeClr val="accent4"/>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lnSpc>
                  <a:spcPts val="1000"/>
                </a:lnSpc>
                <a:spcBef>
                  <a:spcPct val="0"/>
                </a:spcBef>
                <a:spcAft>
                  <a:spcPct val="0"/>
                </a:spcAft>
              </a:pPr>
              <a:r>
                <a:rPr lang="zh-CN" altLang="en-US" sz="1000" kern="0">
                  <a:solidFill>
                    <a:sysClr val="windowText" lastClr="000000"/>
                  </a:solidFill>
                  <a:latin typeface="Arial" pitchFamily="34" charset="0"/>
                  <a:cs typeface="Arial" pitchFamily="34" charset="0"/>
                </a:rPr>
                <a:t>仓</a:t>
              </a:r>
              <a:r>
                <a:rPr lang="zh-CN" altLang="en-US" sz="1000" kern="0" smtClean="0">
                  <a:solidFill>
                    <a:sysClr val="windowText" lastClr="000000"/>
                  </a:solidFill>
                  <a:latin typeface="Arial" pitchFamily="34" charset="0"/>
                  <a:cs typeface="Arial" pitchFamily="34" charset="0"/>
                </a:rPr>
                <a:t>储</a:t>
              </a:r>
              <a:r>
                <a:rPr lang="zh-CN" altLang="en-US" sz="1000" kern="0">
                  <a:solidFill>
                    <a:sysClr val="windowText" lastClr="000000"/>
                  </a:solidFill>
                  <a:latin typeface="Arial" pitchFamily="34" charset="0"/>
                  <a:cs typeface="Arial" pitchFamily="34" charset="0"/>
                </a:rPr>
                <a:t>物流企业</a:t>
              </a:r>
              <a:endParaRPr lang="en-US" sz="1000" kern="0" err="1">
                <a:solidFill>
                  <a:sysClr val="windowText" lastClr="000000"/>
                </a:solidFill>
                <a:latin typeface="Arial" pitchFamily="34" charset="0"/>
                <a:cs typeface="Arial" pitchFamily="34" charset="0"/>
              </a:endParaRPr>
            </a:p>
          </p:txBody>
        </p:sp>
        <p:cxnSp>
          <p:nvCxnSpPr>
            <p:cNvPr id="150" name="直接箭头连接符 149"/>
            <p:cNvCxnSpPr>
              <a:stCxn id="145" idx="0"/>
              <a:endCxn id="146" idx="2"/>
            </p:cNvCxnSpPr>
            <p:nvPr/>
          </p:nvCxnSpPr>
          <p:spPr>
            <a:xfrm flipV="1">
              <a:off x="4731626" y="3541271"/>
              <a:ext cx="6119" cy="269024"/>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51" name="直接箭头连接符 150"/>
            <p:cNvCxnSpPr>
              <a:endCxn id="147" idx="0"/>
            </p:cNvCxnSpPr>
            <p:nvPr/>
          </p:nvCxnSpPr>
          <p:spPr>
            <a:xfrm>
              <a:off x="4726386" y="4430584"/>
              <a:ext cx="11359" cy="30087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52" name="直接箭头连接符 151"/>
            <p:cNvCxnSpPr>
              <a:stCxn id="145" idx="1"/>
              <a:endCxn id="148" idx="3"/>
            </p:cNvCxnSpPr>
            <p:nvPr/>
          </p:nvCxnSpPr>
          <p:spPr>
            <a:xfrm flipH="1">
              <a:off x="4008043" y="4141688"/>
              <a:ext cx="241182" cy="96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53" name="直接箭头连接符 152"/>
            <p:cNvCxnSpPr>
              <a:stCxn id="145" idx="3"/>
              <a:endCxn id="149" idx="1"/>
            </p:cNvCxnSpPr>
            <p:nvPr/>
          </p:nvCxnSpPr>
          <p:spPr>
            <a:xfrm>
              <a:off x="5214027" y="4141688"/>
              <a:ext cx="251152" cy="962"/>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grpSp>
      <p:sp>
        <p:nvSpPr>
          <p:cNvPr id="5" name="TextBox 4"/>
          <p:cNvSpPr txBox="1"/>
          <p:nvPr/>
        </p:nvSpPr>
        <p:spPr>
          <a:xfrm>
            <a:off x="1383567" y="1634449"/>
            <a:ext cx="803672"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2014-2015</a:t>
            </a:r>
            <a:endParaRPr lang="zh-CN" altLang="en-US" sz="1200" err="1" smtClean="0"/>
          </a:p>
        </p:txBody>
      </p:sp>
      <p:sp>
        <p:nvSpPr>
          <p:cNvPr id="72" name="TextBox 71"/>
          <p:cNvSpPr txBox="1"/>
          <p:nvPr/>
        </p:nvSpPr>
        <p:spPr>
          <a:xfrm>
            <a:off x="4203668" y="1363857"/>
            <a:ext cx="803672"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2016-2017</a:t>
            </a:r>
            <a:endParaRPr lang="zh-CN" altLang="en-US" sz="1200" err="1" smtClean="0"/>
          </a:p>
        </p:txBody>
      </p:sp>
      <p:sp>
        <p:nvSpPr>
          <p:cNvPr id="73" name="TextBox 72"/>
          <p:cNvSpPr txBox="1"/>
          <p:nvPr/>
        </p:nvSpPr>
        <p:spPr>
          <a:xfrm>
            <a:off x="6970040" y="1270264"/>
            <a:ext cx="609710"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2018 ---</a:t>
            </a:r>
            <a:endParaRPr lang="zh-CN" altLang="en-US" sz="1200" err="1" smtClean="0"/>
          </a:p>
        </p:txBody>
      </p:sp>
    </p:spTree>
    <p:extLst>
      <p:ext uri="{BB962C8B-B14F-4D97-AF65-F5344CB8AC3E}">
        <p14:creationId xmlns:p14="http://schemas.microsoft.com/office/powerpoint/2010/main" val="2313743030"/>
      </p:ext>
    </p:extLst>
  </p:cSld>
  <p:clrMapOvr>
    <a:masterClrMapping/>
  </p:clrMapOvr>
  <p:transition spd="slow"/>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Rectangle 10"/>
          <p:cNvSpPr/>
          <p:nvPr/>
        </p:nvSpPr>
        <p:spPr bwMode="gray">
          <a:xfrm>
            <a:off x="729548" y="2043118"/>
            <a:ext cx="4586394" cy="3427888"/>
          </a:xfrm>
          <a:prstGeom prst="rect">
            <a:avLst/>
          </a:prstGeom>
          <a:solidFill>
            <a:srgbClr val="EFFFFF"/>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2" name="Title 11"/>
          <p:cNvSpPr>
            <a:spLocks noGrp="1"/>
          </p:cNvSpPr>
          <p:nvPr>
            <p:ph type="title"/>
          </p:nvPr>
        </p:nvSpPr>
        <p:spPr/>
        <p:txBody>
          <a:bodyPr/>
          <a:lstStyle/>
          <a:p>
            <a:r>
              <a:rPr lang="zh-CN" altLang="en-US" smtClean="0"/>
              <a:t>平台运营初期，需要充分借助五矿传统业务的优势资源来吸引、开发社会资源</a:t>
            </a:r>
            <a:endParaRPr lang="zh-CN" altLang="en-US"/>
          </a:p>
        </p:txBody>
      </p:sp>
      <p:grpSp>
        <p:nvGrpSpPr>
          <p:cNvPr id="144" name="组合 77"/>
          <p:cNvGrpSpPr/>
          <p:nvPr/>
        </p:nvGrpSpPr>
        <p:grpSpPr>
          <a:xfrm>
            <a:off x="152005" y="1958627"/>
            <a:ext cx="5396087" cy="3838222"/>
            <a:chOff x="1659469" y="1512710"/>
            <a:chExt cx="5379153" cy="3589823"/>
          </a:xfrm>
        </p:grpSpPr>
        <p:cxnSp>
          <p:nvCxnSpPr>
            <p:cNvPr id="147" name="直接箭头连接符 3"/>
            <p:cNvCxnSpPr/>
            <p:nvPr/>
          </p:nvCxnSpPr>
          <p:spPr>
            <a:xfrm>
              <a:off x="2246489" y="4797778"/>
              <a:ext cx="4560711" cy="0"/>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2" name="直接箭头连接符 5"/>
            <p:cNvCxnSpPr/>
            <p:nvPr/>
          </p:nvCxnSpPr>
          <p:spPr>
            <a:xfrm flipH="1" flipV="1">
              <a:off x="2235200" y="1591733"/>
              <a:ext cx="0" cy="3206045"/>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5" name="直接连接符 7"/>
            <p:cNvCxnSpPr/>
            <p:nvPr/>
          </p:nvCxnSpPr>
          <p:spPr>
            <a:xfrm flipH="1">
              <a:off x="2246482" y="4357512"/>
              <a:ext cx="3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7" name="直接连接符 17"/>
            <p:cNvCxnSpPr/>
            <p:nvPr/>
          </p:nvCxnSpPr>
          <p:spPr>
            <a:xfrm flipH="1">
              <a:off x="2246482" y="3911595"/>
              <a:ext cx="3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8" name="直接连接符 18"/>
            <p:cNvCxnSpPr/>
            <p:nvPr/>
          </p:nvCxnSpPr>
          <p:spPr>
            <a:xfrm flipH="1">
              <a:off x="2246482" y="2980251"/>
              <a:ext cx="3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9" name="直接连接符 19"/>
            <p:cNvCxnSpPr/>
            <p:nvPr/>
          </p:nvCxnSpPr>
          <p:spPr>
            <a:xfrm flipH="1">
              <a:off x="2246482" y="2523045"/>
              <a:ext cx="3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0" name="直接连接符 20"/>
            <p:cNvCxnSpPr/>
            <p:nvPr/>
          </p:nvCxnSpPr>
          <p:spPr>
            <a:xfrm flipH="1">
              <a:off x="2246482" y="2077128"/>
              <a:ext cx="3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1" name="直接连接符 22"/>
            <p:cNvCxnSpPr/>
            <p:nvPr/>
          </p:nvCxnSpPr>
          <p:spPr>
            <a:xfrm flipH="1">
              <a:off x="2246482" y="3454392"/>
              <a:ext cx="36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2" name="直接连接符 28"/>
            <p:cNvCxnSpPr/>
            <p:nvPr/>
          </p:nvCxnSpPr>
          <p:spPr>
            <a:xfrm flipH="1" flipV="1">
              <a:off x="3465650" y="4746995"/>
              <a:ext cx="0" cy="36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3" name="直接连接符 30"/>
            <p:cNvCxnSpPr/>
            <p:nvPr/>
          </p:nvCxnSpPr>
          <p:spPr>
            <a:xfrm flipH="1" flipV="1">
              <a:off x="4713083" y="4746995"/>
              <a:ext cx="0" cy="36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4" name="直接连接符 31"/>
            <p:cNvCxnSpPr/>
            <p:nvPr/>
          </p:nvCxnSpPr>
          <p:spPr>
            <a:xfrm flipH="1" flipV="1">
              <a:off x="5954873" y="4746995"/>
              <a:ext cx="0" cy="36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75" name="TextBox 174"/>
            <p:cNvSpPr txBox="1"/>
            <p:nvPr/>
          </p:nvSpPr>
          <p:spPr>
            <a:xfrm>
              <a:off x="1947334" y="4845165"/>
              <a:ext cx="581378" cy="257368"/>
            </a:xfrm>
            <a:prstGeom prst="rect">
              <a:avLst/>
            </a:prstGeom>
            <a:noFill/>
            <a:ln>
              <a:noFill/>
            </a:ln>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sz="1200" smtClean="0"/>
                <a:t>2014</a:t>
              </a:r>
              <a:r>
                <a:rPr lang="zh-CN" altLang="en-US" sz="1200" smtClean="0"/>
                <a:t>年</a:t>
              </a:r>
              <a:endParaRPr lang="en-US" sz="1200" err="1" smtClean="0"/>
            </a:p>
          </p:txBody>
        </p:sp>
        <p:sp>
          <p:nvSpPr>
            <p:cNvPr id="176" name="TextBox 175"/>
            <p:cNvSpPr txBox="1"/>
            <p:nvPr/>
          </p:nvSpPr>
          <p:spPr>
            <a:xfrm>
              <a:off x="3177784" y="4845164"/>
              <a:ext cx="581416" cy="257369"/>
            </a:xfrm>
            <a:prstGeom prst="rect">
              <a:avLst/>
            </a:prstGeom>
            <a:noFill/>
            <a:ln>
              <a:noFill/>
            </a:ln>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sz="1200" smtClean="0"/>
                <a:t>2015</a:t>
              </a:r>
              <a:r>
                <a:rPr lang="zh-CN" altLang="en-US" sz="1200" smtClean="0"/>
                <a:t>年</a:t>
              </a:r>
              <a:endParaRPr lang="en-US" sz="1200" err="1" smtClean="0"/>
            </a:p>
          </p:txBody>
        </p:sp>
        <p:sp>
          <p:nvSpPr>
            <p:cNvPr id="177" name="TextBox 176"/>
            <p:cNvSpPr txBox="1"/>
            <p:nvPr/>
          </p:nvSpPr>
          <p:spPr>
            <a:xfrm>
              <a:off x="4413928" y="4845164"/>
              <a:ext cx="598339" cy="257369"/>
            </a:xfrm>
            <a:prstGeom prst="rect">
              <a:avLst/>
            </a:prstGeom>
            <a:noFill/>
            <a:ln>
              <a:noFill/>
            </a:ln>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sz="1200" smtClean="0"/>
                <a:t>2016</a:t>
              </a:r>
              <a:r>
                <a:rPr lang="zh-CN" altLang="en-US" sz="1200" smtClean="0"/>
                <a:t>年</a:t>
              </a:r>
              <a:endParaRPr lang="en-US" sz="1200" err="1" smtClean="0"/>
            </a:p>
          </p:txBody>
        </p:sp>
        <p:sp>
          <p:nvSpPr>
            <p:cNvPr id="178" name="TextBox 177"/>
            <p:cNvSpPr txBox="1"/>
            <p:nvPr/>
          </p:nvSpPr>
          <p:spPr>
            <a:xfrm>
              <a:off x="5667007" y="4845163"/>
              <a:ext cx="587038" cy="257370"/>
            </a:xfrm>
            <a:prstGeom prst="rect">
              <a:avLst/>
            </a:prstGeom>
            <a:noFill/>
            <a:ln>
              <a:noFill/>
            </a:ln>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sz="1200" smtClean="0"/>
                <a:t>2017</a:t>
              </a:r>
              <a:r>
                <a:rPr lang="zh-CN" altLang="en-US" sz="1200" smtClean="0"/>
                <a:t>年</a:t>
              </a:r>
              <a:endParaRPr lang="en-US" sz="1200" err="1" smtClean="0"/>
            </a:p>
          </p:txBody>
        </p:sp>
        <p:sp>
          <p:nvSpPr>
            <p:cNvPr id="179" name="TextBox 178"/>
            <p:cNvSpPr txBox="1"/>
            <p:nvPr/>
          </p:nvSpPr>
          <p:spPr>
            <a:xfrm>
              <a:off x="6575778" y="4845163"/>
              <a:ext cx="462844" cy="257369"/>
            </a:xfrm>
            <a:prstGeom prst="rect">
              <a:avLst/>
            </a:prstGeom>
            <a:noFill/>
            <a:ln>
              <a:noFill/>
            </a:ln>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a:t>时间</a:t>
              </a:r>
              <a:endParaRPr lang="en-US" sz="1200" err="1" smtClean="0"/>
            </a:p>
          </p:txBody>
        </p:sp>
        <p:sp>
          <p:nvSpPr>
            <p:cNvPr id="180" name="TextBox 179"/>
            <p:cNvSpPr txBox="1"/>
            <p:nvPr/>
          </p:nvSpPr>
          <p:spPr>
            <a:xfrm>
              <a:off x="1659469" y="1512710"/>
              <a:ext cx="536223" cy="257369"/>
            </a:xfrm>
            <a:prstGeom prst="rect">
              <a:avLst/>
            </a:prstGeom>
            <a:noFill/>
            <a:ln>
              <a:noFill/>
            </a:ln>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a:t>交易量</a:t>
              </a:r>
              <a:endParaRPr lang="en-US" sz="1200" err="1" smtClean="0"/>
            </a:p>
          </p:txBody>
        </p:sp>
        <p:sp>
          <p:nvSpPr>
            <p:cNvPr id="181" name="任意多边形 71"/>
            <p:cNvSpPr/>
            <p:nvPr/>
          </p:nvSpPr>
          <p:spPr bwMode="gray">
            <a:xfrm>
              <a:off x="2223911" y="3755657"/>
              <a:ext cx="3872085" cy="974002"/>
            </a:xfrm>
            <a:custGeom>
              <a:gdLst>
                <a:gd name="connsiteX0" fmla="*/ 0 w 3702756"/>
                <a:gd name="connsiteY0" fmla="*/ 914400 h 914400"/>
                <a:gd name="connsiteX1" fmla="*/ 1298222 w 3702756"/>
                <a:gd name="connsiteY1" fmla="*/ 790222 h 914400"/>
                <a:gd name="connsiteX2" fmla="*/ 2720622 w 3702756"/>
                <a:gd name="connsiteY2" fmla="*/ 395111 h 914400"/>
                <a:gd name="connsiteX3" fmla="*/ 3702756 w 3702756"/>
                <a:gd name="connsiteY3" fmla="*/ 0 h 914400"/>
              </a:gdLst>
              <a:cxnLst>
                <a:cxn ang="0">
                  <a:pos x="connsiteX0" y="connsiteY0"/>
                </a:cxn>
                <a:cxn ang="0">
                  <a:pos x="connsiteX1" y="connsiteY1"/>
                </a:cxn>
                <a:cxn ang="0">
                  <a:pos x="connsiteX2" y="connsiteY2"/>
                </a:cxn>
                <a:cxn ang="0">
                  <a:pos x="connsiteX3" y="connsiteY3"/>
                </a:cxn>
              </a:cxnLst>
              <a:rect l="l" t="t" r="r" b="b"/>
              <a:pathLst>
                <a:path w="3702756" h="914400">
                  <a:moveTo>
                    <a:pt x="0" y="914400"/>
                  </a:moveTo>
                  <a:cubicBezTo>
                    <a:pt x="422392" y="895585"/>
                    <a:pt x="844785" y="876770"/>
                    <a:pt x="1298222" y="790222"/>
                  </a:cubicBezTo>
                  <a:cubicBezTo>
                    <a:pt x="1751659" y="703674"/>
                    <a:pt x="2319866" y="526815"/>
                    <a:pt x="2720622" y="395111"/>
                  </a:cubicBezTo>
                  <a:cubicBezTo>
                    <a:pt x="3121378" y="263407"/>
                    <a:pt x="3412067" y="131703"/>
                    <a:pt x="3702756" y="0"/>
                  </a:cubicBezTo>
                </a:path>
              </a:pathLst>
            </a:custGeom>
            <a:ln w="19050">
              <a:solidFill>
                <a:srgbClr val="0070C0"/>
              </a:solidFill>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a:p>
          </p:txBody>
        </p:sp>
        <p:sp>
          <p:nvSpPr>
            <p:cNvPr id="183" name="任意多边形 73"/>
            <p:cNvSpPr/>
            <p:nvPr/>
          </p:nvSpPr>
          <p:spPr bwMode="gray">
            <a:xfrm>
              <a:off x="2235199" y="1770079"/>
              <a:ext cx="3838223" cy="2598721"/>
            </a:xfrm>
            <a:custGeom>
              <a:gdLst>
                <a:gd name="connsiteX0" fmla="*/ 0 w 3635022"/>
                <a:gd name="connsiteY0" fmla="*/ 2370667 h 2370667"/>
                <a:gd name="connsiteX1" fmla="*/ 1377244 w 3635022"/>
                <a:gd name="connsiteY1" fmla="*/ 2088445 h 2370667"/>
                <a:gd name="connsiteX2" fmla="*/ 2765778 w 3635022"/>
                <a:gd name="connsiteY2" fmla="*/ 1151467 h 2370667"/>
                <a:gd name="connsiteX3" fmla="*/ 3635022 w 3635022"/>
                <a:gd name="connsiteY3" fmla="*/ 0 h 2370667"/>
              </a:gdLst>
              <a:cxnLst>
                <a:cxn ang="0">
                  <a:pos x="connsiteX0" y="connsiteY0"/>
                </a:cxn>
                <a:cxn ang="0">
                  <a:pos x="connsiteX1" y="connsiteY1"/>
                </a:cxn>
                <a:cxn ang="0">
                  <a:pos x="connsiteX2" y="connsiteY2"/>
                </a:cxn>
                <a:cxn ang="0">
                  <a:pos x="connsiteX3" y="connsiteY3"/>
                </a:cxn>
              </a:cxnLst>
              <a:rect l="l" t="t" r="r" b="b"/>
              <a:pathLst>
                <a:path w="3635022" h="2370667">
                  <a:moveTo>
                    <a:pt x="0" y="2370667"/>
                  </a:moveTo>
                  <a:cubicBezTo>
                    <a:pt x="458140" y="2331156"/>
                    <a:pt x="916281" y="2291645"/>
                    <a:pt x="1377244" y="2088445"/>
                  </a:cubicBezTo>
                  <a:cubicBezTo>
                    <a:pt x="1838207" y="1885245"/>
                    <a:pt x="2389482" y="1499541"/>
                    <a:pt x="2765778" y="1151467"/>
                  </a:cubicBezTo>
                  <a:cubicBezTo>
                    <a:pt x="3142074" y="803393"/>
                    <a:pt x="3388548" y="401696"/>
                    <a:pt x="3635022" y="0"/>
                  </a:cubicBezTo>
                </a:path>
              </a:pathLst>
            </a:custGeom>
            <a:ln w="19050">
              <a:solidFill>
                <a:srgbClr val="FF0000"/>
              </a:solidFill>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a:p>
          </p:txBody>
        </p:sp>
        <p:sp>
          <p:nvSpPr>
            <p:cNvPr id="184" name="TextBox 183"/>
            <p:cNvSpPr txBox="1"/>
            <p:nvPr/>
          </p:nvSpPr>
          <p:spPr>
            <a:xfrm>
              <a:off x="5885489" y="1948443"/>
              <a:ext cx="1078096" cy="257369"/>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平台总交易量</a:t>
              </a:r>
              <a:endParaRPr lang="en-US" sz="1200" err="1" smtClean="0"/>
            </a:p>
          </p:txBody>
        </p:sp>
        <p:sp>
          <p:nvSpPr>
            <p:cNvPr id="185" name="TextBox 184"/>
            <p:cNvSpPr txBox="1"/>
            <p:nvPr/>
          </p:nvSpPr>
          <p:spPr>
            <a:xfrm>
              <a:off x="5420302" y="3755656"/>
              <a:ext cx="1569161" cy="240713"/>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五矿交易量</a:t>
              </a:r>
              <a:r>
                <a:rPr lang="en-US" altLang="zh-CN" sz="1200" smtClean="0"/>
                <a:t>(</a:t>
              </a:r>
              <a:r>
                <a:rPr lang="zh-CN" altLang="en-US" sz="1200" smtClean="0"/>
                <a:t>主动</a:t>
              </a:r>
              <a:r>
                <a:rPr lang="en-US" altLang="zh-CN" sz="1200"/>
                <a:t>)</a:t>
              </a:r>
              <a:endParaRPr lang="en-US" sz="1200" err="1" smtClean="0"/>
            </a:p>
          </p:txBody>
        </p:sp>
        <p:sp>
          <p:nvSpPr>
            <p:cNvPr id="186" name="TextBox 185"/>
            <p:cNvSpPr txBox="1"/>
            <p:nvPr/>
          </p:nvSpPr>
          <p:spPr>
            <a:xfrm>
              <a:off x="5390442" y="4447821"/>
              <a:ext cx="1411111" cy="240713"/>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五矿交易量</a:t>
              </a:r>
              <a:r>
                <a:rPr lang="en-US" altLang="zh-CN" sz="1200" smtClean="0"/>
                <a:t>(</a:t>
              </a:r>
              <a:r>
                <a:rPr lang="zh-CN" altLang="en-US" sz="1200" smtClean="0"/>
                <a:t>被动</a:t>
              </a:r>
              <a:r>
                <a:rPr lang="en-US" altLang="zh-CN" sz="1200"/>
                <a:t>)</a:t>
              </a:r>
              <a:endParaRPr lang="en-US" sz="1200" err="1" smtClean="0"/>
            </a:p>
          </p:txBody>
        </p:sp>
        <p:sp>
          <p:nvSpPr>
            <p:cNvPr id="29" name="任意多边形 71"/>
            <p:cNvSpPr/>
            <p:nvPr/>
          </p:nvSpPr>
          <p:spPr bwMode="gray">
            <a:xfrm>
              <a:off x="2223911" y="2523045"/>
              <a:ext cx="4351867" cy="2241950"/>
            </a:xfrm>
            <a:custGeom>
              <a:gdLst>
                <a:gd name="connsiteX0" fmla="*/ 0 w 3702756"/>
                <a:gd name="connsiteY0" fmla="*/ 914400 h 914400"/>
                <a:gd name="connsiteX1" fmla="*/ 1298222 w 3702756"/>
                <a:gd name="connsiteY1" fmla="*/ 790222 h 914400"/>
                <a:gd name="connsiteX2" fmla="*/ 2720622 w 3702756"/>
                <a:gd name="connsiteY2" fmla="*/ 395111 h 914400"/>
                <a:gd name="connsiteX3" fmla="*/ 3702756 w 3702756"/>
                <a:gd name="connsiteY3" fmla="*/ 0 h 914400"/>
              </a:gdLst>
              <a:cxnLst>
                <a:cxn ang="0">
                  <a:pos x="connsiteX0" y="connsiteY0"/>
                </a:cxn>
                <a:cxn ang="0">
                  <a:pos x="connsiteX1" y="connsiteY1"/>
                </a:cxn>
                <a:cxn ang="0">
                  <a:pos x="connsiteX2" y="connsiteY2"/>
                </a:cxn>
                <a:cxn ang="0">
                  <a:pos x="connsiteX3" y="connsiteY3"/>
                </a:cxn>
              </a:cxnLst>
              <a:rect l="l" t="t" r="r" b="b"/>
              <a:pathLst>
                <a:path w="3702756" h="914400">
                  <a:moveTo>
                    <a:pt x="0" y="914400"/>
                  </a:moveTo>
                  <a:cubicBezTo>
                    <a:pt x="422392" y="895585"/>
                    <a:pt x="844785" y="876770"/>
                    <a:pt x="1298222" y="790222"/>
                  </a:cubicBezTo>
                  <a:cubicBezTo>
                    <a:pt x="1751659" y="703674"/>
                    <a:pt x="2319866" y="526815"/>
                    <a:pt x="2720622" y="395111"/>
                  </a:cubicBezTo>
                  <a:cubicBezTo>
                    <a:pt x="3121378" y="263407"/>
                    <a:pt x="3412067" y="131703"/>
                    <a:pt x="3702756" y="0"/>
                  </a:cubicBezTo>
                </a:path>
              </a:pathLst>
            </a:custGeom>
            <a:ln w="19050">
              <a:solidFill>
                <a:srgbClr val="FFFF00"/>
              </a:solidFill>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a:p>
          </p:txBody>
        </p:sp>
        <p:sp>
          <p:nvSpPr>
            <p:cNvPr id="30" name="TextBox 29"/>
            <p:cNvSpPr txBox="1"/>
            <p:nvPr/>
          </p:nvSpPr>
          <p:spPr>
            <a:xfrm>
              <a:off x="5681416" y="2816430"/>
              <a:ext cx="1078096" cy="240713"/>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非五矿交易量</a:t>
              </a:r>
              <a:endParaRPr lang="en-US" sz="1200" err="1" smtClean="0"/>
            </a:p>
          </p:txBody>
        </p:sp>
      </p:grpSp>
      <p:sp>
        <p:nvSpPr>
          <p:cNvPr id="9" name="TextBox 8"/>
          <p:cNvSpPr txBox="1"/>
          <p:nvPr/>
        </p:nvSpPr>
        <p:spPr>
          <a:xfrm>
            <a:off x="5548744" y="2264893"/>
            <a:ext cx="3366655" cy="2981192"/>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lnSpc>
                <a:spcPct val="150000"/>
              </a:lnSpc>
              <a:buFont typeface="Arial" pitchFamily="34" charset="0"/>
              <a:buChar char="•"/>
            </a:pPr>
            <a:r>
              <a:rPr lang="zh-CN" altLang="en-US" sz="1400" smtClean="0"/>
              <a:t>在平台运营初期，需要通过</a:t>
            </a:r>
            <a:r>
              <a:rPr lang="zh-CN" altLang="en-US" sz="1400"/>
              <a:t>内部</a:t>
            </a:r>
            <a:r>
              <a:rPr lang="zh-CN" altLang="en-US" sz="1400" smtClean="0"/>
              <a:t>管理、绩效等手段，要求五矿传统业务中有一定主导地位的资源上平台来交易，并通过这些资源，帮助平台吸引、开发社会相关的资源来交易</a:t>
            </a:r>
            <a:endParaRPr lang="en-US" altLang="zh-CN" sz="1400" smtClean="0"/>
          </a:p>
          <a:p>
            <a:pPr marL="171450" indent="-171450" algn="l">
              <a:lnSpc>
                <a:spcPct val="150000"/>
              </a:lnSpc>
              <a:buFont typeface="Arial" pitchFamily="34" charset="0"/>
              <a:buChar char="•"/>
            </a:pPr>
            <a:endParaRPr lang="en-US" altLang="zh-CN" sz="1400" smtClean="0"/>
          </a:p>
          <a:p>
            <a:pPr marL="171450" indent="-171450" algn="l">
              <a:lnSpc>
                <a:spcPct val="150000"/>
              </a:lnSpc>
              <a:buFont typeface="Arial" pitchFamily="34" charset="0"/>
              <a:buChar char="•"/>
            </a:pPr>
            <a:r>
              <a:rPr lang="zh-CN" altLang="en-US" sz="1400" smtClean="0"/>
              <a:t>随着平台服务模式的完善，五矿传统业务对电子商务的理解及接受，五矿传统业务在平台的主动交易规模越来越大</a:t>
            </a:r>
          </a:p>
        </p:txBody>
      </p:sp>
      <p:sp>
        <p:nvSpPr>
          <p:cNvPr id="25" name="Freeform 24"/>
          <p:cNvSpPr/>
          <p:nvPr/>
        </p:nvSpPr>
        <p:spPr bwMode="gray">
          <a:xfrm>
            <a:off x="727364" y="4914341"/>
            <a:ext cx="3906981" cy="469491"/>
          </a:xfrm>
          <a:custGeom>
            <a:gdLst>
              <a:gd name="connsiteX0" fmla="*/ 0 w 3906981"/>
              <a:gd name="connsiteY0" fmla="*/ 291504 h 469491"/>
              <a:gd name="connsiteX1" fmla="*/ 509154 w 3906981"/>
              <a:gd name="connsiteY1" fmla="*/ 239550 h 469491"/>
              <a:gd name="connsiteX2" fmla="*/ 1091045 w 3906981"/>
              <a:gd name="connsiteY2" fmla="*/ 135641 h 469491"/>
              <a:gd name="connsiteX3" fmla="*/ 1672936 w 3906981"/>
              <a:gd name="connsiteY3" fmla="*/ 559 h 469491"/>
              <a:gd name="connsiteX4" fmla="*/ 2265218 w 3906981"/>
              <a:gd name="connsiteY4" fmla="*/ 94077 h 469491"/>
              <a:gd name="connsiteX5" fmla="*/ 2826327 w 3906981"/>
              <a:gd name="connsiteY5" fmla="*/ 249941 h 469491"/>
              <a:gd name="connsiteX6" fmla="*/ 3574472 w 3906981"/>
              <a:gd name="connsiteY6" fmla="*/ 436977 h 469491"/>
              <a:gd name="connsiteX7" fmla="*/ 3906981 w 3906981"/>
              <a:gd name="connsiteY7" fmla="*/ 468150 h 4694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6981" h="469491">
                <a:moveTo>
                  <a:pt x="0" y="291504"/>
                </a:moveTo>
                <a:cubicBezTo>
                  <a:pt x="163656" y="278515"/>
                  <a:pt x="327313" y="265527"/>
                  <a:pt x="509154" y="239550"/>
                </a:cubicBezTo>
                <a:cubicBezTo>
                  <a:pt x="690995" y="213573"/>
                  <a:pt x="897081" y="175473"/>
                  <a:pt x="1091045" y="135641"/>
                </a:cubicBezTo>
                <a:cubicBezTo>
                  <a:pt x="1285009" y="95809"/>
                  <a:pt x="1477241" y="7486"/>
                  <a:pt x="1672936" y="559"/>
                </a:cubicBezTo>
                <a:cubicBezTo>
                  <a:pt x="1868631" y="-6368"/>
                  <a:pt x="2072986" y="52513"/>
                  <a:pt x="2265218" y="94077"/>
                </a:cubicBezTo>
                <a:cubicBezTo>
                  <a:pt x="2457450" y="135641"/>
                  <a:pt x="2608118" y="192791"/>
                  <a:pt x="2826327" y="249941"/>
                </a:cubicBezTo>
                <a:cubicBezTo>
                  <a:pt x="3044536" y="307091"/>
                  <a:pt x="3394363" y="400609"/>
                  <a:pt x="3574472" y="436977"/>
                </a:cubicBezTo>
                <a:cubicBezTo>
                  <a:pt x="3754581" y="473345"/>
                  <a:pt x="3830781" y="470747"/>
                  <a:pt x="3906981" y="468150"/>
                </a:cubicBezTo>
              </a:path>
            </a:pathLst>
          </a:custGeom>
          <a:noFill/>
          <a:ln w="19050">
            <a:solidFill>
              <a:srgbClr val="92D050"/>
            </a:solidFill>
          </a:ln>
        </p:spPr>
        <p:style>
          <a:lnRef idx="2">
            <a:schemeClr val="accent5"/>
          </a:lnRef>
          <a:fillRef idx="1">
            <a:schemeClr val="lt1"/>
          </a:fillRef>
          <a:effectRef idx="0">
            <a:schemeClr val="accent5"/>
          </a:effectRef>
          <a:fontRef idx="minor">
            <a:schemeClr val="dk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zh-CN" altLang="en-US"/>
          </a:p>
        </p:txBody>
      </p:sp>
    </p:spTree>
    <p:extLst>
      <p:ext uri="{BB962C8B-B14F-4D97-AF65-F5344CB8AC3E}">
        <p14:creationId xmlns:p14="http://schemas.microsoft.com/office/powerpoint/2010/main" val="84964002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2272500" y="3485080"/>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2447313486"/>
              </p:ext>
            </p:extLst>
          </p:nvPr>
        </p:nvGraphicFramePr>
        <p:xfrm>
          <a:off x="2773003" y="1774201"/>
          <a:ext cx="6046534" cy="4373880"/>
        </p:xfrm>
        <a:graphic>
          <a:graphicData uri="http://schemas.openxmlformats.org/drawingml/2006/table">
            <a:tbl>
              <a:tblPr firstRow="1">
                <a:tableStyleId>{C083E6E3-FA7D-4D7B-A595-EF9225AFEA82}</a:tableStyleId>
              </a:tblPr>
              <a:tblGrid>
                <a:gridCol w="1694777"/>
                <a:gridCol w="4351757"/>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3.0 </a:t>
                      </a:r>
                      <a:r>
                        <a:rPr lang="zh-CN" altLang="en-US" sz="1400" kern="1200" smtClean="0">
                          <a:solidFill>
                            <a:schemeClr val="tx1"/>
                          </a:solidFill>
                          <a:latin typeface="微软雅黑" pitchFamily="34" charset="-122"/>
                          <a:ea typeface="微软雅黑" pitchFamily="34" charset="-122"/>
                          <a:cs typeface="+mn-cs"/>
                        </a:rPr>
                        <a:t>总体发展策略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平台发展的总体策略是什么？路径是怎样的？</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3.1 </a:t>
                      </a:r>
                      <a:r>
                        <a:rPr lang="zh-CN" altLang="en-US" sz="1400" kern="1200" smtClean="0">
                          <a:solidFill>
                            <a:schemeClr val="tx1"/>
                          </a:solidFill>
                          <a:latin typeface="微软雅黑" pitchFamily="34" charset="-122"/>
                          <a:ea typeface="微软雅黑" pitchFamily="34" charset="-122"/>
                          <a:cs typeface="+mn-cs"/>
                        </a:rPr>
                        <a:t>目标市场策略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目标市场如何切入？如何发展？</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3.2 </a:t>
                      </a:r>
                      <a:r>
                        <a:rPr lang="zh-CN" altLang="en-US" sz="1400" kern="1200" smtClean="0">
                          <a:solidFill>
                            <a:schemeClr val="tx1"/>
                          </a:solidFill>
                          <a:latin typeface="微软雅黑" pitchFamily="34" charset="-122"/>
                          <a:ea typeface="微软雅黑" pitchFamily="34" charset="-122"/>
                          <a:cs typeface="+mn-cs"/>
                        </a:rPr>
                        <a:t>业务组合策略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产品与目标群体需求之间的对应关系是什么？为哪些群体提供哪些产品或产品组合？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3.3 </a:t>
                      </a:r>
                      <a:r>
                        <a:rPr lang="zh-CN" altLang="en-US" sz="1400" kern="1200" smtClean="0">
                          <a:solidFill>
                            <a:schemeClr val="tx1"/>
                          </a:solidFill>
                          <a:latin typeface="微软雅黑" pitchFamily="34" charset="-122"/>
                          <a:ea typeface="微软雅黑" pitchFamily="34" charset="-122"/>
                          <a:cs typeface="+mn-cs"/>
                        </a:rPr>
                        <a:t>业务定价策略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各项业务的定价策略是什么？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3.4 </a:t>
                      </a:r>
                      <a:r>
                        <a:rPr lang="zh-CN" altLang="en-US" sz="1400" kern="1200" smtClean="0">
                          <a:solidFill>
                            <a:schemeClr val="tx1"/>
                          </a:solidFill>
                          <a:latin typeface="微软雅黑" pitchFamily="34" charset="-122"/>
                          <a:ea typeface="微软雅黑" pitchFamily="34" charset="-122"/>
                          <a:cs typeface="+mn-cs"/>
                        </a:rPr>
                        <a:t>线下资源与合作伙伴激励策略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如何吸引钢厂、分销公司与平台合作？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如何推进银行与平台的合作？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如何推进仓库资源与平台的合作？</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3.5 </a:t>
                      </a:r>
                      <a:r>
                        <a:rPr lang="zh-CN" altLang="en-US" sz="1400" kern="1200" smtClean="0">
                          <a:solidFill>
                            <a:schemeClr val="tx1"/>
                          </a:solidFill>
                          <a:latin typeface="微软雅黑" pitchFamily="34" charset="-122"/>
                          <a:ea typeface="微软雅黑" pitchFamily="34" charset="-122"/>
                          <a:cs typeface="+mn-cs"/>
                        </a:rPr>
                        <a:t>公关推广与客户维系策略</a:t>
                      </a:r>
                    </a:p>
                  </a:txBody>
                  <a:tcPr>
                    <a:lnT w="12700" cap="flat" cmpd="sng" algn="ctr">
                      <a:solidFill>
                        <a:schemeClr val="accent3"/>
                      </a:solidFill>
                      <a:prstDash val="solid"/>
                      <a:round/>
                      <a:headEnd type="none" w="med" len="med"/>
                      <a:tailEnd type="none" w="med" len="med"/>
                    </a:lnT>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借助政府、行业协会的公关策略是什么？</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应采取哪些媒介进行宣传？有哪些手段？</a:t>
                      </a: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与竞争网站的关系是什么？如何借助进行推广？</a:t>
                      </a:r>
                    </a:p>
                  </a:txBody>
                  <a:tcPr>
                    <a:lnT w="12700" cap="flat" cmpd="sng" algn="ctr">
                      <a:solidFill>
                        <a:schemeClr val="accent3"/>
                      </a:solidFill>
                      <a:prstDash val="solid"/>
                      <a:round/>
                      <a:headEnd type="none" w="med" len="med"/>
                      <a:tailEnd type="none" w="med" len="med"/>
                    </a:lnT>
                  </a:tcPr>
                </a:tc>
              </a:tr>
            </a:tbl>
          </a:graphicData>
        </a:graphic>
      </p:graphicFrame>
      <p:sp>
        <p:nvSpPr>
          <p:cNvPr id="24" name="AutoShape 27"/>
          <p:cNvSpPr>
            <a:spLocks noChangeArrowheads="1"/>
          </p:cNvSpPr>
          <p:nvPr>
            <p:custDataLst>
              <p:tags r:id="rId2"/>
            </p:custDataLst>
          </p:nvPr>
        </p:nvSpPr>
        <p:spPr bwMode="gray">
          <a:xfrm>
            <a:off x="154089" y="2047943"/>
            <a:ext cx="1965935" cy="3482704"/>
          </a:xfrm>
          <a:prstGeom prst="homePlate">
            <a:avLst>
              <a:gd name="adj" fmla="val 12342"/>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en-US" altLang="zh-CN" sz="1400" b="1" kern="0" smtClean="0">
                <a:solidFill>
                  <a:srgbClr val="FFFFFF"/>
                </a:solidFill>
                <a:latin typeface="微软雅黑" pitchFamily="34" charset="-122"/>
                <a:ea typeface="微软雅黑" pitchFamily="34" charset="-122"/>
              </a:rPr>
              <a:t>3.</a:t>
            </a:r>
            <a:r>
              <a:rPr lang="zh-CN" altLang="en-US" sz="1400" b="1" kern="0" smtClean="0">
                <a:solidFill>
                  <a:srgbClr val="FFFFFF"/>
                </a:solidFill>
                <a:latin typeface="微软雅黑" pitchFamily="34" charset="-122"/>
                <a:ea typeface="微软雅黑" pitchFamily="34" charset="-122"/>
              </a:rPr>
              <a:t>策略制定</a:t>
            </a:r>
            <a:endParaRPr lang="en-US" altLang="zh-CN" sz="1400" b="1" kern="0">
              <a:solidFill>
                <a:srgbClr val="FFFFFF"/>
              </a:solidFill>
              <a:latin typeface="微软雅黑" pitchFamily="34" charset="-122"/>
              <a:ea typeface="微软雅黑" pitchFamily="34" charset="-122"/>
            </a:endParaRPr>
          </a:p>
        </p:txBody>
      </p:sp>
      <p:sp>
        <p:nvSpPr>
          <p:cNvPr id="25" name="圆角矩形 15"/>
          <p:cNvSpPr/>
          <p:nvPr/>
        </p:nvSpPr>
        <p:spPr bwMode="auto">
          <a:xfrm>
            <a:off x="206765" y="347011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3.2 </a:t>
            </a:r>
            <a:r>
              <a:rPr lang="zh-CN" altLang="en-US" sz="1200" kern="0">
                <a:solidFill>
                  <a:srgbClr val="000000"/>
                </a:solidFill>
                <a:latin typeface="微软雅黑" pitchFamily="34" charset="-122"/>
                <a:ea typeface="微软雅黑" pitchFamily="34" charset="-122"/>
              </a:rPr>
              <a:t>业务</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组合策略</a:t>
            </a:r>
          </a:p>
        </p:txBody>
      </p:sp>
      <p:sp>
        <p:nvSpPr>
          <p:cNvPr id="27" name="圆角矩形 15"/>
          <p:cNvSpPr/>
          <p:nvPr/>
        </p:nvSpPr>
        <p:spPr bwMode="auto">
          <a:xfrm>
            <a:off x="206765" y="3964465"/>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3.3 </a:t>
            </a:r>
            <a:r>
              <a:rPr lang="zh-CN" altLang="en-US" sz="1200" kern="0">
                <a:solidFill>
                  <a:srgbClr val="000000"/>
                </a:solidFill>
                <a:latin typeface="微软雅黑" pitchFamily="34" charset="-122"/>
                <a:ea typeface="微软雅黑" pitchFamily="34" charset="-122"/>
              </a:rPr>
              <a:t>业务</a:t>
            </a:r>
            <a:r>
              <a:rPr lang="zh-CN" altLang="en-US" sz="1200" kern="0" smtClean="0">
                <a:solidFill>
                  <a:srgbClr val="000000"/>
                </a:solidFill>
                <a:latin typeface="微软雅黑" pitchFamily="34" charset="-122"/>
                <a:ea typeface="微软雅黑" pitchFamily="34" charset="-122"/>
              </a:rPr>
              <a:t>定价</a:t>
            </a:r>
            <a:r>
              <a:rPr lang="zh-CN" altLang="en-US" sz="1200" kern="0">
                <a:solidFill>
                  <a:srgbClr val="000000"/>
                </a:solidFill>
                <a:latin typeface="微软雅黑" pitchFamily="34" charset="-122"/>
                <a:ea typeface="微软雅黑" pitchFamily="34" charset="-122"/>
              </a:rPr>
              <a:t>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8" name="圆角矩形 15"/>
          <p:cNvSpPr/>
          <p:nvPr/>
        </p:nvSpPr>
        <p:spPr bwMode="auto">
          <a:xfrm>
            <a:off x="206115" y="2481406"/>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3.0 </a:t>
            </a:r>
            <a:r>
              <a:rPr lang="zh-CN" altLang="en-US" sz="1200" kern="0" smtClean="0">
                <a:solidFill>
                  <a:srgbClr val="000000"/>
                </a:solidFill>
                <a:latin typeface="微软雅黑" pitchFamily="34" charset="-122"/>
                <a:ea typeface="微软雅黑" pitchFamily="34" charset="-122"/>
              </a:rPr>
              <a:t>总体发展</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
        <p:nvSpPr>
          <p:cNvPr id="31" name="圆角矩形 15"/>
          <p:cNvSpPr/>
          <p:nvPr/>
        </p:nvSpPr>
        <p:spPr bwMode="auto">
          <a:xfrm>
            <a:off x="206765" y="4458818"/>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auto">
              <a:spcBef>
                <a:spcPct val="0"/>
              </a:spcBef>
              <a:spcAft>
                <a:spcPct val="0"/>
              </a:spcAft>
              <a:defRPr/>
            </a:pPr>
            <a:r>
              <a:rPr lang="en-US" altLang="zh-CN" sz="1200" kern="0" smtClean="0">
                <a:solidFill>
                  <a:srgbClr val="000000"/>
                </a:solidFill>
                <a:latin typeface="微软雅黑" pitchFamily="34" charset="-122"/>
                <a:ea typeface="微软雅黑" pitchFamily="34" charset="-122"/>
              </a:rPr>
              <a:t>3.4 </a:t>
            </a:r>
            <a:r>
              <a:rPr lang="zh-CN" altLang="en-US" sz="1200" kern="0" smtClean="0">
                <a:solidFill>
                  <a:srgbClr val="000000"/>
                </a:solidFill>
                <a:latin typeface="微软雅黑" pitchFamily="34" charset="-122"/>
                <a:ea typeface="微软雅黑" pitchFamily="34" charset="-122"/>
              </a:rPr>
              <a:t>线下资源与合作伙伴激励策略</a:t>
            </a:r>
            <a:endParaRPr lang="zh-CN" altLang="en-US" sz="1200" kern="0">
              <a:solidFill>
                <a:srgbClr val="000000"/>
              </a:solidFill>
              <a:latin typeface="微软雅黑" pitchFamily="34" charset="-122"/>
              <a:ea typeface="微软雅黑" pitchFamily="34" charset="-122"/>
            </a:endParaRPr>
          </a:p>
        </p:txBody>
      </p:sp>
      <p:sp>
        <p:nvSpPr>
          <p:cNvPr id="32" name="圆角矩形 15"/>
          <p:cNvSpPr/>
          <p:nvPr/>
        </p:nvSpPr>
        <p:spPr bwMode="auto">
          <a:xfrm>
            <a:off x="206765" y="495317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3.5 </a:t>
            </a:r>
            <a:r>
              <a:rPr lang="zh-CN" altLang="en-US" sz="1200" kern="0" noProof="0" smtClean="0">
                <a:solidFill>
                  <a:srgbClr val="000000"/>
                </a:solidFill>
                <a:latin typeface="微软雅黑" pitchFamily="34" charset="-122"/>
                <a:ea typeface="微软雅黑" pitchFamily="34" charset="-122"/>
              </a:rPr>
              <a:t>公关推广与客户维系策略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3" name="圆角矩形 15"/>
          <p:cNvSpPr/>
          <p:nvPr/>
        </p:nvSpPr>
        <p:spPr bwMode="auto">
          <a:xfrm>
            <a:off x="206115" y="2975759"/>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3.1 </a:t>
            </a:r>
            <a:r>
              <a:rPr lang="zh-CN" altLang="en-US" sz="1200" kern="0">
                <a:solidFill>
                  <a:srgbClr val="000000"/>
                </a:solidFill>
                <a:latin typeface="微软雅黑" pitchFamily="34" charset="-122"/>
                <a:ea typeface="微软雅黑" pitchFamily="34" charset="-122"/>
              </a:rPr>
              <a:t>目标</a:t>
            </a:r>
            <a:r>
              <a:rPr lang="zh-CN" altLang="en-US" sz="1200" kern="0" smtClean="0">
                <a:solidFill>
                  <a:srgbClr val="000000"/>
                </a:solidFill>
                <a:latin typeface="微软雅黑" pitchFamily="34" charset="-122"/>
                <a:ea typeface="微软雅黑" pitchFamily="34" charset="-122"/>
              </a:rPr>
              <a:t>市场</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Tree>
    <p:extLst>
      <p:ext uri="{BB962C8B-B14F-4D97-AF65-F5344CB8AC3E}">
        <p14:creationId xmlns:p14="http://schemas.microsoft.com/office/powerpoint/2010/main" val="421212577"/>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2014</a:t>
            </a:r>
            <a:r>
              <a:rPr lang="zh-CN" altLang="en-US" smtClean="0"/>
              <a:t>年目标群体</a:t>
            </a:r>
            <a:r>
              <a:rPr lang="zh-CN" altLang="en-US"/>
              <a:t>应</a:t>
            </a:r>
            <a:r>
              <a:rPr lang="zh-CN" altLang="en-US" smtClean="0"/>
              <a:t>以平台能够直接借助的资源入手，分为四类</a:t>
            </a:r>
            <a:endParaRPr lang="zh-CN" altLang="en-US"/>
          </a:p>
        </p:txBody>
      </p:sp>
      <p:sp>
        <p:nvSpPr>
          <p:cNvPr id="3" name="Text Placeholder 2"/>
          <p:cNvSpPr>
            <a:spLocks noGrp="1"/>
          </p:cNvSpPr>
          <p:nvPr>
            <p:ph type="body" idx="13"/>
          </p:nvPr>
        </p:nvSpPr>
        <p:spPr/>
        <p:txBody>
          <a:bodyPr/>
          <a:lstStyle/>
          <a:p>
            <a:r>
              <a:rPr lang="zh-CN" altLang="en-US" smtClean="0"/>
              <a:t>目标市场策略：</a:t>
            </a:r>
            <a:r>
              <a:rPr lang="en-US" altLang="zh-CN" smtClean="0"/>
              <a:t>2014</a:t>
            </a:r>
            <a:r>
              <a:rPr lang="zh-CN" altLang="en-US" smtClean="0"/>
              <a:t>年目标细分市场</a:t>
            </a:r>
            <a:endParaRPr lang="zh-CN" altLang="en-US"/>
          </a:p>
        </p:txBody>
      </p:sp>
      <p:sp>
        <p:nvSpPr>
          <p:cNvPr id="4" name="Rectangle 3"/>
          <p:cNvSpPr/>
          <p:nvPr/>
        </p:nvSpPr>
        <p:spPr bwMode="gray">
          <a:xfrm>
            <a:off x="1075034" y="1621729"/>
            <a:ext cx="2937408" cy="1368011"/>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mj-ea"/>
                <a:ea typeface="+mj-ea"/>
                <a:cs typeface="Arial" pitchFamily="34" charset="0"/>
              </a:rPr>
              <a:t>路径</a:t>
            </a:r>
            <a:r>
              <a:rPr kumimoji="0" lang="en-US" altLang="zh-CN" sz="1400" b="1" i="0" u="none" strike="noStrike" kern="0" cap="none" spc="0" normalizeH="0" baseline="0" noProof="0" smtClean="0">
                <a:ln>
                  <a:noFill/>
                </a:ln>
                <a:solidFill>
                  <a:sysClr val="windowText" lastClr="000000"/>
                </a:solidFill>
                <a:effectLst/>
                <a:uLnTx/>
                <a:uFillTx/>
                <a:latin typeface="+mj-ea"/>
                <a:ea typeface="+mj-ea"/>
                <a:cs typeface="Arial" pitchFamily="34" charset="0"/>
              </a:rPr>
              <a:t>1</a:t>
            </a:r>
            <a:r>
              <a:rPr kumimoji="0" lang="zh-CN" altLang="en-US" sz="1400" b="1" i="0" u="none" strike="noStrike" kern="0" cap="none" spc="0" normalizeH="0" baseline="0" noProof="0" smtClean="0">
                <a:ln>
                  <a:noFill/>
                </a:ln>
                <a:solidFill>
                  <a:sysClr val="windowText" lastClr="000000"/>
                </a:solidFill>
                <a:effectLst/>
                <a:uLnTx/>
                <a:uFillTx/>
                <a:latin typeface="+mj-ea"/>
                <a:ea typeface="+mj-ea"/>
                <a:cs typeface="Arial" pitchFamily="34" charset="0"/>
              </a:rPr>
              <a:t>：五矿关联钢厂</a:t>
            </a:r>
            <a:r>
              <a:rPr lang="zh-CN" altLang="en-US" sz="1400" b="1" kern="0" smtClean="0">
                <a:solidFill>
                  <a:sysClr val="windowText" lastClr="000000"/>
                </a:solidFill>
                <a:latin typeface="+mj-ea"/>
                <a:ea typeface="+mj-ea"/>
                <a:cs typeface="Arial" pitchFamily="34" charset="0"/>
              </a:rPr>
              <a:t>及其关联客户</a:t>
            </a:r>
            <a:endParaRPr kumimoji="0" lang="en-US" altLang="zh-CN" sz="1400" b="1" i="0" u="none" strike="noStrike" kern="0" cap="none" spc="0" normalizeH="0" baseline="0" noProof="0" smtClean="0">
              <a:ln>
                <a:noFill/>
              </a:ln>
              <a:solidFill>
                <a:sysClr val="windowText" lastClr="000000"/>
              </a:solidFill>
              <a:effectLst/>
              <a:uLnTx/>
              <a:uFillTx/>
              <a:latin typeface="+mj-ea"/>
              <a:ea typeface="+mj-ea"/>
              <a:cs typeface="Arial" pitchFamily="34" charset="0"/>
            </a:endParaRPr>
          </a:p>
        </p:txBody>
      </p:sp>
      <p:sp>
        <p:nvSpPr>
          <p:cNvPr id="5" name="Rectangle 4"/>
          <p:cNvSpPr/>
          <p:nvPr/>
        </p:nvSpPr>
        <p:spPr bwMode="gray">
          <a:xfrm>
            <a:off x="1075034" y="4467121"/>
            <a:ext cx="2937408" cy="1554167"/>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defTabSz="914400" rtl="0" eaLnBrk="1" fontAlgn="base" latinLnBrk="0" hangingPunct="1">
              <a:lnSpc>
                <a:spcPct val="100000"/>
              </a:lnSpc>
              <a:spcBef>
                <a:spcPct val="0"/>
              </a:spcBef>
              <a:spcAft>
                <a:spcPts val="300"/>
              </a:spcAft>
              <a:buClrTx/>
              <a:buSzTx/>
              <a:buFontTx/>
              <a:buNone/>
            </a:pPr>
            <a:r>
              <a:rPr lang="zh-CN" altLang="en-US" sz="1400" b="1" kern="0" smtClean="0">
                <a:solidFill>
                  <a:sysClr val="windowText" lastClr="000000"/>
                </a:solidFill>
                <a:latin typeface="+mj-ea"/>
                <a:ea typeface="+mj-ea"/>
                <a:cs typeface="Arial" pitchFamily="34" charset="0"/>
              </a:rPr>
              <a:t>路径</a:t>
            </a:r>
            <a:r>
              <a:rPr lang="en-US" altLang="zh-CN" sz="1400" b="1" kern="0" smtClean="0">
                <a:solidFill>
                  <a:sysClr val="windowText" lastClr="000000"/>
                </a:solidFill>
                <a:latin typeface="+mj-ea"/>
                <a:ea typeface="+mj-ea"/>
                <a:cs typeface="Arial" pitchFamily="34" charset="0"/>
              </a:rPr>
              <a:t>3</a:t>
            </a:r>
            <a:r>
              <a:rPr lang="zh-CN" altLang="en-US" sz="1400" b="1" kern="0" smtClean="0">
                <a:solidFill>
                  <a:sysClr val="windowText" lastClr="000000"/>
                </a:solidFill>
                <a:latin typeface="+mj-ea"/>
                <a:ea typeface="+mj-ea"/>
                <a:cs typeface="Arial" pitchFamily="34" charset="0"/>
              </a:rPr>
              <a:t>：五</a:t>
            </a:r>
            <a:r>
              <a:rPr lang="zh-CN" altLang="en-US" sz="1400" b="1" kern="0">
                <a:solidFill>
                  <a:sysClr val="windowText" lastClr="000000"/>
                </a:solidFill>
                <a:latin typeface="+mj-ea"/>
                <a:ea typeface="+mj-ea"/>
                <a:cs typeface="Arial" pitchFamily="34" charset="0"/>
              </a:rPr>
              <a:t>矿</a:t>
            </a:r>
            <a:r>
              <a:rPr kumimoji="0" lang="zh-CN" altLang="en-US" sz="1400" b="1" i="0" u="none" strike="noStrike" kern="0" cap="none" spc="0" normalizeH="0" baseline="0" noProof="0" smtClean="0">
                <a:ln>
                  <a:noFill/>
                </a:ln>
                <a:solidFill>
                  <a:sysClr val="windowText" lastClr="000000"/>
                </a:solidFill>
                <a:effectLst/>
                <a:uLnTx/>
                <a:uFillTx/>
                <a:latin typeface="+mj-ea"/>
                <a:ea typeface="+mj-ea"/>
                <a:cs typeface="Arial" pitchFamily="34" charset="0"/>
              </a:rPr>
              <a:t>分销公司</a:t>
            </a:r>
            <a:r>
              <a:rPr lang="zh-CN" altLang="en-US" sz="1400" b="1" kern="0" smtClean="0">
                <a:solidFill>
                  <a:sysClr val="windowText" lastClr="000000"/>
                </a:solidFill>
                <a:latin typeface="+mj-ea"/>
                <a:ea typeface="+mj-ea"/>
                <a:cs typeface="Arial" pitchFamily="34" charset="0"/>
              </a:rPr>
              <a:t>上游供应商</a:t>
            </a:r>
            <a:endParaRPr kumimoji="0" lang="en-US" altLang="zh-CN" sz="1400" b="1" i="0" u="none" strike="noStrike" kern="0" cap="none" spc="0" normalizeH="0" baseline="0" noProof="0" smtClean="0">
              <a:ln>
                <a:noFill/>
              </a:ln>
              <a:solidFill>
                <a:sysClr val="windowText" lastClr="000000"/>
              </a:solidFill>
              <a:effectLst/>
              <a:uLnTx/>
              <a:uFillTx/>
              <a:latin typeface="+mj-ea"/>
              <a:ea typeface="+mj-ea"/>
              <a:cs typeface="Arial" pitchFamily="34" charset="0"/>
            </a:endParaRPr>
          </a:p>
        </p:txBody>
      </p:sp>
      <p:sp>
        <p:nvSpPr>
          <p:cNvPr id="6" name="Rectangle 5"/>
          <p:cNvSpPr/>
          <p:nvPr/>
        </p:nvSpPr>
        <p:spPr bwMode="gray">
          <a:xfrm>
            <a:off x="1075034" y="3044425"/>
            <a:ext cx="2937408" cy="1368011"/>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defTabSz="914400" rtl="0" eaLnBrk="1" fontAlgn="base" latinLnBrk="0" hangingPunct="1">
              <a:lnSpc>
                <a:spcPct val="100000"/>
              </a:lnSpc>
              <a:spcBef>
                <a:spcPct val="0"/>
              </a:spcBef>
              <a:spcAft>
                <a:spcPts val="300"/>
              </a:spcAft>
              <a:buClrTx/>
              <a:buSzTx/>
              <a:buFontTx/>
              <a:buNone/>
            </a:pPr>
            <a:r>
              <a:rPr lang="zh-CN" altLang="en-US" sz="1400" b="1" kern="0" smtClean="0">
                <a:solidFill>
                  <a:sysClr val="windowText" lastClr="000000"/>
                </a:solidFill>
                <a:latin typeface="+mj-ea"/>
                <a:ea typeface="+mj-ea"/>
                <a:cs typeface="Arial" pitchFamily="34" charset="0"/>
              </a:rPr>
              <a:t>路径</a:t>
            </a:r>
            <a:r>
              <a:rPr lang="en-US" altLang="zh-CN" sz="1400" b="1" kern="0" smtClean="0">
                <a:solidFill>
                  <a:sysClr val="windowText" lastClr="000000"/>
                </a:solidFill>
                <a:latin typeface="+mj-ea"/>
                <a:ea typeface="+mj-ea"/>
                <a:cs typeface="Arial" pitchFamily="34" charset="0"/>
              </a:rPr>
              <a:t>2</a:t>
            </a:r>
            <a:r>
              <a:rPr lang="zh-CN" altLang="en-US" sz="1400" b="1" kern="0" smtClean="0">
                <a:solidFill>
                  <a:sysClr val="windowText" lastClr="000000"/>
                </a:solidFill>
                <a:latin typeface="+mj-ea"/>
                <a:ea typeface="+mj-ea"/>
                <a:cs typeface="Arial" pitchFamily="34" charset="0"/>
              </a:rPr>
              <a:t>：数码仓库中的贸易商</a:t>
            </a:r>
            <a:endParaRPr kumimoji="0" lang="en-US" altLang="zh-CN" sz="1400" b="1" i="0" u="none" strike="noStrike" kern="0" cap="none" spc="0" normalizeH="0" baseline="0" noProof="0" smtClean="0">
              <a:ln>
                <a:noFill/>
              </a:ln>
              <a:solidFill>
                <a:sysClr val="windowText" lastClr="000000"/>
              </a:solidFill>
              <a:effectLst/>
              <a:uLnTx/>
              <a:uFillTx/>
              <a:latin typeface="+mj-ea"/>
              <a:ea typeface="+mj-ea"/>
              <a:cs typeface="Arial" pitchFamily="34" charset="0"/>
            </a:endParaRPr>
          </a:p>
        </p:txBody>
      </p:sp>
      <p:sp>
        <p:nvSpPr>
          <p:cNvPr id="7" name="Rectangle 6"/>
          <p:cNvSpPr/>
          <p:nvPr/>
        </p:nvSpPr>
        <p:spPr bwMode="gray">
          <a:xfrm>
            <a:off x="1075034" y="6086900"/>
            <a:ext cx="2937408" cy="423461"/>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mj-ea"/>
                <a:ea typeface="+mj-ea"/>
                <a:cs typeface="Arial" pitchFamily="34" charset="0"/>
              </a:rPr>
              <a:t>其他社会钢厂、贸易商、终端用户</a:t>
            </a:r>
            <a:endParaRPr kumimoji="0" lang="en-US" altLang="zh-CN" sz="1400" b="1" i="0" u="none" strike="noStrike" kern="0" cap="none" spc="0" normalizeH="0" baseline="0" noProof="0" smtClean="0">
              <a:ln>
                <a:noFill/>
              </a:ln>
              <a:solidFill>
                <a:sysClr val="windowText" lastClr="000000"/>
              </a:solidFill>
              <a:effectLst/>
              <a:uLnTx/>
              <a:uFillTx/>
              <a:latin typeface="+mj-ea"/>
              <a:ea typeface="+mj-ea"/>
              <a:cs typeface="Arial" pitchFamily="34" charset="0"/>
            </a:endParaRPr>
          </a:p>
        </p:txBody>
      </p:sp>
      <p:sp>
        <p:nvSpPr>
          <p:cNvPr id="13" name="Left Brace 12"/>
          <p:cNvSpPr/>
          <p:nvPr/>
        </p:nvSpPr>
        <p:spPr>
          <a:xfrm>
            <a:off x="733843" y="1881202"/>
            <a:ext cx="252000" cy="2481447"/>
          </a:xfrm>
          <a:prstGeom prst="leftBrace">
            <a:avLst/>
          </a:prstGeom>
          <a:ln w="12700">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zh-CN" altLang="en-US"/>
          </a:p>
        </p:txBody>
      </p:sp>
      <p:sp>
        <p:nvSpPr>
          <p:cNvPr id="14" name="TextBox 13"/>
          <p:cNvSpPr txBox="1"/>
          <p:nvPr/>
        </p:nvSpPr>
        <p:spPr>
          <a:xfrm>
            <a:off x="367039" y="1955116"/>
            <a:ext cx="257369" cy="2188667"/>
          </a:xfrm>
          <a:prstGeom prst="rect">
            <a:avLst/>
          </a:prstGeom>
          <a:solidFill>
            <a:schemeClr val="accent1">
              <a:lumMod val="20000"/>
              <a:lumOff val="80000"/>
            </a:schemeClr>
          </a:solidFill>
        </p:spPr>
        <p:txBody>
          <a:bodyPr vert="eaVert"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通过货物资源吸引买方</a:t>
            </a:r>
          </a:p>
        </p:txBody>
      </p:sp>
      <p:sp>
        <p:nvSpPr>
          <p:cNvPr id="16" name="Left Brace 15"/>
          <p:cNvSpPr/>
          <p:nvPr/>
        </p:nvSpPr>
        <p:spPr>
          <a:xfrm>
            <a:off x="733843" y="4483950"/>
            <a:ext cx="252000" cy="1537338"/>
          </a:xfrm>
          <a:prstGeom prst="leftBrace">
            <a:avLst/>
          </a:prstGeom>
          <a:ln w="12700">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zh-CN" altLang="en-US"/>
          </a:p>
        </p:txBody>
      </p:sp>
      <p:sp>
        <p:nvSpPr>
          <p:cNvPr id="17" name="TextBox 16"/>
          <p:cNvSpPr txBox="1"/>
          <p:nvPr/>
        </p:nvSpPr>
        <p:spPr>
          <a:xfrm>
            <a:off x="367039" y="4334267"/>
            <a:ext cx="257369" cy="2188667"/>
          </a:xfrm>
          <a:prstGeom prst="rect">
            <a:avLst/>
          </a:prstGeom>
          <a:solidFill>
            <a:schemeClr val="accent1">
              <a:lumMod val="20000"/>
              <a:lumOff val="80000"/>
            </a:schemeClr>
          </a:solidFill>
        </p:spPr>
        <p:txBody>
          <a:bodyPr vert="eaVert"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通过采购需求吸引卖方</a:t>
            </a:r>
          </a:p>
        </p:txBody>
      </p:sp>
      <p:sp>
        <p:nvSpPr>
          <p:cNvPr id="18" name="TextBox 17"/>
          <p:cNvSpPr txBox="1"/>
          <p:nvPr/>
        </p:nvSpPr>
        <p:spPr>
          <a:xfrm>
            <a:off x="4773584" y="1286384"/>
            <a:ext cx="790848" cy="288147"/>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400" i="1" u="sng" smtClean="0"/>
              <a:t>吸引策略</a:t>
            </a:r>
          </a:p>
        </p:txBody>
      </p:sp>
      <p:sp>
        <p:nvSpPr>
          <p:cNvPr id="19" name="TextBox 18"/>
          <p:cNvSpPr txBox="1"/>
          <p:nvPr/>
        </p:nvSpPr>
        <p:spPr>
          <a:xfrm>
            <a:off x="7202898" y="1286384"/>
            <a:ext cx="790848" cy="288147"/>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400" i="1" u="sng" smtClean="0"/>
              <a:t>推广方式</a:t>
            </a:r>
          </a:p>
        </p:txBody>
      </p:sp>
      <p:sp>
        <p:nvSpPr>
          <p:cNvPr id="20" name="Rectangle 19"/>
          <p:cNvSpPr/>
          <p:nvPr/>
        </p:nvSpPr>
        <p:spPr bwMode="gray">
          <a:xfrm>
            <a:off x="1413881" y="2309994"/>
            <a:ext cx="1298459"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000" kern="0">
                <a:solidFill>
                  <a:sysClr val="windowText" lastClr="000000"/>
                </a:solidFill>
                <a:latin typeface="Arial" pitchFamily="34" charset="0"/>
                <a:cs typeface="Arial" pitchFamily="34" charset="0"/>
              </a:rPr>
              <a:t>钢</a:t>
            </a:r>
            <a:r>
              <a:rPr lang="zh-CN" altLang="en-US" sz="1000" kern="0" smtClean="0">
                <a:solidFill>
                  <a:sysClr val="windowText" lastClr="000000"/>
                </a:solidFill>
                <a:latin typeface="Arial" pitchFamily="34" charset="0"/>
                <a:cs typeface="Arial" pitchFamily="34" charset="0"/>
              </a:rPr>
              <a:t>厂</a:t>
            </a:r>
            <a:r>
              <a:rPr lang="en-US" altLang="zh-CN" sz="1000" kern="0" smtClean="0">
                <a:solidFill>
                  <a:sysClr val="windowText" lastClr="000000"/>
                </a:solidFill>
                <a:latin typeface="Arial" pitchFamily="34" charset="0"/>
                <a:cs typeface="Arial" pitchFamily="34" charset="0"/>
              </a:rPr>
              <a:t>/</a:t>
            </a:r>
            <a:r>
              <a:rPr lang="zh-CN" altLang="en-US" sz="1000" kern="0" smtClean="0">
                <a:solidFill>
                  <a:sysClr val="windowText" lastClr="000000"/>
                </a:solidFill>
                <a:latin typeface="Arial" pitchFamily="34" charset="0"/>
                <a:cs typeface="Arial" pitchFamily="34" charset="0"/>
              </a:rPr>
              <a:t>分销公司</a:t>
            </a:r>
            <a:r>
              <a:rPr lang="en-US" altLang="zh-CN" sz="1000" kern="0" smtClean="0">
                <a:solidFill>
                  <a:sysClr val="windowText" lastClr="000000"/>
                </a:solidFill>
                <a:latin typeface="Arial" pitchFamily="34" charset="0"/>
                <a:cs typeface="Arial" pitchFamily="34" charset="0"/>
              </a:rPr>
              <a:t>/</a:t>
            </a:r>
            <a:r>
              <a:rPr lang="zh-CN" altLang="en-US" sz="1000" kern="0" smtClean="0">
                <a:solidFill>
                  <a:sysClr val="windowText" lastClr="000000"/>
                </a:solidFill>
                <a:latin typeface="Arial" pitchFamily="34" charset="0"/>
                <a:cs typeface="Arial" pitchFamily="34" charset="0"/>
              </a:rPr>
              <a:t>其他大贸易商</a:t>
            </a:r>
            <a:endParaRPr kumimoji="0" lang="zh-CN" alt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1" name="Rectangle 20"/>
          <p:cNvSpPr/>
          <p:nvPr/>
        </p:nvSpPr>
        <p:spPr bwMode="gray">
          <a:xfrm>
            <a:off x="3046622" y="1986872"/>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采购方</a:t>
            </a:r>
          </a:p>
        </p:txBody>
      </p:sp>
      <p:sp>
        <p:nvSpPr>
          <p:cNvPr id="22" name="Rectangle 21"/>
          <p:cNvSpPr/>
          <p:nvPr/>
        </p:nvSpPr>
        <p:spPr bwMode="gray">
          <a:xfrm>
            <a:off x="3046622" y="2309994"/>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采购方</a:t>
            </a:r>
          </a:p>
        </p:txBody>
      </p:sp>
      <p:sp>
        <p:nvSpPr>
          <p:cNvPr id="23" name="Rectangle 22"/>
          <p:cNvSpPr/>
          <p:nvPr/>
        </p:nvSpPr>
        <p:spPr bwMode="gray">
          <a:xfrm>
            <a:off x="3046622" y="2643571"/>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en-US" altLang="zh-CN"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a:t>
            </a:r>
            <a:endPar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cxnSp>
        <p:nvCxnSpPr>
          <p:cNvPr id="27" name="Straight Connector 26"/>
          <p:cNvCxnSpPr>
            <a:stCxn id="20" idx="3"/>
            <a:endCxn id="21" idx="1"/>
          </p:cNvCxnSpPr>
          <p:nvPr/>
        </p:nvCxnSpPr>
        <p:spPr>
          <a:xfrm flipV="1">
            <a:off x="2712340" y="2116334"/>
            <a:ext cx="334282" cy="323122"/>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stCxn id="20" idx="3"/>
            <a:endCxn id="22" idx="1"/>
          </p:cNvCxnSpPr>
          <p:nvPr/>
        </p:nvCxnSpPr>
        <p:spPr>
          <a:xfrm>
            <a:off x="2712340" y="2439456"/>
            <a:ext cx="334282"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a:stCxn id="20" idx="3"/>
            <a:endCxn id="23" idx="1"/>
          </p:cNvCxnSpPr>
          <p:nvPr/>
        </p:nvCxnSpPr>
        <p:spPr>
          <a:xfrm>
            <a:off x="2712340" y="2439456"/>
            <a:ext cx="334282" cy="33357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bwMode="gray">
          <a:xfrm>
            <a:off x="2906777" y="1966800"/>
            <a:ext cx="814776" cy="972608"/>
          </a:xfrm>
          <a:prstGeom prst="rect">
            <a:avLst/>
          </a:prstGeom>
          <a:noFill/>
          <a:ln>
            <a:solidFill>
              <a:schemeClr val="accent1"/>
            </a:solidFill>
            <a:prstDash val="dash"/>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8" name="Rectangle 37"/>
          <p:cNvSpPr/>
          <p:nvPr/>
        </p:nvSpPr>
        <p:spPr bwMode="gray">
          <a:xfrm>
            <a:off x="1270497" y="1966800"/>
            <a:ext cx="1577844" cy="972608"/>
          </a:xfrm>
          <a:prstGeom prst="rect">
            <a:avLst/>
          </a:prstGeom>
          <a:noFill/>
          <a:ln>
            <a:solidFill>
              <a:schemeClr val="accent1"/>
            </a:solidFill>
            <a:prstDash val="dash"/>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9" name="Rectangle 38"/>
          <p:cNvSpPr/>
          <p:nvPr/>
        </p:nvSpPr>
        <p:spPr bwMode="gray">
          <a:xfrm>
            <a:off x="1806527" y="3733236"/>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数码仓</a:t>
            </a:r>
          </a:p>
        </p:txBody>
      </p:sp>
      <p:sp>
        <p:nvSpPr>
          <p:cNvPr id="40" name="Rectangle 39"/>
          <p:cNvSpPr/>
          <p:nvPr/>
        </p:nvSpPr>
        <p:spPr bwMode="gray">
          <a:xfrm>
            <a:off x="2683583" y="3410114"/>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贸易商</a:t>
            </a:r>
          </a:p>
        </p:txBody>
      </p:sp>
      <p:sp>
        <p:nvSpPr>
          <p:cNvPr id="41" name="Rectangle 40"/>
          <p:cNvSpPr/>
          <p:nvPr/>
        </p:nvSpPr>
        <p:spPr bwMode="gray">
          <a:xfrm>
            <a:off x="2683583" y="3733236"/>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贸易商</a:t>
            </a:r>
          </a:p>
        </p:txBody>
      </p:sp>
      <p:sp>
        <p:nvSpPr>
          <p:cNvPr id="42" name="Rectangle 41"/>
          <p:cNvSpPr/>
          <p:nvPr/>
        </p:nvSpPr>
        <p:spPr bwMode="gray">
          <a:xfrm>
            <a:off x="2683583" y="4066813"/>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en-US" altLang="zh-CN"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a:t>
            </a:r>
            <a:endPar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cxnSp>
        <p:nvCxnSpPr>
          <p:cNvPr id="43" name="Straight Connector 42"/>
          <p:cNvCxnSpPr>
            <a:stCxn id="39" idx="3"/>
            <a:endCxn id="40" idx="1"/>
          </p:cNvCxnSpPr>
          <p:nvPr/>
        </p:nvCxnSpPr>
        <p:spPr>
          <a:xfrm flipV="1">
            <a:off x="2349301" y="3539576"/>
            <a:ext cx="334282" cy="323122"/>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stCxn id="39" idx="3"/>
            <a:endCxn id="41" idx="1"/>
          </p:cNvCxnSpPr>
          <p:nvPr/>
        </p:nvCxnSpPr>
        <p:spPr>
          <a:xfrm>
            <a:off x="2349301" y="3862698"/>
            <a:ext cx="334282"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a:stCxn id="39" idx="3"/>
            <a:endCxn id="42" idx="1"/>
          </p:cNvCxnSpPr>
          <p:nvPr/>
        </p:nvCxnSpPr>
        <p:spPr>
          <a:xfrm>
            <a:off x="2349301" y="3862698"/>
            <a:ext cx="334282" cy="33357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6" name="Rectangle 45"/>
          <p:cNvSpPr/>
          <p:nvPr/>
        </p:nvSpPr>
        <p:spPr bwMode="gray">
          <a:xfrm>
            <a:off x="2557386" y="3390042"/>
            <a:ext cx="770427" cy="972608"/>
          </a:xfrm>
          <a:prstGeom prst="rect">
            <a:avLst/>
          </a:prstGeom>
          <a:noFill/>
          <a:ln>
            <a:solidFill>
              <a:schemeClr val="accent1"/>
            </a:solidFill>
            <a:prstDash val="dash"/>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8" name="Rectangle 47"/>
          <p:cNvSpPr/>
          <p:nvPr/>
        </p:nvSpPr>
        <p:spPr bwMode="gray">
          <a:xfrm>
            <a:off x="2236693" y="5267216"/>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分销公司</a:t>
            </a:r>
          </a:p>
        </p:txBody>
      </p:sp>
      <p:sp>
        <p:nvSpPr>
          <p:cNvPr id="56" name="Rectangle 55"/>
          <p:cNvSpPr/>
          <p:nvPr/>
        </p:nvSpPr>
        <p:spPr bwMode="gray">
          <a:xfrm>
            <a:off x="2122316" y="4924022"/>
            <a:ext cx="793151" cy="972608"/>
          </a:xfrm>
          <a:prstGeom prst="rect">
            <a:avLst/>
          </a:prstGeom>
          <a:noFill/>
          <a:ln>
            <a:solidFill>
              <a:schemeClr val="accent1"/>
            </a:solidFill>
            <a:prstDash val="dash"/>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60" name="Rectangle 59"/>
          <p:cNvSpPr/>
          <p:nvPr/>
        </p:nvSpPr>
        <p:spPr bwMode="gray">
          <a:xfrm>
            <a:off x="1413881" y="4947700"/>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供应商</a:t>
            </a:r>
          </a:p>
        </p:txBody>
      </p:sp>
      <p:sp>
        <p:nvSpPr>
          <p:cNvPr id="61" name="Rectangle 60"/>
          <p:cNvSpPr/>
          <p:nvPr/>
        </p:nvSpPr>
        <p:spPr bwMode="gray">
          <a:xfrm>
            <a:off x="1413881" y="5270822"/>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供应商</a:t>
            </a:r>
          </a:p>
        </p:txBody>
      </p:sp>
      <p:sp>
        <p:nvSpPr>
          <p:cNvPr id="62" name="Rectangle 61"/>
          <p:cNvSpPr/>
          <p:nvPr/>
        </p:nvSpPr>
        <p:spPr bwMode="gray">
          <a:xfrm>
            <a:off x="1413881" y="5604399"/>
            <a:ext cx="542774" cy="258923"/>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en-US" altLang="zh-CN"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a:t>
            </a:r>
            <a:endPar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cxnSp>
        <p:nvCxnSpPr>
          <p:cNvPr id="65" name="Straight Connector 64"/>
          <p:cNvCxnSpPr>
            <a:stCxn id="60" idx="3"/>
            <a:endCxn id="48" idx="1"/>
          </p:cNvCxnSpPr>
          <p:nvPr/>
        </p:nvCxnSpPr>
        <p:spPr>
          <a:xfrm>
            <a:off x="1956655" y="5077162"/>
            <a:ext cx="280038" cy="319516"/>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a:stCxn id="61" idx="3"/>
            <a:endCxn id="48" idx="1"/>
          </p:cNvCxnSpPr>
          <p:nvPr/>
        </p:nvCxnSpPr>
        <p:spPr>
          <a:xfrm flipV="1">
            <a:off x="1956655" y="5396678"/>
            <a:ext cx="280038" cy="3606"/>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a:stCxn id="62" idx="3"/>
            <a:endCxn id="48" idx="1"/>
          </p:cNvCxnSpPr>
          <p:nvPr/>
        </p:nvCxnSpPr>
        <p:spPr>
          <a:xfrm flipV="1">
            <a:off x="1956655" y="5396678"/>
            <a:ext cx="280038" cy="337183"/>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74" name="Rectangle 73"/>
          <p:cNvSpPr/>
          <p:nvPr/>
        </p:nvSpPr>
        <p:spPr bwMode="gray">
          <a:xfrm>
            <a:off x="1270496" y="4924022"/>
            <a:ext cx="793151" cy="972608"/>
          </a:xfrm>
          <a:prstGeom prst="rect">
            <a:avLst/>
          </a:prstGeom>
          <a:noFill/>
          <a:ln>
            <a:solidFill>
              <a:schemeClr val="accent1"/>
            </a:solidFill>
            <a:prstDash val="dash"/>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graphicFrame>
        <p:nvGraphicFramePr>
          <p:cNvPr id="75" name="Table 74"/>
          <p:cNvGraphicFramePr>
            <a:graphicFrameLocks noGrp="1"/>
          </p:cNvGraphicFramePr>
          <p:nvPr>
            <p:extLst>
              <p:ext uri="{D42A27DB-BD31-4B8C-83A1-F6EECF244321}">
                <p14:modId xmlns:p14="http://schemas.microsoft.com/office/powerpoint/2010/main" val="2885633527"/>
              </p:ext>
            </p:extLst>
          </p:nvPr>
        </p:nvGraphicFramePr>
        <p:xfrm>
          <a:off x="4224787" y="1659248"/>
          <a:ext cx="4659906" cy="4850734"/>
        </p:xfrm>
        <a:graphic>
          <a:graphicData uri="http://schemas.openxmlformats.org/drawingml/2006/table">
            <a:tbl>
              <a:tblPr firstRow="1" bandRow="1">
                <a:tableStyleId>{2D5ABB26-0587-4C30-8999-92F81FD0307C}</a:tableStyleId>
              </a:tblPr>
              <a:tblGrid>
                <a:gridCol w="2053183"/>
                <a:gridCol w="2606723"/>
              </a:tblGrid>
              <a:tr h="1346429">
                <a:tc>
                  <a:txBody>
                    <a:bodyPr vert="horz" wrap="square"/>
                    <a:lstStyle/>
                    <a:p>
                      <a:pPr marL="285750" indent="-285750">
                        <a:buFont typeface="Arial" pitchFamily="34" charset="0"/>
                        <a:buChar char="•"/>
                      </a:pPr>
                      <a:r>
                        <a:rPr lang="zh-CN" altLang="en-US" sz="1400" smtClean="0"/>
                        <a:t>分销公司合作关系</a:t>
                      </a:r>
                      <a:endParaRPr lang="en-US" altLang="zh-CN" sz="1400" smtClean="0"/>
                    </a:p>
                    <a:p>
                      <a:pPr marL="285750" indent="-285750">
                        <a:buFont typeface="Arial" pitchFamily="34" charset="0"/>
                        <a:buChar char="•"/>
                      </a:pPr>
                      <a:r>
                        <a:rPr lang="zh-CN" altLang="en-US" sz="1400" smtClean="0"/>
                        <a:t>钢厂激励策略</a:t>
                      </a:r>
                      <a:endParaRPr lang="zh-CN" altLang="en-US" sz="1400"/>
                    </a:p>
                  </a:txBody>
                  <a:tcPr anchor="ctr"/>
                </a:tc>
                <a:tc>
                  <a:txBody>
                    <a:bodyPr vert="horz" wrap="square"/>
                    <a:lstStyle/>
                    <a:p>
                      <a:pPr marL="285750" indent="-285750">
                        <a:buFont typeface="Arial" pitchFamily="34" charset="0"/>
                        <a:buChar char="•"/>
                      </a:pPr>
                      <a:r>
                        <a:rPr lang="zh-CN" altLang="en-US" sz="1400" smtClean="0"/>
                        <a:t>平台销售代表与分销公司客户经理及区域中心相关业务人员共同与钢厂</a:t>
                      </a:r>
                      <a:r>
                        <a:rPr lang="zh-CN" altLang="en-US" sz="1400" b="1" smtClean="0"/>
                        <a:t>洽谈</a:t>
                      </a:r>
                      <a:endParaRPr lang="zh-CN" altLang="en-US" sz="1400" b="1"/>
                    </a:p>
                  </a:txBody>
                  <a:tcPr anchor="ctr"/>
                </a:tc>
              </a:tr>
              <a:tr h="1354082">
                <a:tc>
                  <a:txBody>
                    <a:bodyPr vert="horz" wrap="square"/>
                    <a:lstStyle/>
                    <a:p>
                      <a:pPr marL="285750" indent="-285750">
                        <a:buFont typeface="Arial" pitchFamily="34" charset="0"/>
                        <a:buChar char="•"/>
                      </a:pPr>
                      <a:r>
                        <a:rPr lang="zh-CN" altLang="en-US" sz="1400" smtClean="0"/>
                        <a:t>数码仓库合作模式</a:t>
                      </a:r>
                      <a:endParaRPr lang="en-US" altLang="zh-CN" sz="1400" smtClean="0"/>
                    </a:p>
                    <a:p>
                      <a:pPr marL="285750" indent="-285750">
                        <a:buFont typeface="Arial" pitchFamily="34" charset="0"/>
                        <a:buChar char="•"/>
                      </a:pPr>
                      <a:r>
                        <a:rPr lang="zh-CN" altLang="en-US" sz="1400" smtClean="0"/>
                        <a:t>会员发展营销激励</a:t>
                      </a:r>
                      <a:endParaRPr lang="zh-CN" altLang="en-US" sz="1400"/>
                    </a:p>
                  </a:txBody>
                  <a:tcPr anchor="ctr"/>
                </a:tc>
                <a:tc>
                  <a:txBody>
                    <a:bodyPr vert="horz" wrap="square"/>
                    <a:lstStyle/>
                    <a:p>
                      <a:pPr marL="285750" indent="-285750">
                        <a:buFont typeface="Arial" pitchFamily="34" charset="0"/>
                        <a:buChar char="•"/>
                      </a:pPr>
                      <a:r>
                        <a:rPr lang="zh-CN" altLang="en-US" sz="1400" smtClean="0"/>
                        <a:t>获取仓储客户名录后开展</a:t>
                      </a:r>
                      <a:r>
                        <a:rPr lang="zh-CN" altLang="en-US" sz="1400" b="1" smtClean="0"/>
                        <a:t>推介会、电话推销</a:t>
                      </a:r>
                      <a:endParaRPr lang="en-US" altLang="zh-CN" sz="1400" b="1" smtClean="0"/>
                    </a:p>
                    <a:p>
                      <a:pPr marL="285750" indent="-285750">
                        <a:buFont typeface="Arial" pitchFamily="34" charset="0"/>
                        <a:buChar char="•"/>
                      </a:pPr>
                      <a:r>
                        <a:rPr lang="zh-CN" altLang="en-US" sz="1400" smtClean="0"/>
                        <a:t>仓库可作为客户接触点放置业务宣传资料</a:t>
                      </a:r>
                      <a:endParaRPr lang="zh-CN" altLang="en-US" sz="1400"/>
                    </a:p>
                  </a:txBody>
                  <a:tcPr anchor="ctr"/>
                </a:tc>
              </a:tr>
              <a:tr h="1590665">
                <a:tc>
                  <a:txBody>
                    <a:bodyPr vert="horz" wrap="square"/>
                    <a:lstStyle/>
                    <a:p>
                      <a:pPr marL="285750" indent="-285750">
                        <a:buFont typeface="Arial" pitchFamily="34" charset="0"/>
                        <a:buChar char="•"/>
                      </a:pPr>
                      <a:r>
                        <a:rPr lang="zh-CN" altLang="en-US" sz="1400" smtClean="0"/>
                        <a:t>行政绩效手段</a:t>
                      </a:r>
                      <a:endParaRPr lang="en-US" altLang="zh-CN" sz="1400" smtClean="0"/>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smtClean="0"/>
                        <a:t>会员发展营销激励</a:t>
                      </a:r>
                    </a:p>
                  </a:txBody>
                  <a:tcPr anchor="ctr"/>
                </a:tc>
                <a:tc>
                  <a:txBody>
                    <a:bodyPr vert="horz" wrap="square"/>
                    <a:lstStyle/>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smtClean="0"/>
                        <a:t>平台销售代表与分销公司客户经理共同与上下游潜在客户</a:t>
                      </a:r>
                      <a:r>
                        <a:rPr lang="zh-CN" altLang="en-US" sz="1400" b="1" smtClean="0"/>
                        <a:t>洽谈或电话推销</a:t>
                      </a:r>
                      <a:endParaRPr lang="en-US" altLang="zh-CN" sz="1400" b="1" smtClean="0"/>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smtClean="0"/>
                        <a:t>可举办</a:t>
                      </a:r>
                      <a:r>
                        <a:rPr lang="zh-CN" altLang="en-US" sz="1400" b="1" smtClean="0"/>
                        <a:t>区域推介会</a:t>
                      </a:r>
                      <a:endParaRPr lang="en-US" altLang="zh-CN" sz="1400" smtClean="0"/>
                    </a:p>
                    <a:p>
                      <a:pPr marL="285750" indent="-285750">
                        <a:buFont typeface="Arial" pitchFamily="34" charset="0"/>
                        <a:buChar char="•"/>
                      </a:pPr>
                      <a:r>
                        <a:rPr lang="zh-CN" altLang="en-US" sz="1400" smtClean="0"/>
                        <a:t>分销公司可作为客户接触点放置业务宣传资料</a:t>
                      </a:r>
                      <a:endParaRPr lang="zh-CN" altLang="en-US" sz="1400"/>
                    </a:p>
                  </a:txBody>
                  <a:tcPr anchor="ctr"/>
                </a:tc>
              </a:tr>
              <a:tr h="559558">
                <a:tc>
                  <a:txBody>
                    <a:bodyPr vert="horz" wrap="square"/>
                    <a:lstStyle/>
                    <a:p>
                      <a:pPr marL="285750" indent="-285750">
                        <a:buFont typeface="Arial" pitchFamily="34" charset="0"/>
                        <a:buChar char="•"/>
                      </a:pPr>
                      <a:r>
                        <a:rPr lang="zh-CN" altLang="en-US" sz="1400" smtClean="0"/>
                        <a:t>品牌推广</a:t>
                      </a:r>
                      <a:endParaRPr lang="en-US" altLang="zh-CN" sz="1400" smtClean="0"/>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smtClean="0"/>
                        <a:t>会员发展营销激励</a:t>
                      </a:r>
                    </a:p>
                  </a:txBody>
                  <a:tcPr anchor="ctr"/>
                </a:tc>
                <a:tc>
                  <a:txBody>
                    <a:bodyPr vert="horz" wrap="square"/>
                    <a:lstStyle/>
                    <a:p>
                      <a:pPr marL="285750" indent="-285750">
                        <a:buFont typeface="Arial" pitchFamily="34" charset="0"/>
                        <a:buChar char="•"/>
                      </a:pPr>
                      <a:r>
                        <a:rPr lang="zh-CN" altLang="en-US" sz="1400" smtClean="0"/>
                        <a:t>常规线上线下推广</a:t>
                      </a:r>
                      <a:endParaRPr lang="zh-CN" altLang="en-US" sz="1400"/>
                    </a:p>
                  </a:txBody>
                  <a:tcPr anchor="ctr"/>
                </a:tc>
              </a:tr>
            </a:tbl>
          </a:graphicData>
        </a:graphic>
      </p:graphicFrame>
    </p:spTree>
    <p:extLst>
      <p:ext uri="{BB962C8B-B14F-4D97-AF65-F5344CB8AC3E}">
        <p14:creationId xmlns:p14="http://schemas.microsoft.com/office/powerpoint/2010/main" val="3975275991"/>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z="1800" smtClean="0"/>
              <a:t>钢材供大于求，正在由卖方市场转向买方市场，因此平台应重点围绕如何满足买方需求来运营。在运营初期，首先要引入有吸引力的钢材商品，来吸引买家上平台采购。在形成一定规模用户群后，再去引入更多的商品品类。</a:t>
            </a:r>
            <a:endParaRPr lang="zh-CN" altLang="en-US" sz="1800"/>
          </a:p>
        </p:txBody>
      </p:sp>
      <p:sp>
        <p:nvSpPr>
          <p:cNvPr id="14" name="Text Placeholder 13"/>
          <p:cNvSpPr>
            <a:spLocks noGrp="1"/>
          </p:cNvSpPr>
          <p:nvPr>
            <p:ph type="body" idx="13"/>
          </p:nvPr>
        </p:nvSpPr>
        <p:spPr/>
        <p:txBody>
          <a:bodyPr/>
          <a:lstStyle/>
          <a:p>
            <a:r>
              <a:rPr lang="zh-CN" altLang="en-US" smtClean="0"/>
              <a:t>目标市场策略：通过货物资源吸引买方</a:t>
            </a:r>
            <a:endParaRPr lang="zh-CN" altLang="en-US"/>
          </a:p>
        </p:txBody>
      </p:sp>
      <p:grpSp>
        <p:nvGrpSpPr>
          <p:cNvPr id="10" name="Group 9"/>
          <p:cNvGrpSpPr/>
          <p:nvPr/>
        </p:nvGrpSpPr>
        <p:grpSpPr>
          <a:xfrm>
            <a:off x="234405" y="1598753"/>
            <a:ext cx="8639772" cy="4967737"/>
            <a:chOff x="234405" y="1131281"/>
            <a:chExt cx="8639772" cy="5530746"/>
          </a:xfrm>
        </p:grpSpPr>
        <p:cxnSp>
          <p:nvCxnSpPr>
            <p:cNvPr id="71" name="直接连接符 70"/>
            <p:cNvCxnSpPr/>
            <p:nvPr/>
          </p:nvCxnSpPr>
          <p:spPr>
            <a:xfrm>
              <a:off x="234405" y="1436961"/>
              <a:ext cx="8383851" cy="0"/>
            </a:xfrm>
            <a:prstGeom prst="line">
              <a:avLst/>
            </a:prstGeom>
            <a:ln>
              <a:prstDash val="lgDash"/>
            </a:ln>
          </p:spPr>
          <p:style>
            <a:lnRef idx="2">
              <a:schemeClr val="accent1"/>
            </a:lnRef>
            <a:fillRef idx="0">
              <a:schemeClr val="accent1"/>
            </a:fillRef>
            <a:effectRef idx="1">
              <a:schemeClr val="accent1"/>
            </a:effectRef>
            <a:fontRef idx="minor">
              <a:schemeClr val="tx1"/>
            </a:fontRef>
          </p:style>
        </p:cxnSp>
        <p:cxnSp>
          <p:nvCxnSpPr>
            <p:cNvPr id="70" name="直接连接符 69"/>
            <p:cNvCxnSpPr/>
            <p:nvPr/>
          </p:nvCxnSpPr>
          <p:spPr>
            <a:xfrm>
              <a:off x="234405" y="3116144"/>
              <a:ext cx="8383851" cy="0"/>
            </a:xfrm>
            <a:prstGeom prst="line">
              <a:avLst/>
            </a:prstGeom>
            <a:ln>
              <a:prstDash val="lgDash"/>
            </a:ln>
          </p:spPr>
          <p:style>
            <a:lnRef idx="2">
              <a:schemeClr val="accent1"/>
            </a:lnRef>
            <a:fillRef idx="0">
              <a:schemeClr val="accent1"/>
            </a:fillRef>
            <a:effectRef idx="1">
              <a:schemeClr val="accent1"/>
            </a:effectRef>
            <a:fontRef idx="minor">
              <a:schemeClr val="tx1"/>
            </a:fontRef>
          </p:style>
        </p:cxnSp>
        <p:cxnSp>
          <p:nvCxnSpPr>
            <p:cNvPr id="11" name="直接连接符 10"/>
            <p:cNvCxnSpPr/>
            <p:nvPr/>
          </p:nvCxnSpPr>
          <p:spPr>
            <a:xfrm>
              <a:off x="234405" y="4445146"/>
              <a:ext cx="8383851" cy="0"/>
            </a:xfrm>
            <a:prstGeom prst="line">
              <a:avLst/>
            </a:prstGeom>
            <a:ln>
              <a:prstDash val="lgDash"/>
            </a:ln>
          </p:spPr>
          <p:style>
            <a:lnRef idx="2">
              <a:schemeClr val="accent1"/>
            </a:lnRef>
            <a:fillRef idx="0">
              <a:schemeClr val="accent1"/>
            </a:fillRef>
            <a:effectRef idx="1">
              <a:schemeClr val="accent1"/>
            </a:effectRef>
            <a:fontRef idx="minor">
              <a:schemeClr val="tx1"/>
            </a:fontRef>
          </p:style>
        </p:cxnSp>
        <p:sp>
          <p:nvSpPr>
            <p:cNvPr id="91" name="下箭头 90"/>
            <p:cNvSpPr/>
            <p:nvPr/>
          </p:nvSpPr>
          <p:spPr bwMode="gray">
            <a:xfrm rot="10800000">
              <a:off x="3543385" y="1960000"/>
              <a:ext cx="2840447" cy="539784"/>
            </a:xfrm>
            <a:prstGeom prst="downArrow">
              <a:avLst/>
            </a:prstGeom>
            <a:solidFill>
              <a:schemeClr val="bg1">
                <a:lumMod val="6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92" name="矩形 91"/>
            <p:cNvSpPr/>
            <p:nvPr/>
          </p:nvSpPr>
          <p:spPr bwMode="gray">
            <a:xfrm>
              <a:off x="4409144" y="2767389"/>
              <a:ext cx="1108928" cy="466840"/>
            </a:xfrm>
            <a:prstGeom prst="rect">
              <a:avLst/>
            </a:prstGeom>
            <a:solidFill>
              <a:schemeClr val="bg1">
                <a:lumMod val="7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93" name="矩形 92"/>
            <p:cNvSpPr/>
            <p:nvPr/>
          </p:nvSpPr>
          <p:spPr bwMode="gray">
            <a:xfrm>
              <a:off x="4482634" y="3501834"/>
              <a:ext cx="961949" cy="421340"/>
            </a:xfrm>
            <a:prstGeom prst="rect">
              <a:avLst/>
            </a:prstGeom>
            <a:solidFill>
              <a:schemeClr val="bg1">
                <a:lumMod val="7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94" name="矩形 93"/>
            <p:cNvSpPr/>
            <p:nvPr/>
          </p:nvSpPr>
          <p:spPr bwMode="gray">
            <a:xfrm>
              <a:off x="4637499" y="4190779"/>
              <a:ext cx="652219" cy="317888"/>
            </a:xfrm>
            <a:prstGeom prst="rect">
              <a:avLst/>
            </a:prstGeom>
            <a:solidFill>
              <a:schemeClr val="bg1">
                <a:lumMod val="8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95" name="矩形 94"/>
            <p:cNvSpPr/>
            <p:nvPr/>
          </p:nvSpPr>
          <p:spPr bwMode="gray">
            <a:xfrm>
              <a:off x="4744534" y="4776271"/>
              <a:ext cx="438149" cy="254830"/>
            </a:xfrm>
            <a:prstGeom prst="rect">
              <a:avLst/>
            </a:prstGeom>
            <a:solidFill>
              <a:schemeClr val="bg1">
                <a:lumMod val="8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9" name="Plus 3"/>
            <p:cNvSpPr/>
            <p:nvPr/>
          </p:nvSpPr>
          <p:spPr bwMode="gray">
            <a:xfrm>
              <a:off x="2840372" y="1756003"/>
              <a:ext cx="561679" cy="51465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1" name="Plus 7"/>
            <p:cNvSpPr/>
            <p:nvPr/>
          </p:nvSpPr>
          <p:spPr bwMode="gray">
            <a:xfrm>
              <a:off x="3731371" y="1436961"/>
              <a:ext cx="561679" cy="51465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2" name="Plus 8"/>
            <p:cNvSpPr/>
            <p:nvPr/>
          </p:nvSpPr>
          <p:spPr bwMode="gray">
            <a:xfrm>
              <a:off x="4622370" y="1200120"/>
              <a:ext cx="561679" cy="51465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3" name="Plus 9"/>
            <p:cNvSpPr/>
            <p:nvPr/>
          </p:nvSpPr>
          <p:spPr bwMode="gray">
            <a:xfrm>
              <a:off x="5513368" y="1436961"/>
              <a:ext cx="561679" cy="51465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4" name="Plus 10"/>
            <p:cNvSpPr/>
            <p:nvPr/>
          </p:nvSpPr>
          <p:spPr bwMode="gray">
            <a:xfrm>
              <a:off x="6404366" y="1756003"/>
              <a:ext cx="561679" cy="51465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 name="TextBox 3"/>
            <p:cNvSpPr txBox="1"/>
            <p:nvPr/>
          </p:nvSpPr>
          <p:spPr>
            <a:xfrm>
              <a:off x="2889042" y="5620354"/>
              <a:ext cx="1560290" cy="492132"/>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结合五矿资源寻找</a:t>
              </a:r>
              <a:endParaRPr lang="en-US" altLang="zh-CN" sz="1200" smtClean="0"/>
            </a:p>
            <a:p>
              <a:pPr algn="l"/>
              <a:r>
                <a:rPr lang="zh-CN" altLang="en-US" sz="1200" smtClean="0"/>
                <a:t>有吸引力的钢材商品</a:t>
              </a:r>
              <a:r>
                <a:rPr lang="en-US" altLang="zh-CN" sz="1200" smtClean="0"/>
                <a:t>A</a:t>
              </a:r>
              <a:endParaRPr lang="en-US" sz="1200" smtClean="0"/>
            </a:p>
          </p:txBody>
        </p:sp>
        <p:sp>
          <p:nvSpPr>
            <p:cNvPr id="6" name="TextBox 5"/>
            <p:cNvSpPr txBox="1"/>
            <p:nvPr/>
          </p:nvSpPr>
          <p:spPr>
            <a:xfrm>
              <a:off x="6072468" y="5016912"/>
              <a:ext cx="636960"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用户群</a:t>
              </a:r>
              <a:r>
                <a:rPr lang="en-US" altLang="zh-CN" sz="1200"/>
                <a:t>A</a:t>
              </a:r>
              <a:endParaRPr lang="en-US" sz="1200" smtClean="0"/>
            </a:p>
          </p:txBody>
        </p:sp>
        <p:sp>
          <p:nvSpPr>
            <p:cNvPr id="8" name="TextBox 7"/>
            <p:cNvSpPr txBox="1"/>
            <p:nvPr/>
          </p:nvSpPr>
          <p:spPr>
            <a:xfrm>
              <a:off x="1317979" y="1144728"/>
              <a:ext cx="731538"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b="1" smtClean="0"/>
                <a:t>商品</a:t>
              </a:r>
              <a:r>
                <a:rPr lang="en-US" altLang="zh-CN" sz="1200" b="1" smtClean="0"/>
                <a:t>/</a:t>
              </a:r>
              <a:r>
                <a:rPr lang="zh-CN" altLang="en-US" sz="1200" b="1"/>
                <a:t>卖家</a:t>
              </a:r>
              <a:endParaRPr lang="en-US" sz="1200" b="1" smtClean="0"/>
            </a:p>
          </p:txBody>
        </p:sp>
        <p:sp>
          <p:nvSpPr>
            <p:cNvPr id="9" name="TextBox 8"/>
            <p:cNvSpPr txBox="1"/>
            <p:nvPr/>
          </p:nvSpPr>
          <p:spPr>
            <a:xfrm>
              <a:off x="7966153" y="1131281"/>
              <a:ext cx="68825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b="1" smtClean="0"/>
                <a:t>买方用户</a:t>
              </a:r>
              <a:endParaRPr lang="en-US" sz="1200" b="1" smtClean="0"/>
            </a:p>
          </p:txBody>
        </p:sp>
        <p:cxnSp>
          <p:nvCxnSpPr>
            <p:cNvPr id="13" name="Curved Connector 12"/>
            <p:cNvCxnSpPr>
              <a:stCxn id="16" idx="6"/>
              <a:endCxn id="7" idx="3"/>
            </p:cNvCxnSpPr>
            <p:nvPr/>
          </p:nvCxnSpPr>
          <p:spPr>
            <a:xfrm flipV="1">
              <a:off x="3926539" y="4879741"/>
              <a:ext cx="2288879" cy="428347"/>
            </a:xfrm>
            <a:prstGeom prst="curvedConnector2">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1969252" y="3149376"/>
              <a:ext cx="1919363" cy="442036"/>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smtClean="0"/>
                <a:t>有吸引力的钢材商品</a:t>
              </a:r>
              <a:r>
                <a:rPr lang="en-US" altLang="zh-CN" sz="1200" smtClean="0"/>
                <a:t>B</a:t>
              </a:r>
            </a:p>
            <a:p>
              <a:pPr algn="ctr"/>
              <a:r>
                <a:rPr lang="en-US" sz="1200" smtClean="0"/>
                <a:t>(</a:t>
              </a:r>
              <a:r>
                <a:rPr lang="zh-CN" altLang="en-US" sz="1200" smtClean="0"/>
                <a:t>满足用户群</a:t>
              </a:r>
              <a:r>
                <a:rPr lang="en-US" altLang="zh-CN" sz="1200" smtClean="0"/>
                <a:t>B</a:t>
              </a:r>
              <a:r>
                <a:rPr lang="zh-CN" altLang="en-US" sz="1200" smtClean="0"/>
                <a:t>需求的商品</a:t>
              </a:r>
              <a:r>
                <a:rPr lang="en-US" altLang="zh-CN" sz="1200" smtClean="0"/>
                <a:t>B</a:t>
              </a:r>
              <a:r>
                <a:rPr lang="en-US" sz="1200" smtClean="0"/>
                <a:t>)</a:t>
              </a:r>
            </a:p>
          </p:txBody>
        </p:sp>
        <p:sp>
          <p:nvSpPr>
            <p:cNvPr id="18" name="TextBox 17"/>
            <p:cNvSpPr txBox="1"/>
            <p:nvPr/>
          </p:nvSpPr>
          <p:spPr>
            <a:xfrm>
              <a:off x="2229103" y="4489556"/>
              <a:ext cx="186806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smtClean="0"/>
                <a:t>其他能够提供商品</a:t>
              </a:r>
              <a:r>
                <a:rPr lang="en-US" altLang="zh-CN" sz="1200" smtClean="0"/>
                <a:t>A</a:t>
              </a:r>
              <a:r>
                <a:rPr lang="zh-CN" altLang="en-US" sz="1200" smtClean="0"/>
                <a:t>的卖家</a:t>
              </a:r>
              <a:endParaRPr lang="en-US" sz="1200" smtClean="0"/>
            </a:p>
          </p:txBody>
        </p:sp>
        <p:cxnSp>
          <p:nvCxnSpPr>
            <p:cNvPr id="19" name="Curved Connector 18"/>
            <p:cNvCxnSpPr>
              <a:stCxn id="7" idx="1"/>
              <a:endCxn id="3" idx="6"/>
            </p:cNvCxnSpPr>
            <p:nvPr/>
          </p:nvCxnSpPr>
          <p:spPr>
            <a:xfrm rot="16200000" flipV="1">
              <a:off x="4595989" y="2900282"/>
              <a:ext cx="482418" cy="2756440"/>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23" name="Curved Connector 18"/>
            <p:cNvCxnSpPr>
              <a:stCxn id="32" idx="1"/>
              <a:endCxn id="22" idx="6"/>
            </p:cNvCxnSpPr>
            <p:nvPr/>
          </p:nvCxnSpPr>
          <p:spPr>
            <a:xfrm rot="16200000" flipV="1">
              <a:off x="4520005" y="1118317"/>
              <a:ext cx="677547" cy="3552632"/>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29" name="Curved Connector 12"/>
            <p:cNvCxnSpPr>
              <a:stCxn id="3" idx="6"/>
              <a:endCxn id="32" idx="3"/>
            </p:cNvCxnSpPr>
            <p:nvPr/>
          </p:nvCxnSpPr>
          <p:spPr>
            <a:xfrm flipV="1">
              <a:off x="3458978" y="3799596"/>
              <a:ext cx="3176116" cy="237697"/>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grpSp>
          <p:nvGrpSpPr>
            <p:cNvPr id="60" name="组合 59"/>
            <p:cNvGrpSpPr/>
            <p:nvPr/>
          </p:nvGrpSpPr>
          <p:grpSpPr>
            <a:xfrm>
              <a:off x="6133004" y="4445146"/>
              <a:ext cx="562755" cy="509160"/>
              <a:chOff x="6567051" y="4875450"/>
              <a:chExt cx="562755" cy="509160"/>
            </a:xfrm>
          </p:grpSpPr>
          <p:sp>
            <p:nvSpPr>
              <p:cNvPr id="7" name="Oval 6"/>
              <p:cNvSpPr/>
              <p:nvPr/>
            </p:nvSpPr>
            <p:spPr bwMode="gray">
              <a:xfrm>
                <a:off x="6567051" y="4875450"/>
                <a:ext cx="562755" cy="509160"/>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5" name="Picture 109" descr="User-Administrator-Blue-icon.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696682" y="4996499"/>
                <a:ext cx="325155" cy="277950"/>
              </a:xfrm>
              <a:prstGeom prst="rect">
                <a:avLst/>
              </a:prstGeom>
              <a:noFill/>
              <a:ln>
                <a:noFill/>
                <a:tailEnd type="arrow"/>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p:spPr>
          </p:pic>
        </p:grpSp>
        <p:grpSp>
          <p:nvGrpSpPr>
            <p:cNvPr id="61" name="组合 60"/>
            <p:cNvGrpSpPr/>
            <p:nvPr/>
          </p:nvGrpSpPr>
          <p:grpSpPr>
            <a:xfrm>
              <a:off x="3381324" y="5061442"/>
              <a:ext cx="545215" cy="493291"/>
              <a:chOff x="3636817" y="5519080"/>
              <a:chExt cx="545215" cy="493291"/>
            </a:xfrm>
          </p:grpSpPr>
          <p:sp>
            <p:nvSpPr>
              <p:cNvPr id="16" name="Oval 15"/>
              <p:cNvSpPr/>
              <p:nvPr/>
            </p:nvSpPr>
            <p:spPr bwMode="gray">
              <a:xfrm>
                <a:off x="3636817" y="5519080"/>
                <a:ext cx="545215" cy="493291"/>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6" name="Picture 57" descr="Places-server-database-icon.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710405" y="5567454"/>
                <a:ext cx="396542" cy="396542"/>
              </a:xfrm>
              <a:prstGeom prst="rect">
                <a:avLst/>
              </a:prstGeom>
            </p:spPr>
          </p:pic>
        </p:grpSp>
        <p:grpSp>
          <p:nvGrpSpPr>
            <p:cNvPr id="62" name="组合 61"/>
            <p:cNvGrpSpPr/>
            <p:nvPr/>
          </p:nvGrpSpPr>
          <p:grpSpPr>
            <a:xfrm>
              <a:off x="2644184" y="3662147"/>
              <a:ext cx="814794" cy="750291"/>
              <a:chOff x="2523161" y="4052110"/>
              <a:chExt cx="814794" cy="750291"/>
            </a:xfrm>
          </p:grpSpPr>
          <p:sp>
            <p:nvSpPr>
              <p:cNvPr id="3" name="Oval 2"/>
              <p:cNvSpPr/>
              <p:nvPr/>
            </p:nvSpPr>
            <p:spPr bwMode="gray">
              <a:xfrm>
                <a:off x="2523161" y="4052110"/>
                <a:ext cx="814794" cy="750291"/>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7" name="Picture 57" descr="Places-server-database-icon.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680129" y="4145395"/>
                <a:ext cx="525639" cy="525639"/>
              </a:xfrm>
              <a:prstGeom prst="rect">
                <a:avLst/>
              </a:prstGeom>
            </p:spPr>
          </p:pic>
        </p:grpSp>
        <p:grpSp>
          <p:nvGrpSpPr>
            <p:cNvPr id="58" name="组合 57"/>
            <p:cNvGrpSpPr/>
            <p:nvPr/>
          </p:nvGrpSpPr>
          <p:grpSpPr>
            <a:xfrm>
              <a:off x="1880669" y="2002532"/>
              <a:ext cx="1201793" cy="1106654"/>
              <a:chOff x="1652070" y="2062715"/>
              <a:chExt cx="1201793" cy="1106654"/>
            </a:xfrm>
          </p:grpSpPr>
          <p:sp>
            <p:nvSpPr>
              <p:cNvPr id="22" name="Oval 31"/>
              <p:cNvSpPr/>
              <p:nvPr/>
            </p:nvSpPr>
            <p:spPr bwMode="gray">
              <a:xfrm>
                <a:off x="1652070" y="2062715"/>
                <a:ext cx="1201793" cy="1106654"/>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8" name="Picture 55" descr="gear-icon.pn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736488" y="2313425"/>
                <a:ext cx="619472" cy="619472"/>
              </a:xfrm>
              <a:prstGeom prst="rect">
                <a:avLst/>
              </a:prstGeom>
            </p:spPr>
          </p:pic>
          <p:pic>
            <p:nvPicPr>
              <p:cNvPr id="49" name="Picture 57" descr="Places-server-database-icon.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172251" y="2336447"/>
                <a:ext cx="525639" cy="525639"/>
              </a:xfrm>
              <a:prstGeom prst="rect">
                <a:avLst/>
              </a:prstGeom>
            </p:spPr>
          </p:pic>
        </p:grpSp>
        <p:sp>
          <p:nvSpPr>
            <p:cNvPr id="30" name="TextBox 29"/>
            <p:cNvSpPr txBox="1"/>
            <p:nvPr/>
          </p:nvSpPr>
          <p:spPr>
            <a:xfrm>
              <a:off x="6634303" y="3924573"/>
              <a:ext cx="636960"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用户群</a:t>
              </a:r>
              <a:r>
                <a:rPr lang="en-US" altLang="zh-CN" sz="1200"/>
                <a:t>B</a:t>
              </a:r>
              <a:endParaRPr lang="en-US" sz="1200" smtClean="0"/>
            </a:p>
          </p:txBody>
        </p:sp>
        <p:grpSp>
          <p:nvGrpSpPr>
            <p:cNvPr id="5" name="组合 4"/>
            <p:cNvGrpSpPr/>
            <p:nvPr/>
          </p:nvGrpSpPr>
          <p:grpSpPr>
            <a:xfrm>
              <a:off x="6507751" y="3116144"/>
              <a:ext cx="869551" cy="800714"/>
              <a:chOff x="6507751" y="3116144"/>
              <a:chExt cx="869551" cy="800714"/>
            </a:xfrm>
          </p:grpSpPr>
          <p:sp>
            <p:nvSpPr>
              <p:cNvPr id="32" name="Oval 31"/>
              <p:cNvSpPr/>
              <p:nvPr/>
            </p:nvSpPr>
            <p:spPr bwMode="gray">
              <a:xfrm>
                <a:off x="6507751" y="3116144"/>
                <a:ext cx="869551" cy="800714"/>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50" name="Picture 109" descr="User-Administrator-Blue-icon.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605866" y="3382149"/>
                <a:ext cx="339525" cy="290234"/>
              </a:xfrm>
              <a:prstGeom prst="rect">
                <a:avLst/>
              </a:prstGeom>
              <a:noFill/>
              <a:ln>
                <a:noFill/>
                <a:tailEnd type="arrow"/>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p:spPr>
          </p:pic>
          <p:pic>
            <p:nvPicPr>
              <p:cNvPr id="51" name="Picture 65" descr="Office-Girl-icon.png"/>
              <p:cNvPicPr/>
              <p:nvPr/>
            </p:nvPicPr>
            <p:blipFill>
              <a:blip r:embed="rId5">
                <a:extLst>
                  <a:ext uri="{28A0092B-C50C-407E-A947-70E740481C1C}">
                    <a14:useLocalDpi xmlns:a14="http://schemas.microsoft.com/office/drawing/2010/main"/>
                  </a:ext>
                </a:extLst>
              </a:blip>
              <a:stretch>
                <a:fillRect/>
              </a:stretch>
            </p:blipFill>
            <p:spPr>
              <a:xfrm>
                <a:off x="6941746" y="3382148"/>
                <a:ext cx="367200" cy="320096"/>
              </a:xfrm>
              <a:prstGeom prst="rect">
                <a:avLst/>
              </a:prstGeom>
            </p:spPr>
          </p:pic>
        </p:grpSp>
        <p:sp>
          <p:nvSpPr>
            <p:cNvPr id="57" name="线形标注 1(带强调线) 56"/>
            <p:cNvSpPr/>
            <p:nvPr/>
          </p:nvSpPr>
          <p:spPr bwMode="gray">
            <a:xfrm>
              <a:off x="525614" y="5238630"/>
              <a:ext cx="1618238" cy="1201262"/>
            </a:xfrm>
            <a:prstGeom prst="accentCallout1">
              <a:avLst>
                <a:gd name="adj1" fmla="val 28949"/>
                <a:gd name="adj2" fmla="val 107539"/>
                <a:gd name="adj3" fmla="val 47002"/>
                <a:gd name="adj4" fmla="val 133541"/>
              </a:avLst>
            </a:prstGeom>
            <a:solidFill>
              <a:schemeClr val="accent3">
                <a:lumMod val="20000"/>
                <a:lumOff val="80000"/>
              </a:schemeClr>
            </a:solidFill>
            <a:ln>
              <a:tailEnd type="oval"/>
            </a:ln>
          </p:spPr>
          <p:style>
            <a:lnRef idx="2">
              <a:schemeClr val="accent2"/>
            </a:lnRef>
            <a:fillRef idx="1">
              <a:schemeClr val="lt1"/>
            </a:fillRef>
            <a:effectRef idx="0">
              <a:schemeClr val="accent2"/>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zh-CN" altLang="en-US" sz="1200"/>
                <a:t>有吸引力的商品特征：</a:t>
              </a:r>
              <a:endParaRPr lang="en-US" altLang="zh-CN" sz="1200"/>
            </a:p>
            <a:p>
              <a:pPr marL="95250" indent="-95250">
                <a:buFont typeface="Arial" pitchFamily="34" charset="0"/>
                <a:buChar char="•"/>
              </a:pPr>
              <a:r>
                <a:rPr lang="zh-CN" altLang="en-US" sz="1200"/>
                <a:t>价格有竞争力的商品</a:t>
              </a:r>
              <a:endParaRPr lang="en-US" altLang="zh-CN" sz="1200"/>
            </a:p>
            <a:p>
              <a:pPr marL="95250" indent="-95250">
                <a:buFont typeface="Arial" pitchFamily="34" charset="0"/>
                <a:buChar char="•"/>
              </a:pPr>
              <a:r>
                <a:rPr lang="zh-CN" altLang="en-US" sz="1200"/>
                <a:t>区域垄断性商品</a:t>
              </a:r>
              <a:endParaRPr lang="en-US" altLang="zh-CN" sz="1200"/>
            </a:p>
            <a:p>
              <a:pPr marL="95250" indent="-95250">
                <a:buFont typeface="Arial" pitchFamily="34" charset="0"/>
                <a:buChar char="•"/>
              </a:pPr>
              <a:r>
                <a:rPr lang="zh-CN" altLang="en-US" sz="1200"/>
                <a:t>高质量的商品</a:t>
              </a:r>
              <a:endParaRPr lang="en-US" altLang="zh-CN" sz="1200"/>
            </a:p>
            <a:p>
              <a:pPr marL="95250" indent="-95250">
                <a:buFont typeface="Arial" pitchFamily="34" charset="0"/>
                <a:buChar char="•"/>
              </a:pPr>
              <a:r>
                <a:rPr lang="zh-CN" altLang="en-US" sz="1200"/>
                <a:t>稀缺性商品</a:t>
              </a:r>
              <a:endParaRPr lang="en-US" altLang="zh-CN" sz="1200"/>
            </a:p>
          </p:txBody>
        </p:sp>
        <p:cxnSp>
          <p:nvCxnSpPr>
            <p:cNvPr id="64" name="直接箭头连接符 63"/>
            <p:cNvCxnSpPr/>
            <p:nvPr/>
          </p:nvCxnSpPr>
          <p:spPr>
            <a:xfrm flipH="1">
              <a:off x="5651292" y="6341586"/>
              <a:ext cx="507596"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65" name="直接箭头连接符 64"/>
            <p:cNvCxnSpPr/>
            <p:nvPr/>
          </p:nvCxnSpPr>
          <p:spPr>
            <a:xfrm flipH="1">
              <a:off x="5651292" y="6553948"/>
              <a:ext cx="507596" cy="0"/>
            </a:xfrm>
            <a:prstGeom prst="straightConnector1">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66" name="文本框 65"/>
            <p:cNvSpPr txBox="1"/>
            <p:nvPr/>
          </p:nvSpPr>
          <p:spPr>
            <a:xfrm>
              <a:off x="6332297" y="6197912"/>
              <a:ext cx="2182116" cy="24198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100" smtClean="0"/>
                <a:t>通过钢材商品吸引用户</a:t>
              </a:r>
            </a:p>
          </p:txBody>
        </p:sp>
        <p:sp>
          <p:nvSpPr>
            <p:cNvPr id="67" name="文本框 66"/>
            <p:cNvSpPr txBox="1"/>
            <p:nvPr/>
          </p:nvSpPr>
          <p:spPr>
            <a:xfrm>
              <a:off x="6332297" y="6420047"/>
              <a:ext cx="2541880" cy="24198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100" smtClean="0"/>
                <a:t>通过众多用户和钢材商品等吸引用户</a:t>
              </a:r>
            </a:p>
          </p:txBody>
        </p:sp>
        <p:cxnSp>
          <p:nvCxnSpPr>
            <p:cNvPr id="68" name="Curved Connector 18"/>
            <p:cNvCxnSpPr>
              <a:stCxn id="22" idx="6"/>
              <a:endCxn id="74" idx="3"/>
            </p:cNvCxnSpPr>
            <p:nvPr/>
          </p:nvCxnSpPr>
          <p:spPr>
            <a:xfrm flipV="1">
              <a:off x="3082462" y="2388469"/>
              <a:ext cx="4091386" cy="167390"/>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74" name="Oval 31"/>
            <p:cNvSpPr/>
            <p:nvPr/>
          </p:nvSpPr>
          <p:spPr bwMode="gray">
            <a:xfrm>
              <a:off x="6997849" y="1443881"/>
              <a:ext cx="1201793" cy="1106654"/>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83" name="Picture 109" descr="User-Administrator-Blue-icon.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139183" y="1867790"/>
              <a:ext cx="339525" cy="290234"/>
            </a:xfrm>
            <a:prstGeom prst="rect">
              <a:avLst/>
            </a:prstGeom>
            <a:noFill/>
            <a:ln>
              <a:noFill/>
              <a:tailEnd type="arrow"/>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p:spPr>
        </p:pic>
        <p:pic>
          <p:nvPicPr>
            <p:cNvPr id="84" name="Picture 65" descr="Office-Girl-icon.png"/>
            <p:cNvPicPr/>
            <p:nvPr/>
          </p:nvPicPr>
          <p:blipFill>
            <a:blip r:embed="rId5">
              <a:extLst>
                <a:ext uri="{28A0092B-C50C-407E-A947-70E740481C1C}">
                  <a14:useLocalDpi xmlns:a14="http://schemas.microsoft.com/office/drawing/2010/main"/>
                </a:ext>
              </a:extLst>
            </a:blip>
            <a:stretch>
              <a:fillRect/>
            </a:stretch>
          </p:blipFill>
          <p:spPr>
            <a:xfrm>
              <a:off x="7478708" y="1852859"/>
              <a:ext cx="367200" cy="320096"/>
            </a:xfrm>
            <a:prstGeom prst="rect">
              <a:avLst/>
            </a:prstGeom>
          </p:spPr>
        </p:pic>
        <p:pic>
          <p:nvPicPr>
            <p:cNvPr id="85" name="Picture 66" descr="User-Coat-Blue-icon.png"/>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7824984" y="1852859"/>
              <a:ext cx="327600" cy="327600"/>
            </a:xfrm>
            <a:prstGeom prst="rect">
              <a:avLst/>
            </a:prstGeom>
          </p:spPr>
        </p:pic>
        <p:sp>
          <p:nvSpPr>
            <p:cNvPr id="86" name="TextBox 5"/>
            <p:cNvSpPr txBox="1"/>
            <p:nvPr/>
          </p:nvSpPr>
          <p:spPr>
            <a:xfrm>
              <a:off x="7343828" y="2614892"/>
              <a:ext cx="64497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用户群</a:t>
              </a:r>
              <a:r>
                <a:rPr lang="en-US" altLang="zh-CN" sz="1200"/>
                <a:t>C</a:t>
              </a:r>
              <a:endParaRPr lang="en-US" sz="1200" smtClean="0"/>
            </a:p>
          </p:txBody>
        </p:sp>
        <p:sp>
          <p:nvSpPr>
            <p:cNvPr id="12" name="文本框 11"/>
            <p:cNvSpPr txBox="1"/>
            <p:nvPr/>
          </p:nvSpPr>
          <p:spPr>
            <a:xfrm>
              <a:off x="321442" y="4451261"/>
              <a:ext cx="1559227" cy="560663"/>
            </a:xfrm>
            <a:prstGeom prst="rect">
              <a:avLst/>
            </a:prstGeom>
            <a:ln w="28575">
              <a:prstDash val="solid"/>
            </a:ln>
          </p:spPr>
          <p:style>
            <a:lnRef idx="2">
              <a:schemeClr val="accent1"/>
            </a:lnRef>
            <a:fillRef idx="0">
              <a:schemeClr val="accent1"/>
            </a:fillRef>
            <a:effectRef idx="1">
              <a:schemeClr val="accent1"/>
            </a:effectRef>
            <a:fontRef idx="minor">
              <a:schemeClr val="tx1"/>
            </a:fontRef>
          </p:style>
          <p:txBody>
            <a:bodyPr wrap="square" lIns="36000" tIns="36000" rIns="36000" bIns="36000" rtlCol="0">
              <a:spAutoFit/>
            </a:bodyPr>
            <a:lstStyle>
              <a:defPPr>
                <a:defRPr lang="de-DE"/>
              </a:defPPr>
              <a:lvl1pPr algn="l" rtl="0" fontAlgn="base">
                <a:spcBef>
                  <a:spcPct val="0"/>
                </a:spcBef>
                <a:spcAft>
                  <a:spcPct val="0"/>
                </a:spcAft>
                <a:defRPr sz="1200" b="1"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zh-CN" altLang="en-US" sz="1400" b="0"/>
                <a:t>利用五矿线下资源，吸引种子用户</a:t>
              </a:r>
            </a:p>
          </p:txBody>
        </p:sp>
        <p:sp>
          <p:nvSpPr>
            <p:cNvPr id="76" name="文本框 75"/>
            <p:cNvSpPr txBox="1"/>
            <p:nvPr/>
          </p:nvSpPr>
          <p:spPr>
            <a:xfrm>
              <a:off x="321442" y="3134655"/>
              <a:ext cx="1559227" cy="560663"/>
            </a:xfrm>
            <a:prstGeom prst="rect">
              <a:avLst/>
            </a:prstGeom>
            <a:ln w="28575">
              <a:prstDash val="solid"/>
            </a:ln>
          </p:spPr>
          <p:style>
            <a:lnRef idx="2">
              <a:schemeClr val="accent1"/>
            </a:lnRef>
            <a:fillRef idx="0">
              <a:schemeClr val="accent1"/>
            </a:fillRef>
            <a:effectRef idx="1">
              <a:schemeClr val="accent1"/>
            </a:effectRef>
            <a:fontRef idx="minor">
              <a:schemeClr val="tx1"/>
            </a:fontRef>
          </p:style>
          <p:txBody>
            <a:bodyPr wrap="square" lIns="36000" tIns="36000" rIns="36000" bIns="36000" rtlCol="0">
              <a:spAutoFit/>
            </a:bodyPr>
            <a:lstStyle>
              <a:defPPr>
                <a:defRPr lang="de-DE"/>
              </a:defPPr>
              <a:lvl1pPr algn="l" rtl="0" fontAlgn="base">
                <a:spcBef>
                  <a:spcPct val="0"/>
                </a:spcBef>
                <a:spcAft>
                  <a:spcPct val="0"/>
                </a:spcAft>
                <a:defRPr sz="1200" b="1"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zh-CN" altLang="en-US" sz="1400" b="0"/>
                <a:t>通过投入营销资源、吸引买卖双方</a:t>
              </a:r>
            </a:p>
          </p:txBody>
        </p:sp>
        <p:sp>
          <p:nvSpPr>
            <p:cNvPr id="77" name="文本框 76"/>
            <p:cNvSpPr txBox="1"/>
            <p:nvPr/>
          </p:nvSpPr>
          <p:spPr>
            <a:xfrm>
              <a:off x="321442" y="1454826"/>
              <a:ext cx="1559227" cy="800524"/>
            </a:xfrm>
            <a:prstGeom prst="rect">
              <a:avLst/>
            </a:prstGeom>
            <a:ln w="28575">
              <a:prstDash val="solid"/>
            </a:ln>
          </p:spPr>
          <p:style>
            <a:lnRef idx="2">
              <a:schemeClr val="accent1"/>
            </a:lnRef>
            <a:fillRef idx="0">
              <a:schemeClr val="accent1"/>
            </a:fillRef>
            <a:effectRef idx="1">
              <a:schemeClr val="accent1"/>
            </a:effectRef>
            <a:fontRef idx="minor">
              <a:schemeClr val="tx1"/>
            </a:fontRef>
          </p:style>
          <p:txBody>
            <a:bodyPr wrap="square" lIns="36000" tIns="36000" rIns="36000" bIns="36000" rtlCol="0">
              <a:sp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l"/>
              <a:r>
                <a:rPr lang="zh-CN" altLang="en-US" sz="1400" smtClean="0"/>
                <a:t>增加品类并持续投入营销资源，扩大会员数</a:t>
              </a:r>
            </a:p>
          </p:txBody>
        </p:sp>
      </p:grpSp>
    </p:spTree>
    <p:extLst>
      <p:ext uri="{BB962C8B-B14F-4D97-AF65-F5344CB8AC3E}">
        <p14:creationId xmlns:p14="http://schemas.microsoft.com/office/powerpoint/2010/main" val="1619680091"/>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路径</a:t>
            </a:r>
            <a:r>
              <a:rPr lang="en-US" altLang="zh-CN" smtClean="0"/>
              <a:t>1</a:t>
            </a:r>
            <a:r>
              <a:rPr lang="zh-CN" altLang="en-US" smtClean="0"/>
              <a:t>：钢厂、大贸易商等资源方作为第一批种子用户激活区域市场</a:t>
            </a:r>
            <a:endParaRPr lang="zh-CN" altLang="en-US"/>
          </a:p>
        </p:txBody>
      </p:sp>
      <p:sp>
        <p:nvSpPr>
          <p:cNvPr id="8" name="Text Placeholder 7"/>
          <p:cNvSpPr>
            <a:spLocks noGrp="1"/>
          </p:cNvSpPr>
          <p:nvPr>
            <p:ph type="body" idx="13"/>
          </p:nvPr>
        </p:nvSpPr>
        <p:spPr>
          <a:xfrm>
            <a:off x="431800" y="1276350"/>
            <a:ext cx="8229339" cy="215444"/>
          </a:xfrm>
        </p:spPr>
        <p:txBody>
          <a:bodyPr/>
          <a:lstStyle/>
          <a:p>
            <a:r>
              <a:rPr lang="zh-CN" altLang="en-US"/>
              <a:t>目标市场策略</a:t>
            </a:r>
            <a:r>
              <a:rPr lang="zh-CN" altLang="en-US" smtClean="0"/>
              <a:t>：通过货物资源吸引买方</a:t>
            </a:r>
            <a:endParaRPr lang="zh-CN" altLang="en-US"/>
          </a:p>
        </p:txBody>
      </p:sp>
      <p:grpSp>
        <p:nvGrpSpPr>
          <p:cNvPr id="28" name="Group 27"/>
          <p:cNvGrpSpPr/>
          <p:nvPr/>
        </p:nvGrpSpPr>
        <p:grpSpPr>
          <a:xfrm>
            <a:off x="152334" y="2129687"/>
            <a:ext cx="5818974" cy="484909"/>
            <a:chOff x="152361" y="1773390"/>
            <a:chExt cx="3114986" cy="484909"/>
          </a:xfrm>
          <a:solidFill>
            <a:schemeClr val="bg2">
              <a:lumMod val="90000"/>
            </a:schemeClr>
          </a:solidFill>
        </p:grpSpPr>
        <p:sp>
          <p:nvSpPr>
            <p:cNvPr id="3" name="Pentagon 2"/>
            <p:cNvSpPr/>
            <p:nvPr/>
          </p:nvSpPr>
          <p:spPr bwMode="gray">
            <a:xfrm>
              <a:off x="152361" y="1773390"/>
              <a:ext cx="1600041" cy="484909"/>
            </a:xfrm>
            <a:prstGeom prst="homePlate">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引入卖家</a:t>
              </a:r>
            </a:p>
          </p:txBody>
        </p:sp>
        <p:sp>
          <p:nvSpPr>
            <p:cNvPr id="9" name="Chevron 8"/>
            <p:cNvSpPr/>
            <p:nvPr/>
          </p:nvSpPr>
          <p:spPr bwMode="gray">
            <a:xfrm>
              <a:off x="1667306" y="1773390"/>
              <a:ext cx="1600041" cy="484909"/>
            </a:xfrm>
            <a:prstGeom prst="chevron">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b="1" kern="0">
                  <a:solidFill>
                    <a:sysClr val="windowText" lastClr="000000"/>
                  </a:solidFill>
                  <a:latin typeface="Arial" pitchFamily="34" charset="0"/>
                  <a:cs typeface="Arial" pitchFamily="34" charset="0"/>
                </a:rPr>
                <a:t>引入</a:t>
              </a:r>
              <a:r>
                <a:rPr lang="zh-CN" altLang="en-US" sz="1400" b="1" kern="0" smtClean="0">
                  <a:solidFill>
                    <a:sysClr val="windowText" lastClr="000000"/>
                  </a:solidFill>
                  <a:latin typeface="Arial" pitchFamily="34" charset="0"/>
                  <a:cs typeface="Arial" pitchFamily="34" charset="0"/>
                </a:rPr>
                <a:t>买家</a:t>
              </a:r>
              <a:endPar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grpSp>
      <p:sp>
        <p:nvSpPr>
          <p:cNvPr id="11" name="Chevron 10"/>
          <p:cNvSpPr/>
          <p:nvPr/>
        </p:nvSpPr>
        <p:spPr bwMode="gray">
          <a:xfrm>
            <a:off x="6691755" y="2129687"/>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补充卖家</a:t>
            </a:r>
          </a:p>
        </p:txBody>
      </p:sp>
      <p:sp>
        <p:nvSpPr>
          <p:cNvPr id="12" name="Chevron 11"/>
          <p:cNvSpPr/>
          <p:nvPr/>
        </p:nvSpPr>
        <p:spPr bwMode="gray">
          <a:xfrm>
            <a:off x="6691755" y="5004521"/>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增加新品类和新目标销售地</a:t>
            </a:r>
          </a:p>
        </p:txBody>
      </p:sp>
      <p:sp>
        <p:nvSpPr>
          <p:cNvPr id="14" name="TextBox 13"/>
          <p:cNvSpPr txBox="1"/>
          <p:nvPr/>
        </p:nvSpPr>
        <p:spPr>
          <a:xfrm>
            <a:off x="152387" y="2697707"/>
            <a:ext cx="2879947" cy="2765748"/>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spcBef>
                <a:spcPts val="600"/>
              </a:spcBef>
              <a:buFont typeface="Arial" pitchFamily="34" charset="0"/>
              <a:buChar char="•"/>
            </a:pPr>
            <a:r>
              <a:rPr lang="zh-CN" altLang="en-US" sz="1400" smtClean="0"/>
              <a:t>设计分销公司激励方式与合作模式</a:t>
            </a:r>
            <a:r>
              <a:rPr lang="zh-CN" altLang="en-US" sz="1400"/>
              <a:t>；</a:t>
            </a:r>
            <a:r>
              <a:rPr lang="zh-CN" altLang="en-US" sz="1400" smtClean="0"/>
              <a:t>在</a:t>
            </a:r>
            <a:r>
              <a:rPr lang="zh-CN" altLang="en-US" sz="1400"/>
              <a:t>分销公司的协助下与钢</a:t>
            </a:r>
            <a:r>
              <a:rPr lang="zh-CN" altLang="en-US" sz="1400" smtClean="0"/>
              <a:t>厂、大贸易商进行</a:t>
            </a:r>
            <a:r>
              <a:rPr lang="zh-CN" altLang="en-US" sz="1400"/>
              <a:t>洽谈</a:t>
            </a:r>
            <a:endParaRPr lang="en-US" altLang="zh-CN" sz="1400"/>
          </a:p>
          <a:p>
            <a:pPr marL="171450" indent="-171450">
              <a:spcBef>
                <a:spcPts val="600"/>
              </a:spcBef>
              <a:buFont typeface="Arial" pitchFamily="34" charset="0"/>
              <a:buChar char="•"/>
            </a:pPr>
            <a:r>
              <a:rPr lang="zh-CN" altLang="en-US" sz="1400"/>
              <a:t>确定达成合作的钢</a:t>
            </a:r>
            <a:r>
              <a:rPr lang="zh-CN" altLang="en-US" sz="1400" smtClean="0"/>
              <a:t>厂、大贸易商</a:t>
            </a:r>
            <a:endParaRPr lang="en-US" altLang="zh-CN" sz="1400"/>
          </a:p>
          <a:p>
            <a:pPr marL="171450" indent="-171450">
              <a:spcBef>
                <a:spcPts val="600"/>
              </a:spcBef>
              <a:buFont typeface="Arial" pitchFamily="34" charset="0"/>
              <a:buChar char="•"/>
            </a:pPr>
            <a:r>
              <a:rPr lang="zh-CN" altLang="en-US" sz="1400"/>
              <a:t>确定能够放上平台的畅销资源</a:t>
            </a:r>
            <a:endParaRPr lang="en-US" altLang="zh-CN" sz="1400"/>
          </a:p>
          <a:p>
            <a:pPr marL="171450" indent="-171450">
              <a:spcBef>
                <a:spcPts val="600"/>
              </a:spcBef>
              <a:buFont typeface="Arial" pitchFamily="34" charset="0"/>
              <a:buChar char="•"/>
            </a:pPr>
            <a:r>
              <a:rPr lang="zh-CN" altLang="en-US" sz="1400"/>
              <a:t>确定</a:t>
            </a:r>
            <a:r>
              <a:rPr lang="en-US" altLang="zh-CN" sz="1400"/>
              <a:t>1~2</a:t>
            </a:r>
            <a:r>
              <a:rPr lang="zh-CN" altLang="en-US" sz="1400"/>
              <a:t>个目标销售地（省）</a:t>
            </a:r>
            <a:endParaRPr lang="en-US" altLang="zh-CN" sz="1400"/>
          </a:p>
          <a:p>
            <a:pPr marL="171450" indent="-171450">
              <a:spcBef>
                <a:spcPts val="600"/>
              </a:spcBef>
              <a:buFont typeface="Arial" pitchFamily="34" charset="0"/>
              <a:buChar char="•"/>
            </a:pPr>
            <a:endParaRPr lang="en-US" altLang="zh-CN" sz="1400" smtClean="0"/>
          </a:p>
          <a:p>
            <a:pPr>
              <a:spcBef>
                <a:spcPts val="600"/>
              </a:spcBef>
            </a:pPr>
            <a:endParaRPr lang="en-US" altLang="zh-CN" sz="1400" smtClean="0"/>
          </a:p>
          <a:p>
            <a:pPr>
              <a:spcBef>
                <a:spcPts val="600"/>
              </a:spcBef>
            </a:pPr>
            <a:endParaRPr lang="en-US" altLang="zh-CN" sz="1400"/>
          </a:p>
          <a:p>
            <a:pPr>
              <a:spcBef>
                <a:spcPts val="600"/>
              </a:spcBef>
            </a:pPr>
            <a:r>
              <a:rPr lang="zh-CN" altLang="en-US" sz="1400" i="1" u="sng"/>
              <a:t>钢厂：销售专区、诚意现货</a:t>
            </a:r>
            <a:r>
              <a:rPr lang="zh-CN" altLang="en-US" sz="1400" i="1" u="sng" smtClean="0"/>
              <a:t>销售</a:t>
            </a:r>
            <a:endParaRPr lang="zh-CN" altLang="en-US" sz="1400" i="1" u="sng"/>
          </a:p>
        </p:txBody>
      </p:sp>
      <p:cxnSp>
        <p:nvCxnSpPr>
          <p:cNvPr id="17" name="Straight Arrow Connector 16"/>
          <p:cNvCxnSpPr/>
          <p:nvPr/>
        </p:nvCxnSpPr>
        <p:spPr>
          <a:xfrm>
            <a:off x="152387" y="1852585"/>
            <a:ext cx="5818921"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933769" y="1710045"/>
            <a:ext cx="4060974" cy="288147"/>
          </a:xfrm>
          <a:prstGeom prst="rect">
            <a:avLst/>
          </a:prstGeom>
          <a:solidFill>
            <a:schemeClr val="bg1"/>
          </a:solid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400" b="1" smtClean="0">
                <a:solidFill>
                  <a:schemeClr val="accent1"/>
                </a:solidFill>
              </a:rPr>
              <a:t>2014</a:t>
            </a:r>
            <a:r>
              <a:rPr lang="zh-CN" altLang="en-US" sz="1400" b="1" smtClean="0">
                <a:solidFill>
                  <a:schemeClr val="accent1"/>
                </a:solidFill>
              </a:rPr>
              <a:t>：围绕五矿现有资源，从钢厂、大贸易商切入</a:t>
            </a:r>
          </a:p>
        </p:txBody>
      </p:sp>
      <p:sp>
        <p:nvSpPr>
          <p:cNvPr id="20" name="TextBox 19"/>
          <p:cNvSpPr txBox="1"/>
          <p:nvPr/>
        </p:nvSpPr>
        <p:spPr>
          <a:xfrm>
            <a:off x="3122925" y="2697707"/>
            <a:ext cx="2686211" cy="261186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spcBef>
                <a:spcPts val="600"/>
              </a:spcBef>
              <a:buFont typeface="Arial" pitchFamily="34" charset="0"/>
              <a:buChar char="•"/>
            </a:pPr>
            <a:r>
              <a:rPr lang="zh-CN" altLang="en-US" sz="1400" smtClean="0"/>
              <a:t>通过钢厂、大贸易商将其现有下游客户拉上平台</a:t>
            </a:r>
            <a:endParaRPr lang="en-US" altLang="zh-CN" sz="1400" smtClean="0"/>
          </a:p>
          <a:p>
            <a:pPr marL="171450" indent="-171450">
              <a:spcBef>
                <a:spcPts val="600"/>
              </a:spcBef>
              <a:buFont typeface="Arial" pitchFamily="34" charset="0"/>
              <a:buChar char="•"/>
            </a:pPr>
            <a:r>
              <a:rPr lang="zh-CN" altLang="en-US" sz="1400"/>
              <a:t>五矿在目标销售地的临时采购在线上进行</a:t>
            </a:r>
            <a:endParaRPr lang="en-US" altLang="zh-CN" sz="1400"/>
          </a:p>
          <a:p>
            <a:pPr marL="171450" indent="-171450" algn="l">
              <a:spcBef>
                <a:spcPts val="600"/>
              </a:spcBef>
              <a:buFont typeface="Arial" pitchFamily="34" charset="0"/>
              <a:buChar char="•"/>
            </a:pPr>
            <a:r>
              <a:rPr lang="zh-CN" altLang="en-US" sz="1400" smtClean="0"/>
              <a:t>通过多种营销手段吸引目标销售地周边的买家</a:t>
            </a:r>
            <a:endParaRPr lang="en-US" altLang="zh-CN" sz="1400" smtClean="0"/>
          </a:p>
          <a:p>
            <a:pPr marL="171450" indent="-171450" algn="l">
              <a:spcBef>
                <a:spcPts val="600"/>
              </a:spcBef>
              <a:buFont typeface="Arial" pitchFamily="34" charset="0"/>
              <a:buChar char="•"/>
            </a:pPr>
            <a:r>
              <a:rPr lang="zh-CN" altLang="en-US" sz="1400" smtClean="0"/>
              <a:t>买家也可在此过程中逐渐转变为卖家</a:t>
            </a:r>
            <a:endParaRPr lang="en-US" altLang="zh-CN" sz="1400" smtClean="0"/>
          </a:p>
          <a:p>
            <a:pPr marL="171450" indent="-171450" algn="l">
              <a:spcBef>
                <a:spcPts val="600"/>
              </a:spcBef>
              <a:buFont typeface="Arial" pitchFamily="34" charset="0"/>
              <a:buChar char="•"/>
            </a:pPr>
            <a:endParaRPr lang="en-US" altLang="zh-CN" sz="1400"/>
          </a:p>
          <a:p>
            <a:pPr>
              <a:spcBef>
                <a:spcPts val="600"/>
              </a:spcBef>
            </a:pPr>
            <a:r>
              <a:rPr lang="zh-CN" altLang="en-US" sz="1400" i="1" u="sng"/>
              <a:t>钢贸商：现货</a:t>
            </a:r>
            <a:r>
              <a:rPr lang="zh-CN" altLang="en-US" sz="1400" i="1" u="sng" smtClean="0"/>
              <a:t>采购</a:t>
            </a:r>
            <a:endParaRPr lang="en-US" altLang="zh-CN" sz="1400" i="1" u="sng"/>
          </a:p>
        </p:txBody>
      </p:sp>
      <p:cxnSp>
        <p:nvCxnSpPr>
          <p:cNvPr id="22" name="Straight Arrow Connector 21"/>
          <p:cNvCxnSpPr/>
          <p:nvPr/>
        </p:nvCxnSpPr>
        <p:spPr>
          <a:xfrm flipH="1">
            <a:off x="6168639" y="2032702"/>
            <a:ext cx="0" cy="4530428"/>
          </a:xfrm>
          <a:prstGeom prst="straightConnector1">
            <a:avLst/>
          </a:prstGeom>
          <a:ln>
            <a:prstDash val="dash"/>
            <a:headEnd type="none" w="med" len="med"/>
            <a:tailEnd type="none" w="med" len="med"/>
          </a:ln>
        </p:spPr>
        <p:style>
          <a:lnRef idx="2">
            <a:schemeClr val="accent1"/>
          </a:lnRef>
          <a:fillRef idx="0">
            <a:schemeClr val="accent1"/>
          </a:fillRef>
          <a:effectRef idx="1">
            <a:schemeClr val="accent1"/>
          </a:effectRef>
          <a:fontRef idx="minor">
            <a:schemeClr val="tx1"/>
          </a:fontRef>
        </p:style>
      </p:cxnSp>
      <p:cxnSp>
        <p:nvCxnSpPr>
          <p:cNvPr id="25" name="Straight Arrow Connector 24"/>
          <p:cNvCxnSpPr/>
          <p:nvPr/>
        </p:nvCxnSpPr>
        <p:spPr>
          <a:xfrm>
            <a:off x="6276109" y="1852585"/>
            <a:ext cx="2738046"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6591072" y="1552275"/>
            <a:ext cx="2246665" cy="503590"/>
          </a:xfrm>
          <a:prstGeom prst="rect">
            <a:avLst/>
          </a:prstGeom>
          <a:solidFill>
            <a:schemeClr val="bg1"/>
          </a:solid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400" b="1" smtClean="0">
                <a:solidFill>
                  <a:schemeClr val="accent1"/>
                </a:solidFill>
              </a:rPr>
              <a:t>2015+</a:t>
            </a:r>
            <a:r>
              <a:rPr lang="zh-CN" altLang="en-US" sz="1400" b="1" smtClean="0">
                <a:solidFill>
                  <a:schemeClr val="accent1"/>
                </a:solidFill>
              </a:rPr>
              <a:t>：增强五矿现有资源布局；纳入社会钢厂资源</a:t>
            </a:r>
          </a:p>
        </p:txBody>
      </p:sp>
      <p:sp>
        <p:nvSpPr>
          <p:cNvPr id="31" name="Chevron 30"/>
          <p:cNvSpPr/>
          <p:nvPr/>
        </p:nvSpPr>
        <p:spPr bwMode="gray">
          <a:xfrm>
            <a:off x="6691755" y="3532794"/>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kern="0" smtClean="0">
                <a:solidFill>
                  <a:sysClr val="windowText" lastClr="000000"/>
                </a:solidFill>
                <a:latin typeface="Arial" pitchFamily="34" charset="0"/>
                <a:cs typeface="Arial" pitchFamily="34" charset="0"/>
              </a:rPr>
              <a:t>继续引入买家</a:t>
            </a:r>
            <a:endPar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32" name="TextBox 31"/>
          <p:cNvSpPr txBox="1"/>
          <p:nvPr/>
        </p:nvSpPr>
        <p:spPr>
          <a:xfrm>
            <a:off x="6691755" y="2663161"/>
            <a:ext cx="1717886" cy="811367"/>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buFont typeface="Arial" pitchFamily="34" charset="0"/>
              <a:buChar char="•"/>
            </a:pPr>
            <a:r>
              <a:rPr lang="zh-CN" altLang="en-US" sz="1200" smtClean="0"/>
              <a:t>引入目标销货地附近的社会钢厂和贸易商，以补充五矿钢厂资源、满足买家市场</a:t>
            </a:r>
            <a:endParaRPr lang="en-US" altLang="zh-CN" sz="1200" smtClean="0"/>
          </a:p>
        </p:txBody>
      </p:sp>
      <p:sp>
        <p:nvSpPr>
          <p:cNvPr id="33" name="TextBox 32"/>
          <p:cNvSpPr txBox="1"/>
          <p:nvPr/>
        </p:nvSpPr>
        <p:spPr>
          <a:xfrm>
            <a:off x="6650191" y="4090179"/>
            <a:ext cx="1717886" cy="62670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buFont typeface="Arial" pitchFamily="34" charset="0"/>
              <a:buChar char="•"/>
            </a:pPr>
            <a:r>
              <a:rPr lang="zh-CN" altLang="en-US" sz="1200" smtClean="0"/>
              <a:t>持续不断通过</a:t>
            </a:r>
            <a:r>
              <a:rPr lang="zh-CN" altLang="en-US" sz="1200"/>
              <a:t>多种营销手段吸引目标销售地周边的买家</a:t>
            </a:r>
            <a:endParaRPr lang="en-US" altLang="zh-CN" sz="1200"/>
          </a:p>
        </p:txBody>
      </p:sp>
      <p:sp>
        <p:nvSpPr>
          <p:cNvPr id="35" name="TextBox 34"/>
          <p:cNvSpPr txBox="1"/>
          <p:nvPr/>
        </p:nvSpPr>
        <p:spPr>
          <a:xfrm>
            <a:off x="6664046" y="5586470"/>
            <a:ext cx="1717886" cy="811367"/>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buFont typeface="Arial" pitchFamily="34" charset="0"/>
              <a:buChar char="•"/>
            </a:pPr>
            <a:r>
              <a:rPr lang="zh-CN" altLang="en-US" sz="1200" smtClean="0"/>
              <a:t>基于同一钢厂客户，</a:t>
            </a:r>
            <a:r>
              <a:rPr lang="zh-CN" altLang="en-US" sz="1200" b="1" smtClean="0">
                <a:solidFill>
                  <a:srgbClr val="FF0000"/>
                </a:solidFill>
              </a:rPr>
              <a:t>拓展更多目标销售地</a:t>
            </a:r>
            <a:endParaRPr lang="en-US" altLang="zh-CN" sz="1200" b="1" smtClean="0">
              <a:solidFill>
                <a:srgbClr val="FF0000"/>
              </a:solidFill>
            </a:endParaRPr>
          </a:p>
          <a:p>
            <a:pPr marL="171450" indent="-171450">
              <a:buFont typeface="Arial" pitchFamily="34" charset="0"/>
              <a:buChar char="•"/>
            </a:pPr>
            <a:r>
              <a:rPr lang="zh-CN" altLang="en-US" sz="1200" smtClean="0"/>
              <a:t>洽谈与五矿有贸易关系的其他钢厂</a:t>
            </a:r>
            <a:endParaRPr lang="en-US" altLang="zh-CN" sz="1200"/>
          </a:p>
        </p:txBody>
      </p:sp>
      <p:sp>
        <p:nvSpPr>
          <p:cNvPr id="5" name="Rectangle 4"/>
          <p:cNvSpPr/>
          <p:nvPr/>
        </p:nvSpPr>
        <p:spPr bwMode="gray">
          <a:xfrm>
            <a:off x="595746" y="5940525"/>
            <a:ext cx="5001490" cy="590402"/>
          </a:xfrm>
          <a:prstGeom prst="rect">
            <a:avLst/>
          </a:prstGeom>
          <a:solidFill>
            <a:schemeClr val="accent3">
              <a:lumMod val="20000"/>
              <a:lumOff val="8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kern="0">
                <a:solidFill>
                  <a:sysClr val="windowText" lastClr="000000"/>
                </a:solidFill>
                <a:latin typeface="Arial" pitchFamily="34" charset="0"/>
                <a:cs typeface="Arial" pitchFamily="34" charset="0"/>
              </a:rPr>
              <a:t>数码</a:t>
            </a:r>
            <a:r>
              <a:rPr lang="zh-CN" altLang="en-US" sz="1400" kern="0" smtClean="0">
                <a:solidFill>
                  <a:sysClr val="windowText" lastClr="000000"/>
                </a:solidFill>
                <a:latin typeface="Arial" pitchFamily="34" charset="0"/>
                <a:cs typeface="Arial" pitchFamily="34" charset="0"/>
              </a:rPr>
              <a:t>仓库不是战略性资源，资源方才是战略性资源，需要有效的激励方式来吸引资源方</a:t>
            </a:r>
            <a:endParaRPr kumimoji="0" lang="zh-CN" alt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750822016"/>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路径</a:t>
            </a:r>
            <a:r>
              <a:rPr lang="en-US" altLang="zh-CN"/>
              <a:t>2</a:t>
            </a:r>
            <a:r>
              <a:rPr lang="zh-CN" altLang="en-US" smtClean="0"/>
              <a:t>：钢贸商作为第一批种子用户</a:t>
            </a:r>
            <a:r>
              <a:rPr lang="zh-CN" altLang="en-US"/>
              <a:t>激活区域</a:t>
            </a:r>
            <a:r>
              <a:rPr lang="zh-CN" altLang="en-US" smtClean="0"/>
              <a:t>市场</a:t>
            </a:r>
            <a:endParaRPr lang="zh-CN" altLang="en-US"/>
          </a:p>
        </p:txBody>
      </p:sp>
      <p:sp>
        <p:nvSpPr>
          <p:cNvPr id="23" name="Text Placeholder 22"/>
          <p:cNvSpPr>
            <a:spLocks noGrp="1"/>
          </p:cNvSpPr>
          <p:nvPr>
            <p:ph type="body" idx="13"/>
          </p:nvPr>
        </p:nvSpPr>
        <p:spPr>
          <a:xfrm>
            <a:off x="431800" y="1276350"/>
            <a:ext cx="8229339" cy="215444"/>
          </a:xfrm>
        </p:spPr>
        <p:txBody>
          <a:bodyPr/>
          <a:lstStyle/>
          <a:p>
            <a:r>
              <a:rPr lang="zh-CN" altLang="en-US"/>
              <a:t>目标市场策略</a:t>
            </a:r>
            <a:r>
              <a:rPr lang="zh-CN" altLang="en-US" smtClean="0"/>
              <a:t>：通过货物资源吸引买方</a:t>
            </a:r>
            <a:endParaRPr lang="zh-CN" altLang="en-US"/>
          </a:p>
        </p:txBody>
      </p:sp>
      <p:grpSp>
        <p:nvGrpSpPr>
          <p:cNvPr id="3" name="Group 2"/>
          <p:cNvGrpSpPr/>
          <p:nvPr/>
        </p:nvGrpSpPr>
        <p:grpSpPr>
          <a:xfrm>
            <a:off x="152387" y="2238871"/>
            <a:ext cx="5818921" cy="484909"/>
            <a:chOff x="152387" y="1773390"/>
            <a:chExt cx="6463015" cy="484909"/>
          </a:xfrm>
          <a:solidFill>
            <a:schemeClr val="bg2">
              <a:lumMod val="90000"/>
            </a:schemeClr>
          </a:solidFill>
        </p:grpSpPr>
        <p:sp>
          <p:nvSpPr>
            <p:cNvPr id="4" name="Pentagon 3"/>
            <p:cNvSpPr/>
            <p:nvPr/>
          </p:nvSpPr>
          <p:spPr bwMode="gray">
            <a:xfrm>
              <a:off x="152387" y="1773390"/>
              <a:ext cx="1655036" cy="484909"/>
            </a:xfrm>
            <a:prstGeom prst="homePlate">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选定区域</a:t>
              </a:r>
            </a:p>
          </p:txBody>
        </p:sp>
        <p:sp>
          <p:nvSpPr>
            <p:cNvPr id="5" name="Chevron 4"/>
            <p:cNvSpPr/>
            <p:nvPr/>
          </p:nvSpPr>
          <p:spPr bwMode="gray">
            <a:xfrm>
              <a:off x="1692197" y="1773390"/>
              <a:ext cx="1717886" cy="484909"/>
            </a:xfrm>
            <a:prstGeom prst="chevron">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b="1" kern="0">
                  <a:solidFill>
                    <a:sysClr val="windowText" lastClr="000000"/>
                  </a:solidFill>
                  <a:latin typeface="Arial" pitchFamily="34" charset="0"/>
                  <a:cs typeface="Arial" pitchFamily="34" charset="0"/>
                </a:rPr>
                <a:t>发展</a:t>
              </a: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仓库</a:t>
              </a:r>
            </a:p>
          </p:txBody>
        </p:sp>
        <p:sp>
          <p:nvSpPr>
            <p:cNvPr id="6" name="Chevron 5"/>
            <p:cNvSpPr/>
            <p:nvPr/>
          </p:nvSpPr>
          <p:spPr bwMode="gray">
            <a:xfrm>
              <a:off x="3294857" y="1773390"/>
              <a:ext cx="1717886" cy="484909"/>
            </a:xfrm>
            <a:prstGeom prst="chevron">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引入卖家</a:t>
              </a:r>
            </a:p>
          </p:txBody>
        </p:sp>
        <p:sp>
          <p:nvSpPr>
            <p:cNvPr id="7" name="Chevron 6"/>
            <p:cNvSpPr/>
            <p:nvPr/>
          </p:nvSpPr>
          <p:spPr bwMode="gray">
            <a:xfrm>
              <a:off x="4897516" y="1773390"/>
              <a:ext cx="1717886" cy="484909"/>
            </a:xfrm>
            <a:prstGeom prst="chevron">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b="1" kern="0">
                  <a:solidFill>
                    <a:sysClr val="windowText" lastClr="000000"/>
                  </a:solidFill>
                  <a:latin typeface="Arial" pitchFamily="34" charset="0"/>
                  <a:cs typeface="Arial" pitchFamily="34" charset="0"/>
                </a:rPr>
                <a:t>引入</a:t>
              </a:r>
              <a:r>
                <a:rPr lang="zh-CN" altLang="en-US" sz="1400" b="1" kern="0" smtClean="0">
                  <a:solidFill>
                    <a:sysClr val="windowText" lastClr="000000"/>
                  </a:solidFill>
                  <a:latin typeface="Arial" pitchFamily="34" charset="0"/>
                  <a:cs typeface="Arial" pitchFamily="34" charset="0"/>
                </a:rPr>
                <a:t>买家</a:t>
              </a:r>
              <a:endPar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grpSp>
      <p:sp>
        <p:nvSpPr>
          <p:cNvPr id="8" name="Chevron 7"/>
          <p:cNvSpPr/>
          <p:nvPr/>
        </p:nvSpPr>
        <p:spPr bwMode="gray">
          <a:xfrm>
            <a:off x="6691755" y="2238871"/>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补充卖家</a:t>
            </a:r>
          </a:p>
        </p:txBody>
      </p:sp>
      <p:sp>
        <p:nvSpPr>
          <p:cNvPr id="9" name="Chevron 8"/>
          <p:cNvSpPr/>
          <p:nvPr/>
        </p:nvSpPr>
        <p:spPr bwMode="gray">
          <a:xfrm>
            <a:off x="6691755" y="5113705"/>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增加新区域、新目标销售地</a:t>
            </a:r>
          </a:p>
        </p:txBody>
      </p:sp>
      <p:sp>
        <p:nvSpPr>
          <p:cNvPr id="10" name="TextBox 9"/>
          <p:cNvSpPr txBox="1"/>
          <p:nvPr/>
        </p:nvSpPr>
        <p:spPr>
          <a:xfrm>
            <a:off x="152388" y="2806891"/>
            <a:ext cx="1296000" cy="273497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spcBef>
                <a:spcPts val="600"/>
              </a:spcBef>
              <a:buFont typeface="Arial" pitchFamily="34" charset="0"/>
              <a:buChar char="•"/>
            </a:pPr>
            <a:r>
              <a:rPr lang="zh-CN" altLang="en-US" sz="1400" smtClean="0"/>
              <a:t>分析五矿资源、市场需求、竞争对手情况，确定</a:t>
            </a:r>
            <a:r>
              <a:rPr lang="en-US" altLang="zh-CN" sz="1400" smtClean="0"/>
              <a:t>1</a:t>
            </a:r>
            <a:r>
              <a:rPr lang="zh-CN" altLang="en-US" sz="1400" smtClean="0"/>
              <a:t>个目标销售区域，并具体定位到地点</a:t>
            </a:r>
            <a:endParaRPr lang="en-US" altLang="zh-CN" sz="1400" smtClean="0"/>
          </a:p>
          <a:p>
            <a:pPr marL="171450" indent="-171450" algn="l">
              <a:spcBef>
                <a:spcPts val="600"/>
              </a:spcBef>
              <a:buFont typeface="Arial" pitchFamily="34" charset="0"/>
              <a:buChar char="•"/>
            </a:pPr>
            <a:r>
              <a:rPr lang="zh-CN" altLang="en-US" sz="1400" smtClean="0"/>
              <a:t>确定目标钢材市场、区域内的五矿资源</a:t>
            </a:r>
            <a:endParaRPr lang="en-US" altLang="zh-CN" sz="1400" smtClean="0"/>
          </a:p>
        </p:txBody>
      </p:sp>
      <p:sp>
        <p:nvSpPr>
          <p:cNvPr id="11" name="TextBox 10"/>
          <p:cNvSpPr txBox="1"/>
          <p:nvPr/>
        </p:nvSpPr>
        <p:spPr>
          <a:xfrm>
            <a:off x="1568123" y="2806891"/>
            <a:ext cx="1296000" cy="2304083"/>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spcBef>
                <a:spcPts val="600"/>
              </a:spcBef>
              <a:buFont typeface="Arial" pitchFamily="34" charset="0"/>
              <a:buChar char="•"/>
            </a:pPr>
            <a:r>
              <a:rPr lang="zh-CN" altLang="en-US" sz="1400"/>
              <a:t>考察现有仓库资源与平台所需仓库资源之间的差距，并进行规划</a:t>
            </a:r>
            <a:r>
              <a:rPr lang="zh-CN" altLang="en-US" sz="1400" smtClean="0"/>
              <a:t>建设</a:t>
            </a:r>
            <a:endParaRPr lang="en-US" altLang="zh-CN" sz="1400" smtClean="0"/>
          </a:p>
          <a:p>
            <a:pPr marL="171450" indent="-171450">
              <a:spcBef>
                <a:spcPts val="600"/>
              </a:spcBef>
              <a:buFont typeface="Arial" pitchFamily="34" charset="0"/>
              <a:buChar char="•"/>
            </a:pPr>
            <a:r>
              <a:rPr lang="zh-CN" altLang="en-US" sz="1400" smtClean="0"/>
              <a:t>设计仓库合作激励模式并实施</a:t>
            </a:r>
            <a:r>
              <a:rPr lang="zh-CN" altLang="en-US" sz="1400"/>
              <a:t>改造</a:t>
            </a:r>
            <a:r>
              <a:rPr lang="zh-CN" altLang="en-US" sz="1400" smtClean="0"/>
              <a:t>仓库</a:t>
            </a:r>
            <a:endParaRPr lang="en-US" altLang="zh-CN" sz="1400"/>
          </a:p>
        </p:txBody>
      </p:sp>
      <p:cxnSp>
        <p:nvCxnSpPr>
          <p:cNvPr id="12" name="Straight Arrow Connector 11"/>
          <p:cNvCxnSpPr/>
          <p:nvPr/>
        </p:nvCxnSpPr>
        <p:spPr>
          <a:xfrm>
            <a:off x="152387" y="1961769"/>
            <a:ext cx="5818921"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271243" y="1819229"/>
            <a:ext cx="3881438" cy="288147"/>
          </a:xfrm>
          <a:prstGeom prst="rect">
            <a:avLst/>
          </a:prstGeom>
          <a:solidFill>
            <a:schemeClr val="bg1"/>
          </a:solid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400" b="1" smtClean="0">
                <a:solidFill>
                  <a:schemeClr val="accent1"/>
                </a:solidFill>
              </a:rPr>
              <a:t>2014</a:t>
            </a:r>
            <a:r>
              <a:rPr lang="zh-CN" altLang="en-US" sz="1400" b="1" smtClean="0">
                <a:solidFill>
                  <a:schemeClr val="accent1"/>
                </a:solidFill>
              </a:rPr>
              <a:t>：以数码仓库和钢材市场为中心，主动突破</a:t>
            </a:r>
          </a:p>
        </p:txBody>
      </p:sp>
      <p:sp>
        <p:nvSpPr>
          <p:cNvPr id="14" name="TextBox 13"/>
          <p:cNvSpPr txBox="1"/>
          <p:nvPr/>
        </p:nvSpPr>
        <p:spPr>
          <a:xfrm>
            <a:off x="3077563" y="2806891"/>
            <a:ext cx="1296000" cy="2750359"/>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spcBef>
                <a:spcPts val="600"/>
              </a:spcBef>
              <a:buFont typeface="Arial" pitchFamily="34" charset="0"/>
              <a:buChar char="•"/>
            </a:pPr>
            <a:r>
              <a:rPr lang="zh-CN" altLang="en-US" sz="1400"/>
              <a:t>从五矿自有库中挖掘钢贸</a:t>
            </a:r>
            <a:r>
              <a:rPr lang="zh-CN" altLang="en-US" sz="1400" smtClean="0"/>
              <a:t>商</a:t>
            </a:r>
            <a:endParaRPr lang="en-US" altLang="zh-CN" sz="1400"/>
          </a:p>
          <a:p>
            <a:pPr marL="171450" indent="-171450">
              <a:spcBef>
                <a:spcPts val="600"/>
              </a:spcBef>
              <a:buFont typeface="Arial" pitchFamily="34" charset="0"/>
              <a:buChar char="•"/>
            </a:pPr>
            <a:r>
              <a:rPr lang="zh-CN" altLang="en-US" sz="1400"/>
              <a:t>从钢材市场中挖掘钢贸</a:t>
            </a:r>
            <a:r>
              <a:rPr lang="zh-CN" altLang="en-US" sz="1400" smtClean="0"/>
              <a:t>商</a:t>
            </a:r>
            <a:endParaRPr lang="en-US" altLang="zh-CN" sz="1400" smtClean="0"/>
          </a:p>
          <a:p>
            <a:pPr marL="171450" indent="-171450">
              <a:spcBef>
                <a:spcPts val="600"/>
              </a:spcBef>
              <a:buFont typeface="Arial" pitchFamily="34" charset="0"/>
              <a:buChar char="•"/>
            </a:pPr>
            <a:r>
              <a:rPr lang="zh-CN" altLang="en-US" sz="1400" smtClean="0"/>
              <a:t>五</a:t>
            </a:r>
            <a:r>
              <a:rPr lang="zh-CN" altLang="en-US" sz="1400"/>
              <a:t>矿分销公司挂牌销售</a:t>
            </a:r>
            <a:endParaRPr lang="en-US" altLang="zh-CN" sz="1400"/>
          </a:p>
          <a:p>
            <a:pPr marL="171450" indent="-171450">
              <a:spcBef>
                <a:spcPts val="600"/>
              </a:spcBef>
              <a:buFont typeface="Arial" pitchFamily="34" charset="0"/>
              <a:buChar char="•"/>
            </a:pPr>
            <a:endParaRPr lang="en-US" altLang="zh-CN" sz="1400"/>
          </a:p>
          <a:p>
            <a:pPr>
              <a:spcBef>
                <a:spcPts val="600"/>
              </a:spcBef>
            </a:pPr>
            <a:r>
              <a:rPr lang="zh-CN" altLang="en-US" sz="1400" i="1" u="sng"/>
              <a:t>钢贸商：数码仓现货销售</a:t>
            </a:r>
          </a:p>
        </p:txBody>
      </p:sp>
      <p:sp>
        <p:nvSpPr>
          <p:cNvPr id="15" name="TextBox 14"/>
          <p:cNvSpPr txBox="1"/>
          <p:nvPr/>
        </p:nvSpPr>
        <p:spPr>
          <a:xfrm>
            <a:off x="4458544" y="2806891"/>
            <a:ext cx="1512764" cy="3689078"/>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spcBef>
                <a:spcPts val="600"/>
              </a:spcBef>
              <a:buFont typeface="Arial" pitchFamily="34" charset="0"/>
              <a:buChar char="•"/>
            </a:pPr>
            <a:r>
              <a:rPr lang="zh-CN" altLang="en-US" sz="1400" smtClean="0"/>
              <a:t>通过五矿分销公司将其现有下游客户拉上平台</a:t>
            </a:r>
            <a:endParaRPr lang="en-US" altLang="zh-CN" sz="1400" smtClean="0"/>
          </a:p>
          <a:p>
            <a:pPr marL="171450" indent="-171450">
              <a:spcBef>
                <a:spcPts val="600"/>
              </a:spcBef>
              <a:buFont typeface="Arial" pitchFamily="34" charset="0"/>
              <a:buChar char="•"/>
            </a:pPr>
            <a:r>
              <a:rPr lang="zh-CN" altLang="en-US" sz="1400"/>
              <a:t>五矿在目标销售地的临时采购在线上进行</a:t>
            </a:r>
            <a:endParaRPr lang="en-US" altLang="zh-CN" sz="1400"/>
          </a:p>
          <a:p>
            <a:pPr marL="171450" indent="-171450" algn="l">
              <a:spcBef>
                <a:spcPts val="600"/>
              </a:spcBef>
              <a:buFont typeface="Arial" pitchFamily="34" charset="0"/>
              <a:buChar char="•"/>
            </a:pPr>
            <a:r>
              <a:rPr lang="zh-CN" altLang="en-US" sz="1400" smtClean="0"/>
              <a:t>通过多种营销手段吸引目标销售地周边的买家</a:t>
            </a:r>
            <a:endParaRPr lang="en-US" altLang="zh-CN" sz="1400" smtClean="0"/>
          </a:p>
          <a:p>
            <a:pPr marL="171450" indent="-171450" algn="l">
              <a:spcBef>
                <a:spcPts val="600"/>
              </a:spcBef>
              <a:buFont typeface="Arial" pitchFamily="34" charset="0"/>
              <a:buChar char="•"/>
            </a:pPr>
            <a:r>
              <a:rPr lang="zh-CN" altLang="en-US" sz="1400" smtClean="0"/>
              <a:t>买家也可在此过程中逐渐转变为卖家</a:t>
            </a:r>
            <a:endParaRPr lang="en-US" altLang="zh-CN" sz="1400" smtClean="0"/>
          </a:p>
          <a:p>
            <a:pPr marL="171450" indent="-171450" algn="l">
              <a:spcBef>
                <a:spcPts val="600"/>
              </a:spcBef>
              <a:buFont typeface="Arial" pitchFamily="34" charset="0"/>
              <a:buChar char="•"/>
            </a:pPr>
            <a:endParaRPr lang="en-US" altLang="zh-CN" sz="1400"/>
          </a:p>
          <a:p>
            <a:pPr>
              <a:spcBef>
                <a:spcPts val="600"/>
              </a:spcBef>
            </a:pPr>
            <a:r>
              <a:rPr lang="zh-CN" altLang="en-US" sz="1400" i="1" u="sng"/>
              <a:t>钢贸商：数码仓现货销售</a:t>
            </a:r>
          </a:p>
        </p:txBody>
      </p:sp>
      <p:cxnSp>
        <p:nvCxnSpPr>
          <p:cNvPr id="16" name="Straight Arrow Connector 15"/>
          <p:cNvCxnSpPr/>
          <p:nvPr/>
        </p:nvCxnSpPr>
        <p:spPr>
          <a:xfrm flipH="1">
            <a:off x="6168639" y="2141886"/>
            <a:ext cx="0" cy="4530428"/>
          </a:xfrm>
          <a:prstGeom prst="straightConnector1">
            <a:avLst/>
          </a:prstGeom>
          <a:ln>
            <a:prstDash val="dash"/>
            <a:headEnd type="none" w="med" len="med"/>
            <a:tailEnd type="none" w="med" len="med"/>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6276109" y="1961769"/>
            <a:ext cx="2738046"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6591072" y="1661459"/>
            <a:ext cx="2246665" cy="503590"/>
          </a:xfrm>
          <a:prstGeom prst="rect">
            <a:avLst/>
          </a:prstGeom>
          <a:solidFill>
            <a:schemeClr val="bg1"/>
          </a:solid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en-US" altLang="zh-CN" sz="1400" b="1" smtClean="0">
                <a:solidFill>
                  <a:schemeClr val="accent1"/>
                </a:solidFill>
              </a:rPr>
              <a:t>2015+</a:t>
            </a:r>
            <a:r>
              <a:rPr lang="zh-CN" altLang="en-US" sz="1400" b="1" smtClean="0">
                <a:solidFill>
                  <a:schemeClr val="accent1"/>
                </a:solidFill>
              </a:rPr>
              <a:t>：</a:t>
            </a:r>
            <a:endParaRPr lang="en-US" altLang="zh-CN" sz="1400" b="1" smtClean="0">
              <a:solidFill>
                <a:schemeClr val="accent1"/>
              </a:solidFill>
            </a:endParaRPr>
          </a:p>
          <a:p>
            <a:pPr algn="ctr"/>
            <a:r>
              <a:rPr lang="zh-CN" altLang="en-US" sz="1400" b="1" smtClean="0">
                <a:solidFill>
                  <a:schemeClr val="accent1"/>
                </a:solidFill>
              </a:rPr>
              <a:t>从一个区域到多个区域</a:t>
            </a:r>
          </a:p>
        </p:txBody>
      </p:sp>
      <p:sp>
        <p:nvSpPr>
          <p:cNvPr id="19" name="Chevron 18"/>
          <p:cNvSpPr/>
          <p:nvPr/>
        </p:nvSpPr>
        <p:spPr bwMode="gray">
          <a:xfrm>
            <a:off x="6691755" y="3641978"/>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kern="0" smtClean="0">
                <a:solidFill>
                  <a:sysClr val="windowText" lastClr="000000"/>
                </a:solidFill>
                <a:latin typeface="Arial" pitchFamily="34" charset="0"/>
                <a:cs typeface="Arial" pitchFamily="34" charset="0"/>
              </a:rPr>
              <a:t>继续引入买家</a:t>
            </a:r>
            <a:endPar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20" name="TextBox 19"/>
          <p:cNvSpPr txBox="1"/>
          <p:nvPr/>
        </p:nvSpPr>
        <p:spPr>
          <a:xfrm>
            <a:off x="6691755" y="2772345"/>
            <a:ext cx="1717886" cy="62670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buFont typeface="Arial" pitchFamily="34" charset="0"/>
              <a:buChar char="•"/>
            </a:pPr>
            <a:r>
              <a:rPr lang="zh-CN" altLang="en-US" sz="1200" smtClean="0"/>
              <a:t>引入目标销货地附近的社会钢厂和贸易商，以满足买家市场</a:t>
            </a:r>
            <a:endParaRPr lang="en-US" altLang="zh-CN" sz="1200" smtClean="0"/>
          </a:p>
        </p:txBody>
      </p:sp>
      <p:sp>
        <p:nvSpPr>
          <p:cNvPr id="21" name="TextBox 20"/>
          <p:cNvSpPr txBox="1"/>
          <p:nvPr/>
        </p:nvSpPr>
        <p:spPr>
          <a:xfrm>
            <a:off x="6650191" y="4199363"/>
            <a:ext cx="1717886" cy="62670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buFont typeface="Arial" pitchFamily="34" charset="0"/>
              <a:buChar char="•"/>
            </a:pPr>
            <a:r>
              <a:rPr lang="zh-CN" altLang="en-US" sz="1200" smtClean="0"/>
              <a:t>持续不断通过</a:t>
            </a:r>
            <a:r>
              <a:rPr lang="zh-CN" altLang="en-US" sz="1200"/>
              <a:t>多种营销手段吸引目标销售地周边的买家</a:t>
            </a:r>
            <a:endParaRPr lang="en-US" altLang="zh-CN" sz="1200"/>
          </a:p>
        </p:txBody>
      </p:sp>
      <p:sp>
        <p:nvSpPr>
          <p:cNvPr id="22" name="TextBox 21"/>
          <p:cNvSpPr txBox="1"/>
          <p:nvPr/>
        </p:nvSpPr>
        <p:spPr>
          <a:xfrm>
            <a:off x="6664046" y="5695654"/>
            <a:ext cx="1717886" cy="257369"/>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buFont typeface="Arial" pitchFamily="34" charset="0"/>
              <a:buChar char="•"/>
            </a:pPr>
            <a:r>
              <a:rPr lang="zh-CN" altLang="en-US" sz="1200" smtClean="0"/>
              <a:t>拓展新的销售区域</a:t>
            </a:r>
            <a:endParaRPr lang="en-US" altLang="zh-CN" sz="1200"/>
          </a:p>
        </p:txBody>
      </p:sp>
      <p:sp>
        <p:nvSpPr>
          <p:cNvPr id="24" name="Rectangle 23"/>
          <p:cNvSpPr/>
          <p:nvPr/>
        </p:nvSpPr>
        <p:spPr bwMode="gray">
          <a:xfrm>
            <a:off x="196476" y="5824338"/>
            <a:ext cx="3987597" cy="590402"/>
          </a:xfrm>
          <a:prstGeom prst="rect">
            <a:avLst/>
          </a:prstGeom>
          <a:solidFill>
            <a:schemeClr val="accent3">
              <a:lumMod val="20000"/>
              <a:lumOff val="8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kern="0">
                <a:solidFill>
                  <a:sysClr val="windowText" lastClr="000000"/>
                </a:solidFill>
                <a:latin typeface="Arial" pitchFamily="34" charset="0"/>
                <a:cs typeface="Arial" pitchFamily="34" charset="0"/>
              </a:rPr>
              <a:t>数码</a:t>
            </a:r>
            <a:r>
              <a:rPr lang="zh-CN" altLang="en-US" sz="1400" kern="0" smtClean="0">
                <a:solidFill>
                  <a:sysClr val="windowText" lastClr="000000"/>
                </a:solidFill>
                <a:latin typeface="Arial" pitchFamily="34" charset="0"/>
                <a:cs typeface="Arial" pitchFamily="34" charset="0"/>
              </a:rPr>
              <a:t>仓是重要的战略资源，是平台的差异化优势，也是业务根基所在，但短期内力量薄弱</a:t>
            </a:r>
            <a:endParaRPr kumimoji="0" lang="zh-CN" alt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1185131148"/>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 Placeholder 13"/>
          <p:cNvSpPr>
            <a:spLocks noGrp="1"/>
          </p:cNvSpPr>
          <p:nvPr>
            <p:ph type="body" idx="13"/>
          </p:nvPr>
        </p:nvSpPr>
        <p:spPr/>
        <p:txBody>
          <a:bodyPr/>
          <a:lstStyle/>
          <a:p>
            <a:r>
              <a:rPr lang="zh-CN" altLang="en-US" smtClean="0"/>
              <a:t>目标市场策略：通过采购需求吸引卖方</a:t>
            </a:r>
            <a:endParaRPr lang="zh-CN" altLang="en-US"/>
          </a:p>
        </p:txBody>
      </p:sp>
      <p:cxnSp>
        <p:nvCxnSpPr>
          <p:cNvPr id="71" name="直接连接符 70"/>
          <p:cNvCxnSpPr/>
          <p:nvPr/>
        </p:nvCxnSpPr>
        <p:spPr>
          <a:xfrm>
            <a:off x="234405" y="1764132"/>
            <a:ext cx="8383851" cy="0"/>
          </a:xfrm>
          <a:prstGeom prst="line">
            <a:avLst/>
          </a:prstGeom>
          <a:ln>
            <a:prstDash val="lgDash"/>
          </a:ln>
        </p:spPr>
        <p:style>
          <a:lnRef idx="2">
            <a:schemeClr val="accent1"/>
          </a:lnRef>
          <a:fillRef idx="0">
            <a:schemeClr val="accent1"/>
          </a:fillRef>
          <a:effectRef idx="1">
            <a:schemeClr val="accent1"/>
          </a:effectRef>
          <a:fontRef idx="minor">
            <a:schemeClr val="tx1"/>
          </a:fontRef>
        </p:style>
      </p:cxnSp>
      <p:sp>
        <p:nvSpPr>
          <p:cNvPr id="91" name="下箭头 90"/>
          <p:cNvSpPr/>
          <p:nvPr/>
        </p:nvSpPr>
        <p:spPr bwMode="gray">
          <a:xfrm rot="10800000">
            <a:off x="3543385" y="2438648"/>
            <a:ext cx="2840447" cy="484836"/>
          </a:xfrm>
          <a:prstGeom prst="downArrow">
            <a:avLst/>
          </a:prstGeom>
          <a:solidFill>
            <a:schemeClr val="bg1">
              <a:lumMod val="6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92" name="矩形 91"/>
          <p:cNvSpPr/>
          <p:nvPr/>
        </p:nvSpPr>
        <p:spPr bwMode="gray">
          <a:xfrm>
            <a:off x="4409144" y="3228676"/>
            <a:ext cx="1108928" cy="419317"/>
          </a:xfrm>
          <a:prstGeom prst="rect">
            <a:avLst/>
          </a:prstGeom>
          <a:solidFill>
            <a:schemeClr val="bg1">
              <a:lumMod val="7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cxnSp>
        <p:nvCxnSpPr>
          <p:cNvPr id="70" name="直接连接符 69"/>
          <p:cNvCxnSpPr/>
          <p:nvPr/>
        </p:nvCxnSpPr>
        <p:spPr>
          <a:xfrm>
            <a:off x="234405" y="3477100"/>
            <a:ext cx="8383851" cy="0"/>
          </a:xfrm>
          <a:prstGeom prst="line">
            <a:avLst/>
          </a:prstGeom>
          <a:ln>
            <a:prstDash val="lgDash"/>
          </a:ln>
        </p:spPr>
        <p:style>
          <a:lnRef idx="2">
            <a:schemeClr val="accent1"/>
          </a:lnRef>
          <a:fillRef idx="0">
            <a:schemeClr val="accent1"/>
          </a:fillRef>
          <a:effectRef idx="1">
            <a:schemeClr val="accent1"/>
          </a:effectRef>
          <a:fontRef idx="minor">
            <a:schemeClr val="tx1"/>
          </a:fontRef>
        </p:style>
      </p:cxnSp>
      <p:sp>
        <p:nvSpPr>
          <p:cNvPr id="93" name="矩形 92"/>
          <p:cNvSpPr/>
          <p:nvPr/>
        </p:nvSpPr>
        <p:spPr bwMode="gray">
          <a:xfrm>
            <a:off x="4482634" y="3953185"/>
            <a:ext cx="961949" cy="378449"/>
          </a:xfrm>
          <a:prstGeom prst="rect">
            <a:avLst/>
          </a:prstGeom>
          <a:solidFill>
            <a:schemeClr val="bg1">
              <a:lumMod val="7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94" name="矩形 93"/>
          <p:cNvSpPr/>
          <p:nvPr/>
        </p:nvSpPr>
        <p:spPr bwMode="gray">
          <a:xfrm>
            <a:off x="4637499" y="4636826"/>
            <a:ext cx="652219" cy="285528"/>
          </a:xfrm>
          <a:prstGeom prst="rect">
            <a:avLst/>
          </a:prstGeom>
          <a:solidFill>
            <a:schemeClr val="bg1">
              <a:lumMod val="8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95" name="矩形 94"/>
          <p:cNvSpPr/>
          <p:nvPr/>
        </p:nvSpPr>
        <p:spPr bwMode="gray">
          <a:xfrm>
            <a:off x="4744534" y="5227545"/>
            <a:ext cx="438149" cy="228889"/>
          </a:xfrm>
          <a:prstGeom prst="rect">
            <a:avLst/>
          </a:prstGeom>
          <a:solidFill>
            <a:schemeClr val="bg1">
              <a:lumMod val="85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9" name="Plus 3"/>
          <p:cNvSpPr/>
          <p:nvPr/>
        </p:nvSpPr>
        <p:spPr bwMode="gray">
          <a:xfrm>
            <a:off x="3004148" y="2255417"/>
            <a:ext cx="561679" cy="46226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1" name="Plus 7"/>
          <p:cNvSpPr/>
          <p:nvPr/>
        </p:nvSpPr>
        <p:spPr bwMode="gray">
          <a:xfrm>
            <a:off x="3850791" y="1968852"/>
            <a:ext cx="561679" cy="46226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2" name="Plus 8"/>
          <p:cNvSpPr/>
          <p:nvPr/>
        </p:nvSpPr>
        <p:spPr bwMode="gray">
          <a:xfrm>
            <a:off x="4697433" y="1756120"/>
            <a:ext cx="561679" cy="46226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3" name="Plus 9"/>
          <p:cNvSpPr/>
          <p:nvPr/>
        </p:nvSpPr>
        <p:spPr bwMode="gray">
          <a:xfrm>
            <a:off x="5544075" y="1968852"/>
            <a:ext cx="561679" cy="46226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4" name="Plus 10"/>
          <p:cNvSpPr/>
          <p:nvPr/>
        </p:nvSpPr>
        <p:spPr bwMode="gray">
          <a:xfrm>
            <a:off x="6390718" y="2255417"/>
            <a:ext cx="561679" cy="462268"/>
          </a:xfrm>
          <a:prstGeom prst="mathPlus">
            <a:avLst/>
          </a:prstGeom>
          <a:solidFill>
            <a:srgbClr val="778888">
              <a:lumMod val="20000"/>
              <a:lumOff val="80000"/>
            </a:srgbClr>
          </a:solidFill>
          <a:ln w="6350">
            <a:solidFill>
              <a:srgbClr val="778888">
                <a:lumMod val="20000"/>
                <a:lumOff val="80000"/>
              </a:srgbClr>
            </a:solidFill>
            <a:miter lim="800000"/>
          </a:ln>
          <a:effectLst/>
        </p:spPr>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HK"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6" name="TextBox 5"/>
          <p:cNvSpPr txBox="1"/>
          <p:nvPr/>
        </p:nvSpPr>
        <p:spPr>
          <a:xfrm>
            <a:off x="3438454" y="6112440"/>
            <a:ext cx="636960" cy="231170"/>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用户群</a:t>
            </a:r>
            <a:r>
              <a:rPr lang="en-US" altLang="zh-CN" sz="1200"/>
              <a:t>A</a:t>
            </a:r>
            <a:endParaRPr lang="en-US" sz="1200" smtClean="0"/>
          </a:p>
        </p:txBody>
      </p:sp>
      <p:sp>
        <p:nvSpPr>
          <p:cNvPr id="8" name="TextBox 7"/>
          <p:cNvSpPr txBox="1"/>
          <p:nvPr/>
        </p:nvSpPr>
        <p:spPr>
          <a:xfrm>
            <a:off x="1317979" y="1501647"/>
            <a:ext cx="68825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b="1" smtClean="0"/>
              <a:t>买家用户</a:t>
            </a:r>
            <a:endParaRPr lang="en-US" sz="1200" b="1" smtClean="0"/>
          </a:p>
        </p:txBody>
      </p:sp>
      <p:sp>
        <p:nvSpPr>
          <p:cNvPr id="9" name="TextBox 8"/>
          <p:cNvSpPr txBox="1"/>
          <p:nvPr/>
        </p:nvSpPr>
        <p:spPr>
          <a:xfrm>
            <a:off x="7966153" y="1516865"/>
            <a:ext cx="731538"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b="1" smtClean="0"/>
              <a:t>商品</a:t>
            </a:r>
            <a:r>
              <a:rPr lang="en-US" altLang="zh-CN" sz="1200" b="1" smtClean="0"/>
              <a:t>/</a:t>
            </a:r>
            <a:r>
              <a:rPr lang="zh-CN" altLang="en-US" sz="1200" b="1" smtClean="0"/>
              <a:t>卖家</a:t>
            </a:r>
            <a:endParaRPr lang="en-US" sz="1200" b="1" smtClean="0"/>
          </a:p>
        </p:txBody>
      </p:sp>
      <p:sp>
        <p:nvSpPr>
          <p:cNvPr id="18" name="TextBox 17"/>
          <p:cNvSpPr txBox="1"/>
          <p:nvPr/>
        </p:nvSpPr>
        <p:spPr>
          <a:xfrm>
            <a:off x="2567008" y="5065552"/>
            <a:ext cx="1765474" cy="442035"/>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smtClean="0"/>
              <a:t>需要某种钢材商品的买家</a:t>
            </a:r>
            <a:endParaRPr lang="en-US" altLang="zh-CN" sz="1200" smtClean="0"/>
          </a:p>
          <a:p>
            <a:pPr algn="ctr"/>
            <a:r>
              <a:rPr lang="zh-CN" altLang="en-US" sz="1200" smtClean="0"/>
              <a:t>（例如分销公司临采等）</a:t>
            </a:r>
            <a:endParaRPr lang="en-US" sz="1200" smtClean="0"/>
          </a:p>
        </p:txBody>
      </p:sp>
      <p:cxnSp>
        <p:nvCxnSpPr>
          <p:cNvPr id="23" name="Curved Connector 18"/>
          <p:cNvCxnSpPr>
            <a:stCxn id="7" idx="6"/>
            <a:endCxn id="16" idx="3"/>
          </p:cNvCxnSpPr>
          <p:nvPr/>
        </p:nvCxnSpPr>
        <p:spPr>
          <a:xfrm flipV="1">
            <a:off x="4032452" y="5512288"/>
            <a:ext cx="2189579" cy="351019"/>
          </a:xfrm>
          <a:prstGeom prst="curvedConnector2">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grpSp>
        <p:nvGrpSpPr>
          <p:cNvPr id="60" name="组合 59"/>
          <p:cNvGrpSpPr/>
          <p:nvPr/>
        </p:nvGrpSpPr>
        <p:grpSpPr>
          <a:xfrm>
            <a:off x="3469697" y="5634642"/>
            <a:ext cx="562755" cy="457329"/>
            <a:chOff x="6567051" y="4875450"/>
            <a:chExt cx="562755" cy="509160"/>
          </a:xfrm>
        </p:grpSpPr>
        <p:sp>
          <p:nvSpPr>
            <p:cNvPr id="7" name="Oval 6"/>
            <p:cNvSpPr/>
            <p:nvPr/>
          </p:nvSpPr>
          <p:spPr bwMode="gray">
            <a:xfrm>
              <a:off x="6567051" y="4875450"/>
              <a:ext cx="562755" cy="509160"/>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5" name="Picture 109" descr="User-Administrator-Blue-icon.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683034" y="4996499"/>
              <a:ext cx="325155" cy="277951"/>
            </a:xfrm>
            <a:prstGeom prst="rect">
              <a:avLst/>
            </a:prstGeom>
            <a:noFill/>
            <a:ln>
              <a:noFill/>
              <a:tailEnd type="arrow"/>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p:spPr>
        </p:pic>
      </p:grpSp>
      <p:grpSp>
        <p:nvGrpSpPr>
          <p:cNvPr id="61" name="组合 60"/>
          <p:cNvGrpSpPr/>
          <p:nvPr/>
        </p:nvGrpSpPr>
        <p:grpSpPr>
          <a:xfrm>
            <a:off x="6142186" y="5134099"/>
            <a:ext cx="545215" cy="443076"/>
            <a:chOff x="3636817" y="5519080"/>
            <a:chExt cx="545215" cy="493291"/>
          </a:xfrm>
        </p:grpSpPr>
        <p:sp>
          <p:nvSpPr>
            <p:cNvPr id="16" name="Oval 15"/>
            <p:cNvSpPr/>
            <p:nvPr/>
          </p:nvSpPr>
          <p:spPr bwMode="gray">
            <a:xfrm>
              <a:off x="3636817" y="5519080"/>
              <a:ext cx="545215" cy="493291"/>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6" name="Picture 57" descr="Places-server-database-icon.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710405" y="5567454"/>
              <a:ext cx="396542" cy="396542"/>
            </a:xfrm>
            <a:prstGeom prst="rect">
              <a:avLst/>
            </a:prstGeom>
          </p:spPr>
        </p:pic>
      </p:grpSp>
      <p:grpSp>
        <p:nvGrpSpPr>
          <p:cNvPr id="62" name="组合 61"/>
          <p:cNvGrpSpPr/>
          <p:nvPr/>
        </p:nvGrpSpPr>
        <p:grpSpPr>
          <a:xfrm>
            <a:off x="6597371" y="3583339"/>
            <a:ext cx="814794" cy="673914"/>
            <a:chOff x="2523161" y="4052110"/>
            <a:chExt cx="814794" cy="750291"/>
          </a:xfrm>
        </p:grpSpPr>
        <p:sp>
          <p:nvSpPr>
            <p:cNvPr id="3" name="Oval 2"/>
            <p:cNvSpPr/>
            <p:nvPr/>
          </p:nvSpPr>
          <p:spPr bwMode="gray">
            <a:xfrm>
              <a:off x="2523161" y="4052110"/>
              <a:ext cx="814794" cy="750291"/>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7" name="Picture 57" descr="Places-server-database-icon.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680129" y="4145395"/>
              <a:ext cx="525639" cy="525639"/>
            </a:xfrm>
            <a:prstGeom prst="rect">
              <a:avLst/>
            </a:prstGeom>
          </p:spPr>
        </p:pic>
      </p:grpSp>
      <p:grpSp>
        <p:nvGrpSpPr>
          <p:cNvPr id="58" name="组合 57"/>
          <p:cNvGrpSpPr/>
          <p:nvPr/>
        </p:nvGrpSpPr>
        <p:grpSpPr>
          <a:xfrm>
            <a:off x="7086000" y="1799960"/>
            <a:ext cx="1201793" cy="994001"/>
            <a:chOff x="1652070" y="2062715"/>
            <a:chExt cx="1201793" cy="1106654"/>
          </a:xfrm>
        </p:grpSpPr>
        <p:sp>
          <p:nvSpPr>
            <p:cNvPr id="22" name="Oval 31"/>
            <p:cNvSpPr/>
            <p:nvPr/>
          </p:nvSpPr>
          <p:spPr bwMode="gray">
            <a:xfrm>
              <a:off x="1652070" y="2062715"/>
              <a:ext cx="1201793" cy="1106654"/>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48" name="Picture 55" descr="gear-icon.pn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736488" y="2313425"/>
              <a:ext cx="619472" cy="619472"/>
            </a:xfrm>
            <a:prstGeom prst="rect">
              <a:avLst/>
            </a:prstGeom>
          </p:spPr>
        </p:pic>
        <p:pic>
          <p:nvPicPr>
            <p:cNvPr id="49" name="Picture 57" descr="Places-server-database-icon.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172251" y="2336447"/>
              <a:ext cx="525639" cy="525639"/>
            </a:xfrm>
            <a:prstGeom prst="rect">
              <a:avLst/>
            </a:prstGeom>
          </p:spPr>
        </p:pic>
      </p:grpSp>
      <p:sp>
        <p:nvSpPr>
          <p:cNvPr id="30" name="TextBox 29"/>
          <p:cNvSpPr txBox="1"/>
          <p:nvPr/>
        </p:nvSpPr>
        <p:spPr>
          <a:xfrm>
            <a:off x="2298807" y="3501451"/>
            <a:ext cx="1642309" cy="442035"/>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其他需要采购这些临采商品的用户群</a:t>
            </a:r>
            <a:endParaRPr lang="en-US" sz="1200" smtClean="0"/>
          </a:p>
        </p:txBody>
      </p:sp>
      <p:grpSp>
        <p:nvGrpSpPr>
          <p:cNvPr id="5" name="组合 4"/>
          <p:cNvGrpSpPr/>
          <p:nvPr/>
        </p:nvGrpSpPr>
        <p:grpSpPr>
          <a:xfrm>
            <a:off x="2674704" y="4063803"/>
            <a:ext cx="869551" cy="719204"/>
            <a:chOff x="6507751" y="3116144"/>
            <a:chExt cx="869551" cy="800714"/>
          </a:xfrm>
        </p:grpSpPr>
        <p:sp>
          <p:nvSpPr>
            <p:cNvPr id="32" name="Oval 31"/>
            <p:cNvSpPr/>
            <p:nvPr/>
          </p:nvSpPr>
          <p:spPr bwMode="gray">
            <a:xfrm>
              <a:off x="6507751" y="3116144"/>
              <a:ext cx="869551" cy="800714"/>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50" name="Picture 109" descr="User-Administrator-Blue-icon.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605866" y="3382149"/>
              <a:ext cx="339525" cy="290234"/>
            </a:xfrm>
            <a:prstGeom prst="rect">
              <a:avLst/>
            </a:prstGeom>
            <a:noFill/>
            <a:ln>
              <a:noFill/>
              <a:tailEnd type="arrow"/>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p:spPr>
        </p:pic>
        <p:pic>
          <p:nvPicPr>
            <p:cNvPr id="51" name="Picture 65" descr="Office-Girl-icon.png"/>
            <p:cNvPicPr/>
            <p:nvPr/>
          </p:nvPicPr>
          <p:blipFill>
            <a:blip r:embed="rId5">
              <a:extLst>
                <a:ext uri="{28A0092B-C50C-407E-A947-70E740481C1C}">
                  <a14:useLocalDpi xmlns:a14="http://schemas.microsoft.com/office/drawing/2010/main"/>
                </a:ext>
              </a:extLst>
            </a:blip>
            <a:stretch>
              <a:fillRect/>
            </a:stretch>
          </p:blipFill>
          <p:spPr>
            <a:xfrm>
              <a:off x="6941746" y="3382148"/>
              <a:ext cx="367200" cy="320096"/>
            </a:xfrm>
            <a:prstGeom prst="rect">
              <a:avLst/>
            </a:prstGeom>
          </p:spPr>
        </p:pic>
      </p:grpSp>
      <p:cxnSp>
        <p:nvCxnSpPr>
          <p:cNvPr id="64" name="直接箭头连接符 63"/>
          <p:cNvCxnSpPr/>
          <p:nvPr/>
        </p:nvCxnSpPr>
        <p:spPr>
          <a:xfrm flipH="1">
            <a:off x="5651292" y="6374205"/>
            <a:ext cx="507596"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65" name="直接箭头连接符 64"/>
          <p:cNvCxnSpPr/>
          <p:nvPr/>
        </p:nvCxnSpPr>
        <p:spPr>
          <a:xfrm flipH="1">
            <a:off x="5651292" y="6564949"/>
            <a:ext cx="507596" cy="0"/>
          </a:xfrm>
          <a:prstGeom prst="straightConnector1">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66" name="文本框 65"/>
          <p:cNvSpPr txBox="1"/>
          <p:nvPr/>
        </p:nvSpPr>
        <p:spPr>
          <a:xfrm>
            <a:off x="6332297" y="6245156"/>
            <a:ext cx="2182116" cy="24198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100" smtClean="0"/>
              <a:t>通过采购需求吸引用户</a:t>
            </a:r>
          </a:p>
        </p:txBody>
      </p:sp>
      <p:sp>
        <p:nvSpPr>
          <p:cNvPr id="67" name="文本框 66"/>
          <p:cNvSpPr txBox="1"/>
          <p:nvPr/>
        </p:nvSpPr>
        <p:spPr>
          <a:xfrm>
            <a:off x="6332297" y="6444679"/>
            <a:ext cx="2541880" cy="24198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100" smtClean="0"/>
              <a:t>通过众多用户和采购需求等吸引用户</a:t>
            </a:r>
          </a:p>
        </p:txBody>
      </p:sp>
      <p:grpSp>
        <p:nvGrpSpPr>
          <p:cNvPr id="34" name="Group 33"/>
          <p:cNvGrpSpPr/>
          <p:nvPr/>
        </p:nvGrpSpPr>
        <p:grpSpPr>
          <a:xfrm>
            <a:off x="1809797" y="2383943"/>
            <a:ext cx="1201793" cy="994001"/>
            <a:chOff x="10561516" y="1391983"/>
            <a:chExt cx="1201793" cy="994001"/>
          </a:xfrm>
        </p:grpSpPr>
        <p:sp>
          <p:nvSpPr>
            <p:cNvPr id="74" name="Oval 31"/>
            <p:cNvSpPr/>
            <p:nvPr/>
          </p:nvSpPr>
          <p:spPr bwMode="gray">
            <a:xfrm>
              <a:off x="10561516" y="1391983"/>
              <a:ext cx="1201793" cy="994001"/>
            </a:xfrm>
            <a:prstGeom prst="ellips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pic>
          <p:nvPicPr>
            <p:cNvPr id="83" name="Picture 109" descr="User-Administrator-Blue-icon.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687582" y="1778755"/>
              <a:ext cx="339525" cy="260689"/>
            </a:xfrm>
            <a:prstGeom prst="rect">
              <a:avLst/>
            </a:prstGeom>
            <a:noFill/>
            <a:ln>
              <a:noFill/>
              <a:tailEnd type="arrow"/>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p:spPr>
        </p:pic>
        <p:pic>
          <p:nvPicPr>
            <p:cNvPr id="84" name="Picture 65" descr="Office-Girl-icon.png"/>
            <p:cNvPicPr/>
            <p:nvPr/>
          </p:nvPicPr>
          <p:blipFill>
            <a:blip r:embed="rId5">
              <a:extLst>
                <a:ext uri="{28A0092B-C50C-407E-A947-70E740481C1C}">
                  <a14:useLocalDpi xmlns:a14="http://schemas.microsoft.com/office/drawing/2010/main"/>
                </a:ext>
              </a:extLst>
            </a:blip>
            <a:stretch>
              <a:fillRect/>
            </a:stretch>
          </p:blipFill>
          <p:spPr>
            <a:xfrm>
              <a:off x="11027107" y="1765344"/>
              <a:ext cx="367200" cy="287511"/>
            </a:xfrm>
            <a:prstGeom prst="rect">
              <a:avLst/>
            </a:prstGeom>
          </p:spPr>
        </p:pic>
        <p:pic>
          <p:nvPicPr>
            <p:cNvPr id="85" name="Picture 66" descr="User-Coat-Blue-icon.png"/>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11373383" y="1765344"/>
              <a:ext cx="327600" cy="294252"/>
            </a:xfrm>
            <a:prstGeom prst="rect">
              <a:avLst/>
            </a:prstGeom>
          </p:spPr>
        </p:pic>
      </p:grpSp>
      <p:sp>
        <p:nvSpPr>
          <p:cNvPr id="86" name="TextBox 5"/>
          <p:cNvSpPr txBox="1"/>
          <p:nvPr/>
        </p:nvSpPr>
        <p:spPr>
          <a:xfrm>
            <a:off x="1819334" y="1839857"/>
            <a:ext cx="1164191" cy="442035"/>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逐渐扩大的买家用户群</a:t>
            </a:r>
            <a:r>
              <a:rPr lang="en-US" altLang="zh-CN" sz="1200"/>
              <a:t>C</a:t>
            </a:r>
            <a:endParaRPr lang="en-US" sz="1200" smtClean="0"/>
          </a:p>
        </p:txBody>
      </p:sp>
      <p:sp>
        <p:nvSpPr>
          <p:cNvPr id="12" name="文本框 11"/>
          <p:cNvSpPr txBox="1"/>
          <p:nvPr/>
        </p:nvSpPr>
        <p:spPr>
          <a:xfrm>
            <a:off x="321442" y="5058452"/>
            <a:ext cx="1330685" cy="719034"/>
          </a:xfrm>
          <a:prstGeom prst="rect">
            <a:avLst/>
          </a:prstGeom>
          <a:ln w="28575">
            <a:prstDash val="solid"/>
          </a:ln>
        </p:spPr>
        <p:style>
          <a:lnRef idx="2">
            <a:schemeClr val="accent1"/>
          </a:lnRef>
          <a:fillRef idx="0">
            <a:schemeClr val="accent1"/>
          </a:fillRef>
          <a:effectRef idx="1">
            <a:schemeClr val="accent1"/>
          </a:effectRef>
          <a:fontRef idx="minor">
            <a:schemeClr val="tx1"/>
          </a:fontRef>
        </p:style>
        <p:txBody>
          <a:bodyPr wrap="square" lIns="36000" tIns="36000" rIns="36000" bIns="36000" rtlCol="0">
            <a:spAutoFit/>
          </a:bodyPr>
          <a:lstStyle>
            <a:defPPr>
              <a:defRPr lang="de-DE"/>
            </a:defPPr>
            <a:lvl1pPr algn="l" rtl="0" fontAlgn="base">
              <a:spcBef>
                <a:spcPct val="0"/>
              </a:spcBef>
              <a:spcAft>
                <a:spcPct val="0"/>
              </a:spcAft>
              <a:defRPr sz="1200" b="1"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zh-CN" altLang="en-US" sz="1400" b="0" smtClean="0"/>
              <a:t>将分销公司的临采需求搬至线上，吸引卖方</a:t>
            </a:r>
            <a:endParaRPr lang="zh-CN" altLang="en-US" sz="1400" b="0"/>
          </a:p>
        </p:txBody>
      </p:sp>
      <p:sp>
        <p:nvSpPr>
          <p:cNvPr id="76" name="文本框 75"/>
          <p:cNvSpPr txBox="1"/>
          <p:nvPr/>
        </p:nvSpPr>
        <p:spPr>
          <a:xfrm>
            <a:off x="321442" y="3493727"/>
            <a:ext cx="1330685" cy="719034"/>
          </a:xfrm>
          <a:prstGeom prst="rect">
            <a:avLst/>
          </a:prstGeom>
          <a:ln w="28575">
            <a:prstDash val="solid"/>
          </a:ln>
        </p:spPr>
        <p:style>
          <a:lnRef idx="2">
            <a:schemeClr val="accent1"/>
          </a:lnRef>
          <a:fillRef idx="0">
            <a:schemeClr val="accent1"/>
          </a:fillRef>
          <a:effectRef idx="1">
            <a:schemeClr val="accent1"/>
          </a:effectRef>
          <a:fontRef idx="minor">
            <a:schemeClr val="tx1"/>
          </a:fontRef>
        </p:style>
        <p:txBody>
          <a:bodyPr wrap="square" lIns="36000" tIns="36000" rIns="36000" bIns="36000" rtlCol="0">
            <a:spAutoFit/>
          </a:bodyPr>
          <a:lstStyle>
            <a:defPPr>
              <a:defRPr lang="de-DE"/>
            </a:defPPr>
            <a:lvl1pPr algn="l" rtl="0" fontAlgn="base">
              <a:spcBef>
                <a:spcPct val="0"/>
              </a:spcBef>
              <a:spcAft>
                <a:spcPct val="0"/>
              </a:spcAft>
              <a:defRPr sz="1200" b="1" kern="1200">
                <a:solidFill>
                  <a:schemeClr val="tx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zh-CN" altLang="en-US" sz="1400" b="0" smtClean="0"/>
              <a:t>卖家数量增大，吸引其他有购买需求的买家用户</a:t>
            </a:r>
            <a:endParaRPr lang="zh-CN" altLang="en-US" sz="1400" b="0"/>
          </a:p>
        </p:txBody>
      </p:sp>
      <p:sp>
        <p:nvSpPr>
          <p:cNvPr id="77" name="文本框 76"/>
          <p:cNvSpPr txBox="1"/>
          <p:nvPr/>
        </p:nvSpPr>
        <p:spPr>
          <a:xfrm>
            <a:off x="321442" y="1780177"/>
            <a:ext cx="1330685" cy="719034"/>
          </a:xfrm>
          <a:prstGeom prst="rect">
            <a:avLst/>
          </a:prstGeom>
          <a:ln w="28575">
            <a:prstDash val="solid"/>
          </a:ln>
        </p:spPr>
        <p:style>
          <a:lnRef idx="2">
            <a:schemeClr val="accent1"/>
          </a:lnRef>
          <a:fillRef idx="0">
            <a:schemeClr val="accent1"/>
          </a:fillRef>
          <a:effectRef idx="1">
            <a:schemeClr val="accent1"/>
          </a:effectRef>
          <a:fontRef idx="minor">
            <a:schemeClr val="tx1"/>
          </a:fontRef>
        </p:style>
        <p:txBody>
          <a:bodyPr wrap="square" lIns="36000" tIns="36000" rIns="36000" bIns="36000" rtlCol="0">
            <a:sp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l"/>
            <a:r>
              <a:rPr lang="zh-CN" altLang="en-US" sz="1400" smtClean="0"/>
              <a:t>增加品类并持续投入营销资源，扩大会员数</a:t>
            </a:r>
          </a:p>
        </p:txBody>
      </p:sp>
      <p:sp>
        <p:nvSpPr>
          <p:cNvPr id="78" name="TextBox 77"/>
          <p:cNvSpPr txBox="1"/>
          <p:nvPr/>
        </p:nvSpPr>
        <p:spPr>
          <a:xfrm>
            <a:off x="5618634" y="5731587"/>
            <a:ext cx="2021955"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a:t>可</a:t>
            </a:r>
            <a:r>
              <a:rPr lang="zh-CN" altLang="en-US" sz="1200" smtClean="0"/>
              <a:t>满足临采需求的卖家群体</a:t>
            </a:r>
            <a:r>
              <a:rPr lang="en-US" altLang="zh-CN" sz="1200" smtClean="0"/>
              <a:t>A</a:t>
            </a:r>
            <a:endParaRPr lang="en-US" sz="1200" smtClean="0"/>
          </a:p>
        </p:txBody>
      </p:sp>
      <p:cxnSp>
        <p:nvCxnSpPr>
          <p:cNvPr id="80" name="Curved Connector 18"/>
          <p:cNvCxnSpPr>
            <a:stCxn id="16" idx="0"/>
            <a:endCxn id="32" idx="6"/>
          </p:cNvCxnSpPr>
          <p:nvPr/>
        </p:nvCxnSpPr>
        <p:spPr>
          <a:xfrm rot="16200000" flipV="1">
            <a:off x="4624178" y="3343482"/>
            <a:ext cx="710694" cy="2870539"/>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87" name="Curved Connector 18"/>
          <p:cNvCxnSpPr>
            <a:stCxn id="32" idx="6"/>
            <a:endCxn id="3" idx="3"/>
          </p:cNvCxnSpPr>
          <p:nvPr/>
        </p:nvCxnSpPr>
        <p:spPr>
          <a:xfrm flipV="1">
            <a:off x="3544255" y="4158561"/>
            <a:ext cx="3172440" cy="264844"/>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96" name="TextBox 95"/>
          <p:cNvSpPr txBox="1"/>
          <p:nvPr/>
        </p:nvSpPr>
        <p:spPr>
          <a:xfrm>
            <a:off x="2801482" y="4742035"/>
            <a:ext cx="636960"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用户群</a:t>
            </a:r>
            <a:r>
              <a:rPr lang="en-US" altLang="zh-CN" sz="1200"/>
              <a:t>B</a:t>
            </a:r>
            <a:endParaRPr lang="en-US" sz="1200" smtClean="0"/>
          </a:p>
        </p:txBody>
      </p:sp>
      <p:cxnSp>
        <p:nvCxnSpPr>
          <p:cNvPr id="11" name="直接连接符 10"/>
          <p:cNvCxnSpPr/>
          <p:nvPr/>
        </p:nvCxnSpPr>
        <p:spPr>
          <a:xfrm>
            <a:off x="234405" y="5052959"/>
            <a:ext cx="8383851" cy="0"/>
          </a:xfrm>
          <a:prstGeom prst="line">
            <a:avLst/>
          </a:prstGeom>
          <a:ln>
            <a:prstDash val="lgDash"/>
          </a:ln>
        </p:spPr>
        <p:style>
          <a:lnRef idx="2">
            <a:schemeClr val="accent1"/>
          </a:lnRef>
          <a:fillRef idx="0">
            <a:schemeClr val="accent1"/>
          </a:fillRef>
          <a:effectRef idx="1">
            <a:schemeClr val="accent1"/>
          </a:effectRef>
          <a:fontRef idx="minor">
            <a:schemeClr val="tx1"/>
          </a:fontRef>
        </p:style>
      </p:cxnSp>
      <p:sp>
        <p:nvSpPr>
          <p:cNvPr id="98" name="TextBox 97"/>
          <p:cNvSpPr txBox="1"/>
          <p:nvPr/>
        </p:nvSpPr>
        <p:spPr>
          <a:xfrm>
            <a:off x="6056506" y="4331634"/>
            <a:ext cx="2021955"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众多买家吸引来的卖家群体</a:t>
            </a:r>
            <a:r>
              <a:rPr lang="en-US" altLang="zh-CN" sz="1200"/>
              <a:t>B</a:t>
            </a:r>
            <a:endParaRPr lang="en-US" sz="1200" smtClean="0"/>
          </a:p>
        </p:txBody>
      </p:sp>
      <p:sp>
        <p:nvSpPr>
          <p:cNvPr id="99" name="TextBox 98"/>
          <p:cNvSpPr txBox="1"/>
          <p:nvPr/>
        </p:nvSpPr>
        <p:spPr>
          <a:xfrm>
            <a:off x="6809213" y="2888203"/>
            <a:ext cx="1888478" cy="442035"/>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众多买家吸引来的、商品种类逐渐丰富的卖家群体</a:t>
            </a:r>
            <a:r>
              <a:rPr lang="en-US" altLang="zh-CN" sz="1200" smtClean="0"/>
              <a:t>C</a:t>
            </a:r>
            <a:endParaRPr lang="en-US" sz="1200" smtClean="0"/>
          </a:p>
        </p:txBody>
      </p:sp>
      <p:cxnSp>
        <p:nvCxnSpPr>
          <p:cNvPr id="100" name="Curved Connector 18"/>
          <p:cNvCxnSpPr>
            <a:stCxn id="3" idx="1"/>
            <a:endCxn id="74" idx="6"/>
          </p:cNvCxnSpPr>
          <p:nvPr/>
        </p:nvCxnSpPr>
        <p:spPr>
          <a:xfrm rot="16200000" flipV="1">
            <a:off x="4463600" y="1428935"/>
            <a:ext cx="801087" cy="3705105"/>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101" name="Curved Connector 18"/>
          <p:cNvCxnSpPr>
            <a:stCxn id="74" idx="6"/>
            <a:endCxn id="22" idx="3"/>
          </p:cNvCxnSpPr>
          <p:nvPr/>
        </p:nvCxnSpPr>
        <p:spPr>
          <a:xfrm flipV="1">
            <a:off x="3011590" y="2648393"/>
            <a:ext cx="4250409" cy="232551"/>
          </a:xfrm>
          <a:prstGeom prst="curvedConnector2">
            <a:avLst/>
          </a:prstGeom>
          <a:ln w="12700">
            <a:solidFill>
              <a:schemeClr val="tx2"/>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63" name="Title 11"/>
          <p:cNvSpPr txBox="1"/>
          <p:nvPr/>
        </p:nvSpPr>
        <p:spPr>
          <a:xfrm>
            <a:off x="431801" y="171544"/>
            <a:ext cx="7649881" cy="868362"/>
          </a:xfrm>
          <a:prstGeom prst="rect">
            <a:avLst/>
          </a:prstGeom>
        </p:spPr>
        <p:txBody>
          <a:bodyPr vert="horz" lIns="0" tIns="0" rIns="0" bIns="0" rtlCol="0" anchor="b" anchorCtr="0">
            <a:noAutofit/>
          </a:bodyPr>
          <a:lstStyle>
            <a:defPPr>
              <a:defRPr lang="de-DE"/>
            </a:defPPr>
            <a:lvl1pPr algn="l" rtl="0" eaLnBrk="1" fontAlgn="base" hangingPunct="1">
              <a:spcBef>
                <a:spcPct val="0"/>
              </a:spcBef>
              <a:spcAft>
                <a:spcPct val="0"/>
              </a:spcAft>
              <a:defRPr lang="de-DE" sz="2000" b="1" kern="1200">
                <a:solidFill>
                  <a:schemeClr val="tx1"/>
                </a:solidFill>
                <a:latin typeface="+mn-ea"/>
                <a:ea typeface="+mn-ea"/>
                <a:cs typeface="+mj-cs"/>
              </a:defRPr>
            </a:lvl1pPr>
            <a:lvl2pPr marL="457200" algn="l" rtl="0" eaLnBrk="1" fontAlgn="base" hangingPunct="1">
              <a:spcBef>
                <a:spcPct val="0"/>
              </a:spcBef>
              <a:spcAft>
                <a:spcPct val="0"/>
              </a:spcAft>
              <a:defRPr sz="4400" b="1" kern="1200">
                <a:solidFill>
                  <a:schemeClr val="tx1"/>
                </a:solidFill>
                <a:latin typeface="Arial"/>
                <a:ea typeface="+mn-ea"/>
                <a:cs typeface="Arial"/>
              </a:defRPr>
            </a:lvl2pPr>
            <a:lvl3pPr marL="914400" algn="l" rtl="0" eaLnBrk="1" fontAlgn="base" hangingPunct="1">
              <a:spcBef>
                <a:spcPct val="0"/>
              </a:spcBef>
              <a:spcAft>
                <a:spcPct val="0"/>
              </a:spcAft>
              <a:defRPr sz="4400" b="1" kern="1200">
                <a:solidFill>
                  <a:schemeClr val="tx1"/>
                </a:solidFill>
                <a:latin typeface="Arial"/>
                <a:ea typeface="+mn-ea"/>
                <a:cs typeface="Arial"/>
              </a:defRPr>
            </a:lvl3pPr>
            <a:lvl4pPr marL="1371600" algn="l" rtl="0" eaLnBrk="1" fontAlgn="base" hangingPunct="1">
              <a:spcBef>
                <a:spcPct val="0"/>
              </a:spcBef>
              <a:spcAft>
                <a:spcPct val="0"/>
              </a:spcAft>
              <a:defRPr sz="4400" b="1" kern="1200">
                <a:solidFill>
                  <a:schemeClr val="tx1"/>
                </a:solidFill>
                <a:latin typeface="Arial"/>
                <a:ea typeface="+mn-ea"/>
                <a:cs typeface="Arial"/>
              </a:defRPr>
            </a:lvl4pPr>
            <a:lvl5pPr marL="1828800" algn="l" rtl="0" eaLnBrk="1" fontAlgn="base" hangingPunct="1">
              <a:spcBef>
                <a:spcPct val="0"/>
              </a:spcBef>
              <a:spcAft>
                <a:spcPct val="0"/>
              </a:spcAft>
              <a:defRPr sz="4400" b="1" kern="1200">
                <a:solidFill>
                  <a:schemeClr val="tx1"/>
                </a:solidFill>
                <a:latin typeface="Arial"/>
                <a:ea typeface="+mn-ea"/>
                <a:cs typeface="Arial"/>
              </a:defRPr>
            </a:lvl5pPr>
            <a:lvl6pPr marL="457200" algn="l" defTabSz="914400" rtl="0" eaLnBrk="1" fontAlgn="base" latinLnBrk="0" hangingPunct="1">
              <a:spcBef>
                <a:spcPct val="0"/>
              </a:spcBef>
              <a:spcAft>
                <a:spcPct val="0"/>
              </a:spcAft>
              <a:defRPr b="1" kern="1200">
                <a:solidFill>
                  <a:schemeClr val="tx1"/>
                </a:solidFill>
                <a:latin typeface="Arial"/>
                <a:ea typeface="+mn-ea"/>
                <a:cs typeface="Arial"/>
              </a:defRPr>
            </a:lvl6pPr>
            <a:lvl7pPr marL="914400" algn="l" defTabSz="914400" rtl="0" eaLnBrk="1" fontAlgn="base" latinLnBrk="0" hangingPunct="1">
              <a:spcBef>
                <a:spcPct val="0"/>
              </a:spcBef>
              <a:spcAft>
                <a:spcPct val="0"/>
              </a:spcAft>
              <a:defRPr b="1" kern="1200">
                <a:solidFill>
                  <a:schemeClr val="tx1"/>
                </a:solidFill>
                <a:latin typeface="Arial"/>
                <a:ea typeface="+mn-ea"/>
                <a:cs typeface="Arial"/>
              </a:defRPr>
            </a:lvl7pPr>
            <a:lvl8pPr marL="1371600" algn="l" defTabSz="914400" rtl="0" eaLnBrk="1" fontAlgn="base" latinLnBrk="0" hangingPunct="1">
              <a:spcBef>
                <a:spcPct val="0"/>
              </a:spcBef>
              <a:spcAft>
                <a:spcPct val="0"/>
              </a:spcAft>
              <a:defRPr b="1" kern="1200">
                <a:solidFill>
                  <a:schemeClr val="tx1"/>
                </a:solidFill>
                <a:latin typeface="Arial"/>
                <a:ea typeface="+mn-ea"/>
                <a:cs typeface="Arial"/>
              </a:defRPr>
            </a:lvl8pPr>
            <a:lvl9pPr marL="1828800" algn="l" defTabSz="914400" rtl="0" eaLnBrk="1" fontAlgn="base" latinLnBrk="0" hangingPunct="1">
              <a:spcBef>
                <a:spcPct val="0"/>
              </a:spcBef>
              <a:spcAft>
                <a:spcPct val="0"/>
              </a:spcAft>
              <a:defRPr b="1" kern="1200">
                <a:solidFill>
                  <a:schemeClr val="tx1"/>
                </a:solidFill>
                <a:latin typeface="Arial"/>
                <a:ea typeface="+mn-ea"/>
                <a:cs typeface="Arial"/>
              </a:defRPr>
            </a:lvl9pPr>
          </a:lstStyle>
          <a:p>
            <a:r>
              <a:rPr lang="zh-CN" altLang="en-US" smtClean="0"/>
              <a:t>通过采购需求吸引卖方：在</a:t>
            </a:r>
            <a:r>
              <a:rPr lang="zh-CN" altLang="en-US"/>
              <a:t>运营初期，首先将分销</a:t>
            </a:r>
            <a:r>
              <a:rPr lang="zh-CN" altLang="en-US" smtClean="0"/>
              <a:t>公司临采</a:t>
            </a:r>
            <a:r>
              <a:rPr lang="zh-CN" altLang="en-US"/>
              <a:t>需求搬至线上，来吸引卖家上平台销售货物。在形成一定规模用户群后，再去引入更多的商品</a:t>
            </a:r>
            <a:r>
              <a:rPr lang="zh-CN" altLang="en-US" smtClean="0"/>
              <a:t>品类</a:t>
            </a:r>
            <a:endParaRPr lang="zh-CN" altLang="en-US"/>
          </a:p>
        </p:txBody>
      </p:sp>
      <p:pic>
        <p:nvPicPr>
          <p:cNvPr id="68" name="Picture 2" descr="中国五矿集团公司"/>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2983525" y="5687797"/>
            <a:ext cx="363084" cy="389652"/>
          </a:xfrm>
          <a:prstGeom prst="rect">
            <a:avLst/>
          </a:prstGeom>
          <a:noFill/>
        </p:spPr>
      </p:pic>
    </p:spTree>
    <p:extLst>
      <p:ext uri="{BB962C8B-B14F-4D97-AF65-F5344CB8AC3E}">
        <p14:creationId xmlns:p14="http://schemas.microsoft.com/office/powerpoint/2010/main" val="3857955031"/>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路径</a:t>
            </a:r>
            <a:r>
              <a:rPr lang="en-US" altLang="zh-CN"/>
              <a:t>3</a:t>
            </a:r>
            <a:r>
              <a:rPr lang="zh-CN" altLang="en-US" smtClean="0"/>
              <a:t>：通过分销公司临采需求吸引供应商上平台</a:t>
            </a:r>
            <a:endParaRPr lang="zh-CN" altLang="en-US"/>
          </a:p>
        </p:txBody>
      </p:sp>
      <p:sp>
        <p:nvSpPr>
          <p:cNvPr id="3" name="Text Placeholder 2"/>
          <p:cNvSpPr>
            <a:spLocks noGrp="1"/>
          </p:cNvSpPr>
          <p:nvPr>
            <p:ph type="body" idx="13"/>
          </p:nvPr>
        </p:nvSpPr>
        <p:spPr>
          <a:xfrm>
            <a:off x="431800" y="1276350"/>
            <a:ext cx="8229339" cy="215444"/>
          </a:xfrm>
        </p:spPr>
        <p:txBody>
          <a:bodyPr/>
          <a:lstStyle/>
          <a:p>
            <a:r>
              <a:rPr lang="zh-CN" altLang="en-US"/>
              <a:t>目标市场策略</a:t>
            </a:r>
            <a:r>
              <a:rPr lang="zh-CN" altLang="en-US" smtClean="0"/>
              <a:t>：通过采购需求吸引卖方</a:t>
            </a:r>
            <a:endParaRPr lang="zh-CN" altLang="en-US"/>
          </a:p>
        </p:txBody>
      </p:sp>
      <p:sp>
        <p:nvSpPr>
          <p:cNvPr id="8" name="Chevron 7"/>
          <p:cNvSpPr/>
          <p:nvPr/>
        </p:nvSpPr>
        <p:spPr bwMode="gray">
          <a:xfrm>
            <a:off x="6691755" y="2156983"/>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补充卖家</a:t>
            </a:r>
          </a:p>
        </p:txBody>
      </p:sp>
      <p:sp>
        <p:nvSpPr>
          <p:cNvPr id="9" name="Chevron 8"/>
          <p:cNvSpPr/>
          <p:nvPr/>
        </p:nvSpPr>
        <p:spPr bwMode="gray">
          <a:xfrm>
            <a:off x="6691755" y="5031817"/>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增加新区域、新</a:t>
            </a:r>
            <a:r>
              <a:rPr lang="zh-CN" altLang="en-US" sz="1200" kern="0" smtClean="0">
                <a:solidFill>
                  <a:sysClr val="windowText" lastClr="000000"/>
                </a:solidFill>
                <a:latin typeface="Arial" pitchFamily="34" charset="0"/>
                <a:cs typeface="Arial" pitchFamily="34" charset="0"/>
              </a:rPr>
              <a:t>分销公司</a:t>
            </a:r>
            <a:endPar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10" name="TextBox 9"/>
          <p:cNvSpPr txBox="1"/>
          <p:nvPr/>
        </p:nvSpPr>
        <p:spPr>
          <a:xfrm>
            <a:off x="152388" y="2725003"/>
            <a:ext cx="1692000" cy="934478"/>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spcBef>
                <a:spcPts val="600"/>
              </a:spcBef>
              <a:buFont typeface="Arial" pitchFamily="34" charset="0"/>
              <a:buChar char="•"/>
            </a:pPr>
            <a:r>
              <a:rPr lang="zh-CN" altLang="en-US" sz="1400" smtClean="0"/>
              <a:t>分析五矿资源、市场需求、竞争对手情况，确定</a:t>
            </a:r>
            <a:r>
              <a:rPr lang="en-US" altLang="zh-CN" sz="1400" smtClean="0"/>
              <a:t>1~2</a:t>
            </a:r>
            <a:r>
              <a:rPr lang="zh-CN" altLang="en-US" sz="1400" smtClean="0"/>
              <a:t>个主要区域</a:t>
            </a:r>
            <a:endParaRPr lang="en-US" altLang="zh-CN" sz="1400"/>
          </a:p>
        </p:txBody>
      </p:sp>
      <p:cxnSp>
        <p:nvCxnSpPr>
          <p:cNvPr id="12" name="Straight Arrow Connector 11"/>
          <p:cNvCxnSpPr/>
          <p:nvPr/>
        </p:nvCxnSpPr>
        <p:spPr>
          <a:xfrm>
            <a:off x="152387" y="1879881"/>
            <a:ext cx="5818921"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271243" y="1737341"/>
            <a:ext cx="3522365" cy="288147"/>
          </a:xfrm>
          <a:prstGeom prst="rect">
            <a:avLst/>
          </a:prstGeom>
          <a:solidFill>
            <a:schemeClr val="bg1"/>
          </a:solid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400" b="1" smtClean="0">
                <a:solidFill>
                  <a:schemeClr val="accent1"/>
                </a:solidFill>
              </a:rPr>
              <a:t>2014</a:t>
            </a:r>
            <a:r>
              <a:rPr lang="zh-CN" altLang="en-US" sz="1400" b="1" smtClean="0">
                <a:solidFill>
                  <a:schemeClr val="accent1"/>
                </a:solidFill>
              </a:rPr>
              <a:t>：将部分分销公司的临采需求放到线上</a:t>
            </a:r>
          </a:p>
        </p:txBody>
      </p:sp>
      <p:sp>
        <p:nvSpPr>
          <p:cNvPr id="15" name="TextBox 14"/>
          <p:cNvSpPr txBox="1"/>
          <p:nvPr/>
        </p:nvSpPr>
        <p:spPr>
          <a:xfrm>
            <a:off x="4042894" y="2725003"/>
            <a:ext cx="1692000" cy="181164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spcBef>
                <a:spcPts val="600"/>
              </a:spcBef>
              <a:buFont typeface="Arial" pitchFamily="34" charset="0"/>
              <a:buChar char="•"/>
            </a:pPr>
            <a:r>
              <a:rPr lang="zh-CN" altLang="en-US" sz="1400" smtClean="0"/>
              <a:t>通过五矿分销公司将其现有上游供应商客户拉上平台</a:t>
            </a:r>
            <a:endParaRPr lang="en-US" altLang="zh-CN" sz="1400" smtClean="0"/>
          </a:p>
          <a:p>
            <a:pPr marL="171450" indent="-171450" algn="l">
              <a:spcBef>
                <a:spcPts val="600"/>
              </a:spcBef>
              <a:buFont typeface="Arial" pitchFamily="34" charset="0"/>
              <a:buChar char="•"/>
            </a:pPr>
            <a:endParaRPr lang="en-US" altLang="zh-CN" sz="1400" smtClean="0"/>
          </a:p>
          <a:p>
            <a:pPr marL="171450" indent="-171450" algn="l">
              <a:spcBef>
                <a:spcPts val="600"/>
              </a:spcBef>
              <a:buFont typeface="Arial" pitchFamily="34" charset="0"/>
              <a:buChar char="•"/>
            </a:pPr>
            <a:endParaRPr lang="en-US" altLang="zh-CN" sz="1400"/>
          </a:p>
          <a:p>
            <a:pPr marL="171450" indent="-171450">
              <a:spcBef>
                <a:spcPts val="600"/>
              </a:spcBef>
              <a:buFont typeface="Arial" pitchFamily="34" charset="0"/>
              <a:buChar char="•"/>
            </a:pPr>
            <a:r>
              <a:rPr lang="zh-CN" altLang="en-US" sz="1400" i="1" u="sng"/>
              <a:t>供应商：诚意现货销售、销售专区</a:t>
            </a:r>
          </a:p>
        </p:txBody>
      </p:sp>
      <p:cxnSp>
        <p:nvCxnSpPr>
          <p:cNvPr id="16" name="Straight Arrow Connector 15"/>
          <p:cNvCxnSpPr/>
          <p:nvPr/>
        </p:nvCxnSpPr>
        <p:spPr>
          <a:xfrm flipH="1">
            <a:off x="6168639" y="2059998"/>
            <a:ext cx="0" cy="4530428"/>
          </a:xfrm>
          <a:prstGeom prst="straightConnector1">
            <a:avLst/>
          </a:prstGeom>
          <a:ln>
            <a:prstDash val="dash"/>
            <a:headEnd type="none" w="med" len="med"/>
            <a:tailEnd type="none" w="med" len="med"/>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6276109" y="1879881"/>
            <a:ext cx="2738046"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6591072" y="1579571"/>
            <a:ext cx="2246665" cy="503590"/>
          </a:xfrm>
          <a:prstGeom prst="rect">
            <a:avLst/>
          </a:prstGeom>
          <a:solidFill>
            <a:schemeClr val="bg1"/>
          </a:solid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en-US" altLang="zh-CN" sz="1400" b="1" smtClean="0">
                <a:solidFill>
                  <a:schemeClr val="accent1"/>
                </a:solidFill>
              </a:rPr>
              <a:t>2015+</a:t>
            </a:r>
            <a:r>
              <a:rPr lang="zh-CN" altLang="en-US" sz="1400" b="1" smtClean="0">
                <a:solidFill>
                  <a:schemeClr val="accent1"/>
                </a:solidFill>
              </a:rPr>
              <a:t>：</a:t>
            </a:r>
            <a:endParaRPr lang="en-US" altLang="zh-CN" sz="1400" b="1" smtClean="0">
              <a:solidFill>
                <a:schemeClr val="accent1"/>
              </a:solidFill>
            </a:endParaRPr>
          </a:p>
          <a:p>
            <a:pPr algn="ctr"/>
            <a:r>
              <a:rPr lang="zh-CN" altLang="en-US" sz="1400" b="1" smtClean="0">
                <a:solidFill>
                  <a:schemeClr val="accent1"/>
                </a:solidFill>
              </a:rPr>
              <a:t>从一个区域到多个区域</a:t>
            </a:r>
          </a:p>
        </p:txBody>
      </p:sp>
      <p:sp>
        <p:nvSpPr>
          <p:cNvPr id="19" name="Chevron 18"/>
          <p:cNvSpPr/>
          <p:nvPr/>
        </p:nvSpPr>
        <p:spPr bwMode="gray">
          <a:xfrm>
            <a:off x="6691755" y="3560090"/>
            <a:ext cx="1717886" cy="484909"/>
          </a:xfrm>
          <a:prstGeom prst="chevron">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kern="0" smtClean="0">
                <a:solidFill>
                  <a:sysClr val="windowText" lastClr="000000"/>
                </a:solidFill>
                <a:latin typeface="Arial" pitchFamily="34" charset="0"/>
                <a:cs typeface="Arial" pitchFamily="34" charset="0"/>
              </a:rPr>
              <a:t>继续引入买家</a:t>
            </a:r>
            <a:endPar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sp>
        <p:nvSpPr>
          <p:cNvPr id="20" name="TextBox 19"/>
          <p:cNvSpPr txBox="1"/>
          <p:nvPr/>
        </p:nvSpPr>
        <p:spPr>
          <a:xfrm>
            <a:off x="6691755" y="2690457"/>
            <a:ext cx="1717886" cy="62670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lgn="l">
              <a:buFont typeface="Arial" pitchFamily="34" charset="0"/>
              <a:buChar char="•"/>
            </a:pPr>
            <a:r>
              <a:rPr lang="zh-CN" altLang="en-US" sz="1200" smtClean="0"/>
              <a:t>引入目标销货地附近的社会钢厂和贸易商，以满足买家市场</a:t>
            </a:r>
            <a:endParaRPr lang="en-US" altLang="zh-CN" sz="1200" smtClean="0"/>
          </a:p>
        </p:txBody>
      </p:sp>
      <p:sp>
        <p:nvSpPr>
          <p:cNvPr id="21" name="TextBox 20"/>
          <p:cNvSpPr txBox="1"/>
          <p:nvPr/>
        </p:nvSpPr>
        <p:spPr>
          <a:xfrm>
            <a:off x="6650191" y="4117475"/>
            <a:ext cx="1717886" cy="62670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buFont typeface="Arial" pitchFamily="34" charset="0"/>
              <a:buChar char="•"/>
            </a:pPr>
            <a:r>
              <a:rPr lang="zh-CN" altLang="en-US" sz="1200" smtClean="0"/>
              <a:t>持续不断通过</a:t>
            </a:r>
            <a:r>
              <a:rPr lang="zh-CN" altLang="en-US" sz="1200"/>
              <a:t>多种营销手段吸引目标销售地周边的买家</a:t>
            </a:r>
            <a:endParaRPr lang="en-US" altLang="zh-CN" sz="1200"/>
          </a:p>
        </p:txBody>
      </p:sp>
      <p:sp>
        <p:nvSpPr>
          <p:cNvPr id="22" name="TextBox 21"/>
          <p:cNvSpPr txBox="1"/>
          <p:nvPr/>
        </p:nvSpPr>
        <p:spPr>
          <a:xfrm>
            <a:off x="6664046" y="5613766"/>
            <a:ext cx="1717886" cy="442035"/>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buFont typeface="Arial" pitchFamily="34" charset="0"/>
              <a:buChar char="•"/>
            </a:pPr>
            <a:r>
              <a:rPr lang="zh-CN" altLang="en-US" sz="1200" smtClean="0"/>
              <a:t>拓展新的销售区域和分销公司</a:t>
            </a:r>
            <a:endParaRPr lang="en-US" altLang="zh-CN" sz="1200"/>
          </a:p>
        </p:txBody>
      </p:sp>
      <p:sp>
        <p:nvSpPr>
          <p:cNvPr id="24" name="Rectangle 23"/>
          <p:cNvSpPr/>
          <p:nvPr/>
        </p:nvSpPr>
        <p:spPr bwMode="gray">
          <a:xfrm>
            <a:off x="196476" y="5871135"/>
            <a:ext cx="3987597" cy="590402"/>
          </a:xfrm>
          <a:prstGeom prst="rect">
            <a:avLst/>
          </a:prstGeom>
          <a:solidFill>
            <a:schemeClr val="accent3">
              <a:lumMod val="20000"/>
              <a:lumOff val="8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a:solidFill>
                  <a:sysClr val="windowText" lastClr="000000"/>
                </a:solidFill>
                <a:latin typeface="Arial" pitchFamily="34" charset="0"/>
                <a:cs typeface="Arial" pitchFamily="34" charset="0"/>
              </a:rPr>
              <a:t>数码仓库不是战略性</a:t>
            </a:r>
            <a:r>
              <a:rPr lang="zh-CN" altLang="en-US" sz="1400" kern="0" smtClean="0">
                <a:solidFill>
                  <a:sysClr val="windowText" lastClr="000000"/>
                </a:solidFill>
                <a:latin typeface="Arial" pitchFamily="34" charset="0"/>
                <a:cs typeface="Arial" pitchFamily="34" charset="0"/>
              </a:rPr>
              <a:t>资源，</a:t>
            </a:r>
            <a:r>
              <a:rPr lang="zh-CN" altLang="en-US" sz="1400" kern="0">
                <a:solidFill>
                  <a:sysClr val="windowText" lastClr="000000"/>
                </a:solidFill>
                <a:latin typeface="Arial" pitchFamily="34" charset="0"/>
                <a:cs typeface="Arial" pitchFamily="34" charset="0"/>
              </a:rPr>
              <a:t>需要有效的激励方式来</a:t>
            </a:r>
            <a:r>
              <a:rPr lang="zh-CN" altLang="en-US" sz="1400" kern="0" smtClean="0">
                <a:solidFill>
                  <a:sysClr val="windowText" lastClr="000000"/>
                </a:solidFill>
                <a:latin typeface="Arial" pitchFamily="34" charset="0"/>
                <a:cs typeface="Arial" pitchFamily="34" charset="0"/>
              </a:rPr>
              <a:t>吸引分销公司</a:t>
            </a:r>
            <a:endParaRPr lang="zh-CN" altLang="en-US" sz="1400" kern="0">
              <a:solidFill>
                <a:sysClr val="windowText" lastClr="000000"/>
              </a:solidFill>
              <a:latin typeface="Arial" pitchFamily="34" charset="0"/>
              <a:cs typeface="Arial" pitchFamily="34" charset="0"/>
            </a:endParaRPr>
          </a:p>
        </p:txBody>
      </p:sp>
      <p:grpSp>
        <p:nvGrpSpPr>
          <p:cNvPr id="25" name="Group 24"/>
          <p:cNvGrpSpPr/>
          <p:nvPr/>
        </p:nvGrpSpPr>
        <p:grpSpPr>
          <a:xfrm>
            <a:off x="152386" y="2156983"/>
            <a:ext cx="5818921" cy="484909"/>
            <a:chOff x="152387" y="1773390"/>
            <a:chExt cx="4847216" cy="484909"/>
          </a:xfrm>
          <a:solidFill>
            <a:schemeClr val="bg2">
              <a:lumMod val="90000"/>
            </a:schemeClr>
          </a:solidFill>
        </p:grpSpPr>
        <p:sp>
          <p:nvSpPr>
            <p:cNvPr id="26" name="Pentagon 25"/>
            <p:cNvSpPr/>
            <p:nvPr/>
          </p:nvSpPr>
          <p:spPr bwMode="gray">
            <a:xfrm>
              <a:off x="152387" y="1773390"/>
              <a:ext cx="1655036" cy="484909"/>
            </a:xfrm>
            <a:prstGeom prst="homePlate">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b="1" kern="0">
                  <a:solidFill>
                    <a:sysClr val="windowText" lastClr="000000"/>
                  </a:solidFill>
                  <a:latin typeface="Arial" pitchFamily="34" charset="0"/>
                  <a:cs typeface="Arial" pitchFamily="34" charset="0"/>
                </a:rPr>
                <a:t>选定</a:t>
              </a:r>
              <a:r>
                <a:rPr lang="zh-CN" altLang="en-US" sz="1400" b="1" kern="0" smtClean="0">
                  <a:solidFill>
                    <a:sysClr val="windowText" lastClr="000000"/>
                  </a:solidFill>
                  <a:latin typeface="Arial" pitchFamily="34" charset="0"/>
                  <a:cs typeface="Arial" pitchFamily="34" charset="0"/>
                </a:rPr>
                <a:t>区域</a:t>
              </a:r>
              <a:endParaRPr lang="zh-CN" altLang="en-US" sz="1400" b="1" kern="0">
                <a:solidFill>
                  <a:sysClr val="windowText" lastClr="000000"/>
                </a:solidFill>
                <a:latin typeface="Arial" pitchFamily="34" charset="0"/>
                <a:cs typeface="Arial" pitchFamily="34" charset="0"/>
              </a:endParaRPr>
            </a:p>
          </p:txBody>
        </p:sp>
        <p:sp>
          <p:nvSpPr>
            <p:cNvPr id="27" name="Chevron 26"/>
            <p:cNvSpPr/>
            <p:nvPr/>
          </p:nvSpPr>
          <p:spPr bwMode="gray">
            <a:xfrm>
              <a:off x="1679056" y="1773390"/>
              <a:ext cx="1717889" cy="484909"/>
            </a:xfrm>
            <a:prstGeom prst="chevron">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引入买家：</a:t>
              </a:r>
              <a:endParaRPr kumimoji="0" lang="en-US" altLang="zh-CN"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分销公司</a:t>
              </a:r>
            </a:p>
          </p:txBody>
        </p:sp>
        <p:sp>
          <p:nvSpPr>
            <p:cNvPr id="28" name="Chevron 27"/>
            <p:cNvSpPr/>
            <p:nvPr/>
          </p:nvSpPr>
          <p:spPr bwMode="gray">
            <a:xfrm>
              <a:off x="3281714" y="1773390"/>
              <a:ext cx="1717889" cy="484909"/>
            </a:xfrm>
            <a:prstGeom prst="chevron">
              <a:avLst/>
            </a:prstGeom>
            <a:grp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b="1" kern="0" smtClean="0">
                  <a:solidFill>
                    <a:sysClr val="windowText" lastClr="000000"/>
                  </a:solidFill>
                  <a:latin typeface="Arial" pitchFamily="34" charset="0"/>
                  <a:cs typeface="Arial" pitchFamily="34" charset="0"/>
                </a:rPr>
                <a:t>引入</a:t>
              </a:r>
              <a:r>
                <a:rPr lang="zh-CN" altLang="en-US" sz="1400" b="1" kern="0">
                  <a:solidFill>
                    <a:sysClr val="windowText" lastClr="000000"/>
                  </a:solidFill>
                  <a:latin typeface="Arial" pitchFamily="34" charset="0"/>
                  <a:cs typeface="Arial" pitchFamily="34" charset="0"/>
                </a:rPr>
                <a:t>卖</a:t>
              </a:r>
              <a:r>
                <a:rPr lang="zh-CN" altLang="en-US" sz="1400" b="1" kern="0" smtClean="0">
                  <a:solidFill>
                    <a:sysClr val="windowText" lastClr="000000"/>
                  </a:solidFill>
                  <a:latin typeface="Arial" pitchFamily="34" charset="0"/>
                  <a:cs typeface="Arial" pitchFamily="34" charset="0"/>
                </a:rPr>
                <a:t>家</a:t>
              </a:r>
              <a:endPar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p:txBody>
        </p:sp>
      </p:grpSp>
      <p:sp>
        <p:nvSpPr>
          <p:cNvPr id="29" name="TextBox 28"/>
          <p:cNvSpPr txBox="1"/>
          <p:nvPr/>
        </p:nvSpPr>
        <p:spPr>
          <a:xfrm>
            <a:off x="2002857" y="2725003"/>
            <a:ext cx="1906182" cy="167314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171450" indent="-171450">
              <a:spcBef>
                <a:spcPts val="600"/>
              </a:spcBef>
              <a:buFont typeface="Arial" pitchFamily="34" charset="0"/>
              <a:buChar char="•"/>
            </a:pPr>
            <a:r>
              <a:rPr lang="zh-CN" altLang="en-US" sz="1400" smtClean="0"/>
              <a:t>区域内的分销</a:t>
            </a:r>
            <a:r>
              <a:rPr lang="zh-CN" altLang="en-US" sz="1400"/>
              <a:t>公司参与线上采购</a:t>
            </a:r>
            <a:endParaRPr lang="en-US" altLang="zh-CN" sz="1400"/>
          </a:p>
          <a:p>
            <a:pPr marL="171450" indent="-171450" algn="l">
              <a:spcBef>
                <a:spcPts val="600"/>
              </a:spcBef>
              <a:buFont typeface="Arial" pitchFamily="34" charset="0"/>
              <a:buChar char="•"/>
            </a:pPr>
            <a:endParaRPr lang="en-US" altLang="zh-CN" sz="1400"/>
          </a:p>
          <a:p>
            <a:pPr marL="171450" indent="-171450" algn="l">
              <a:spcBef>
                <a:spcPts val="600"/>
              </a:spcBef>
              <a:buFont typeface="Arial" pitchFamily="34" charset="0"/>
              <a:buChar char="•"/>
            </a:pPr>
            <a:endParaRPr lang="en-US" altLang="zh-CN" sz="1400" smtClean="0"/>
          </a:p>
          <a:p>
            <a:pPr marL="171450" indent="-171450" algn="l">
              <a:spcBef>
                <a:spcPts val="600"/>
              </a:spcBef>
              <a:buFont typeface="Arial" pitchFamily="34" charset="0"/>
              <a:buChar char="•"/>
            </a:pPr>
            <a:endParaRPr lang="en-US" altLang="zh-CN" sz="1400" smtClean="0"/>
          </a:p>
          <a:p>
            <a:pPr marL="171450" indent="-171450">
              <a:spcBef>
                <a:spcPts val="600"/>
              </a:spcBef>
              <a:buFont typeface="Arial" pitchFamily="34" charset="0"/>
              <a:buChar char="•"/>
            </a:pPr>
            <a:r>
              <a:rPr lang="zh-CN" altLang="en-US" sz="1400" i="1" u="sng" smtClean="0"/>
              <a:t>分销公司：现货采购</a:t>
            </a:r>
            <a:endParaRPr lang="en-US" altLang="zh-CN" sz="1400" i="1" u="sng" smtClean="0"/>
          </a:p>
        </p:txBody>
      </p:sp>
    </p:spTree>
    <p:extLst>
      <p:ext uri="{BB962C8B-B14F-4D97-AF65-F5344CB8AC3E}">
        <p14:creationId xmlns:p14="http://schemas.microsoft.com/office/powerpoint/2010/main" val="3284484945"/>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06" name="对象 205"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2" name="think-cell Slide" r:id="rId3" imgW="401" imgH="401" progId="TCLayout.ActiveDocument.1">
                  <p:embed/>
                </p:oleObj>
              </mc:Choice>
              <mc:Fallback>
                <p:oleObj name="think-cell Slide" r:id="rId3" imgW="401" imgH="401"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 name="标题 1"/>
          <p:cNvSpPr>
            <a:spLocks noGrp="1"/>
          </p:cNvSpPr>
          <p:nvPr>
            <p:ph type="title"/>
            <p:custDataLst>
              <p:tags r:id="rId5"/>
            </p:custDataLst>
          </p:nvPr>
        </p:nvSpPr>
        <p:spPr/>
        <p:txBody>
          <a:bodyPr/>
          <a:lstStyle/>
          <a:p>
            <a:r>
              <a:rPr lang="en-US" altLang="zh-CN" smtClean="0"/>
              <a:t>2014</a:t>
            </a:r>
            <a:r>
              <a:rPr lang="zh-CN" altLang="en-US" smtClean="0"/>
              <a:t>业务区域：综合</a:t>
            </a:r>
            <a:r>
              <a:rPr lang="zh-CN" altLang="en-US"/>
              <a:t>分析市场需求规模</a:t>
            </a:r>
            <a:r>
              <a:rPr lang="zh-CN" altLang="en-US" smtClean="0"/>
              <a:t>、竞争情况与五矿资源能力，建议优先发展华东与华北</a:t>
            </a:r>
            <a:endParaRPr lang="zh-CN" altLang="en-US"/>
          </a:p>
        </p:txBody>
      </p:sp>
      <p:sp>
        <p:nvSpPr>
          <p:cNvPr id="3" name="文本占位符 2"/>
          <p:cNvSpPr>
            <a:spLocks noGrp="1"/>
          </p:cNvSpPr>
          <p:nvPr>
            <p:ph type="body" idx="13"/>
            <p:custDataLst>
              <p:tags r:id="rId6"/>
            </p:custDataLst>
          </p:nvPr>
        </p:nvSpPr>
        <p:spPr/>
        <p:txBody>
          <a:bodyPr/>
          <a:lstStyle/>
          <a:p>
            <a:r>
              <a:rPr lang="zh-CN" altLang="en-US" smtClean="0"/>
              <a:t>各区域吸引力</a:t>
            </a:r>
            <a:r>
              <a:rPr lang="en-US" altLang="zh-CN" err="1" smtClean="0"/>
              <a:t>vs</a:t>
            </a:r>
            <a:r>
              <a:rPr lang="zh-CN" altLang="en-US" smtClean="0"/>
              <a:t>竞争力评价</a:t>
            </a:r>
            <a:endParaRPr lang="zh-CN" altLang="en-US"/>
          </a:p>
        </p:txBody>
      </p:sp>
      <p:sp>
        <p:nvSpPr>
          <p:cNvPr id="91" name="Text Box 56"/>
          <p:cNvSpPr txBox="1">
            <a:spLocks noChangeArrowheads="1"/>
          </p:cNvSpPr>
          <p:nvPr>
            <p:custDataLst>
              <p:tags r:id="rId7"/>
            </p:custDataLst>
          </p:nvPr>
        </p:nvSpPr>
        <p:spPr bwMode="auto">
          <a:xfrm>
            <a:off x="863170" y="2422293"/>
            <a:ext cx="928388" cy="420148"/>
          </a:xfrm>
          <a:prstGeom prst="rect">
            <a:avLst/>
          </a:prstGeom>
          <a:solidFill>
            <a:schemeClr val="bg2"/>
          </a:solidFill>
          <a:ln w="9525">
            <a:noFill/>
            <a:miter lim="800000"/>
          </a:ln>
          <a:effectLst/>
        </p:spPr>
        <p:txBody>
          <a:bodyPr wrap="square" lIns="0" tIns="0" rIns="0" bIns="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100" b="1">
                <a:solidFill>
                  <a:prstClr val="black"/>
                </a:solidFill>
                <a:latin typeface="华文细黑"/>
                <a:cs typeface="Arial"/>
              </a:rPr>
              <a:t>区域市场规模</a:t>
            </a:r>
            <a:endParaRPr lang="en-US" altLang="zh-CN" sz="1100" b="1">
              <a:solidFill>
                <a:prstClr val="black"/>
              </a:solidFill>
              <a:latin typeface="华文细黑"/>
              <a:cs typeface="Arial"/>
            </a:endParaRPr>
          </a:p>
          <a:p>
            <a:pPr algn="ctr" fontAlgn="base">
              <a:spcBef>
                <a:spcPct val="0"/>
              </a:spcBef>
              <a:spcAft>
                <a:spcPct val="0"/>
              </a:spcAft>
            </a:pPr>
            <a:r>
              <a:rPr lang="zh-CN" altLang="en-US" sz="1100">
                <a:solidFill>
                  <a:prstClr val="black"/>
                </a:solidFill>
                <a:latin typeface="华文细黑"/>
                <a:cs typeface="Arial"/>
              </a:rPr>
              <a:t>小 </a:t>
            </a:r>
            <a:r>
              <a:rPr lang="en-US" altLang="zh-CN" sz="1100">
                <a:solidFill>
                  <a:prstClr val="black"/>
                </a:solidFill>
                <a:latin typeface="华文细黑"/>
                <a:cs typeface="Arial"/>
              </a:rPr>
              <a:t>- </a:t>
            </a:r>
            <a:r>
              <a:rPr lang="zh-CN" altLang="en-US" sz="1100">
                <a:solidFill>
                  <a:prstClr val="black"/>
                </a:solidFill>
                <a:latin typeface="华文细黑"/>
                <a:cs typeface="Arial"/>
              </a:rPr>
              <a:t>大</a:t>
            </a:r>
            <a:endParaRPr lang="en-US" altLang="zh-CN" sz="1100">
              <a:solidFill>
                <a:prstClr val="black"/>
              </a:solidFill>
              <a:latin typeface="华文细黑"/>
              <a:cs typeface="Arial"/>
            </a:endParaRPr>
          </a:p>
        </p:txBody>
      </p:sp>
      <p:sp>
        <p:nvSpPr>
          <p:cNvPr id="92" name="Text Box 56"/>
          <p:cNvSpPr txBox="1">
            <a:spLocks noChangeArrowheads="1"/>
          </p:cNvSpPr>
          <p:nvPr>
            <p:custDataLst>
              <p:tags r:id="rId8"/>
            </p:custDataLst>
          </p:nvPr>
        </p:nvSpPr>
        <p:spPr bwMode="auto">
          <a:xfrm>
            <a:off x="863170" y="3399095"/>
            <a:ext cx="928388" cy="420148"/>
          </a:xfrm>
          <a:prstGeom prst="rect">
            <a:avLst/>
          </a:prstGeom>
          <a:solidFill>
            <a:schemeClr val="bg2"/>
          </a:solidFill>
          <a:ln w="9525">
            <a:noFill/>
            <a:miter lim="800000"/>
          </a:ln>
          <a:effectLst/>
        </p:spPr>
        <p:txBody>
          <a:bodyPr wrap="square" lIns="0" tIns="0" rIns="0" bIns="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100" b="1">
                <a:solidFill>
                  <a:prstClr val="black"/>
                </a:solidFill>
                <a:latin typeface="华文细黑"/>
                <a:cs typeface="Arial"/>
              </a:rPr>
              <a:t>五矿采购实力</a:t>
            </a:r>
            <a:endParaRPr lang="en-US" altLang="zh-CN" sz="1100" b="1">
              <a:solidFill>
                <a:prstClr val="black"/>
              </a:solidFill>
              <a:latin typeface="华文细黑"/>
              <a:cs typeface="Arial"/>
            </a:endParaRPr>
          </a:p>
          <a:p>
            <a:pPr algn="ctr" fontAlgn="base">
              <a:spcBef>
                <a:spcPct val="0"/>
              </a:spcBef>
              <a:spcAft>
                <a:spcPct val="0"/>
              </a:spcAft>
            </a:pPr>
            <a:r>
              <a:rPr lang="zh-CN" altLang="en-US" sz="1100">
                <a:solidFill>
                  <a:prstClr val="black"/>
                </a:solidFill>
                <a:latin typeface="华文细黑"/>
                <a:cs typeface="Arial"/>
              </a:rPr>
              <a:t>弱 </a:t>
            </a:r>
            <a:r>
              <a:rPr lang="en-US" altLang="zh-CN" sz="1100">
                <a:solidFill>
                  <a:prstClr val="black"/>
                </a:solidFill>
                <a:latin typeface="华文细黑"/>
                <a:cs typeface="Arial"/>
              </a:rPr>
              <a:t>- </a:t>
            </a:r>
            <a:r>
              <a:rPr lang="zh-CN" altLang="en-US" sz="1100">
                <a:solidFill>
                  <a:prstClr val="black"/>
                </a:solidFill>
                <a:latin typeface="华文细黑"/>
                <a:cs typeface="Arial"/>
              </a:rPr>
              <a:t>强</a:t>
            </a:r>
            <a:endParaRPr lang="en-US" altLang="zh-CN" sz="1100">
              <a:solidFill>
                <a:prstClr val="black"/>
              </a:solidFill>
              <a:latin typeface="华文细黑"/>
              <a:cs typeface="Arial"/>
            </a:endParaRPr>
          </a:p>
        </p:txBody>
      </p:sp>
      <p:sp>
        <p:nvSpPr>
          <p:cNvPr id="93" name="Text Box 56"/>
          <p:cNvSpPr txBox="1">
            <a:spLocks noChangeArrowheads="1"/>
          </p:cNvSpPr>
          <p:nvPr>
            <p:custDataLst>
              <p:tags r:id="rId9"/>
            </p:custDataLst>
          </p:nvPr>
        </p:nvSpPr>
        <p:spPr bwMode="auto">
          <a:xfrm>
            <a:off x="863170" y="3908597"/>
            <a:ext cx="928388" cy="420148"/>
          </a:xfrm>
          <a:prstGeom prst="rect">
            <a:avLst/>
          </a:prstGeom>
          <a:solidFill>
            <a:schemeClr val="bg2"/>
          </a:solidFill>
          <a:ln w="9525">
            <a:noFill/>
            <a:miter lim="800000"/>
          </a:ln>
          <a:effectLst/>
        </p:spPr>
        <p:txBody>
          <a:bodyPr wrap="square" lIns="0" tIns="0" rIns="0" bIns="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100" b="1">
                <a:solidFill>
                  <a:prstClr val="black"/>
                </a:solidFill>
                <a:latin typeface="华文细黑"/>
                <a:cs typeface="Arial"/>
              </a:rPr>
              <a:t>五矿销售实力</a:t>
            </a:r>
            <a:endParaRPr lang="en-US" altLang="zh-CN" sz="1100" b="1">
              <a:solidFill>
                <a:prstClr val="black"/>
              </a:solidFill>
              <a:latin typeface="华文细黑"/>
              <a:cs typeface="Arial"/>
            </a:endParaRPr>
          </a:p>
          <a:p>
            <a:pPr algn="ctr" fontAlgn="base">
              <a:spcBef>
                <a:spcPct val="0"/>
              </a:spcBef>
              <a:spcAft>
                <a:spcPct val="0"/>
              </a:spcAft>
            </a:pPr>
            <a:r>
              <a:rPr lang="zh-CN" altLang="en-US" sz="1100">
                <a:solidFill>
                  <a:prstClr val="black"/>
                </a:solidFill>
                <a:latin typeface="华文细黑"/>
                <a:cs typeface="Arial"/>
              </a:rPr>
              <a:t>弱 </a:t>
            </a:r>
            <a:r>
              <a:rPr lang="en-US" altLang="zh-CN" sz="1100">
                <a:solidFill>
                  <a:prstClr val="black"/>
                </a:solidFill>
                <a:latin typeface="华文细黑"/>
                <a:cs typeface="Arial"/>
              </a:rPr>
              <a:t>- </a:t>
            </a:r>
            <a:r>
              <a:rPr lang="zh-CN" altLang="en-US" sz="1100">
                <a:solidFill>
                  <a:prstClr val="black"/>
                </a:solidFill>
                <a:latin typeface="华文细黑"/>
                <a:cs typeface="Arial"/>
              </a:rPr>
              <a:t>强</a:t>
            </a:r>
            <a:endParaRPr lang="en-US" altLang="zh-CN" sz="1100">
              <a:solidFill>
                <a:prstClr val="black"/>
              </a:solidFill>
              <a:latin typeface="华文细黑"/>
              <a:cs typeface="Arial"/>
            </a:endParaRPr>
          </a:p>
        </p:txBody>
      </p:sp>
      <p:sp>
        <p:nvSpPr>
          <p:cNvPr id="94" name="Text Box 56"/>
          <p:cNvSpPr txBox="1">
            <a:spLocks noChangeArrowheads="1"/>
          </p:cNvSpPr>
          <p:nvPr>
            <p:custDataLst>
              <p:tags r:id="rId10"/>
            </p:custDataLst>
          </p:nvPr>
        </p:nvSpPr>
        <p:spPr bwMode="auto">
          <a:xfrm>
            <a:off x="863170" y="2903660"/>
            <a:ext cx="928388" cy="420148"/>
          </a:xfrm>
          <a:prstGeom prst="rect">
            <a:avLst/>
          </a:prstGeom>
          <a:solidFill>
            <a:schemeClr val="bg2"/>
          </a:solidFill>
          <a:ln w="9525">
            <a:noFill/>
            <a:miter lim="800000"/>
          </a:ln>
          <a:effectLst/>
        </p:spPr>
        <p:txBody>
          <a:bodyPr wrap="square" lIns="0" tIns="0" rIns="0" bIns="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100" b="1">
                <a:solidFill>
                  <a:prstClr val="black"/>
                </a:solidFill>
                <a:latin typeface="华文细黑"/>
                <a:cs typeface="Arial"/>
              </a:rPr>
              <a:t>电商竞争程度</a:t>
            </a:r>
            <a:endParaRPr lang="en-US" altLang="zh-CN" sz="1100" b="1">
              <a:solidFill>
                <a:prstClr val="black"/>
              </a:solidFill>
              <a:latin typeface="华文细黑"/>
              <a:cs typeface="Arial"/>
            </a:endParaRPr>
          </a:p>
          <a:p>
            <a:pPr algn="ctr" fontAlgn="base">
              <a:spcBef>
                <a:spcPct val="0"/>
              </a:spcBef>
              <a:spcAft>
                <a:spcPct val="0"/>
              </a:spcAft>
            </a:pPr>
            <a:r>
              <a:rPr lang="zh-CN" altLang="en-US" sz="1100">
                <a:solidFill>
                  <a:prstClr val="black"/>
                </a:solidFill>
                <a:latin typeface="华文细黑"/>
              </a:rPr>
              <a:t>强</a:t>
            </a:r>
            <a:r>
              <a:rPr lang="zh-CN" altLang="en-US" sz="1100" smtClean="0">
                <a:solidFill>
                  <a:prstClr val="black"/>
                </a:solidFill>
                <a:latin typeface="华文细黑"/>
                <a:cs typeface="Arial"/>
              </a:rPr>
              <a:t> </a:t>
            </a:r>
            <a:r>
              <a:rPr lang="en-US" altLang="zh-CN" sz="1100">
                <a:solidFill>
                  <a:prstClr val="black"/>
                </a:solidFill>
                <a:latin typeface="华文细黑"/>
                <a:cs typeface="Arial"/>
              </a:rPr>
              <a:t>– </a:t>
            </a:r>
            <a:r>
              <a:rPr lang="zh-CN" altLang="en-US" sz="1100">
                <a:solidFill>
                  <a:prstClr val="black"/>
                </a:solidFill>
                <a:latin typeface="华文细黑"/>
              </a:rPr>
              <a:t>弱</a:t>
            </a:r>
            <a:endParaRPr lang="en-US" altLang="zh-CN" sz="1100">
              <a:solidFill>
                <a:prstClr val="black"/>
              </a:solidFill>
              <a:latin typeface="华文细黑"/>
              <a:cs typeface="Arial"/>
            </a:endParaRPr>
          </a:p>
        </p:txBody>
      </p:sp>
      <p:sp>
        <p:nvSpPr>
          <p:cNvPr id="95" name="Flowchart: Collate 223"/>
          <p:cNvSpPr/>
          <p:nvPr/>
        </p:nvSpPr>
        <p:spPr bwMode="gray">
          <a:xfrm>
            <a:off x="439490" y="2492633"/>
            <a:ext cx="337860" cy="2342548"/>
          </a:xfrm>
          <a:prstGeom prst="flowChartCollate">
            <a:avLst/>
          </a:prstGeom>
          <a:solidFill>
            <a:schemeClr val="bg2"/>
          </a:solidFill>
          <a:ln w="12700">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fontAlgn="base">
              <a:spcAft>
                <a:spcPts val="300"/>
              </a:spcAft>
            </a:pPr>
            <a:r>
              <a:rPr lang="zh-CN" altLang="en-US" sz="1200" kern="0">
                <a:solidFill>
                  <a:sysClr val="windowText" lastClr="000000"/>
                </a:solidFill>
                <a:cs typeface="Arial" pitchFamily="34" charset="0"/>
              </a:rPr>
              <a:t>吸引力</a:t>
            </a:r>
            <a:endParaRPr lang="en-US" altLang="zh-CN" sz="1200" kern="0">
              <a:solidFill>
                <a:sysClr val="windowText" lastClr="000000"/>
              </a:solidFill>
              <a:cs typeface="Arial" pitchFamily="34" charset="0"/>
            </a:endParaRPr>
          </a:p>
          <a:p>
            <a:pPr algn="ctr" fontAlgn="base">
              <a:spcAft>
                <a:spcPts val="300"/>
              </a:spcAft>
            </a:pPr>
            <a:endParaRPr lang="en-US" altLang="zh-CN" sz="1200" kern="0">
              <a:solidFill>
                <a:sysClr val="windowText" lastClr="000000"/>
              </a:solidFill>
              <a:cs typeface="Arial" pitchFamily="34" charset="0"/>
            </a:endParaRPr>
          </a:p>
          <a:p>
            <a:pPr algn="ctr" fontAlgn="base">
              <a:spcAft>
                <a:spcPts val="300"/>
              </a:spcAft>
            </a:pPr>
            <a:endParaRPr lang="en-US" altLang="zh-CN" sz="1200" kern="0">
              <a:solidFill>
                <a:sysClr val="windowText" lastClr="000000"/>
              </a:solidFill>
              <a:cs typeface="Arial" pitchFamily="34" charset="0"/>
            </a:endParaRPr>
          </a:p>
          <a:p>
            <a:pPr algn="ctr" fontAlgn="base">
              <a:spcAft>
                <a:spcPts val="300"/>
              </a:spcAft>
            </a:pPr>
            <a:endParaRPr lang="en-US" altLang="zh-CN" sz="1200" kern="0">
              <a:solidFill>
                <a:sysClr val="windowText" lastClr="000000"/>
              </a:solidFill>
              <a:cs typeface="Arial" pitchFamily="34" charset="0"/>
            </a:endParaRPr>
          </a:p>
          <a:p>
            <a:pPr algn="ctr" fontAlgn="base">
              <a:spcAft>
                <a:spcPts val="300"/>
              </a:spcAft>
            </a:pPr>
            <a:endParaRPr lang="en-US" altLang="zh-CN" sz="1200" kern="0">
              <a:solidFill>
                <a:sysClr val="windowText" lastClr="000000"/>
              </a:solidFill>
              <a:cs typeface="Arial" pitchFamily="34" charset="0"/>
            </a:endParaRPr>
          </a:p>
          <a:p>
            <a:pPr algn="ctr" fontAlgn="base">
              <a:spcAft>
                <a:spcPts val="300"/>
              </a:spcAft>
            </a:pPr>
            <a:r>
              <a:rPr lang="zh-CN" altLang="en-US" sz="1200" kern="0">
                <a:solidFill>
                  <a:sysClr val="windowText" lastClr="000000"/>
                </a:solidFill>
                <a:cs typeface="Arial" pitchFamily="34" charset="0"/>
              </a:rPr>
              <a:t>竞争力</a:t>
            </a:r>
            <a:endParaRPr lang="en-US" sz="1200" kern="0" err="1">
              <a:solidFill>
                <a:sysClr val="windowText" lastClr="000000"/>
              </a:solidFill>
              <a:cs typeface="Arial" pitchFamily="34" charset="0"/>
            </a:endParaRPr>
          </a:p>
        </p:txBody>
      </p:sp>
      <p:sp>
        <p:nvSpPr>
          <p:cNvPr id="74" name="Text Box 56"/>
          <p:cNvSpPr txBox="1">
            <a:spLocks noChangeArrowheads="1"/>
          </p:cNvSpPr>
          <p:nvPr>
            <p:custDataLst>
              <p:tags r:id="rId11"/>
            </p:custDataLst>
          </p:nvPr>
        </p:nvSpPr>
        <p:spPr bwMode="auto">
          <a:xfrm>
            <a:off x="863170" y="4415033"/>
            <a:ext cx="928388" cy="420148"/>
          </a:xfrm>
          <a:prstGeom prst="rect">
            <a:avLst/>
          </a:prstGeom>
          <a:solidFill>
            <a:schemeClr val="bg2"/>
          </a:solidFill>
          <a:ln w="9525">
            <a:noFill/>
            <a:miter lim="800000"/>
          </a:ln>
          <a:effectLst/>
        </p:spPr>
        <p:txBody>
          <a:bodyPr wrap="square" lIns="0" tIns="0" rIns="0" bIns="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100" b="1">
                <a:solidFill>
                  <a:prstClr val="black"/>
                </a:solidFill>
                <a:latin typeface="华文细黑"/>
                <a:cs typeface="Arial"/>
              </a:rPr>
              <a:t>五</a:t>
            </a:r>
            <a:r>
              <a:rPr lang="zh-CN" altLang="en-US" sz="1100" b="1" smtClean="0">
                <a:solidFill>
                  <a:prstClr val="black"/>
                </a:solidFill>
                <a:latin typeface="华文细黑"/>
                <a:cs typeface="Arial"/>
              </a:rPr>
              <a:t>矿</a:t>
            </a:r>
            <a:r>
              <a:rPr lang="zh-CN" altLang="en-US" sz="1100" b="1">
                <a:solidFill>
                  <a:prstClr val="black"/>
                </a:solidFill>
                <a:latin typeface="华文细黑"/>
              </a:rPr>
              <a:t>仓</a:t>
            </a:r>
            <a:r>
              <a:rPr lang="zh-CN" altLang="en-US" sz="1100" b="1" smtClean="0">
                <a:solidFill>
                  <a:prstClr val="black"/>
                </a:solidFill>
                <a:latin typeface="华文细黑"/>
              </a:rPr>
              <a:t>库资源</a:t>
            </a:r>
            <a:endParaRPr lang="en-US" altLang="zh-CN" sz="1100" b="1">
              <a:solidFill>
                <a:prstClr val="black"/>
              </a:solidFill>
              <a:latin typeface="华文细黑"/>
              <a:cs typeface="Arial"/>
            </a:endParaRPr>
          </a:p>
          <a:p>
            <a:pPr algn="ctr" fontAlgn="base">
              <a:spcBef>
                <a:spcPct val="0"/>
              </a:spcBef>
              <a:spcAft>
                <a:spcPct val="0"/>
              </a:spcAft>
            </a:pPr>
            <a:r>
              <a:rPr lang="zh-CN" altLang="en-US" sz="1100">
                <a:solidFill>
                  <a:prstClr val="black"/>
                </a:solidFill>
                <a:latin typeface="华文细黑"/>
                <a:cs typeface="Arial"/>
              </a:rPr>
              <a:t>弱 </a:t>
            </a:r>
            <a:r>
              <a:rPr lang="en-US" altLang="zh-CN" sz="1100">
                <a:solidFill>
                  <a:prstClr val="black"/>
                </a:solidFill>
                <a:latin typeface="华文细黑"/>
                <a:cs typeface="Arial"/>
              </a:rPr>
              <a:t>- </a:t>
            </a:r>
            <a:r>
              <a:rPr lang="zh-CN" altLang="en-US" sz="1100">
                <a:solidFill>
                  <a:prstClr val="black"/>
                </a:solidFill>
                <a:latin typeface="华文细黑"/>
                <a:cs typeface="Arial"/>
              </a:rPr>
              <a:t>强</a:t>
            </a:r>
            <a:endParaRPr lang="en-US" altLang="zh-CN" sz="1100">
              <a:solidFill>
                <a:prstClr val="black"/>
              </a:solidFill>
              <a:latin typeface="华文细黑"/>
              <a:cs typeface="Arial"/>
            </a:endParaRPr>
          </a:p>
        </p:txBody>
      </p:sp>
      <p:sp>
        <p:nvSpPr>
          <p:cNvPr id="154" name="Line 150"/>
          <p:cNvSpPr>
            <a:spLocks noChangeShapeType="1"/>
          </p:cNvSpPr>
          <p:nvPr>
            <p:custDataLst>
              <p:tags r:id="rId12"/>
            </p:custDataLst>
          </p:nvPr>
        </p:nvSpPr>
        <p:spPr bwMode="auto">
          <a:xfrm>
            <a:off x="5213586" y="2326631"/>
            <a:ext cx="996029" cy="0"/>
          </a:xfrm>
          <a:prstGeom prst="line">
            <a:avLst/>
          </a:prstGeom>
          <a:noFill/>
          <a:ln w="22225">
            <a:solidFill>
              <a:schemeClr val="accent3"/>
            </a:solidFill>
            <a:round/>
          </a:ln>
          <a:effectLst/>
        </p:spPr>
        <p:txBody>
          <a:bodyPr lIns="0" tIns="0" rIns="0" bIns="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base">
              <a:spcBef>
                <a:spcPct val="0"/>
              </a:spcBef>
              <a:spcAft>
                <a:spcPct val="0"/>
              </a:spcAft>
            </a:pPr>
            <a:endParaRPr lang="zh-CN" altLang="en-US">
              <a:solidFill>
                <a:prstClr val="black"/>
              </a:solidFill>
              <a:cs typeface="Arial"/>
            </a:endParaRPr>
          </a:p>
        </p:txBody>
      </p:sp>
      <p:sp>
        <p:nvSpPr>
          <p:cNvPr id="157" name="Text Box 56"/>
          <p:cNvSpPr txBox="1">
            <a:spLocks noChangeArrowheads="1"/>
          </p:cNvSpPr>
          <p:nvPr>
            <p:custDataLst>
              <p:tags r:id="rId13"/>
            </p:custDataLst>
          </p:nvPr>
        </p:nvSpPr>
        <p:spPr bwMode="auto">
          <a:xfrm>
            <a:off x="5433069" y="2043627"/>
            <a:ext cx="604425" cy="222942"/>
          </a:xfrm>
          <a:prstGeom prst="rect">
            <a:avLst/>
          </a:prstGeom>
          <a:noFill/>
          <a:ln w="9525">
            <a:noFill/>
            <a:miter lim="800000"/>
          </a:ln>
          <a:effectLst/>
        </p:spPr>
        <p:txBody>
          <a:bodyPr wrap="square" lIns="0" tIns="0" rIns="0" bIns="0" anchor="ctr">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400">
                <a:solidFill>
                  <a:prstClr val="black"/>
                </a:solidFill>
                <a:latin typeface="华文细黑"/>
                <a:cs typeface="Arial"/>
              </a:rPr>
              <a:t>华北</a:t>
            </a:r>
            <a:endParaRPr lang="en-US" altLang="zh-CN" sz="1400">
              <a:solidFill>
                <a:prstClr val="black"/>
              </a:solidFill>
              <a:latin typeface="华文细黑"/>
              <a:cs typeface="Arial"/>
            </a:endParaRPr>
          </a:p>
        </p:txBody>
      </p:sp>
      <p:cxnSp>
        <p:nvCxnSpPr>
          <p:cNvPr id="158" name="直接连接符 157"/>
          <p:cNvCxnSpPr/>
          <p:nvPr/>
        </p:nvCxnSpPr>
        <p:spPr>
          <a:xfrm>
            <a:off x="5295437" y="260543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59" name="矩形 162"/>
          <p:cNvSpPr/>
          <p:nvPr/>
        </p:nvSpPr>
        <p:spPr bwMode="gray">
          <a:xfrm>
            <a:off x="5914746" y="253906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60" name="直接连接符 159"/>
          <p:cNvCxnSpPr/>
          <p:nvPr/>
        </p:nvCxnSpPr>
        <p:spPr>
          <a:xfrm>
            <a:off x="5295437" y="311990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65" name="矩形 173"/>
          <p:cNvSpPr/>
          <p:nvPr/>
        </p:nvSpPr>
        <p:spPr bwMode="gray">
          <a:xfrm>
            <a:off x="5693967" y="305353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66" name="直接连接符 165"/>
          <p:cNvCxnSpPr/>
          <p:nvPr/>
        </p:nvCxnSpPr>
        <p:spPr>
          <a:xfrm>
            <a:off x="5295437" y="3594204"/>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67" name="矩形 180"/>
          <p:cNvSpPr/>
          <p:nvPr/>
        </p:nvSpPr>
        <p:spPr bwMode="gray">
          <a:xfrm>
            <a:off x="5978654" y="3527828"/>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68" name="直接连接符 167"/>
          <p:cNvCxnSpPr/>
          <p:nvPr/>
        </p:nvCxnSpPr>
        <p:spPr>
          <a:xfrm>
            <a:off x="5295437" y="4138825"/>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69" name="矩形 187"/>
          <p:cNvSpPr/>
          <p:nvPr/>
        </p:nvSpPr>
        <p:spPr bwMode="gray">
          <a:xfrm>
            <a:off x="6020652" y="4072449"/>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75" name="直接连接符 167"/>
          <p:cNvCxnSpPr/>
          <p:nvPr/>
        </p:nvCxnSpPr>
        <p:spPr>
          <a:xfrm>
            <a:off x="5309505" y="4631209"/>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76" name="矩形 187"/>
          <p:cNvSpPr/>
          <p:nvPr/>
        </p:nvSpPr>
        <p:spPr bwMode="gray">
          <a:xfrm>
            <a:off x="5652784" y="4564833"/>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38" name="Text Box 56"/>
          <p:cNvSpPr txBox="1">
            <a:spLocks noChangeArrowheads="1"/>
          </p:cNvSpPr>
          <p:nvPr>
            <p:custDataLst>
              <p:tags r:id="rId14"/>
            </p:custDataLst>
          </p:nvPr>
        </p:nvSpPr>
        <p:spPr bwMode="auto">
          <a:xfrm>
            <a:off x="3202918" y="2043627"/>
            <a:ext cx="604425" cy="222942"/>
          </a:xfrm>
          <a:prstGeom prst="rect">
            <a:avLst/>
          </a:prstGeom>
          <a:noFill/>
          <a:ln w="9525">
            <a:noFill/>
            <a:miter lim="800000"/>
          </a:ln>
          <a:effectLst/>
        </p:spPr>
        <p:txBody>
          <a:bodyPr wrap="square" lIns="0" tIns="0" rIns="0" bIns="0" anchor="ctr">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400">
                <a:solidFill>
                  <a:prstClr val="black"/>
                </a:solidFill>
                <a:latin typeface="华文细黑"/>
                <a:cs typeface="Arial"/>
              </a:rPr>
              <a:t>中南</a:t>
            </a:r>
            <a:endParaRPr lang="en-US" altLang="zh-CN" sz="1400">
              <a:solidFill>
                <a:prstClr val="black"/>
              </a:solidFill>
              <a:latin typeface="华文细黑"/>
              <a:cs typeface="Arial"/>
            </a:endParaRPr>
          </a:p>
        </p:txBody>
      </p:sp>
      <p:cxnSp>
        <p:nvCxnSpPr>
          <p:cNvPr id="143" name="直接连接符 142"/>
          <p:cNvCxnSpPr/>
          <p:nvPr/>
        </p:nvCxnSpPr>
        <p:spPr>
          <a:xfrm>
            <a:off x="3103584" y="4138825"/>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44" name="矩形 234"/>
          <p:cNvSpPr/>
          <p:nvPr/>
        </p:nvSpPr>
        <p:spPr bwMode="gray">
          <a:xfrm>
            <a:off x="3564702" y="4072449"/>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45" name="直接连接符 144"/>
          <p:cNvCxnSpPr/>
          <p:nvPr/>
        </p:nvCxnSpPr>
        <p:spPr>
          <a:xfrm>
            <a:off x="3103584" y="260543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46" name="矩形 242"/>
          <p:cNvSpPr/>
          <p:nvPr/>
        </p:nvSpPr>
        <p:spPr bwMode="gray">
          <a:xfrm>
            <a:off x="3669985" y="253906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47" name="直接连接符 146"/>
          <p:cNvCxnSpPr/>
          <p:nvPr/>
        </p:nvCxnSpPr>
        <p:spPr>
          <a:xfrm>
            <a:off x="3103584" y="311990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48" name="矩形 265"/>
          <p:cNvSpPr/>
          <p:nvPr/>
        </p:nvSpPr>
        <p:spPr bwMode="gray">
          <a:xfrm>
            <a:off x="3523838" y="305353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51" name="直接连接符 150"/>
          <p:cNvCxnSpPr/>
          <p:nvPr/>
        </p:nvCxnSpPr>
        <p:spPr>
          <a:xfrm>
            <a:off x="3103584" y="3594204"/>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52" name="矩形 272"/>
          <p:cNvSpPr/>
          <p:nvPr/>
        </p:nvSpPr>
        <p:spPr bwMode="gray">
          <a:xfrm>
            <a:off x="3190293" y="3527828"/>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53" name="Line 150"/>
          <p:cNvSpPr>
            <a:spLocks noChangeShapeType="1"/>
          </p:cNvSpPr>
          <p:nvPr>
            <p:custDataLst>
              <p:tags r:id="rId15"/>
            </p:custDataLst>
          </p:nvPr>
        </p:nvSpPr>
        <p:spPr bwMode="auto">
          <a:xfrm>
            <a:off x="2995319" y="2326631"/>
            <a:ext cx="996029" cy="0"/>
          </a:xfrm>
          <a:prstGeom prst="line">
            <a:avLst/>
          </a:prstGeom>
          <a:noFill/>
          <a:ln w="22225">
            <a:solidFill>
              <a:schemeClr val="accent3"/>
            </a:solidFill>
            <a:round/>
          </a:ln>
          <a:effectLst/>
        </p:spPr>
        <p:txBody>
          <a:bodyPr lIns="0" tIns="0" rIns="0" bIns="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base">
              <a:spcBef>
                <a:spcPct val="0"/>
              </a:spcBef>
              <a:spcAft>
                <a:spcPct val="0"/>
              </a:spcAft>
            </a:pPr>
            <a:endParaRPr lang="zh-CN" altLang="en-US">
              <a:solidFill>
                <a:prstClr val="black"/>
              </a:solidFill>
              <a:cs typeface="Arial"/>
            </a:endParaRPr>
          </a:p>
        </p:txBody>
      </p:sp>
      <p:cxnSp>
        <p:nvCxnSpPr>
          <p:cNvPr id="77" name="直接连接符 142"/>
          <p:cNvCxnSpPr/>
          <p:nvPr/>
        </p:nvCxnSpPr>
        <p:spPr>
          <a:xfrm>
            <a:off x="3117652" y="4631209"/>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78" name="矩形 234"/>
          <p:cNvSpPr/>
          <p:nvPr/>
        </p:nvSpPr>
        <p:spPr bwMode="gray">
          <a:xfrm>
            <a:off x="3198934" y="4564833"/>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26" name="Text Box 56"/>
          <p:cNvSpPr txBox="1">
            <a:spLocks noChangeArrowheads="1"/>
          </p:cNvSpPr>
          <p:nvPr>
            <p:custDataLst>
              <p:tags r:id="rId16"/>
            </p:custDataLst>
          </p:nvPr>
        </p:nvSpPr>
        <p:spPr bwMode="auto">
          <a:xfrm>
            <a:off x="2070826" y="2043627"/>
            <a:ext cx="604425" cy="222942"/>
          </a:xfrm>
          <a:prstGeom prst="rect">
            <a:avLst/>
          </a:prstGeom>
          <a:noFill/>
          <a:ln w="9525">
            <a:noFill/>
            <a:miter lim="800000"/>
          </a:ln>
          <a:effectLst/>
        </p:spPr>
        <p:txBody>
          <a:bodyPr wrap="square" lIns="0" tIns="0" rIns="0" bIns="0" anchor="ctr">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400">
                <a:solidFill>
                  <a:prstClr val="black"/>
                </a:solidFill>
                <a:latin typeface="华文细黑"/>
                <a:cs typeface="Arial"/>
              </a:rPr>
              <a:t>华东</a:t>
            </a:r>
            <a:endParaRPr lang="en-US" altLang="zh-CN" sz="1400">
              <a:solidFill>
                <a:prstClr val="black"/>
              </a:solidFill>
              <a:latin typeface="华文细黑"/>
              <a:cs typeface="Arial"/>
            </a:endParaRPr>
          </a:p>
        </p:txBody>
      </p:sp>
      <p:cxnSp>
        <p:nvCxnSpPr>
          <p:cNvPr id="127" name="直接连接符 126"/>
          <p:cNvCxnSpPr/>
          <p:nvPr/>
        </p:nvCxnSpPr>
        <p:spPr>
          <a:xfrm>
            <a:off x="1966899" y="260543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28" name="矩形 213"/>
          <p:cNvSpPr/>
          <p:nvPr/>
        </p:nvSpPr>
        <p:spPr bwMode="gray">
          <a:xfrm>
            <a:off x="2691987" y="253906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29" name="直接连接符 128"/>
          <p:cNvCxnSpPr/>
          <p:nvPr/>
        </p:nvCxnSpPr>
        <p:spPr>
          <a:xfrm>
            <a:off x="1966899" y="311990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30" name="矩形 220"/>
          <p:cNvSpPr/>
          <p:nvPr/>
        </p:nvSpPr>
        <p:spPr bwMode="gray">
          <a:xfrm>
            <a:off x="2097920" y="305353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31" name="直接连接符 130"/>
          <p:cNvCxnSpPr/>
          <p:nvPr/>
        </p:nvCxnSpPr>
        <p:spPr>
          <a:xfrm>
            <a:off x="1966899" y="3594204"/>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32" name="矩形 227"/>
          <p:cNvSpPr/>
          <p:nvPr/>
        </p:nvSpPr>
        <p:spPr bwMode="gray">
          <a:xfrm>
            <a:off x="2166710" y="3527828"/>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33" name="Line 150"/>
          <p:cNvSpPr>
            <a:spLocks noChangeShapeType="1"/>
          </p:cNvSpPr>
          <p:nvPr>
            <p:custDataLst>
              <p:tags r:id="rId17"/>
            </p:custDataLst>
          </p:nvPr>
        </p:nvSpPr>
        <p:spPr bwMode="auto">
          <a:xfrm>
            <a:off x="1886186" y="2326631"/>
            <a:ext cx="996029" cy="0"/>
          </a:xfrm>
          <a:prstGeom prst="line">
            <a:avLst/>
          </a:prstGeom>
          <a:noFill/>
          <a:ln w="22225">
            <a:solidFill>
              <a:schemeClr val="accent3"/>
            </a:solidFill>
            <a:round/>
          </a:ln>
          <a:effectLst/>
        </p:spPr>
        <p:txBody>
          <a:bodyPr lIns="0" tIns="0" rIns="0" bIns="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base">
              <a:spcBef>
                <a:spcPct val="0"/>
              </a:spcBef>
              <a:spcAft>
                <a:spcPct val="0"/>
              </a:spcAft>
            </a:pPr>
            <a:endParaRPr lang="zh-CN" altLang="en-US">
              <a:solidFill>
                <a:prstClr val="black"/>
              </a:solidFill>
              <a:cs typeface="Arial"/>
            </a:endParaRPr>
          </a:p>
        </p:txBody>
      </p:sp>
      <p:cxnSp>
        <p:nvCxnSpPr>
          <p:cNvPr id="136" name="直接连接符 135"/>
          <p:cNvCxnSpPr/>
          <p:nvPr/>
        </p:nvCxnSpPr>
        <p:spPr>
          <a:xfrm>
            <a:off x="1966899" y="4138825"/>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37" name="矩形 396"/>
          <p:cNvSpPr/>
          <p:nvPr/>
        </p:nvSpPr>
        <p:spPr bwMode="gray">
          <a:xfrm>
            <a:off x="2236680" y="4072449"/>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81" name="直接连接符 135"/>
          <p:cNvCxnSpPr/>
          <p:nvPr/>
        </p:nvCxnSpPr>
        <p:spPr>
          <a:xfrm>
            <a:off x="1980967" y="4631209"/>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82" name="矩形 396"/>
          <p:cNvSpPr/>
          <p:nvPr/>
        </p:nvSpPr>
        <p:spPr bwMode="gray">
          <a:xfrm>
            <a:off x="2672788" y="4564833"/>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16" name="直接连接符 115"/>
          <p:cNvCxnSpPr/>
          <p:nvPr/>
        </p:nvCxnSpPr>
        <p:spPr>
          <a:xfrm>
            <a:off x="4167639" y="4138825"/>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17" name="矩形 280"/>
          <p:cNvSpPr/>
          <p:nvPr/>
        </p:nvSpPr>
        <p:spPr bwMode="gray">
          <a:xfrm>
            <a:off x="4240537" y="4072449"/>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18" name="直接连接符 117"/>
          <p:cNvCxnSpPr/>
          <p:nvPr/>
        </p:nvCxnSpPr>
        <p:spPr>
          <a:xfrm>
            <a:off x="4167639" y="260543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19" name="矩形 299"/>
          <p:cNvSpPr/>
          <p:nvPr/>
        </p:nvSpPr>
        <p:spPr bwMode="gray">
          <a:xfrm>
            <a:off x="4301456" y="253906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20" name="直接连接符 119"/>
          <p:cNvCxnSpPr/>
          <p:nvPr/>
        </p:nvCxnSpPr>
        <p:spPr>
          <a:xfrm>
            <a:off x="4167639" y="3119907"/>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21" name="矩形 348"/>
          <p:cNvSpPr/>
          <p:nvPr/>
        </p:nvSpPr>
        <p:spPr bwMode="gray">
          <a:xfrm>
            <a:off x="4852108" y="305353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22" name="直接连接符 121"/>
          <p:cNvCxnSpPr/>
          <p:nvPr/>
        </p:nvCxnSpPr>
        <p:spPr>
          <a:xfrm>
            <a:off x="4167639" y="3594204"/>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123" name="矩形 388"/>
          <p:cNvSpPr/>
          <p:nvPr/>
        </p:nvSpPr>
        <p:spPr bwMode="gray">
          <a:xfrm>
            <a:off x="4550127" y="3527828"/>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24" name="Text Box 56"/>
          <p:cNvSpPr txBox="1">
            <a:spLocks noChangeArrowheads="1"/>
          </p:cNvSpPr>
          <p:nvPr/>
        </p:nvSpPr>
        <p:spPr bwMode="auto">
          <a:xfrm>
            <a:off x="4312054" y="2043627"/>
            <a:ext cx="604425" cy="222942"/>
          </a:xfrm>
          <a:prstGeom prst="rect">
            <a:avLst/>
          </a:prstGeom>
          <a:noFill/>
          <a:ln w="9525">
            <a:noFill/>
            <a:miter lim="800000"/>
          </a:ln>
          <a:effectLst/>
        </p:spPr>
        <p:txBody>
          <a:bodyPr wrap="square" lIns="0" tIns="0" rIns="0" bIns="0" anchor="ctr">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400">
                <a:solidFill>
                  <a:prstClr val="black"/>
                </a:solidFill>
                <a:latin typeface="华文细黑"/>
                <a:cs typeface="Arial"/>
              </a:rPr>
              <a:t>西南</a:t>
            </a:r>
            <a:endParaRPr lang="en-US" altLang="zh-CN" sz="1400">
              <a:solidFill>
                <a:prstClr val="black"/>
              </a:solidFill>
              <a:latin typeface="华文细黑"/>
              <a:cs typeface="Arial"/>
            </a:endParaRPr>
          </a:p>
        </p:txBody>
      </p:sp>
      <p:sp>
        <p:nvSpPr>
          <p:cNvPr id="125" name="Line 150"/>
          <p:cNvSpPr>
            <a:spLocks noChangeShapeType="1"/>
          </p:cNvSpPr>
          <p:nvPr/>
        </p:nvSpPr>
        <p:spPr bwMode="auto">
          <a:xfrm>
            <a:off x="4104453" y="2326631"/>
            <a:ext cx="996029" cy="0"/>
          </a:xfrm>
          <a:prstGeom prst="line">
            <a:avLst/>
          </a:prstGeom>
          <a:noFill/>
          <a:ln w="22225">
            <a:solidFill>
              <a:schemeClr val="accent3"/>
            </a:solidFill>
            <a:round/>
          </a:ln>
          <a:effectLst/>
        </p:spPr>
        <p:txBody>
          <a:bodyPr lIns="0" tIns="0" rIns="0" bIns="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base">
              <a:spcBef>
                <a:spcPct val="0"/>
              </a:spcBef>
              <a:spcAft>
                <a:spcPct val="0"/>
              </a:spcAft>
            </a:pPr>
            <a:endParaRPr lang="zh-CN" altLang="en-US">
              <a:solidFill>
                <a:prstClr val="black"/>
              </a:solidFill>
              <a:cs typeface="Arial"/>
            </a:endParaRPr>
          </a:p>
        </p:txBody>
      </p:sp>
      <p:cxnSp>
        <p:nvCxnSpPr>
          <p:cNvPr id="83" name="直接连接符 115"/>
          <p:cNvCxnSpPr/>
          <p:nvPr/>
        </p:nvCxnSpPr>
        <p:spPr>
          <a:xfrm>
            <a:off x="4181707" y="4631209"/>
            <a:ext cx="866134" cy="0"/>
          </a:xfrm>
          <a:prstGeom prst="line">
            <a:avLst/>
          </a:prstGeom>
        </p:spPr>
        <p:style>
          <a:lnRef idx="1">
            <a:schemeClr val="accent3"/>
          </a:lnRef>
          <a:fillRef idx="0">
            <a:schemeClr val="accent3"/>
          </a:fillRef>
          <a:effectRef idx="0">
            <a:schemeClr val="accent3"/>
          </a:effectRef>
          <a:fontRef idx="minor">
            <a:schemeClr val="tx1"/>
          </a:fontRef>
        </p:style>
      </p:cxnSp>
      <p:sp>
        <p:nvSpPr>
          <p:cNvPr id="84" name="矩形 280"/>
          <p:cNvSpPr/>
          <p:nvPr/>
        </p:nvSpPr>
        <p:spPr bwMode="gray">
          <a:xfrm>
            <a:off x="4259225" y="4564833"/>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06" name="直接连接符 105"/>
          <p:cNvCxnSpPr/>
          <p:nvPr/>
        </p:nvCxnSpPr>
        <p:spPr>
          <a:xfrm>
            <a:off x="6385900" y="4138825"/>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107" name="矩形 193"/>
          <p:cNvSpPr/>
          <p:nvPr/>
        </p:nvSpPr>
        <p:spPr bwMode="gray">
          <a:xfrm>
            <a:off x="6803335" y="4072449"/>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08" name="直接连接符 107"/>
          <p:cNvCxnSpPr/>
          <p:nvPr/>
        </p:nvCxnSpPr>
        <p:spPr>
          <a:xfrm>
            <a:off x="6385900" y="2605437"/>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109" name="矩形 181"/>
          <p:cNvSpPr/>
          <p:nvPr/>
        </p:nvSpPr>
        <p:spPr bwMode="gray">
          <a:xfrm>
            <a:off x="6519717" y="253906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10" name="直接连接符 109"/>
          <p:cNvCxnSpPr/>
          <p:nvPr/>
        </p:nvCxnSpPr>
        <p:spPr>
          <a:xfrm>
            <a:off x="6385900" y="3119907"/>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111" name="矩形 163"/>
          <p:cNvSpPr/>
          <p:nvPr/>
        </p:nvSpPr>
        <p:spPr bwMode="gray">
          <a:xfrm>
            <a:off x="6984282" y="305353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12" name="直接连接符 111"/>
          <p:cNvCxnSpPr/>
          <p:nvPr/>
        </p:nvCxnSpPr>
        <p:spPr>
          <a:xfrm>
            <a:off x="6385900" y="3594204"/>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113" name="矩形 155"/>
          <p:cNvSpPr/>
          <p:nvPr/>
        </p:nvSpPr>
        <p:spPr bwMode="gray">
          <a:xfrm>
            <a:off x="6972558" y="3527828"/>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14" name="Text Box 56"/>
          <p:cNvSpPr txBox="1">
            <a:spLocks noChangeArrowheads="1"/>
          </p:cNvSpPr>
          <p:nvPr/>
        </p:nvSpPr>
        <p:spPr bwMode="auto">
          <a:xfrm>
            <a:off x="6530320" y="2043627"/>
            <a:ext cx="604424" cy="215444"/>
          </a:xfrm>
          <a:prstGeom prst="rect">
            <a:avLst/>
          </a:prstGeom>
          <a:noFill/>
          <a:ln w="9525">
            <a:noFill/>
            <a:miter lim="800000"/>
          </a:ln>
          <a:effectLst/>
        </p:spPr>
        <p:txBody>
          <a:bodyPr wrap="square" lIns="0" tIns="0" rIns="0" bIns="0" anchor="ctr">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400">
                <a:solidFill>
                  <a:prstClr val="black"/>
                </a:solidFill>
                <a:latin typeface="华文细黑"/>
                <a:cs typeface="Arial"/>
              </a:rPr>
              <a:t>东北</a:t>
            </a:r>
            <a:endParaRPr lang="en-US" altLang="zh-CN" sz="1400">
              <a:solidFill>
                <a:prstClr val="black"/>
              </a:solidFill>
              <a:latin typeface="华文细黑"/>
              <a:cs typeface="Arial"/>
            </a:endParaRPr>
          </a:p>
        </p:txBody>
      </p:sp>
      <p:sp>
        <p:nvSpPr>
          <p:cNvPr id="115" name="Line 150"/>
          <p:cNvSpPr>
            <a:spLocks noChangeShapeType="1"/>
          </p:cNvSpPr>
          <p:nvPr/>
        </p:nvSpPr>
        <p:spPr bwMode="auto">
          <a:xfrm>
            <a:off x="6322719" y="2326631"/>
            <a:ext cx="996029" cy="0"/>
          </a:xfrm>
          <a:prstGeom prst="line">
            <a:avLst/>
          </a:prstGeom>
          <a:noFill/>
          <a:ln w="22225">
            <a:solidFill>
              <a:schemeClr val="accent3"/>
            </a:solidFill>
            <a:round/>
          </a:ln>
          <a:effectLst/>
        </p:spPr>
        <p:txBody>
          <a:bodyPr lIns="0" tIns="0" rIns="0" bIns="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base">
              <a:spcBef>
                <a:spcPct val="0"/>
              </a:spcBef>
              <a:spcAft>
                <a:spcPct val="0"/>
              </a:spcAft>
            </a:pPr>
            <a:endParaRPr lang="zh-CN" altLang="en-US">
              <a:solidFill>
                <a:prstClr val="black"/>
              </a:solidFill>
              <a:cs typeface="Arial"/>
            </a:endParaRPr>
          </a:p>
        </p:txBody>
      </p:sp>
      <p:cxnSp>
        <p:nvCxnSpPr>
          <p:cNvPr id="85" name="直接连接符 105"/>
          <p:cNvCxnSpPr/>
          <p:nvPr/>
        </p:nvCxnSpPr>
        <p:spPr>
          <a:xfrm>
            <a:off x="6399968" y="4631209"/>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86" name="矩形 193"/>
          <p:cNvSpPr/>
          <p:nvPr/>
        </p:nvSpPr>
        <p:spPr bwMode="gray">
          <a:xfrm>
            <a:off x="6634519" y="4564833"/>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96" name="直接连接符 95"/>
          <p:cNvCxnSpPr/>
          <p:nvPr/>
        </p:nvCxnSpPr>
        <p:spPr>
          <a:xfrm>
            <a:off x="7495031" y="4138825"/>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97" name="矩形 303"/>
          <p:cNvSpPr/>
          <p:nvPr/>
        </p:nvSpPr>
        <p:spPr bwMode="gray">
          <a:xfrm>
            <a:off x="8165314" y="4072449"/>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98" name="直接连接符 97"/>
          <p:cNvCxnSpPr/>
          <p:nvPr/>
        </p:nvCxnSpPr>
        <p:spPr>
          <a:xfrm>
            <a:off x="7495031" y="2605437"/>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99" name="矩形 296"/>
          <p:cNvSpPr/>
          <p:nvPr/>
        </p:nvSpPr>
        <p:spPr bwMode="gray">
          <a:xfrm>
            <a:off x="7628848" y="253906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00" name="直接连接符 99"/>
          <p:cNvCxnSpPr/>
          <p:nvPr/>
        </p:nvCxnSpPr>
        <p:spPr>
          <a:xfrm>
            <a:off x="7495031" y="3119907"/>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101" name="矩形 290"/>
          <p:cNvSpPr/>
          <p:nvPr/>
        </p:nvSpPr>
        <p:spPr bwMode="gray">
          <a:xfrm>
            <a:off x="8133466" y="3053531"/>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cxnSp>
        <p:nvCxnSpPr>
          <p:cNvPr id="102" name="直接连接符 101"/>
          <p:cNvCxnSpPr/>
          <p:nvPr/>
        </p:nvCxnSpPr>
        <p:spPr>
          <a:xfrm>
            <a:off x="7495031" y="3594204"/>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103" name="矩形 276"/>
          <p:cNvSpPr/>
          <p:nvPr/>
        </p:nvSpPr>
        <p:spPr bwMode="gray">
          <a:xfrm>
            <a:off x="8179561" y="3527828"/>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04" name="Text Box 56"/>
          <p:cNvSpPr txBox="1">
            <a:spLocks noChangeArrowheads="1"/>
          </p:cNvSpPr>
          <p:nvPr/>
        </p:nvSpPr>
        <p:spPr bwMode="auto">
          <a:xfrm>
            <a:off x="7639452" y="2043627"/>
            <a:ext cx="604424" cy="215444"/>
          </a:xfrm>
          <a:prstGeom prst="rect">
            <a:avLst/>
          </a:prstGeom>
          <a:noFill/>
          <a:ln w="9525">
            <a:noFill/>
            <a:miter lim="800000"/>
          </a:ln>
          <a:effectLst/>
        </p:spPr>
        <p:txBody>
          <a:bodyPr wrap="square" lIns="0" tIns="0" rIns="0" bIns="0" anchor="ctr">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400">
                <a:solidFill>
                  <a:prstClr val="black"/>
                </a:solidFill>
                <a:latin typeface="华文细黑"/>
                <a:cs typeface="Arial"/>
              </a:rPr>
              <a:t>西北</a:t>
            </a:r>
            <a:endParaRPr lang="en-US" altLang="zh-CN" sz="1400">
              <a:solidFill>
                <a:prstClr val="black"/>
              </a:solidFill>
              <a:latin typeface="华文细黑"/>
              <a:cs typeface="Arial"/>
            </a:endParaRPr>
          </a:p>
        </p:txBody>
      </p:sp>
      <p:sp>
        <p:nvSpPr>
          <p:cNvPr id="105" name="Line 150"/>
          <p:cNvSpPr>
            <a:spLocks noChangeShapeType="1"/>
          </p:cNvSpPr>
          <p:nvPr/>
        </p:nvSpPr>
        <p:spPr bwMode="auto">
          <a:xfrm>
            <a:off x="7431851" y="2326631"/>
            <a:ext cx="996029" cy="0"/>
          </a:xfrm>
          <a:prstGeom prst="line">
            <a:avLst/>
          </a:prstGeom>
          <a:noFill/>
          <a:ln w="22225">
            <a:solidFill>
              <a:schemeClr val="accent3"/>
            </a:solidFill>
            <a:round/>
          </a:ln>
          <a:effectLst/>
        </p:spPr>
        <p:txBody>
          <a:bodyPr lIns="0" tIns="0" rIns="0" bIns="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base">
              <a:spcBef>
                <a:spcPct val="0"/>
              </a:spcBef>
              <a:spcAft>
                <a:spcPct val="0"/>
              </a:spcAft>
            </a:pPr>
            <a:endParaRPr lang="zh-CN" altLang="en-US">
              <a:solidFill>
                <a:prstClr val="black"/>
              </a:solidFill>
              <a:cs typeface="Arial"/>
            </a:endParaRPr>
          </a:p>
        </p:txBody>
      </p:sp>
      <p:cxnSp>
        <p:nvCxnSpPr>
          <p:cNvPr id="87" name="直接连接符 95"/>
          <p:cNvCxnSpPr/>
          <p:nvPr/>
        </p:nvCxnSpPr>
        <p:spPr>
          <a:xfrm>
            <a:off x="7509099" y="4631209"/>
            <a:ext cx="866130" cy="0"/>
          </a:xfrm>
          <a:prstGeom prst="line">
            <a:avLst/>
          </a:prstGeom>
        </p:spPr>
        <p:style>
          <a:lnRef idx="1">
            <a:schemeClr val="accent3"/>
          </a:lnRef>
          <a:fillRef idx="0">
            <a:schemeClr val="accent3"/>
          </a:fillRef>
          <a:effectRef idx="0">
            <a:schemeClr val="accent3"/>
          </a:effectRef>
          <a:fontRef idx="minor">
            <a:schemeClr val="tx1"/>
          </a:fontRef>
        </p:style>
      </p:cxnSp>
      <p:sp>
        <p:nvSpPr>
          <p:cNvPr id="88" name="矩形 303"/>
          <p:cNvSpPr/>
          <p:nvPr/>
        </p:nvSpPr>
        <p:spPr bwMode="gray">
          <a:xfrm>
            <a:off x="7658866" y="4564833"/>
            <a:ext cx="108000" cy="108000"/>
          </a:xfrm>
          <a:prstGeom prst="ellipse">
            <a:avLst/>
          </a:prstGeom>
        </p:spPr>
        <p:style>
          <a:lnRef idx="1">
            <a:schemeClr val="accent3"/>
          </a:lnRef>
          <a:fillRef idx="3">
            <a:schemeClr val="accent3"/>
          </a:fillRef>
          <a:effectRef idx="2">
            <a:schemeClr val="accent3"/>
          </a:effectRef>
          <a:fontRef idx="minor">
            <a:schemeClr val="lt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FFFFFF"/>
                </a:solidFill>
                <a:latin typeface="Arial"/>
                <a:ea typeface="+mn-ea"/>
                <a:cs typeface="Arial"/>
              </a:defRPr>
            </a:lvl1pPr>
            <a:lvl2pPr marL="457200" algn="l" rtl="0" fontAlgn="base">
              <a:spcBef>
                <a:spcPct val="0"/>
              </a:spcBef>
              <a:spcAft>
                <a:spcPct val="0"/>
              </a:spcAft>
              <a:defRPr kern="1200">
                <a:solidFill>
                  <a:srgbClr val="FFFFFF"/>
                </a:solidFill>
                <a:latin typeface="Arial"/>
                <a:ea typeface="+mn-ea"/>
                <a:cs typeface="Arial"/>
              </a:defRPr>
            </a:lvl2pPr>
            <a:lvl3pPr marL="914400" algn="l" rtl="0" fontAlgn="base">
              <a:spcBef>
                <a:spcPct val="0"/>
              </a:spcBef>
              <a:spcAft>
                <a:spcPct val="0"/>
              </a:spcAft>
              <a:defRPr kern="1200">
                <a:solidFill>
                  <a:srgbClr val="FFFFFF"/>
                </a:solidFill>
                <a:latin typeface="Arial"/>
                <a:ea typeface="+mn-ea"/>
                <a:cs typeface="Arial"/>
              </a:defRPr>
            </a:lvl3pPr>
            <a:lvl4pPr marL="1371600" algn="l" rtl="0" fontAlgn="base">
              <a:spcBef>
                <a:spcPct val="0"/>
              </a:spcBef>
              <a:spcAft>
                <a:spcPct val="0"/>
              </a:spcAft>
              <a:defRPr kern="1200">
                <a:solidFill>
                  <a:srgbClr val="FFFFFF"/>
                </a:solidFill>
                <a:latin typeface="Arial"/>
                <a:ea typeface="+mn-ea"/>
                <a:cs typeface="Arial"/>
              </a:defRPr>
            </a:lvl4pPr>
            <a:lvl5pPr marL="1828800" algn="l" rtl="0" fontAlgn="base">
              <a:spcBef>
                <a:spcPct val="0"/>
              </a:spcBef>
              <a:spcAft>
                <a:spcPct val="0"/>
              </a:spcAft>
              <a:defRPr kern="1200">
                <a:solidFill>
                  <a:srgbClr val="FFFFFF"/>
                </a:solidFill>
                <a:latin typeface="Arial"/>
                <a:ea typeface="+mn-ea"/>
                <a:cs typeface="Arial"/>
              </a:defRPr>
            </a:lvl5pPr>
            <a:lvl6pPr marL="2286000" algn="l" defTabSz="914400" rtl="0" eaLnBrk="1" latinLnBrk="0" hangingPunct="1">
              <a:defRPr kern="1200">
                <a:solidFill>
                  <a:srgbClr val="FFFFFF"/>
                </a:solidFill>
                <a:latin typeface="Arial"/>
                <a:ea typeface="+mn-ea"/>
                <a:cs typeface="Arial"/>
              </a:defRPr>
            </a:lvl6pPr>
            <a:lvl7pPr marL="2743200" algn="l" defTabSz="914400" rtl="0" eaLnBrk="1" latinLnBrk="0" hangingPunct="1">
              <a:defRPr kern="1200">
                <a:solidFill>
                  <a:srgbClr val="FFFFFF"/>
                </a:solidFill>
                <a:latin typeface="Arial"/>
                <a:ea typeface="+mn-ea"/>
                <a:cs typeface="Arial"/>
              </a:defRPr>
            </a:lvl7pPr>
            <a:lvl8pPr marL="3200400" algn="l" defTabSz="914400" rtl="0" eaLnBrk="1" latinLnBrk="0" hangingPunct="1">
              <a:defRPr kern="1200">
                <a:solidFill>
                  <a:srgbClr val="FFFFFF"/>
                </a:solidFill>
                <a:latin typeface="Arial"/>
                <a:ea typeface="+mn-ea"/>
                <a:cs typeface="Arial"/>
              </a:defRPr>
            </a:lvl8pPr>
            <a:lvl9pPr marL="3657600" algn="l" defTabSz="914400" rtl="0" eaLnBrk="1" latinLnBrk="0" hangingPunct="1">
              <a:defRPr kern="1200">
                <a:solidFill>
                  <a:srgbClr val="FFFFFF"/>
                </a:solidFill>
                <a:latin typeface="Arial"/>
                <a:ea typeface="+mn-ea"/>
                <a:cs typeface="Arial"/>
              </a:defRPr>
            </a:lvl9pPr>
          </a:lstStyle>
          <a:p>
            <a:pPr fontAlgn="base">
              <a:spcAft>
                <a:spcPts val="300"/>
              </a:spcAft>
            </a:pPr>
            <a:endParaRPr lang="zh-CN" altLang="en-US" sz="1600" kern="0" err="1">
              <a:solidFill>
                <a:sysClr val="windowText" lastClr="000000"/>
              </a:solidFill>
              <a:cs typeface="Arial" pitchFamily="34" charset="0"/>
            </a:endParaRPr>
          </a:p>
        </p:txBody>
      </p:sp>
      <p:sp>
        <p:nvSpPr>
          <p:cNvPr id="177" name="TextBox 176"/>
          <p:cNvSpPr txBox="1"/>
          <p:nvPr/>
        </p:nvSpPr>
        <p:spPr>
          <a:xfrm>
            <a:off x="1795862" y="1799976"/>
            <a:ext cx="3304619" cy="180000"/>
          </a:xfrm>
          <a:prstGeom prst="rect">
            <a:avLst/>
          </a:prstGeom>
          <a:solidFill>
            <a:schemeClr val="accent1">
              <a:lumMod val="20000"/>
              <a:lumOff val="80000"/>
            </a:schemeClr>
          </a:solidFill>
        </p:spPr>
        <p:txBody>
          <a:bodyPr wrap="none" lIns="36000" tIns="36000" rIns="36000" bIns="36000" rtlCol="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200" b="1" smtClean="0">
                <a:solidFill>
                  <a:prstClr val="black"/>
                </a:solidFill>
                <a:cs typeface="Arial"/>
              </a:rPr>
              <a:t>流入型</a:t>
            </a:r>
            <a:endParaRPr lang="en-US" sz="1200" b="1" err="1">
              <a:solidFill>
                <a:prstClr val="black"/>
              </a:solidFill>
              <a:cs typeface="Arial"/>
            </a:endParaRPr>
          </a:p>
        </p:txBody>
      </p:sp>
      <p:sp>
        <p:nvSpPr>
          <p:cNvPr id="178" name="TextBox 177"/>
          <p:cNvSpPr txBox="1"/>
          <p:nvPr/>
        </p:nvSpPr>
        <p:spPr>
          <a:xfrm>
            <a:off x="5171383" y="1799976"/>
            <a:ext cx="2105162" cy="180000"/>
          </a:xfrm>
          <a:prstGeom prst="rect">
            <a:avLst/>
          </a:prstGeom>
          <a:solidFill>
            <a:schemeClr val="accent1">
              <a:lumMod val="20000"/>
              <a:lumOff val="80000"/>
            </a:schemeClr>
          </a:solidFill>
        </p:spPr>
        <p:txBody>
          <a:bodyPr wrap="none" lIns="36000" tIns="36000" rIns="36000" bIns="36000" rtlCol="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200" b="1" smtClean="0">
                <a:solidFill>
                  <a:prstClr val="black"/>
                </a:solidFill>
                <a:cs typeface="Arial"/>
              </a:rPr>
              <a:t>流出型</a:t>
            </a:r>
            <a:endParaRPr lang="en-US" sz="1200" b="1" err="1">
              <a:solidFill>
                <a:prstClr val="black"/>
              </a:solidFill>
              <a:cs typeface="Arial"/>
            </a:endParaRPr>
          </a:p>
        </p:txBody>
      </p:sp>
      <p:sp>
        <p:nvSpPr>
          <p:cNvPr id="179" name="TextBox 178"/>
          <p:cNvSpPr txBox="1"/>
          <p:nvPr/>
        </p:nvSpPr>
        <p:spPr>
          <a:xfrm>
            <a:off x="7375299" y="1799976"/>
            <a:ext cx="1080000" cy="180000"/>
          </a:xfrm>
          <a:prstGeom prst="rect">
            <a:avLst/>
          </a:prstGeom>
          <a:solidFill>
            <a:schemeClr val="accent1">
              <a:lumMod val="20000"/>
              <a:lumOff val="80000"/>
            </a:schemeClr>
          </a:solidFill>
        </p:spPr>
        <p:txBody>
          <a:bodyPr wrap="none" lIns="36000" tIns="36000" rIns="36000" bIns="36000" rtlCol="0" anchor="ctr">
            <a:no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base">
              <a:spcBef>
                <a:spcPct val="0"/>
              </a:spcBef>
              <a:spcAft>
                <a:spcPct val="0"/>
              </a:spcAft>
            </a:pPr>
            <a:r>
              <a:rPr lang="zh-CN" altLang="en-US" sz="1200" b="1">
                <a:solidFill>
                  <a:prstClr val="black"/>
                </a:solidFill>
              </a:rPr>
              <a:t>封闭</a:t>
            </a:r>
            <a:r>
              <a:rPr lang="zh-CN" altLang="en-US" sz="1200" b="1" smtClean="0">
                <a:solidFill>
                  <a:prstClr val="black"/>
                </a:solidFill>
                <a:cs typeface="Arial"/>
              </a:rPr>
              <a:t>型</a:t>
            </a:r>
            <a:endParaRPr lang="en-US" sz="1200" b="1" err="1">
              <a:solidFill>
                <a:prstClr val="black"/>
              </a:solidFill>
              <a:cs typeface="Arial"/>
            </a:endParaRPr>
          </a:p>
        </p:txBody>
      </p:sp>
      <p:sp>
        <p:nvSpPr>
          <p:cNvPr id="11" name="Rectangular Callout 10"/>
          <p:cNvSpPr/>
          <p:nvPr/>
        </p:nvSpPr>
        <p:spPr bwMode="gray">
          <a:xfrm>
            <a:off x="175034" y="4933843"/>
            <a:ext cx="1325228" cy="1044000"/>
          </a:xfrm>
          <a:prstGeom prst="wedgeRectCallout">
            <a:avLst>
              <a:gd name="adj1" fmla="val 99809"/>
              <a:gd name="adj2" fmla="val -72877"/>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kern="0" smtClean="0">
                <a:solidFill>
                  <a:sysClr val="windowText" lastClr="000000"/>
                </a:solidFill>
                <a:latin typeface="Arial" pitchFamily="34" charset="0"/>
                <a:cs typeface="Arial" pitchFamily="34" charset="0"/>
              </a:rPr>
              <a:t>具备市场规模但竞争激烈；</a:t>
            </a:r>
            <a:r>
              <a:rPr lang="zh-CN" altLang="en-US" sz="1200" b="1" kern="0" smtClean="0">
                <a:solidFill>
                  <a:schemeClr val="accent1"/>
                </a:solidFill>
                <a:latin typeface="Arial" pitchFamily="34" charset="0"/>
                <a:cs typeface="Arial" pitchFamily="34" charset="0"/>
              </a:rPr>
              <a:t>建议作为目标销货地优先发展</a:t>
            </a:r>
            <a:endParaRPr kumimoji="0" lang="en-US" sz="1200" b="1" i="0" u="none" strike="noStrike" kern="0" cap="none" spc="0" normalizeH="0" baseline="0" noProof="0" err="1" smtClean="0">
              <a:ln>
                <a:noFill/>
              </a:ln>
              <a:solidFill>
                <a:schemeClr val="accent1"/>
              </a:solidFill>
              <a:effectLst/>
              <a:uLnTx/>
              <a:uFillTx/>
              <a:latin typeface="Arial" pitchFamily="34" charset="0"/>
              <a:cs typeface="Arial" pitchFamily="34" charset="0"/>
            </a:endParaRPr>
          </a:p>
        </p:txBody>
      </p:sp>
      <p:sp>
        <p:nvSpPr>
          <p:cNvPr id="180" name="Rectangular Callout 179"/>
          <p:cNvSpPr/>
          <p:nvPr/>
        </p:nvSpPr>
        <p:spPr bwMode="gray">
          <a:xfrm>
            <a:off x="1681990" y="4933843"/>
            <a:ext cx="1325228" cy="1044000"/>
          </a:xfrm>
          <a:prstGeom prst="wedgeRectCallout">
            <a:avLst>
              <a:gd name="adj1" fmla="val 88481"/>
              <a:gd name="adj2" fmla="val -74184"/>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kern="0" smtClean="0">
                <a:solidFill>
                  <a:sysClr val="windowText" lastClr="000000"/>
                </a:solidFill>
                <a:latin typeface="Arial" pitchFamily="34" charset="0"/>
                <a:cs typeface="Arial" pitchFamily="34" charset="0"/>
              </a:rPr>
              <a:t>具备市场规模但五矿在该区域没有仓库资源；建议不作为优先发展区域</a:t>
            </a:r>
            <a:endParaRPr kumimoji="0" lang="en-US" sz="1200" b="1" i="0" u="none" strike="noStrike" kern="0" cap="none" spc="0" normalizeH="0" baseline="0" noProof="0" err="1" smtClean="0">
              <a:ln>
                <a:noFill/>
              </a:ln>
              <a:solidFill>
                <a:schemeClr val="accent1"/>
              </a:solidFill>
              <a:effectLst/>
              <a:uLnTx/>
              <a:uFillTx/>
              <a:latin typeface="Arial" pitchFamily="34" charset="0"/>
              <a:cs typeface="Arial" pitchFamily="34" charset="0"/>
            </a:endParaRPr>
          </a:p>
        </p:txBody>
      </p:sp>
      <p:sp>
        <p:nvSpPr>
          <p:cNvPr id="181" name="Rectangular Callout 180"/>
          <p:cNvSpPr/>
          <p:nvPr/>
        </p:nvSpPr>
        <p:spPr bwMode="gray">
          <a:xfrm>
            <a:off x="3188946" y="4933843"/>
            <a:ext cx="1325228" cy="1044000"/>
          </a:xfrm>
          <a:prstGeom prst="wedgeRectCallout">
            <a:avLst>
              <a:gd name="adj1" fmla="val 36989"/>
              <a:gd name="adj2" fmla="val -67648"/>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kern="0">
                <a:solidFill>
                  <a:schemeClr val="tx1"/>
                </a:solidFill>
                <a:latin typeface="Arial" pitchFamily="34" charset="0"/>
                <a:cs typeface="Arial" pitchFamily="34" charset="0"/>
              </a:rPr>
              <a:t>市场规模</a:t>
            </a:r>
            <a:r>
              <a:rPr lang="zh-CN" altLang="en-US" sz="1200" kern="0" smtClean="0">
                <a:solidFill>
                  <a:schemeClr val="tx1"/>
                </a:solidFill>
                <a:latin typeface="Arial" pitchFamily="34" charset="0"/>
                <a:cs typeface="Arial" pitchFamily="34" charset="0"/>
              </a:rPr>
              <a:t>小；仓库基础存在不确定性；建议与其他区域相配合</a:t>
            </a:r>
            <a:endParaRPr lang="en-US" sz="1200" kern="0">
              <a:solidFill>
                <a:schemeClr val="tx1"/>
              </a:solidFill>
              <a:latin typeface="Arial" pitchFamily="34" charset="0"/>
              <a:cs typeface="Arial" pitchFamily="34" charset="0"/>
            </a:endParaRPr>
          </a:p>
        </p:txBody>
      </p:sp>
      <p:sp>
        <p:nvSpPr>
          <p:cNvPr id="182" name="Rectangular Callout 181"/>
          <p:cNvSpPr/>
          <p:nvPr/>
        </p:nvSpPr>
        <p:spPr bwMode="gray">
          <a:xfrm>
            <a:off x="4695902" y="4933843"/>
            <a:ext cx="1325228" cy="1044000"/>
          </a:xfrm>
          <a:prstGeom prst="wedgeRectCallout">
            <a:avLst>
              <a:gd name="adj1" fmla="val 33899"/>
              <a:gd name="adj2" fmla="val -67648"/>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200" kern="0" smtClean="0">
                <a:solidFill>
                  <a:sysClr val="windowText" lastClr="000000"/>
                </a:solidFill>
                <a:latin typeface="Arial" pitchFamily="34" charset="0"/>
                <a:cs typeface="Arial" pitchFamily="34" charset="0"/>
              </a:rPr>
              <a:t>具备市场规模；具备一家仓库；</a:t>
            </a:r>
            <a:r>
              <a:rPr lang="zh-CN" altLang="en-US" sz="1200" b="1" kern="0" smtClean="0">
                <a:solidFill>
                  <a:schemeClr val="accent1"/>
                </a:solidFill>
                <a:latin typeface="Arial" pitchFamily="34" charset="0"/>
                <a:cs typeface="Arial" pitchFamily="34" charset="0"/>
              </a:rPr>
              <a:t>建议优先发展</a:t>
            </a:r>
            <a:endParaRPr kumimoji="0" lang="en-US" sz="1200" b="1" i="0" u="none" strike="noStrike" kern="0" cap="none" spc="0" normalizeH="0" baseline="0" noProof="0" err="1" smtClean="0">
              <a:ln>
                <a:noFill/>
              </a:ln>
              <a:solidFill>
                <a:schemeClr val="accent1"/>
              </a:solidFill>
              <a:effectLst/>
              <a:uLnTx/>
              <a:uFillTx/>
              <a:latin typeface="Arial" pitchFamily="34" charset="0"/>
              <a:cs typeface="Arial" pitchFamily="34" charset="0"/>
            </a:endParaRPr>
          </a:p>
        </p:txBody>
      </p:sp>
      <p:sp>
        <p:nvSpPr>
          <p:cNvPr id="183" name="Rectangular Callout 182"/>
          <p:cNvSpPr/>
          <p:nvPr/>
        </p:nvSpPr>
        <p:spPr bwMode="gray">
          <a:xfrm>
            <a:off x="6202858" y="4933843"/>
            <a:ext cx="1325228" cy="1044000"/>
          </a:xfrm>
          <a:prstGeom prst="wedgeRectCallout">
            <a:avLst>
              <a:gd name="adj1" fmla="val 8153"/>
              <a:gd name="adj2" fmla="val -70263"/>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kern="0" smtClean="0">
                <a:solidFill>
                  <a:sysClr val="windowText" lastClr="000000"/>
                </a:solidFill>
                <a:latin typeface="Arial" pitchFamily="34" charset="0"/>
                <a:cs typeface="Arial" pitchFamily="34" charset="0"/>
              </a:rPr>
              <a:t>市场规模较小</a:t>
            </a:r>
            <a:r>
              <a:rPr lang="zh-CN" altLang="en-US" sz="1200" kern="0">
                <a:solidFill>
                  <a:schemeClr val="tx1"/>
                </a:solidFill>
                <a:latin typeface="Arial" pitchFamily="34" charset="0"/>
                <a:cs typeface="Arial" pitchFamily="34" charset="0"/>
              </a:rPr>
              <a:t>；建议与其他区域相配合</a:t>
            </a:r>
            <a:endParaRPr lang="en-US" sz="1200" kern="0">
              <a:solidFill>
                <a:schemeClr val="tx1"/>
              </a:solidFill>
              <a:latin typeface="Arial" pitchFamily="34" charset="0"/>
              <a:cs typeface="Arial" pitchFamily="34" charset="0"/>
            </a:endParaRPr>
          </a:p>
        </p:txBody>
      </p:sp>
      <p:sp>
        <p:nvSpPr>
          <p:cNvPr id="184" name="Rectangular Callout 183"/>
          <p:cNvSpPr/>
          <p:nvPr/>
        </p:nvSpPr>
        <p:spPr bwMode="gray">
          <a:xfrm>
            <a:off x="7709812" y="4933843"/>
            <a:ext cx="1325228" cy="1044000"/>
          </a:xfrm>
          <a:prstGeom prst="wedgeRectCallout">
            <a:avLst>
              <a:gd name="adj1" fmla="val -12444"/>
              <a:gd name="adj2" fmla="val -70263"/>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200" kern="0" smtClean="0">
                <a:solidFill>
                  <a:sysClr val="windowText" lastClr="000000"/>
                </a:solidFill>
                <a:latin typeface="Arial" pitchFamily="34" charset="0"/>
                <a:cs typeface="Arial" pitchFamily="34" charset="0"/>
              </a:rPr>
              <a:t>市场</a:t>
            </a:r>
            <a:r>
              <a:rPr lang="zh-CN" altLang="en-US" sz="1200" kern="0">
                <a:solidFill>
                  <a:sysClr val="windowText" lastClr="000000"/>
                </a:solidFill>
                <a:latin typeface="Arial" pitchFamily="34" charset="0"/>
                <a:cs typeface="Arial" pitchFamily="34" charset="0"/>
              </a:rPr>
              <a:t>规模较小</a:t>
            </a:r>
            <a:r>
              <a:rPr lang="zh-CN" altLang="en-US" sz="1200" kern="0">
                <a:solidFill>
                  <a:schemeClr val="tx1"/>
                </a:solidFill>
                <a:latin typeface="Arial" pitchFamily="34" charset="0"/>
                <a:cs typeface="Arial" pitchFamily="34" charset="0"/>
              </a:rPr>
              <a:t>；建议与其他区域相配合</a:t>
            </a:r>
            <a:endParaRPr lang="en-US" sz="1200" kern="0">
              <a:solidFill>
                <a:schemeClr val="tx1"/>
              </a:solidFill>
              <a:latin typeface="Arial" pitchFamily="34" charset="0"/>
              <a:cs typeface="Arial" pitchFamily="34" charset="0"/>
            </a:endParaRPr>
          </a:p>
        </p:txBody>
      </p:sp>
      <p:sp>
        <p:nvSpPr>
          <p:cNvPr id="4" name="Rectangle 3"/>
          <p:cNvSpPr/>
          <p:nvPr/>
        </p:nvSpPr>
        <p:spPr bwMode="gray">
          <a:xfrm>
            <a:off x="1809510" y="2043627"/>
            <a:ext cx="1119954" cy="2791554"/>
          </a:xfrm>
          <a:prstGeom prst="rect">
            <a:avLst/>
          </a:prstGeom>
          <a:noFill/>
        </p:spPr>
        <p:style>
          <a:lnRef idx="2">
            <a:schemeClr val="accent1"/>
          </a:lnRef>
          <a:fillRef idx="1">
            <a:schemeClr val="lt1"/>
          </a:fillRef>
          <a:effectRef idx="0">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134" name="Rectangle 133"/>
          <p:cNvSpPr/>
          <p:nvPr/>
        </p:nvSpPr>
        <p:spPr bwMode="gray">
          <a:xfrm>
            <a:off x="5151623" y="2043627"/>
            <a:ext cx="1119954" cy="2791554"/>
          </a:xfrm>
          <a:prstGeom prst="rect">
            <a:avLst/>
          </a:prstGeom>
          <a:noFill/>
        </p:spPr>
        <p:style>
          <a:lnRef idx="2">
            <a:schemeClr val="accent1"/>
          </a:lnRef>
          <a:fillRef idx="1">
            <a:schemeClr val="lt1"/>
          </a:fillRef>
          <a:effectRef idx="0">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401812415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 name="Rectangle 37"/>
          <p:cNvSpPr/>
          <p:nvPr/>
        </p:nvSpPr>
        <p:spPr bwMode="gray">
          <a:xfrm>
            <a:off x="6404427" y="1569489"/>
            <a:ext cx="2384496" cy="2934272"/>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全国扩张</a:t>
            </a:r>
            <a:endParaRPr kumimoji="0" lang="en-US" altLang="zh-CN"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0" marR="0" indent="0" algn="ctr" defTabSz="914400" rtl="0" eaLnBrk="1" fontAlgn="base" latinLnBrk="0" hangingPunct="1">
              <a:lnSpc>
                <a:spcPct val="100000"/>
              </a:lnSpc>
              <a:spcBef>
                <a:spcPct val="0"/>
              </a:spcBef>
              <a:spcAft>
                <a:spcPts val="300"/>
              </a:spcAft>
              <a:buClrTx/>
              <a:buSzTx/>
              <a:buFontTx/>
              <a:buNone/>
            </a:pPr>
            <a:r>
              <a:rPr lang="zh-CN" altLang="en-US" sz="1400" kern="0" smtClean="0">
                <a:solidFill>
                  <a:sysClr val="windowText" lastClr="000000"/>
                </a:solidFill>
                <a:latin typeface="Arial" pitchFamily="34" charset="0"/>
                <a:cs typeface="Arial" pitchFamily="34" charset="0"/>
              </a:rPr>
              <a:t>一线市场版图稳定后再向二线市场进军，扩张至全国</a:t>
            </a:r>
            <a:endParaRPr kumimoji="0" 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9" name="Rectangle 38"/>
          <p:cNvSpPr/>
          <p:nvPr/>
        </p:nvSpPr>
        <p:spPr bwMode="gray">
          <a:xfrm>
            <a:off x="3431417" y="1569489"/>
            <a:ext cx="2384496" cy="2934272"/>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市场增强</a:t>
            </a:r>
            <a:endParaRPr kumimoji="0" lang="en-US" altLang="zh-CN" sz="1400" b="1"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0" marR="0" indent="0" algn="ctr" defTabSz="914400" rtl="0" eaLnBrk="1" fontAlgn="base" latinLnBrk="0" hangingPunct="1">
              <a:lnSpc>
                <a:spcPct val="100000"/>
              </a:lnSpc>
              <a:spcBef>
                <a:spcPct val="0"/>
              </a:spcBef>
              <a:spcAft>
                <a:spcPts val="300"/>
              </a:spcAft>
              <a:buClrTx/>
              <a:buSzTx/>
              <a:buFontTx/>
              <a:buNone/>
            </a:pPr>
            <a:r>
              <a:rPr kumimoji="0" lang="zh-CN" altLang="en-US" sz="14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提高华北华东渗透率，并加入东北和中南作为补充</a:t>
            </a:r>
            <a:endParaRPr kumimoji="0" lang="en-US" altLang="zh-CN" sz="1400" b="0" i="0" u="none" strike="noStrike" kern="0" cap="none" spc="0" normalizeH="0" baseline="0" noProof="0" smtClean="0">
              <a:ln>
                <a:noFill/>
              </a:ln>
              <a:solidFill>
                <a:sysClr val="windowText" lastClr="000000"/>
              </a:solidFill>
              <a:effectLst/>
              <a:uLnTx/>
              <a:uFillTx/>
              <a:latin typeface="Arial" pitchFamily="34" charset="0"/>
              <a:cs typeface="Arial" pitchFamily="34" charset="0"/>
            </a:endParaRPr>
          </a:p>
          <a:p>
            <a:pPr marL="0" marR="0" indent="0" algn="ctr" defTabSz="914400" rtl="0" eaLnBrk="1" fontAlgn="base" latinLnBrk="0" hangingPunct="1">
              <a:lnSpc>
                <a:spcPct val="100000"/>
              </a:lnSpc>
              <a:spcBef>
                <a:spcPct val="0"/>
              </a:spcBef>
              <a:spcAft>
                <a:spcPts val="300"/>
              </a:spcAft>
              <a:buClrTx/>
              <a:buSzTx/>
              <a:buFontTx/>
              <a:buNone/>
            </a:pPr>
            <a:endParaRPr kumimoji="0" 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0" name="Rectangle 39"/>
          <p:cNvSpPr/>
          <p:nvPr/>
        </p:nvSpPr>
        <p:spPr bwMode="gray">
          <a:xfrm>
            <a:off x="439908" y="1569489"/>
            <a:ext cx="2384496" cy="2934272"/>
          </a:xfrm>
          <a:prstGeom prst="rect">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b="1" kern="0" smtClean="0">
                <a:solidFill>
                  <a:sysClr val="windowText" lastClr="000000"/>
                </a:solidFill>
                <a:latin typeface="Arial" pitchFamily="34" charset="0"/>
                <a:cs typeface="Arial" pitchFamily="34" charset="0"/>
              </a:rPr>
              <a:t>市场构建</a:t>
            </a:r>
            <a:endParaRPr lang="en-US" altLang="zh-CN" sz="1400" b="1" kern="0" smtClean="0">
              <a:solidFill>
                <a:sysClr val="windowText" lastClr="000000"/>
              </a:solidFill>
              <a:latin typeface="Arial" pitchFamily="34" charset="0"/>
              <a:cs typeface="Arial" pitchFamily="34" charset="0"/>
            </a:endParaRPr>
          </a:p>
          <a:p>
            <a:pPr marL="0" marR="0" indent="0" algn="ctr" defTabSz="914400" rtl="0" eaLnBrk="1" fontAlgn="base" latinLnBrk="0" hangingPunct="1">
              <a:lnSpc>
                <a:spcPct val="100000"/>
              </a:lnSpc>
              <a:spcBef>
                <a:spcPct val="0"/>
              </a:spcBef>
              <a:spcAft>
                <a:spcPts val="300"/>
              </a:spcAft>
              <a:buClrTx/>
              <a:buSzTx/>
              <a:buFontTx/>
              <a:buNone/>
            </a:pPr>
            <a:r>
              <a:rPr lang="zh-CN" altLang="en-US" sz="1400" kern="0" smtClean="0">
                <a:solidFill>
                  <a:sysClr val="windowText" lastClr="000000"/>
                </a:solidFill>
                <a:latin typeface="Arial" pitchFamily="34" charset="0"/>
                <a:cs typeface="Arial" pitchFamily="34" charset="0"/>
              </a:rPr>
              <a:t>在最大的两个市场实现初步渗透</a:t>
            </a:r>
            <a:endParaRPr kumimoji="0" lang="en-US" sz="14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 name="标题 1"/>
          <p:cNvSpPr>
            <a:spLocks noGrp="1"/>
          </p:cNvSpPr>
          <p:nvPr>
            <p:ph type="title"/>
          </p:nvPr>
        </p:nvSpPr>
        <p:spPr/>
        <p:txBody>
          <a:bodyPr/>
          <a:lstStyle/>
          <a:p>
            <a:r>
              <a:rPr lang="zh-CN" altLang="en-US" smtClean="0"/>
              <a:t>以一、二线市场为切入点，做强后再向全国扩张</a:t>
            </a:r>
            <a:endParaRPr lang="zh-CN" altLang="en-US"/>
          </a:p>
        </p:txBody>
      </p:sp>
      <p:sp>
        <p:nvSpPr>
          <p:cNvPr id="3" name="文本占位符 2"/>
          <p:cNvSpPr>
            <a:spLocks noGrp="1"/>
          </p:cNvSpPr>
          <p:nvPr>
            <p:ph type="body" idx="13"/>
          </p:nvPr>
        </p:nvSpPr>
        <p:spPr/>
        <p:txBody>
          <a:bodyPr/>
          <a:lstStyle/>
          <a:p>
            <a:r>
              <a:rPr lang="zh-CN" altLang="en-US"/>
              <a:t>第一阶段</a:t>
            </a:r>
            <a:r>
              <a:rPr lang="zh-CN" altLang="en-US" smtClean="0"/>
              <a:t>区域策略概览</a:t>
            </a:r>
            <a:endParaRPr lang="zh-CN" altLang="en-US"/>
          </a:p>
        </p:txBody>
      </p:sp>
      <p:sp>
        <p:nvSpPr>
          <p:cNvPr id="150" name="Rectangle 149"/>
          <p:cNvSpPr/>
          <p:nvPr>
            <p:custDataLst>
              <p:tags r:id="rId2"/>
            </p:custDataLst>
          </p:nvPr>
        </p:nvSpPr>
        <p:spPr>
          <a:xfrm>
            <a:off x="5236537" y="6392833"/>
            <a:ext cx="3627093" cy="400110"/>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lvl="0"/>
            <a:r>
              <a:rPr lang="zh-CN" altLang="en-US" sz="1000" smtClean="0">
                <a:solidFill>
                  <a:prstClr val="black"/>
                </a:solidFill>
              </a:rPr>
              <a:t>*注：六</a:t>
            </a:r>
            <a:r>
              <a:rPr lang="zh-CN" altLang="en-US" sz="1000">
                <a:solidFill>
                  <a:prstClr val="black"/>
                </a:solidFill>
              </a:rPr>
              <a:t>大区域划分按照钢铁协会统计口径，与五矿区域划分</a:t>
            </a:r>
            <a:r>
              <a:rPr lang="zh-CN" altLang="en-US" sz="1000" smtClean="0">
                <a:solidFill>
                  <a:prstClr val="black"/>
                </a:solidFill>
              </a:rPr>
              <a:t>不同（五矿山东属华北，河南、山西属西北）</a:t>
            </a:r>
            <a:endParaRPr lang="zh-HK" altLang="en-US" sz="1000">
              <a:solidFill>
                <a:prstClr val="black"/>
              </a:solidFill>
            </a:endParaRPr>
          </a:p>
        </p:txBody>
      </p:sp>
      <p:sp>
        <p:nvSpPr>
          <p:cNvPr id="201" name="Oval 200"/>
          <p:cNvSpPr/>
          <p:nvPr/>
        </p:nvSpPr>
        <p:spPr bwMode="gray">
          <a:xfrm>
            <a:off x="7522648" y="2722926"/>
            <a:ext cx="364507" cy="364507"/>
          </a:xfrm>
          <a:prstGeom prst="ellipse">
            <a:avLst/>
          </a:prstGeom>
          <a:solidFill>
            <a:schemeClr val="bg2">
              <a:lumMod val="75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华北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2" name="Oval 201"/>
          <p:cNvSpPr/>
          <p:nvPr/>
        </p:nvSpPr>
        <p:spPr bwMode="gray">
          <a:xfrm>
            <a:off x="8326135" y="2402486"/>
            <a:ext cx="364507" cy="364507"/>
          </a:xfrm>
          <a:prstGeom prst="ellipse">
            <a:avLst/>
          </a:prstGeom>
          <a:solidFill>
            <a:schemeClr val="bg2">
              <a:lumMod val="75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东北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3" name="Oval 202"/>
          <p:cNvSpPr/>
          <p:nvPr/>
        </p:nvSpPr>
        <p:spPr bwMode="gray">
          <a:xfrm>
            <a:off x="8168971" y="3477133"/>
            <a:ext cx="364507" cy="364507"/>
          </a:xfrm>
          <a:prstGeom prst="ellipse">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华东</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4" name="Oval 203"/>
          <p:cNvSpPr/>
          <p:nvPr/>
        </p:nvSpPr>
        <p:spPr bwMode="gray">
          <a:xfrm>
            <a:off x="7501643" y="4027344"/>
            <a:ext cx="364507" cy="364507"/>
          </a:xfrm>
          <a:prstGeom prst="ellipse">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中南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5" name="Oval 204"/>
          <p:cNvSpPr/>
          <p:nvPr/>
        </p:nvSpPr>
        <p:spPr bwMode="gray">
          <a:xfrm>
            <a:off x="6769419" y="3728765"/>
            <a:ext cx="364507" cy="364507"/>
          </a:xfrm>
          <a:prstGeom prst="ellipse">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西南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206" name="Oval 205"/>
          <p:cNvSpPr/>
          <p:nvPr/>
        </p:nvSpPr>
        <p:spPr bwMode="gray">
          <a:xfrm>
            <a:off x="6542628" y="3028834"/>
            <a:ext cx="364507" cy="364507"/>
          </a:xfrm>
          <a:prstGeom prst="ellipse">
            <a:avLst/>
          </a:prstGeom>
          <a:solidFill>
            <a:schemeClr val="bg1">
              <a:lumMod val="95000"/>
            </a:schemeClr>
          </a:solidFill>
          <a:effectLst>
            <a:outerShdw blurRad="50800" dist="38100" dir="2700000" algn="tl" rotWithShape="0">
              <a:prstClr val="black">
                <a:alpha val="40000"/>
              </a:prstClr>
            </a:outerShdw>
          </a:effectLst>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西北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cxnSp>
        <p:nvCxnSpPr>
          <p:cNvPr id="207" name="Straight Arrow Connector 206"/>
          <p:cNvCxnSpPr>
            <a:stCxn id="202" idx="4"/>
            <a:endCxn id="203" idx="0"/>
          </p:cNvCxnSpPr>
          <p:nvPr/>
        </p:nvCxnSpPr>
        <p:spPr>
          <a:xfrm flipH="1">
            <a:off x="8351225" y="2766993"/>
            <a:ext cx="157164" cy="710141"/>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8" name="Straight Arrow Connector 207"/>
          <p:cNvCxnSpPr>
            <a:stCxn id="201" idx="5"/>
            <a:endCxn id="203" idx="1"/>
          </p:cNvCxnSpPr>
          <p:nvPr/>
        </p:nvCxnSpPr>
        <p:spPr>
          <a:xfrm>
            <a:off x="7833775" y="3034053"/>
            <a:ext cx="388578" cy="496462"/>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9" name="Straight Arrow Connector 208"/>
          <p:cNvCxnSpPr>
            <a:stCxn id="204" idx="7"/>
            <a:endCxn id="203" idx="3"/>
          </p:cNvCxnSpPr>
          <p:nvPr/>
        </p:nvCxnSpPr>
        <p:spPr>
          <a:xfrm flipV="1">
            <a:off x="7812769" y="3788260"/>
            <a:ext cx="409582" cy="292464"/>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0" name="Straight Arrow Connector 209"/>
          <p:cNvCxnSpPr>
            <a:stCxn id="201" idx="4"/>
            <a:endCxn id="204" idx="0"/>
          </p:cNvCxnSpPr>
          <p:nvPr/>
        </p:nvCxnSpPr>
        <p:spPr>
          <a:xfrm flipH="1">
            <a:off x="7683897" y="3087433"/>
            <a:ext cx="21006" cy="939911"/>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1" name="Straight Arrow Connector 210"/>
          <p:cNvCxnSpPr>
            <a:stCxn id="201" idx="3"/>
            <a:endCxn id="206" idx="6"/>
          </p:cNvCxnSpPr>
          <p:nvPr/>
        </p:nvCxnSpPr>
        <p:spPr>
          <a:xfrm flipH="1">
            <a:off x="6907135" y="3034053"/>
            <a:ext cx="668893" cy="177037"/>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2" name="Straight Arrow Connector 211"/>
          <p:cNvCxnSpPr>
            <a:stCxn id="206" idx="4"/>
            <a:endCxn id="205" idx="1"/>
          </p:cNvCxnSpPr>
          <p:nvPr/>
        </p:nvCxnSpPr>
        <p:spPr>
          <a:xfrm>
            <a:off x="6724883" y="3393342"/>
            <a:ext cx="97918" cy="388803"/>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3" name="Straight Arrow Connector 212"/>
          <p:cNvCxnSpPr>
            <a:stCxn id="204" idx="2"/>
            <a:endCxn id="205" idx="5"/>
          </p:cNvCxnSpPr>
          <p:nvPr/>
        </p:nvCxnSpPr>
        <p:spPr>
          <a:xfrm flipH="1" flipV="1">
            <a:off x="7080546" y="4039891"/>
            <a:ext cx="421097" cy="169705"/>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47" name="Oval 346"/>
          <p:cNvSpPr/>
          <p:nvPr/>
        </p:nvSpPr>
        <p:spPr bwMode="gray">
          <a:xfrm>
            <a:off x="4128753" y="2722926"/>
            <a:ext cx="364507" cy="364507"/>
          </a:xfrm>
          <a:prstGeom prst="ellipse">
            <a:avLst/>
          </a:prstGeom>
          <a:solidFill>
            <a:schemeClr val="bg2">
              <a:lumMod val="75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华北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48" name="Oval 347"/>
          <p:cNvSpPr/>
          <p:nvPr/>
        </p:nvSpPr>
        <p:spPr bwMode="gray">
          <a:xfrm>
            <a:off x="4932240" y="2402486"/>
            <a:ext cx="364507" cy="364507"/>
          </a:xfrm>
          <a:prstGeom prst="ellipse">
            <a:avLst/>
          </a:prstGeom>
          <a:solidFill>
            <a:schemeClr val="bg2">
              <a:lumMod val="75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东北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49" name="Oval 348"/>
          <p:cNvSpPr/>
          <p:nvPr/>
        </p:nvSpPr>
        <p:spPr bwMode="gray">
          <a:xfrm>
            <a:off x="4775076" y="3477133"/>
            <a:ext cx="364507" cy="364507"/>
          </a:xfrm>
          <a:prstGeom prst="ellipse">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华东</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50" name="Oval 349"/>
          <p:cNvSpPr/>
          <p:nvPr/>
        </p:nvSpPr>
        <p:spPr bwMode="gray">
          <a:xfrm>
            <a:off x="4107748" y="4027344"/>
            <a:ext cx="364507" cy="364507"/>
          </a:xfrm>
          <a:prstGeom prst="ellipse">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中南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cxnSp>
        <p:nvCxnSpPr>
          <p:cNvPr id="353" name="Straight Arrow Connector 352"/>
          <p:cNvCxnSpPr>
            <a:stCxn id="348" idx="4"/>
            <a:endCxn id="349" idx="0"/>
          </p:cNvCxnSpPr>
          <p:nvPr/>
        </p:nvCxnSpPr>
        <p:spPr>
          <a:xfrm flipH="1">
            <a:off x="4957330" y="2766993"/>
            <a:ext cx="157164" cy="710141"/>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54" name="Straight Arrow Connector 353"/>
          <p:cNvCxnSpPr>
            <a:stCxn id="347" idx="5"/>
            <a:endCxn id="349" idx="1"/>
          </p:cNvCxnSpPr>
          <p:nvPr/>
        </p:nvCxnSpPr>
        <p:spPr>
          <a:xfrm>
            <a:off x="4439880" y="3034053"/>
            <a:ext cx="388578" cy="496462"/>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55" name="Straight Arrow Connector 354"/>
          <p:cNvCxnSpPr>
            <a:stCxn id="350" idx="7"/>
            <a:endCxn id="349" idx="3"/>
          </p:cNvCxnSpPr>
          <p:nvPr/>
        </p:nvCxnSpPr>
        <p:spPr>
          <a:xfrm flipV="1">
            <a:off x="4418874" y="3788260"/>
            <a:ext cx="409582" cy="292464"/>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56" name="Straight Arrow Connector 355"/>
          <p:cNvCxnSpPr>
            <a:stCxn id="347" idx="4"/>
            <a:endCxn id="350" idx="0"/>
          </p:cNvCxnSpPr>
          <p:nvPr/>
        </p:nvCxnSpPr>
        <p:spPr>
          <a:xfrm flipH="1">
            <a:off x="4290002" y="3087433"/>
            <a:ext cx="21006" cy="939911"/>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68" name="Oval 367"/>
          <p:cNvSpPr/>
          <p:nvPr/>
        </p:nvSpPr>
        <p:spPr bwMode="gray">
          <a:xfrm>
            <a:off x="1154036" y="2968590"/>
            <a:ext cx="364507" cy="364507"/>
          </a:xfrm>
          <a:prstGeom prst="ellipse">
            <a:avLst/>
          </a:prstGeom>
          <a:solidFill>
            <a:schemeClr val="bg2">
              <a:lumMod val="75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华北</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70" name="Oval 369"/>
          <p:cNvSpPr/>
          <p:nvPr/>
        </p:nvSpPr>
        <p:spPr bwMode="gray">
          <a:xfrm>
            <a:off x="1800359" y="3722797"/>
            <a:ext cx="364507" cy="364507"/>
          </a:xfrm>
          <a:prstGeom prst="ellipse">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0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华东</a:t>
            </a: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cxnSp>
        <p:nvCxnSpPr>
          <p:cNvPr id="375" name="Straight Arrow Connector 374"/>
          <p:cNvCxnSpPr>
            <a:stCxn id="368" idx="5"/>
            <a:endCxn id="370" idx="1"/>
          </p:cNvCxnSpPr>
          <p:nvPr/>
        </p:nvCxnSpPr>
        <p:spPr>
          <a:xfrm>
            <a:off x="1465163" y="3279717"/>
            <a:ext cx="388578" cy="496462"/>
          </a:xfrm>
          <a:prstGeom prst="straightConnector1">
            <a:avLst/>
          </a:prstGeom>
          <a:ln w="28575">
            <a:solidFill>
              <a:schemeClr val="accent1"/>
            </a:solidFill>
            <a:tailEnd type="arrow"/>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Isosceles Triangle 4"/>
          <p:cNvSpPr/>
          <p:nvPr/>
        </p:nvSpPr>
        <p:spPr bwMode="gray">
          <a:xfrm rot="5400000">
            <a:off x="2265528" y="3079709"/>
            <a:ext cx="1692322" cy="207346"/>
          </a:xfrm>
          <a:prstGeom prst="triangle">
            <a:avLst/>
          </a:prstGeom>
          <a:ln>
            <a:noFill/>
          </a:ln>
        </p:spPr>
        <p:style>
          <a:lnRef idx="1">
            <a:schemeClr val="accent5"/>
          </a:lnRef>
          <a:fillRef idx="2">
            <a:schemeClr val="accent5"/>
          </a:fillRef>
          <a:effectRef idx="1">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2" name="Isosceles Triangle 41"/>
          <p:cNvSpPr/>
          <p:nvPr/>
        </p:nvSpPr>
        <p:spPr bwMode="gray">
          <a:xfrm rot="5400000">
            <a:off x="5254388" y="3079709"/>
            <a:ext cx="1692322" cy="207346"/>
          </a:xfrm>
          <a:prstGeom prst="triangle">
            <a:avLst/>
          </a:prstGeom>
          <a:ln>
            <a:noFill/>
          </a:ln>
        </p:spPr>
        <p:style>
          <a:lnRef idx="1">
            <a:schemeClr val="accent5"/>
          </a:lnRef>
          <a:fillRef idx="2">
            <a:schemeClr val="accent5"/>
          </a:fillRef>
          <a:effectRef idx="1">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4" name="Rectangle 43"/>
          <p:cNvSpPr/>
          <p:nvPr/>
        </p:nvSpPr>
        <p:spPr bwMode="gray">
          <a:xfrm>
            <a:off x="436561" y="4599294"/>
            <a:ext cx="4104000" cy="1728000"/>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i="1" u="sng" kern="0" smtClean="0">
                <a:solidFill>
                  <a:sysClr val="windowText" lastClr="000000"/>
                </a:solidFill>
                <a:latin typeface="Arial" pitchFamily="34" charset="0"/>
                <a:cs typeface="Arial" pitchFamily="34" charset="0"/>
              </a:rPr>
              <a:t>优势</a:t>
            </a:r>
            <a:endParaRPr lang="en-US" altLang="zh-CN" sz="1400" i="1" u="sng" kern="0" smtClean="0">
              <a:solidFill>
                <a:sysClr val="windowText" lastClr="000000"/>
              </a:solidFill>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b="1" kern="0" smtClean="0">
                <a:solidFill>
                  <a:sysClr val="windowText" lastClr="000000"/>
                </a:solidFill>
                <a:latin typeface="Arial" pitchFamily="34" charset="0"/>
                <a:cs typeface="Arial" pitchFamily="34" charset="0"/>
              </a:rPr>
              <a:t>市场潜力充足：</a:t>
            </a:r>
            <a:r>
              <a:rPr lang="zh-CN" altLang="en-US" sz="1200" kern="0" smtClean="0">
                <a:solidFill>
                  <a:sysClr val="windowText" lastClr="000000"/>
                </a:solidFill>
                <a:latin typeface="Arial" pitchFamily="34" charset="0"/>
                <a:cs typeface="Arial" pitchFamily="34" charset="0"/>
              </a:rPr>
              <a:t>华北华东为最大规模的市场，具备足够量的潜在用户群</a:t>
            </a:r>
            <a:endParaRPr lang="en-US" altLang="zh-CN" sz="1200" kern="0" smtClean="0">
              <a:solidFill>
                <a:sysClr val="windowText" lastClr="000000"/>
              </a:solidFill>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b="1" kern="0">
                <a:solidFill>
                  <a:sysClr val="windowText" lastClr="000000"/>
                </a:solidFill>
                <a:latin typeface="Arial" pitchFamily="34" charset="0"/>
                <a:cs typeface="Arial" pitchFamily="34" charset="0"/>
              </a:rPr>
              <a:t>电商</a:t>
            </a:r>
            <a:r>
              <a:rPr lang="zh-CN" altLang="en-US" sz="1200" b="1" kern="0" smtClean="0">
                <a:solidFill>
                  <a:sysClr val="windowText" lastClr="000000"/>
                </a:solidFill>
                <a:latin typeface="Arial" pitchFamily="34" charset="0"/>
                <a:cs typeface="Arial" pitchFamily="34" charset="0"/>
              </a:rPr>
              <a:t>环境成熟：</a:t>
            </a:r>
            <a:r>
              <a:rPr lang="zh-CN" altLang="en-US" sz="1200" kern="0" smtClean="0">
                <a:solidFill>
                  <a:sysClr val="windowText" lastClr="000000"/>
                </a:solidFill>
                <a:latin typeface="Arial" pitchFamily="34" charset="0"/>
                <a:cs typeface="Arial" pitchFamily="34" charset="0"/>
              </a:rPr>
              <a:t>华东钢贸电商竞争激烈，但也意味着其使用习惯成熟，市场培育成本较低</a:t>
            </a:r>
            <a:endParaRPr lang="en-US" altLang="zh-CN" sz="1200" kern="0" smtClean="0">
              <a:solidFill>
                <a:sysClr val="windowText" lastClr="000000"/>
              </a:solidFill>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b="1" kern="0">
                <a:solidFill>
                  <a:sysClr val="windowText" lastClr="000000"/>
                </a:solidFill>
                <a:latin typeface="Arial" pitchFamily="34" charset="0"/>
                <a:cs typeface="Arial" pitchFamily="34" charset="0"/>
              </a:rPr>
              <a:t>五矿</a:t>
            </a:r>
            <a:r>
              <a:rPr lang="zh-CN" altLang="en-US" sz="1200" b="1" kern="0" smtClean="0">
                <a:solidFill>
                  <a:sysClr val="windowText" lastClr="000000"/>
                </a:solidFill>
                <a:latin typeface="Arial" pitchFamily="34" charset="0"/>
                <a:cs typeface="Arial" pitchFamily="34" charset="0"/>
              </a:rPr>
              <a:t>资源在华北较强：</a:t>
            </a:r>
            <a:r>
              <a:rPr lang="zh-CN" altLang="en-US" sz="1200" kern="0" smtClean="0">
                <a:solidFill>
                  <a:sysClr val="windowText" lastClr="000000"/>
                </a:solidFill>
                <a:latin typeface="Arial" pitchFamily="34" charset="0"/>
                <a:cs typeface="Arial" pitchFamily="34" charset="0"/>
              </a:rPr>
              <a:t>五矿在华北采销实力强，目前已选定大兴库；在华东仓库资源较强，目前已选定无锡库</a:t>
            </a:r>
            <a:endParaRPr lang="en-US" altLang="zh-CN" sz="1200" kern="0" smtClean="0">
              <a:solidFill>
                <a:sysClr val="windowText" lastClr="000000"/>
              </a:solidFill>
              <a:latin typeface="Arial" pitchFamily="34" charset="0"/>
              <a:cs typeface="Arial" pitchFamily="34" charset="0"/>
            </a:endParaRPr>
          </a:p>
        </p:txBody>
      </p:sp>
      <p:sp>
        <p:nvSpPr>
          <p:cNvPr id="45" name="Rectangle 44"/>
          <p:cNvSpPr/>
          <p:nvPr/>
        </p:nvSpPr>
        <p:spPr bwMode="gray">
          <a:xfrm>
            <a:off x="4691295" y="4599294"/>
            <a:ext cx="4104000" cy="1728000"/>
          </a:xfrm>
          <a:prstGeom prst="rect">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i="1" u="sng" kern="0">
                <a:solidFill>
                  <a:sysClr val="windowText" lastClr="000000"/>
                </a:solidFill>
                <a:latin typeface="Arial" pitchFamily="34" charset="0"/>
                <a:cs typeface="Arial" pitchFamily="34" charset="0"/>
              </a:rPr>
              <a:t>挑战</a:t>
            </a:r>
            <a:endParaRPr lang="en-US" altLang="zh-CN" sz="1400" i="1" u="sng" kern="0" smtClean="0">
              <a:solidFill>
                <a:sysClr val="windowText" lastClr="000000"/>
              </a:solidFill>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b="1" kern="0">
                <a:solidFill>
                  <a:sysClr val="windowText" lastClr="000000"/>
                </a:solidFill>
                <a:latin typeface="Arial" pitchFamily="34" charset="0"/>
                <a:cs typeface="Arial" pitchFamily="34" charset="0"/>
              </a:rPr>
              <a:t>竞争对手强大</a:t>
            </a:r>
            <a:r>
              <a:rPr lang="zh-CN" altLang="en-US" sz="1200" b="1" kern="0" smtClean="0">
                <a:solidFill>
                  <a:sysClr val="windowText" lastClr="000000"/>
                </a:solidFill>
                <a:latin typeface="Arial" pitchFamily="34" charset="0"/>
                <a:cs typeface="Arial" pitchFamily="34" charset="0"/>
              </a:rPr>
              <a:t>：</a:t>
            </a:r>
            <a:r>
              <a:rPr lang="zh-CN" altLang="en-US" sz="1200" kern="0" smtClean="0">
                <a:solidFill>
                  <a:sysClr val="windowText" lastClr="000000"/>
                </a:solidFill>
                <a:latin typeface="Arial" pitchFamily="34" charset="0"/>
                <a:cs typeface="Arial" pitchFamily="34" charset="0"/>
              </a:rPr>
              <a:t>华东电商竞争激烈，若第一时间进入华东市场则需要做好充足的运营准备</a:t>
            </a:r>
            <a:endParaRPr lang="en-US" altLang="zh-CN" sz="1200" kern="0" smtClean="0">
              <a:solidFill>
                <a:sysClr val="windowText" lastClr="000000"/>
              </a:solidFill>
              <a:latin typeface="Arial" pitchFamily="34" charset="0"/>
              <a:cs typeface="Arial" pitchFamily="34" charset="0"/>
            </a:endParaRPr>
          </a:p>
          <a:p>
            <a:pPr marL="177800" marR="0" indent="-177800" defTabSz="914400" rtl="0" eaLnBrk="1" fontAlgn="base" latinLnBrk="0" hangingPunct="1">
              <a:lnSpc>
                <a:spcPct val="100000"/>
              </a:lnSpc>
              <a:spcBef>
                <a:spcPct val="0"/>
              </a:spcBef>
              <a:spcAft>
                <a:spcPts val="300"/>
              </a:spcAft>
              <a:buClrTx/>
              <a:buSzTx/>
              <a:buFont typeface="Arial" pitchFamily="34" charset="0"/>
              <a:buChar char="•"/>
            </a:pPr>
            <a:r>
              <a:rPr lang="zh-CN" altLang="en-US" sz="1200" b="1" kern="0" smtClean="0">
                <a:solidFill>
                  <a:sysClr val="windowText" lastClr="000000"/>
                </a:solidFill>
                <a:latin typeface="Arial" pitchFamily="34" charset="0"/>
                <a:cs typeface="Arial" pitchFamily="34" charset="0"/>
              </a:rPr>
              <a:t>需依靠电商平台自行开拓：</a:t>
            </a:r>
            <a:r>
              <a:rPr lang="zh-CN" altLang="en-US" sz="1200" kern="0" smtClean="0">
                <a:solidFill>
                  <a:sysClr val="windowText" lastClr="000000"/>
                </a:solidFill>
                <a:latin typeface="Arial" pitchFamily="34" charset="0"/>
                <a:cs typeface="Arial" pitchFamily="34" charset="0"/>
              </a:rPr>
              <a:t>电商若开拓市场则主要靠自行开拓，并且面对的对象是中小型钢贸商，市场推进难度较大</a:t>
            </a:r>
            <a:endParaRPr lang="en-US" sz="1200" kern="0" err="1">
              <a:solidFill>
                <a:sysClr val="windowText" lastClr="000000"/>
              </a:solidFill>
              <a:latin typeface="Arial" pitchFamily="34" charset="0"/>
              <a:cs typeface="Arial" pitchFamily="34" charset="0"/>
            </a:endParaRPr>
          </a:p>
        </p:txBody>
      </p:sp>
      <p:sp>
        <p:nvSpPr>
          <p:cNvPr id="4" name="Rectangle 3"/>
          <p:cNvSpPr/>
          <p:nvPr/>
        </p:nvSpPr>
        <p:spPr bwMode="gray">
          <a:xfrm rot="1945114">
            <a:off x="2330938" y="1448987"/>
            <a:ext cx="986931" cy="350188"/>
          </a:xfrm>
          <a:prstGeom prst="rect">
            <a:avLst/>
          </a:prstGeom>
          <a:noFill/>
          <a:ln w="28575">
            <a:prstDash val="sysDash"/>
          </a:ln>
        </p:spPr>
        <p:style>
          <a:lnRef idx="2">
            <a:schemeClr val="accent1"/>
          </a:lnRef>
          <a:fillRef idx="1">
            <a:schemeClr val="lt1"/>
          </a:fillRef>
          <a:effectRef idx="0">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chemeClr val="accent1"/>
                </a:solidFill>
                <a:effectLst/>
                <a:uLnTx/>
                <a:uFillTx/>
                <a:latin typeface="Arial" pitchFamily="34" charset="0"/>
                <a:cs typeface="Arial" pitchFamily="34" charset="0"/>
              </a:rPr>
              <a:t>建议方案</a:t>
            </a:r>
            <a:endParaRPr kumimoji="0" lang="en-US" sz="1200" b="0" i="0" u="none" strike="noStrike" kern="0" cap="none" spc="0" normalizeH="0" baseline="0" noProof="0" err="1" smtClean="0">
              <a:ln>
                <a:noFill/>
              </a:ln>
              <a:solidFill>
                <a:schemeClr val="accent1"/>
              </a:solidFill>
              <a:effectLst/>
              <a:uLnTx/>
              <a:uFillTx/>
              <a:latin typeface="Arial" pitchFamily="34" charset="0"/>
              <a:cs typeface="Arial" pitchFamily="34" charset="0"/>
            </a:endParaRPr>
          </a:p>
        </p:txBody>
      </p:sp>
      <p:sp>
        <p:nvSpPr>
          <p:cNvPr id="43" name="Oval 42"/>
          <p:cNvSpPr/>
          <p:nvPr/>
        </p:nvSpPr>
        <p:spPr bwMode="gray">
          <a:xfrm>
            <a:off x="2322209" y="6511887"/>
            <a:ext cx="144000" cy="144000"/>
          </a:xfrm>
          <a:prstGeom prst="ellipse">
            <a:avLst/>
          </a:prstGeom>
          <a:solidFill>
            <a:schemeClr val="bg2">
              <a:lumMod val="75000"/>
            </a:schemeClr>
          </a:solidFill>
          <a:effectLst>
            <a:outerShdw blurRad="50800" dist="38100" dir="2700000" algn="tl" rotWithShape="0">
              <a:prstClr val="black">
                <a:alpha val="40000"/>
              </a:prstClr>
            </a:outerShdw>
          </a:effectLst>
        </p:spPr>
        <p:style>
          <a:lnRef idx="1">
            <a:schemeClr val="accent5"/>
          </a:lnRef>
          <a:fillRef idx="2">
            <a:schemeClr val="accent5"/>
          </a:fillRef>
          <a:effectRef idx="1">
            <a:schemeClr val="accent5"/>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endParaRPr lang="en-US" sz="1000" kern="0" err="1">
              <a:solidFill>
                <a:sysClr val="windowText" lastClr="000000"/>
              </a:solidFill>
              <a:latin typeface="Arial" pitchFamily="34" charset="0"/>
              <a:cs typeface="Arial" pitchFamily="34" charset="0"/>
            </a:endParaRPr>
          </a:p>
        </p:txBody>
      </p:sp>
      <p:sp>
        <p:nvSpPr>
          <p:cNvPr id="46" name="Oval 45"/>
          <p:cNvSpPr/>
          <p:nvPr/>
        </p:nvSpPr>
        <p:spPr bwMode="gray">
          <a:xfrm>
            <a:off x="3242007" y="6511887"/>
            <a:ext cx="144000" cy="144000"/>
          </a:xfrm>
          <a:prstGeom prst="ellipse">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endParaRPr kumimoji="0" lang="en-US" sz="10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7" name="Oval 46"/>
          <p:cNvSpPr/>
          <p:nvPr/>
        </p:nvSpPr>
        <p:spPr bwMode="gray">
          <a:xfrm>
            <a:off x="4134864" y="6511887"/>
            <a:ext cx="144000" cy="144000"/>
          </a:xfrm>
          <a:prstGeom prst="ellipse">
            <a:avLst/>
          </a:prstGeom>
          <a:solidFill>
            <a:schemeClr val="bg1">
              <a:lumMod val="95000"/>
            </a:schemeClr>
          </a:solidFill>
          <a:effectLst>
            <a:outerShdw blurRad="50800" dist="38100" dir="2700000" algn="tl" rotWithShape="0">
              <a:prstClr val="black">
                <a:alpha val="40000"/>
              </a:prstClr>
            </a:outerShdw>
          </a:effectLst>
        </p:spPr>
        <p:style>
          <a:lnRef idx="1">
            <a:schemeClr val="accent3"/>
          </a:lnRef>
          <a:fillRef idx="2">
            <a:schemeClr val="accent3"/>
          </a:fillRef>
          <a:effectRef idx="1">
            <a:schemeClr val="accent3"/>
          </a:effectRef>
          <a:fontRef idx="minor">
            <a:schemeClr val="dk1"/>
          </a:fontRef>
        </p:style>
        <p:txBody>
          <a:bodyPr vert="horz" wrap="squar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endParaRPr lang="en-US" sz="1000" kern="0" err="1">
              <a:solidFill>
                <a:sysClr val="windowText" lastClr="000000"/>
              </a:solidFill>
              <a:latin typeface="Arial" pitchFamily="34" charset="0"/>
              <a:cs typeface="Arial" pitchFamily="34" charset="0"/>
            </a:endParaRPr>
          </a:p>
        </p:txBody>
      </p:sp>
      <p:sp>
        <p:nvSpPr>
          <p:cNvPr id="48" name="TextBox 47"/>
          <p:cNvSpPr txBox="1"/>
          <p:nvPr/>
        </p:nvSpPr>
        <p:spPr>
          <a:xfrm>
            <a:off x="2488561" y="6470592"/>
            <a:ext cx="2560564" cy="226591"/>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spcAft>
                <a:spcPts val="600"/>
              </a:spcAft>
            </a:pPr>
            <a:r>
              <a:rPr lang="zh-CN" altLang="en-US" sz="1000" smtClean="0"/>
              <a:t>流出型市场</a:t>
            </a:r>
            <a:r>
              <a:rPr lang="en-US" altLang="zh-CN" sz="1000" smtClean="0"/>
              <a:t>	</a:t>
            </a:r>
            <a:r>
              <a:rPr lang="zh-CN" altLang="en-US" sz="1000" smtClean="0"/>
              <a:t>流入型市场</a:t>
            </a:r>
            <a:r>
              <a:rPr lang="en-US" altLang="zh-CN" sz="1000"/>
              <a:t>	</a:t>
            </a:r>
            <a:r>
              <a:rPr lang="zh-CN" altLang="en-US" sz="1000" smtClean="0"/>
              <a:t>封闭型市场</a:t>
            </a:r>
            <a:endParaRPr lang="en-US" sz="1000" err="1" smtClean="0"/>
          </a:p>
        </p:txBody>
      </p:sp>
      <p:sp>
        <p:nvSpPr>
          <p:cNvPr id="6" name="Rectangular Callout 5"/>
          <p:cNvSpPr/>
          <p:nvPr/>
        </p:nvSpPr>
        <p:spPr bwMode="gray">
          <a:xfrm>
            <a:off x="570853" y="2305502"/>
            <a:ext cx="682388" cy="461491"/>
          </a:xfrm>
          <a:prstGeom prst="wedgeRectCallout">
            <a:avLst>
              <a:gd name="adj1" fmla="val 47167"/>
              <a:gd name="adj2" fmla="val 103902"/>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京津冀</a:t>
            </a:r>
          </a:p>
        </p:txBody>
      </p:sp>
      <p:sp>
        <p:nvSpPr>
          <p:cNvPr id="49" name="Rectangular Callout 48"/>
          <p:cNvSpPr/>
          <p:nvPr/>
        </p:nvSpPr>
        <p:spPr bwMode="gray">
          <a:xfrm>
            <a:off x="1972780" y="3015642"/>
            <a:ext cx="682388" cy="461491"/>
          </a:xfrm>
          <a:prstGeom prst="wedgeRectCallout">
            <a:avLst>
              <a:gd name="adj1" fmla="val -38833"/>
              <a:gd name="adj2" fmla="val 103902"/>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r>
              <a:rPr kumimoji="0" lang="zh-CN" altLang="en-US" sz="1200" b="0" i="0" u="none" strike="noStrike" kern="0" cap="none" spc="0" normalizeH="0" baseline="0" noProof="0" smtClean="0">
                <a:ln>
                  <a:noFill/>
                </a:ln>
                <a:solidFill>
                  <a:sysClr val="windowText" lastClr="000000"/>
                </a:solidFill>
                <a:effectLst/>
                <a:uLnTx/>
                <a:uFillTx/>
                <a:latin typeface="Arial" pitchFamily="34" charset="0"/>
                <a:cs typeface="Arial" pitchFamily="34" charset="0"/>
              </a:rPr>
              <a:t>江浙沪</a:t>
            </a:r>
          </a:p>
        </p:txBody>
      </p:sp>
    </p:spTree>
    <p:extLst>
      <p:ext uri="{BB962C8B-B14F-4D97-AF65-F5344CB8AC3E}">
        <p14:creationId xmlns:p14="http://schemas.microsoft.com/office/powerpoint/2010/main" val="383963125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3" name="对象 22"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3" name="think-cell Slide" r:id="rId3" imgW="401" imgH="401" progId="TCLayout.ActiveDocument.1">
                  <p:embed/>
                </p:oleObj>
              </mc:Choice>
              <mc:Fallback>
                <p:oleObj name="think-cell Slide" r:id="rId3" imgW="401" imgH="401"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5" name="矩形 4" hidden="1"/>
          <p:cNvSpPr/>
          <p:nvPr>
            <p:custDataLst>
              <p:tags r:id="rId5"/>
            </p:custDataLst>
          </p:nvPr>
        </p:nvSpPr>
        <p:spPr bwMode="auto">
          <a:xfrm>
            <a:off x="0" y="0"/>
            <a:ext cx="158750" cy="158750"/>
          </a:xfrm>
          <a:prstGeom prst="rect">
            <a:avLst/>
          </a:prstGeom>
          <a:solidFill>
            <a:schemeClr val="lt1"/>
          </a:solidFill>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endParaRPr kumimoji="0" lang="zh-CN" altLang="en-US" sz="1400" b="1" u="none" strike="noStrike" kern="0" cap="none" spc="0" normalizeH="0" noProof="0" err="1" smtClean="0">
              <a:ln>
                <a:noFill/>
              </a:ln>
              <a:solidFill>
                <a:sysClr val="windowText" lastClr="000000"/>
              </a:solidFill>
              <a:effectLst/>
              <a:uLnTx/>
              <a:uFillTx/>
              <a:latin typeface="华文细黑"/>
              <a:ea typeface="华文细黑"/>
              <a:sym typeface="华文细黑"/>
            </a:endParaRPr>
          </a:p>
        </p:txBody>
      </p:sp>
      <p:sp>
        <p:nvSpPr>
          <p:cNvPr id="2" name="标题 1"/>
          <p:cNvSpPr>
            <a:spLocks noGrp="1"/>
          </p:cNvSpPr>
          <p:nvPr>
            <p:ph type="title"/>
            <p:custDataLst>
              <p:tags r:id="rId6"/>
            </p:custDataLst>
          </p:nvPr>
        </p:nvSpPr>
        <p:spPr/>
        <p:txBody>
          <a:bodyPr/>
          <a:lstStyle/>
          <a:p>
            <a:r>
              <a:rPr lang="zh-CN" altLang="en-US" smtClean="0"/>
              <a:t>热销品中螺纹、中厚板、热卷、冷卷及型钢五矿均有优势采购资源</a:t>
            </a:r>
            <a:endParaRPr lang="zh-CN" altLang="en-US"/>
          </a:p>
        </p:txBody>
      </p:sp>
      <p:sp>
        <p:nvSpPr>
          <p:cNvPr id="3" name="文本占位符 2"/>
          <p:cNvSpPr>
            <a:spLocks noGrp="1"/>
          </p:cNvSpPr>
          <p:nvPr>
            <p:ph type="body" idx="13"/>
            <p:custDataLst>
              <p:tags r:id="rId7"/>
            </p:custDataLst>
          </p:nvPr>
        </p:nvSpPr>
        <p:spPr/>
        <p:txBody>
          <a:bodyPr/>
          <a:lstStyle/>
          <a:p>
            <a:r>
              <a:rPr lang="zh-CN" altLang="en-US"/>
              <a:t>热销</a:t>
            </a:r>
            <a:r>
              <a:rPr lang="zh-CN" altLang="en-US" smtClean="0"/>
              <a:t>品各区域销售分布</a:t>
            </a:r>
            <a:endParaRPr lang="zh-CN" altLang="en-US"/>
          </a:p>
        </p:txBody>
      </p:sp>
      <p:graphicFrame>
        <p:nvGraphicFramePr>
          <p:cNvPr id="6" name="对象 5"/>
          <p:cNvGraphicFramePr>
            <a:graphicFrameLocks noChangeAspect="1"/>
          </p:cNvGraphicFramePr>
          <p:nvPr>
            <p:custDataLst>
              <p:tags r:id="rId8"/>
            </p:custDataLst>
          </p:nvPr>
        </p:nvGraphicFramePr>
        <p:xfrm>
          <a:off x="671511" y="1979613"/>
          <a:ext cx="5586412" cy="4462462"/>
        </p:xfrm>
        <a:graphic>
          <a:graphicData uri="http://schemas.openxmlformats.org/presentationml/2006/ole">
            <mc:AlternateContent>
              <mc:Choice xmlns:v="urn:schemas-microsoft-com:vml" Requires="v">
                <p:oleObj spid="_x0000_s1044" name="图表" r:id="rId9" imgW="5581567" imgH="4457683" progId="MSGraph.Chart.8">
                  <p:embed/>
                </p:oleObj>
              </mc:Choice>
              <mc:Fallback>
                <p:oleObj name="图表" r:id="rId9" imgW="5581567" imgH="4457683" progId="MSGraph.Chart.8">
                  <p:embed/>
                  <p:pic>
                    <p:nvPicPr>
                      <p:cNvPr id="0" name="OLE substitute image"/>
                      <p:cNvPicPr/>
                      <p:nvPr/>
                    </p:nvPicPr>
                    <p:blipFill>
                      <a:blip r:embed="rId10"/>
                      <a:stretch>
                        <a:fillRect/>
                      </a:stretch>
                    </p:blipFill>
                    <p:spPr>
                      <a:xfrm>
                        <a:off x="671511" y="1979613"/>
                        <a:ext cx="5586412" cy="4462462"/>
                      </a:xfrm>
                      <a:prstGeom prst="rect">
                        <a:avLst/>
                      </a:prstGeom>
                      <a:noFill/>
                    </p:spPr>
                  </p:pic>
                </p:oleObj>
              </mc:Fallback>
            </mc:AlternateContent>
          </a:graphicData>
        </a:graphic>
      </p:graphicFrame>
      <p:sp>
        <p:nvSpPr>
          <p:cNvPr id="12" name="矩形 11"/>
          <p:cNvSpPr/>
          <p:nvPr>
            <p:custDataLst>
              <p:tags r:id="rId11"/>
            </p:custDataLst>
          </p:nvPr>
        </p:nvSpPr>
        <p:spPr bwMode="auto">
          <a:xfrm>
            <a:off x="1146175" y="19129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2848C902-09D5-4033-9D41-1A41B7E60B79}" type="datetime'''''''''''''''''其''''''''''''''''''''''''''''他'''">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其他</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11" name="矩形 10"/>
          <p:cNvSpPr/>
          <p:nvPr>
            <p:custDataLst>
              <p:tags r:id="rId12"/>
            </p:custDataLst>
          </p:nvPr>
        </p:nvSpPr>
        <p:spPr bwMode="auto">
          <a:xfrm>
            <a:off x="1817687" y="19129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BD5F87E7-47F8-4284-8112-C870F5CB77E6}" type="datetime'''''''''''型''''''''''''''钢'''''''''''''''''''''''''''''''''''">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型钢</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10" name="矩形 9"/>
          <p:cNvSpPr/>
          <p:nvPr>
            <p:custDataLst>
              <p:tags r:id="rId13"/>
            </p:custDataLst>
          </p:nvPr>
        </p:nvSpPr>
        <p:spPr bwMode="auto">
          <a:xfrm>
            <a:off x="2224087" y="19129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716C46DD-0FFF-4243-B2A1-A7F9674151BC}" type="datetime'冷''''''''''''''''''''卷'''''''''''''''''''''''''">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冷卷</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31" name="矩形 30"/>
          <p:cNvSpPr/>
          <p:nvPr>
            <p:custDataLst>
              <p:tags r:id="rId14"/>
            </p:custDataLst>
          </p:nvPr>
        </p:nvSpPr>
        <p:spPr bwMode="auto">
          <a:xfrm>
            <a:off x="2684462" y="19129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99CBD551-F0AD-4F57-9B6C-DFE5EA078DD4}" type="datetime'''''''''''''''''''棒''''''''''''''''''''''''''''''''''''''材'''">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棒材</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30" name="矩形 29"/>
          <p:cNvSpPr/>
          <p:nvPr>
            <p:custDataLst>
              <p:tags r:id="rId15"/>
            </p:custDataLst>
          </p:nvPr>
        </p:nvSpPr>
        <p:spPr bwMode="auto">
          <a:xfrm>
            <a:off x="3270250" y="19129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FEEBE687-CD6E-46B0-8D29-0A0AEB4036D3}" type="datetime'''''''''''''''''''''''''''''''''''热''''''''''''卷'''''''''">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热卷</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29" name="矩形 28"/>
          <p:cNvSpPr/>
          <p:nvPr>
            <p:custDataLst>
              <p:tags r:id="rId16"/>
            </p:custDataLst>
          </p:nvPr>
        </p:nvSpPr>
        <p:spPr bwMode="auto">
          <a:xfrm>
            <a:off x="3927475" y="19129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6DDF0052-1225-47B1-ACBB-82F840FBC3AC}" type="datetime'''盘''条'''''''''''''''''''''''''">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盘条</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28" name="矩形 27"/>
          <p:cNvSpPr/>
          <p:nvPr>
            <p:custDataLst>
              <p:tags r:id="rId17"/>
            </p:custDataLst>
          </p:nvPr>
        </p:nvSpPr>
        <p:spPr bwMode="auto">
          <a:xfrm>
            <a:off x="4624387" y="1912937"/>
            <a:ext cx="5334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EC33C9F8-C573-4F68-9F09-24D52325B922}" type="datetime'''中''''''''''''''''''''''厚''板'''''''''''''''''''''">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中厚板</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27" name="矩形 26"/>
          <p:cNvSpPr/>
          <p:nvPr>
            <p:custDataLst>
              <p:tags r:id="rId18"/>
            </p:custDataLst>
          </p:nvPr>
        </p:nvSpPr>
        <p:spPr bwMode="auto">
          <a:xfrm>
            <a:off x="5556250" y="19129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b"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D1986134-2A75-470D-A7F1-B1C818093558}" type="datetime'''''''''''''''''''''''''''''螺纹'''''''''''''''''''''''''">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螺纹</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26" name="矩形 25"/>
          <p:cNvSpPr/>
          <p:nvPr>
            <p:custDataLst>
              <p:tags r:id="rId19"/>
            </p:custDataLst>
          </p:nvPr>
        </p:nvSpPr>
        <p:spPr bwMode="auto">
          <a:xfrm>
            <a:off x="347662" y="586898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r"/>
            <a:fld id="{1270EF78-6D94-4A84-9D25-24F572166ACA}" type="datetime'''''西''''''''''''北'''''''''''''''">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西北</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104" name="矩形 103"/>
          <p:cNvSpPr/>
          <p:nvPr>
            <p:custDataLst>
              <p:tags r:id="rId20"/>
            </p:custDataLst>
          </p:nvPr>
        </p:nvSpPr>
        <p:spPr bwMode="auto">
          <a:xfrm>
            <a:off x="2279650" y="5899150"/>
            <a:ext cx="203200" cy="152400"/>
          </a:xfrm>
          <a:prstGeom prst="rect">
            <a:avLst/>
          </a:prstGeom>
          <a:solidFill>
            <a:srgbClr val="D6D7D9"/>
          </a:solidFill>
          <a:ln>
            <a:noFill/>
          </a:ln>
          <a:effectLst/>
        </p:spPr>
        <p:style>
          <a:lnRef idx="2">
            <a:schemeClr val="accent5"/>
          </a:lnRef>
          <a:fillRef idx="1">
            <a:schemeClr val="lt1"/>
          </a:fillRef>
          <a:effectRef idx="0">
            <a:schemeClr val="accent5"/>
          </a:effectRef>
          <a:fontRef idx="minor">
            <a:schemeClr val="dk1"/>
          </a:fontRef>
        </p:style>
        <p:txBody>
          <a:bodyPr vert="horz" wrap="none" lIns="17462" tIns="0" rIns="17462"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B5E486F7-E10D-4114-B2DF-9EB60E44C489}" type="datetime'''''''''''''''3''''''''''''''''''''''''''''''''''%'''">
              <a:rPr kumimoji="0" lang="en-US" altLang="zh-CN" sz="1000" strike="noStrike" kern="0" cap="none" spc="0" normalizeH="0" noProof="0" smtClean="0">
                <a:ln>
                  <a:noFill/>
                </a:ln>
                <a:solidFill>
                  <a:schemeClr val="tx1"/>
                </a:solidFill>
                <a:effectLst/>
                <a:uLnTx/>
                <a:uFillTx/>
                <a:latin typeface="华文细黑"/>
                <a:ea typeface="华文细黑"/>
                <a:sym typeface="华文细黑"/>
              </a:rPr>
              <a:t>3%</a:t>
            </a:fld>
            <a:endParaRPr kumimoji="0" lang="en-US" altLang="zh-CN" sz="1000"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25" name="矩形 24"/>
          <p:cNvSpPr/>
          <p:nvPr>
            <p:custDataLst>
              <p:tags r:id="rId21"/>
            </p:custDataLst>
          </p:nvPr>
        </p:nvSpPr>
        <p:spPr bwMode="auto">
          <a:xfrm>
            <a:off x="347662" y="5159375"/>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r"/>
            <a:fld id="{8A1CDF28-DE07-40F1-863B-1980E911D538}" type="datetime'''''''''''''''''''''''''''''''''东''''''''''''''''''北'''''">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东北</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24" name="矩形 23"/>
          <p:cNvSpPr/>
          <p:nvPr>
            <p:custDataLst>
              <p:tags r:id="rId22"/>
            </p:custDataLst>
          </p:nvPr>
        </p:nvSpPr>
        <p:spPr bwMode="auto">
          <a:xfrm>
            <a:off x="347662" y="4449762"/>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r"/>
            <a:fld id="{21BC3B8E-8194-466E-97F7-C94BA898C1C7}" type="datetime'华''''''''''''''''''''''''''''''北'''''''''''''''''''''''''''">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华北</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9" name="矩形 8"/>
          <p:cNvSpPr/>
          <p:nvPr>
            <p:custDataLst>
              <p:tags r:id="rId23"/>
            </p:custDataLst>
          </p:nvPr>
        </p:nvSpPr>
        <p:spPr bwMode="auto">
          <a:xfrm>
            <a:off x="347662" y="3740150"/>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r"/>
            <a:fld id="{7EB63B7E-6A94-45B3-8531-CAF5F76B721B}" type="datetime'''''''西''''''''''''''''''''''''''''南'''''''''''''''''''''''">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西南</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102" name="矩形 101"/>
          <p:cNvSpPr/>
          <p:nvPr>
            <p:custDataLst>
              <p:tags r:id="rId24"/>
            </p:custDataLst>
          </p:nvPr>
        </p:nvSpPr>
        <p:spPr bwMode="auto">
          <a:xfrm>
            <a:off x="1774825" y="3670300"/>
            <a:ext cx="203200" cy="152400"/>
          </a:xfrm>
          <a:prstGeom prst="rect">
            <a:avLst/>
          </a:prstGeom>
          <a:solidFill>
            <a:srgbClr val="D6D7D9"/>
          </a:solidFill>
          <a:ln>
            <a:noFill/>
          </a:ln>
          <a:effectLst/>
        </p:spPr>
        <p:style>
          <a:lnRef idx="2">
            <a:schemeClr val="accent5"/>
          </a:lnRef>
          <a:fillRef idx="1">
            <a:schemeClr val="lt1"/>
          </a:fillRef>
          <a:effectRef idx="0">
            <a:schemeClr val="accent5"/>
          </a:effectRef>
          <a:fontRef idx="minor">
            <a:schemeClr val="dk1"/>
          </a:fontRef>
        </p:style>
        <p:txBody>
          <a:bodyPr vert="horz" wrap="none" lIns="17462" tIns="0" rIns="17462"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fld id="{C57DB9D9-BA6D-48B7-AFAE-D92A31D483D5}" type="datetime'''''3''''''''''''''''''''%'''''''''''''">
              <a:rPr kumimoji="0" lang="en-US" altLang="zh-CN" sz="1000" strike="noStrike" kern="0" cap="none" spc="0" normalizeH="0" noProof="0" smtClean="0">
                <a:ln>
                  <a:noFill/>
                </a:ln>
                <a:solidFill>
                  <a:schemeClr val="tx1"/>
                </a:solidFill>
                <a:effectLst/>
                <a:uLnTx/>
                <a:uFillTx/>
                <a:latin typeface="华文细黑"/>
                <a:ea typeface="华文细黑"/>
                <a:sym typeface="华文细黑"/>
              </a:rPr>
              <a:t>3%</a:t>
            </a:fld>
            <a:endParaRPr kumimoji="0" lang="en-US" altLang="zh-CN" sz="1000"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8" name="矩形 7"/>
          <p:cNvSpPr/>
          <p:nvPr>
            <p:custDataLst>
              <p:tags r:id="rId25"/>
            </p:custDataLst>
          </p:nvPr>
        </p:nvSpPr>
        <p:spPr bwMode="auto">
          <a:xfrm>
            <a:off x="347662" y="3030537"/>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r"/>
            <a:fld id="{E61D0A40-A6AC-4958-96F6-79C08049E438}" type="datetime'''''''''''''''''''''''''''''''''''''''中''''''''''''''''南'''''">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中南</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7" name="矩形 6"/>
          <p:cNvSpPr/>
          <p:nvPr>
            <p:custDataLst>
              <p:tags r:id="rId26"/>
            </p:custDataLst>
          </p:nvPr>
        </p:nvSpPr>
        <p:spPr bwMode="auto">
          <a:xfrm>
            <a:off x="347662" y="2320925"/>
            <a:ext cx="355600" cy="212725"/>
          </a:xfrm>
          <a:prstGeom prst="rect">
            <a:avLst/>
          </a:prstGeom>
          <a:noFill/>
          <a:ln>
            <a:noFill/>
          </a:ln>
          <a:effectLst/>
        </p:spPr>
        <p:style>
          <a:lnRef idx="2">
            <a:schemeClr val="accent5"/>
          </a:lnRef>
          <a:fillRef idx="1">
            <a:schemeClr val="lt1"/>
          </a:fillRef>
          <a:effectRef idx="0">
            <a:schemeClr val="accent5"/>
          </a:effectRef>
          <a:fontRef idx="minor">
            <a:schemeClr val="dk1"/>
          </a:fontRef>
        </p:style>
        <p:txBody>
          <a:bodyPr vert="horz" wrap="none" lIns="0" tIns="0" rIns="0" bIns="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r"/>
            <a:fld id="{923042F3-5EBC-4562-B85E-B4C594209224}" type="datetime'''''''''''''''''''''''''''''''华''东'''''">
              <a:rPr kumimoji="0" lang="zh-CN" altLang="en-US" sz="1400" b="1" strike="noStrike" kern="0" cap="none" spc="0" normalizeH="0" noProof="0" smtClean="0">
                <a:ln>
                  <a:noFill/>
                </a:ln>
                <a:solidFill>
                  <a:schemeClr val="tx1"/>
                </a:solidFill>
                <a:effectLst/>
                <a:uLnTx/>
                <a:uFillTx/>
                <a:latin typeface="华文细黑"/>
                <a:ea typeface="华文细黑"/>
                <a:sym typeface="华文细黑"/>
              </a:rPr>
              <a:t>华东</a:t>
            </a:fld>
            <a:endParaRPr kumimoji="0" lang="en-US" altLang="zh-CN" sz="1400" b="1" strike="noStrike" kern="0" cap="none" spc="0" normalizeH="0" noProof="0" err="1" smtClean="0">
              <a:ln>
                <a:noFill/>
              </a:ln>
              <a:solidFill>
                <a:schemeClr val="tx1"/>
              </a:solidFill>
              <a:effectLst/>
              <a:uLnTx/>
              <a:uFillTx/>
              <a:latin typeface="华文细黑"/>
              <a:ea typeface="华文细黑"/>
              <a:sym typeface="华文细黑"/>
            </a:endParaRPr>
          </a:p>
        </p:txBody>
      </p:sp>
      <p:sp>
        <p:nvSpPr>
          <p:cNvPr id="36" name="TextBox 35"/>
          <p:cNvSpPr txBox="1"/>
          <p:nvPr>
            <p:custDataLst>
              <p:tags r:id="rId27"/>
            </p:custDataLst>
          </p:nvPr>
        </p:nvSpPr>
        <p:spPr>
          <a:xfrm>
            <a:off x="398060" y="6356775"/>
            <a:ext cx="2124000" cy="22659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000" smtClean="0"/>
              <a:t>来源：</a:t>
            </a:r>
            <a:r>
              <a:rPr lang="en-US" altLang="zh-CN" sz="1000">
                <a:solidFill>
                  <a:prstClr val="black"/>
                </a:solidFill>
              </a:rPr>
              <a:t> </a:t>
            </a:r>
            <a:r>
              <a:rPr lang="zh-CN" altLang="en-US" sz="1000" smtClean="0">
                <a:solidFill>
                  <a:prstClr val="black"/>
                </a:solidFill>
              </a:rPr>
              <a:t>钢铁工业协会</a:t>
            </a:r>
            <a:r>
              <a:rPr lang="zh-CN" altLang="en-US" sz="1000" smtClean="0"/>
              <a:t>；</a:t>
            </a:r>
            <a:r>
              <a:rPr lang="en-US" altLang="zh-CN" sz="1000" smtClean="0"/>
              <a:t>CC</a:t>
            </a:r>
            <a:r>
              <a:rPr lang="zh-CN" altLang="en-US" sz="1000" smtClean="0"/>
              <a:t>分析</a:t>
            </a:r>
            <a:endParaRPr lang="zh-CN" altLang="en-US" sz="1000" smtClean="0"/>
          </a:p>
        </p:txBody>
      </p:sp>
      <p:sp>
        <p:nvSpPr>
          <p:cNvPr id="40" name="TextBox 39"/>
          <p:cNvSpPr txBox="1"/>
          <p:nvPr>
            <p:custDataLst>
              <p:tags r:id="rId28"/>
            </p:custDataLst>
          </p:nvPr>
        </p:nvSpPr>
        <p:spPr>
          <a:xfrm>
            <a:off x="654294" y="1624920"/>
            <a:ext cx="3380695" cy="257369"/>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200" i="1" u="sng" smtClean="0"/>
              <a:t>全国各市场区域钢材品类销量占比</a:t>
            </a:r>
            <a:endParaRPr lang="zh-HK" altLang="en-US" sz="1200" i="1" u="sng" err="1" smtClean="0"/>
          </a:p>
        </p:txBody>
      </p:sp>
      <p:sp>
        <p:nvSpPr>
          <p:cNvPr id="42" name="Line 48"/>
          <p:cNvSpPr>
            <a:spLocks noChangeShapeType="1"/>
          </p:cNvSpPr>
          <p:nvPr>
            <p:custDataLst>
              <p:tags r:id="rId29"/>
            </p:custDataLst>
          </p:nvPr>
        </p:nvSpPr>
        <p:spPr bwMode="auto">
          <a:xfrm>
            <a:off x="279631" y="2738972"/>
            <a:ext cx="6084000" cy="0"/>
          </a:xfrm>
          <a:prstGeom prst="line">
            <a:avLst/>
          </a:prstGeom>
          <a:noFill/>
          <a:ln w="19050">
            <a:solidFill>
              <a:schemeClr val="tx1"/>
            </a:solidFill>
            <a:prstDash val="sysDot"/>
            <a:round/>
          </a:ln>
          <a:effectLst/>
        </p:spPr>
        <p:txBody>
          <a:bodyPr wrap="none" lIns="36000" tIns="36000" rIns="36000" bIns="36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de-DE" sz="1400"/>
          </a:p>
        </p:txBody>
      </p:sp>
      <p:sp>
        <p:nvSpPr>
          <p:cNvPr id="43" name="Line 48"/>
          <p:cNvSpPr>
            <a:spLocks noChangeShapeType="1"/>
          </p:cNvSpPr>
          <p:nvPr>
            <p:custDataLst>
              <p:tags r:id="rId30"/>
            </p:custDataLst>
          </p:nvPr>
        </p:nvSpPr>
        <p:spPr bwMode="auto">
          <a:xfrm>
            <a:off x="279631" y="3520926"/>
            <a:ext cx="6084000" cy="0"/>
          </a:xfrm>
          <a:prstGeom prst="line">
            <a:avLst/>
          </a:prstGeom>
          <a:noFill/>
          <a:ln w="19050">
            <a:solidFill>
              <a:schemeClr val="tx1"/>
            </a:solidFill>
            <a:prstDash val="sysDot"/>
            <a:round/>
          </a:ln>
          <a:effectLst/>
        </p:spPr>
        <p:txBody>
          <a:bodyPr wrap="none" lIns="36000" tIns="36000" rIns="36000" bIns="36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de-DE" sz="1400"/>
          </a:p>
        </p:txBody>
      </p:sp>
      <p:sp>
        <p:nvSpPr>
          <p:cNvPr id="44" name="Line 48"/>
          <p:cNvSpPr>
            <a:spLocks noChangeShapeType="1"/>
          </p:cNvSpPr>
          <p:nvPr>
            <p:custDataLst>
              <p:tags r:id="rId31"/>
            </p:custDataLst>
          </p:nvPr>
        </p:nvSpPr>
        <p:spPr bwMode="auto">
          <a:xfrm>
            <a:off x="279631" y="4161369"/>
            <a:ext cx="6084000" cy="0"/>
          </a:xfrm>
          <a:prstGeom prst="line">
            <a:avLst/>
          </a:prstGeom>
          <a:noFill/>
          <a:ln w="19050">
            <a:solidFill>
              <a:schemeClr val="tx1"/>
            </a:solidFill>
            <a:prstDash val="sysDot"/>
            <a:round/>
          </a:ln>
          <a:effectLst/>
        </p:spPr>
        <p:txBody>
          <a:bodyPr wrap="none" lIns="36000" tIns="36000" rIns="36000" bIns="36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de-DE" sz="1400"/>
          </a:p>
        </p:txBody>
      </p:sp>
      <p:sp>
        <p:nvSpPr>
          <p:cNvPr id="45" name="Line 48"/>
          <p:cNvSpPr>
            <a:spLocks noChangeShapeType="1"/>
          </p:cNvSpPr>
          <p:nvPr>
            <p:custDataLst>
              <p:tags r:id="rId32"/>
            </p:custDataLst>
          </p:nvPr>
        </p:nvSpPr>
        <p:spPr bwMode="auto">
          <a:xfrm>
            <a:off x="279631" y="4945139"/>
            <a:ext cx="6084000" cy="0"/>
          </a:xfrm>
          <a:prstGeom prst="line">
            <a:avLst/>
          </a:prstGeom>
          <a:noFill/>
          <a:ln w="19050">
            <a:solidFill>
              <a:schemeClr val="tx1"/>
            </a:solidFill>
            <a:prstDash val="sysDot"/>
            <a:round/>
          </a:ln>
          <a:effectLst/>
        </p:spPr>
        <p:txBody>
          <a:bodyPr wrap="none" lIns="36000" tIns="36000" rIns="36000" bIns="36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de-DE" sz="1400"/>
          </a:p>
        </p:txBody>
      </p:sp>
      <p:sp>
        <p:nvSpPr>
          <p:cNvPr id="46" name="Line 48"/>
          <p:cNvSpPr>
            <a:spLocks noChangeShapeType="1"/>
          </p:cNvSpPr>
          <p:nvPr>
            <p:custDataLst>
              <p:tags r:id="rId33"/>
            </p:custDataLst>
          </p:nvPr>
        </p:nvSpPr>
        <p:spPr bwMode="auto">
          <a:xfrm>
            <a:off x="279631" y="5569255"/>
            <a:ext cx="6084000" cy="0"/>
          </a:xfrm>
          <a:prstGeom prst="line">
            <a:avLst/>
          </a:prstGeom>
          <a:noFill/>
          <a:ln w="19050">
            <a:solidFill>
              <a:schemeClr val="tx1"/>
            </a:solidFill>
            <a:prstDash val="sysDot"/>
            <a:round/>
          </a:ln>
          <a:effectLst/>
        </p:spPr>
        <p:txBody>
          <a:bodyPr wrap="none" lIns="36000" tIns="36000" rIns="36000" bIns="36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endParaRPr lang="de-DE" sz="1400"/>
          </a:p>
        </p:txBody>
      </p:sp>
      <p:sp>
        <p:nvSpPr>
          <p:cNvPr id="47" name="矩形 46"/>
          <p:cNvSpPr/>
          <p:nvPr>
            <p:custDataLst>
              <p:tags r:id="rId34"/>
            </p:custDataLst>
          </p:nvPr>
        </p:nvSpPr>
        <p:spPr bwMode="gray">
          <a:xfrm>
            <a:off x="2650264" y="6364901"/>
            <a:ext cx="180000" cy="180000"/>
          </a:xfrm>
          <a:prstGeom prst="rect">
            <a:avLst/>
          </a:prstGeom>
          <a:solidFill>
            <a:schemeClr val="accent1">
              <a:lumMod val="40000"/>
              <a:lumOff val="6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8" name="矩形 47"/>
          <p:cNvSpPr/>
          <p:nvPr>
            <p:custDataLst>
              <p:tags r:id="rId35"/>
            </p:custDataLst>
          </p:nvPr>
        </p:nvSpPr>
        <p:spPr bwMode="gray">
          <a:xfrm>
            <a:off x="2926037" y="6364901"/>
            <a:ext cx="180000" cy="180000"/>
          </a:xfrm>
          <a:prstGeom prst="rect">
            <a:avLst/>
          </a:prstGeom>
          <a:solidFill>
            <a:schemeClr val="bg2">
              <a:lumMod val="75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9" name="矩形 48"/>
          <p:cNvSpPr/>
          <p:nvPr>
            <p:custDataLst>
              <p:tags r:id="rId36"/>
            </p:custDataLst>
          </p:nvPr>
        </p:nvSpPr>
        <p:spPr bwMode="gray">
          <a:xfrm>
            <a:off x="3201810" y="6364901"/>
            <a:ext cx="180000" cy="180000"/>
          </a:xfrm>
          <a:prstGeom prst="rect">
            <a:avLst/>
          </a:prstGeom>
          <a:solidFill>
            <a:srgbClr val="969696"/>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51" name="TextBox 50"/>
          <p:cNvSpPr txBox="1"/>
          <p:nvPr>
            <p:custDataLst>
              <p:tags r:id="rId37"/>
            </p:custDataLst>
          </p:nvPr>
        </p:nvSpPr>
        <p:spPr>
          <a:xfrm>
            <a:off x="3475091" y="6356775"/>
            <a:ext cx="2124000" cy="22659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000" smtClean="0"/>
              <a:t>依次表示销售占比排名前三的品类</a:t>
            </a:r>
          </a:p>
        </p:txBody>
      </p:sp>
      <p:sp>
        <p:nvSpPr>
          <p:cNvPr id="50" name="Pentagon 49"/>
          <p:cNvSpPr/>
          <p:nvPr/>
        </p:nvSpPr>
        <p:spPr bwMode="gray">
          <a:xfrm>
            <a:off x="6888846" y="3172936"/>
            <a:ext cx="2050438" cy="1960163"/>
          </a:xfrm>
          <a:prstGeom prst="homePlate">
            <a:avLst>
              <a:gd name="adj" fmla="val 0"/>
            </a:avLst>
          </a:prstGeom>
          <a:solidFill>
            <a:schemeClr val="bg2"/>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smtClean="0">
                <a:solidFill>
                  <a:sysClr val="windowText" lastClr="000000"/>
                </a:solidFill>
                <a:latin typeface="Arial" pitchFamily="34" charset="0"/>
                <a:cs typeface="Arial" pitchFamily="34" charset="0"/>
              </a:rPr>
              <a:t>结合五矿现有资源，建议在平台营销初期关注以下品类：</a:t>
            </a:r>
            <a:endParaRPr lang="en-US" altLang="zh-CN" sz="1400" kern="0" smtClean="0">
              <a:solidFill>
                <a:sysClr val="windowText" lastClr="000000"/>
              </a:solidFill>
              <a:latin typeface="Arial" pitchFamily="34" charset="0"/>
              <a:cs typeface="Arial" pitchFamily="34" charset="0"/>
            </a:endParaRPr>
          </a:p>
          <a:p>
            <a:pPr algn="ctr">
              <a:spcBef>
                <a:spcPct val="0"/>
              </a:spcBef>
              <a:spcAft>
                <a:spcPts val="300"/>
              </a:spcAft>
            </a:pPr>
            <a:r>
              <a:rPr lang="zh-CN" altLang="en-US" sz="1600" b="1" kern="0" smtClean="0">
                <a:solidFill>
                  <a:sysClr val="windowText" lastClr="000000"/>
                </a:solidFill>
                <a:latin typeface="Arial" pitchFamily="34" charset="0"/>
                <a:cs typeface="Arial" pitchFamily="34" charset="0"/>
              </a:rPr>
              <a:t>建材、热卷、中厚板、冷轧</a:t>
            </a:r>
            <a:r>
              <a:rPr lang="zh-CN" altLang="en-US" sz="1600" b="1" kern="0">
                <a:solidFill>
                  <a:sysClr val="windowText" lastClr="000000"/>
                </a:solidFill>
                <a:latin typeface="Arial" pitchFamily="34" charset="0"/>
                <a:cs typeface="Arial" pitchFamily="34" charset="0"/>
              </a:rPr>
              <a:t>、</a:t>
            </a:r>
            <a:r>
              <a:rPr kumimoji="0" lang="zh-CN" altLang="en-US" sz="1600" b="1" i="0" u="none" strike="noStrike" kern="0" cap="none" spc="0" normalizeH="0" baseline="0" noProof="0" smtClean="0">
                <a:ln>
                  <a:noFill/>
                </a:ln>
                <a:solidFill>
                  <a:sysClr val="windowText" lastClr="000000"/>
                </a:solidFill>
                <a:effectLst/>
                <a:uLnTx/>
                <a:uFillTx/>
                <a:latin typeface="Arial" pitchFamily="34" charset="0"/>
                <a:cs typeface="Arial" pitchFamily="34" charset="0"/>
              </a:rPr>
              <a:t>带钢、钢坯</a:t>
            </a:r>
            <a:endParaRPr kumimoji="0" lang="en-US" sz="1600" b="1"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4" name="Isosceles Triangle 3"/>
          <p:cNvSpPr/>
          <p:nvPr/>
        </p:nvSpPr>
        <p:spPr bwMode="gray">
          <a:xfrm rot="5400000">
            <a:off x="5475389" y="3996109"/>
            <a:ext cx="2252401" cy="291565"/>
          </a:xfrm>
          <a:prstGeom prst="triangle">
            <a:avLst/>
          </a:prstGeom>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1171039047"/>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p:txBody>
          <a:bodyPr/>
          <a:lstStyle/>
          <a:p>
            <a:r>
              <a:rPr lang="zh-CN" altLang="en-US" smtClean="0"/>
              <a:t>业务推广初期，三条路径并行，但各有侧重</a:t>
            </a:r>
            <a:endParaRPr lang="zh-CN" altLang="en-US"/>
          </a:p>
        </p:txBody>
      </p:sp>
      <p:sp>
        <p:nvSpPr>
          <p:cNvPr id="4" name="Text Placeholder 3"/>
          <p:cNvSpPr>
            <a:spLocks noGrp="1"/>
          </p:cNvSpPr>
          <p:nvPr>
            <p:ph type="body" idx="13"/>
          </p:nvPr>
        </p:nvSpPr>
        <p:spPr/>
        <p:txBody>
          <a:bodyPr/>
          <a:lstStyle/>
          <a:p>
            <a:r>
              <a:rPr lang="zh-CN" altLang="en-US"/>
              <a:t>业务推广初期发展原则</a:t>
            </a:r>
          </a:p>
        </p:txBody>
      </p:sp>
      <p:sp>
        <p:nvSpPr>
          <p:cNvPr id="36" name="Rectangle 5"/>
          <p:cNvSpPr>
            <a:spLocks noChangeArrowheads="1"/>
          </p:cNvSpPr>
          <p:nvPr/>
        </p:nvSpPr>
        <p:spPr bwMode="gray">
          <a:xfrm>
            <a:off x="694788" y="3209110"/>
            <a:ext cx="7800782" cy="972000"/>
          </a:xfrm>
          <a:prstGeom prst="rect">
            <a:avLst/>
          </a:prstGeom>
          <a:solidFill>
            <a:schemeClr val="bg1">
              <a:lumMod val="85000"/>
            </a:schemeClr>
          </a:solidFill>
          <a:ln w="9525" algn="ctr">
            <a:solidFill>
              <a:srgbClr val="C0C0C0"/>
            </a:solidFill>
            <a:miter lim="800000"/>
          </a:ln>
          <a:effectLst>
            <a:outerShdw dist="107763" dir="2700000" algn="ctr" rotWithShape="0">
              <a:srgbClr val="808080">
                <a:alpha val="50000"/>
              </a:srgbClr>
            </a:outerShdw>
          </a:effectLst>
        </p:spPr>
        <p:txBody>
          <a:bodyPr wrap="square" lIns="72000" tIns="72000" rIns="72000" bIns="72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defRPr/>
            </a:pPr>
            <a:r>
              <a:rPr lang="zh-CN" altLang="en-US" sz="1400" b="1" smtClean="0">
                <a:solidFill>
                  <a:srgbClr val="000000"/>
                </a:solidFill>
                <a:latin typeface="+mn-ea"/>
              </a:rPr>
              <a:t>      </a:t>
            </a:r>
            <a:r>
              <a:rPr lang="zh-CN" altLang="en-US" sz="1600" b="1" smtClean="0">
                <a:solidFill>
                  <a:srgbClr val="000000"/>
                </a:solidFill>
                <a:latin typeface="+mn-ea"/>
              </a:rPr>
              <a:t>允许</a:t>
            </a:r>
            <a:r>
              <a:rPr lang="zh-CN" altLang="en-US" sz="1600" b="1">
                <a:solidFill>
                  <a:srgbClr val="000000"/>
                </a:solidFill>
                <a:latin typeface="+mn-ea"/>
              </a:rPr>
              <a:t>重点区域</a:t>
            </a:r>
            <a:r>
              <a:rPr lang="zh-CN" altLang="en-US" sz="1600" b="1" smtClean="0">
                <a:solidFill>
                  <a:srgbClr val="000000"/>
                </a:solidFill>
                <a:latin typeface="+mn-ea"/>
              </a:rPr>
              <a:t>以外</a:t>
            </a:r>
            <a:r>
              <a:rPr lang="zh-CN" altLang="en-US" sz="1600" b="1">
                <a:solidFill>
                  <a:srgbClr val="000000"/>
                </a:solidFill>
                <a:latin typeface="+mn-ea"/>
              </a:rPr>
              <a:t>“涌现”符合条件的目标销售</a:t>
            </a:r>
            <a:r>
              <a:rPr lang="zh-CN" altLang="en-US" sz="1600" b="1" smtClean="0">
                <a:solidFill>
                  <a:srgbClr val="000000"/>
                </a:solidFill>
                <a:latin typeface="+mn-ea"/>
              </a:rPr>
              <a:t>地</a:t>
            </a:r>
            <a:endParaRPr lang="en-US" altLang="zh-CN" sz="1600" b="1" smtClean="0">
              <a:solidFill>
                <a:srgbClr val="000000"/>
              </a:solidFill>
              <a:latin typeface="+mn-ea"/>
            </a:endParaRPr>
          </a:p>
          <a:p>
            <a:pPr marL="285750" indent="-285750">
              <a:buFont typeface="Arial" pitchFamily="34" charset="0"/>
              <a:buChar char="•"/>
              <a:defRPr/>
            </a:pPr>
            <a:r>
              <a:rPr lang="zh-CN" altLang="en-US" sz="1400">
                <a:solidFill>
                  <a:srgbClr val="000000"/>
                </a:solidFill>
                <a:latin typeface="+mn-ea"/>
              </a:rPr>
              <a:t>跟随钢厂的销售布局而“涌现”式发展零散的目标销售地</a:t>
            </a:r>
          </a:p>
          <a:p>
            <a:pPr marL="285750" indent="-285750">
              <a:buFont typeface="Arial" pitchFamily="34" charset="0"/>
              <a:buChar char="•"/>
              <a:defRPr/>
            </a:pPr>
            <a:r>
              <a:rPr lang="zh-CN" altLang="en-US" sz="1400">
                <a:solidFill>
                  <a:srgbClr val="000000"/>
                </a:solidFill>
                <a:latin typeface="+mn-ea"/>
              </a:rPr>
              <a:t>路径</a:t>
            </a:r>
            <a:r>
              <a:rPr lang="en-US" altLang="zh-CN" sz="1400">
                <a:solidFill>
                  <a:srgbClr val="000000"/>
                </a:solidFill>
                <a:latin typeface="+mn-ea"/>
              </a:rPr>
              <a:t>2</a:t>
            </a:r>
            <a:r>
              <a:rPr lang="zh-CN" altLang="en-US" sz="1400">
                <a:solidFill>
                  <a:srgbClr val="000000"/>
                </a:solidFill>
                <a:latin typeface="+mn-ea"/>
              </a:rPr>
              <a:t>是主线，路径</a:t>
            </a:r>
            <a:r>
              <a:rPr lang="en-US" altLang="zh-CN" sz="1400">
                <a:solidFill>
                  <a:srgbClr val="000000"/>
                </a:solidFill>
                <a:latin typeface="+mn-ea"/>
              </a:rPr>
              <a:t>1</a:t>
            </a:r>
            <a:r>
              <a:rPr lang="zh-CN" altLang="en-US" sz="1400">
                <a:solidFill>
                  <a:srgbClr val="000000"/>
                </a:solidFill>
                <a:latin typeface="+mn-ea"/>
              </a:rPr>
              <a:t>目的在于短期内弥补仓库资源差距，</a:t>
            </a:r>
            <a:r>
              <a:rPr lang="zh-CN" altLang="en-US" sz="1400" smtClean="0">
                <a:solidFill>
                  <a:srgbClr val="000000"/>
                </a:solidFill>
                <a:latin typeface="+mn-ea"/>
              </a:rPr>
              <a:t>将来业务</a:t>
            </a:r>
            <a:r>
              <a:rPr lang="zh-CN" altLang="en-US" sz="1400">
                <a:solidFill>
                  <a:srgbClr val="000000"/>
                </a:solidFill>
                <a:latin typeface="+mn-ea"/>
              </a:rPr>
              <a:t>大本营还应以区域贸易为主</a:t>
            </a:r>
          </a:p>
          <a:p>
            <a:pPr marL="285750" indent="-285750">
              <a:buFont typeface="Arial" pitchFamily="34" charset="0"/>
              <a:buChar char="•"/>
              <a:defRPr/>
            </a:pPr>
            <a:r>
              <a:rPr lang="zh-CN" altLang="en-US" sz="1400">
                <a:solidFill>
                  <a:srgbClr val="000000"/>
                </a:solidFill>
                <a:latin typeface="+mn-ea"/>
              </a:rPr>
              <a:t>未来仓库布局</a:t>
            </a:r>
            <a:r>
              <a:rPr lang="zh-CN" altLang="en-US" sz="1400" smtClean="0">
                <a:solidFill>
                  <a:srgbClr val="000000"/>
                </a:solidFill>
                <a:latin typeface="+mn-ea"/>
              </a:rPr>
              <a:t>跟上后</a:t>
            </a:r>
            <a:r>
              <a:rPr lang="zh-CN" altLang="en-US" sz="1400">
                <a:solidFill>
                  <a:srgbClr val="000000"/>
                </a:solidFill>
                <a:latin typeface="+mn-ea"/>
              </a:rPr>
              <a:t>，路径</a:t>
            </a:r>
            <a:r>
              <a:rPr lang="en-US" altLang="zh-CN" sz="1400">
                <a:solidFill>
                  <a:srgbClr val="000000"/>
                </a:solidFill>
                <a:latin typeface="+mn-ea"/>
              </a:rPr>
              <a:t>1</a:t>
            </a:r>
            <a:r>
              <a:rPr lang="zh-CN" altLang="en-US" sz="1400">
                <a:solidFill>
                  <a:srgbClr val="000000"/>
                </a:solidFill>
                <a:latin typeface="+mn-ea"/>
              </a:rPr>
              <a:t>与路径</a:t>
            </a:r>
            <a:r>
              <a:rPr lang="en-US" altLang="zh-CN" sz="1400">
                <a:solidFill>
                  <a:srgbClr val="000000"/>
                </a:solidFill>
                <a:latin typeface="+mn-ea"/>
              </a:rPr>
              <a:t>2</a:t>
            </a:r>
            <a:r>
              <a:rPr lang="zh-CN" altLang="en-US" sz="1400">
                <a:solidFill>
                  <a:srgbClr val="000000"/>
                </a:solidFill>
                <a:latin typeface="+mn-ea"/>
              </a:rPr>
              <a:t>中的区域必然</a:t>
            </a:r>
            <a:r>
              <a:rPr lang="zh-CN" altLang="en-US" sz="1400" smtClean="0">
                <a:solidFill>
                  <a:srgbClr val="000000"/>
                </a:solidFill>
                <a:latin typeface="+mn-ea"/>
              </a:rPr>
              <a:t>重合</a:t>
            </a:r>
            <a:endParaRPr lang="zh-CN" altLang="en-US" sz="1400">
              <a:solidFill>
                <a:srgbClr val="000000"/>
              </a:solidFill>
              <a:latin typeface="+mn-ea"/>
            </a:endParaRPr>
          </a:p>
        </p:txBody>
      </p:sp>
      <p:sp>
        <p:nvSpPr>
          <p:cNvPr id="37" name="Rectangle 13"/>
          <p:cNvSpPr>
            <a:spLocks noChangeArrowheads="1"/>
          </p:cNvSpPr>
          <p:nvPr/>
        </p:nvSpPr>
        <p:spPr bwMode="auto">
          <a:xfrm>
            <a:off x="696371" y="3076845"/>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auto">
              <a:spcBef>
                <a:spcPct val="0"/>
              </a:spcBef>
              <a:spcAft>
                <a:spcPct val="0"/>
              </a:spcAft>
            </a:pPr>
            <a:r>
              <a:rPr lang="en-US" sz="1200" b="1" kern="0">
                <a:solidFill>
                  <a:srgbClr val="FFFFFF"/>
                </a:solidFill>
                <a:latin typeface="+mj-lt"/>
              </a:rPr>
              <a:t>2</a:t>
            </a:r>
          </a:p>
        </p:txBody>
      </p:sp>
      <p:sp>
        <p:nvSpPr>
          <p:cNvPr id="38" name="Rectangle 5"/>
          <p:cNvSpPr>
            <a:spLocks noChangeArrowheads="1"/>
          </p:cNvSpPr>
          <p:nvPr/>
        </p:nvSpPr>
        <p:spPr bwMode="gray">
          <a:xfrm>
            <a:off x="693854" y="1864555"/>
            <a:ext cx="7801700" cy="972000"/>
          </a:xfrm>
          <a:prstGeom prst="rect">
            <a:avLst/>
          </a:prstGeom>
          <a:solidFill>
            <a:schemeClr val="bg1">
              <a:lumMod val="85000"/>
            </a:schemeClr>
          </a:solidFill>
          <a:ln w="9525" algn="ctr">
            <a:solidFill>
              <a:srgbClr val="C0C0C0"/>
            </a:solidFill>
            <a:miter lim="800000"/>
          </a:ln>
          <a:effectLst>
            <a:outerShdw dist="107763" dir="2700000" algn="ctr" rotWithShape="0">
              <a:srgbClr val="808080">
                <a:alpha val="50000"/>
              </a:srgbClr>
            </a:outerShdw>
          </a:effectLst>
        </p:spPr>
        <p:txBody>
          <a:bodyPr wrap="none" lIns="72000" tIns="72000" rIns="72000" bIns="72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smtClean="0">
                <a:solidFill>
                  <a:srgbClr val="000000"/>
                </a:solidFill>
                <a:latin typeface="+mn-ea"/>
              </a:rPr>
              <a:t>      </a:t>
            </a:r>
            <a:r>
              <a:rPr lang="zh-CN" altLang="en-US" sz="1600" b="1" smtClean="0">
                <a:solidFill>
                  <a:srgbClr val="000000"/>
                </a:solidFill>
                <a:latin typeface="+mn-ea"/>
              </a:rPr>
              <a:t>要有业务发展的重点区域</a:t>
            </a:r>
            <a:endParaRPr lang="en-US" altLang="zh-CN" sz="1600" b="1" smtClean="0">
              <a:solidFill>
                <a:srgbClr val="000000"/>
              </a:solidFill>
              <a:latin typeface="+mn-ea"/>
            </a:endParaRPr>
          </a:p>
          <a:p>
            <a:pPr marL="285750" indent="-285750">
              <a:buFont typeface="Arial" pitchFamily="34" charset="0"/>
              <a:buChar char="•"/>
            </a:pPr>
            <a:r>
              <a:rPr lang="zh-CN" altLang="en-US" sz="1400">
                <a:solidFill>
                  <a:srgbClr val="000000"/>
                </a:solidFill>
                <a:latin typeface="+mn-ea"/>
              </a:rPr>
              <a:t>重点区域</a:t>
            </a:r>
            <a:r>
              <a:rPr lang="zh-CN" altLang="en-US" sz="1400" smtClean="0">
                <a:solidFill>
                  <a:srgbClr val="000000"/>
                </a:solidFill>
                <a:latin typeface="+mn-ea"/>
              </a:rPr>
              <a:t>是</a:t>
            </a:r>
            <a:r>
              <a:rPr lang="zh-CN" altLang="en-US" sz="1400">
                <a:solidFill>
                  <a:srgbClr val="000000"/>
                </a:solidFill>
                <a:latin typeface="+mn-ea"/>
              </a:rPr>
              <a:t>区域贸易路径</a:t>
            </a:r>
            <a:r>
              <a:rPr lang="en-US" altLang="zh-CN" sz="1400">
                <a:solidFill>
                  <a:srgbClr val="000000"/>
                </a:solidFill>
                <a:latin typeface="+mn-ea"/>
              </a:rPr>
              <a:t>2</a:t>
            </a:r>
            <a:r>
              <a:rPr lang="zh-CN" altLang="en-US" sz="1400">
                <a:solidFill>
                  <a:srgbClr val="000000"/>
                </a:solidFill>
                <a:latin typeface="+mn-ea"/>
              </a:rPr>
              <a:t>中所定义的区域</a:t>
            </a:r>
          </a:p>
          <a:p>
            <a:pPr marL="285750" indent="-285750">
              <a:buFont typeface="Arial" pitchFamily="34" charset="0"/>
              <a:buChar char="•"/>
            </a:pPr>
            <a:r>
              <a:rPr lang="zh-CN" altLang="en-US" sz="1400">
                <a:solidFill>
                  <a:srgbClr val="000000"/>
                </a:solidFill>
                <a:latin typeface="+mn-ea"/>
              </a:rPr>
              <a:t>主推数码仓真实库存</a:t>
            </a:r>
          </a:p>
          <a:p>
            <a:pPr marL="285750" indent="-285750">
              <a:buFont typeface="Arial" pitchFamily="34" charset="0"/>
              <a:buChar char="•"/>
            </a:pPr>
            <a:r>
              <a:rPr lang="zh-CN" altLang="en-US" sz="1400">
                <a:solidFill>
                  <a:srgbClr val="000000"/>
                </a:solidFill>
                <a:latin typeface="+mn-ea"/>
              </a:rPr>
              <a:t>目标客户中小</a:t>
            </a:r>
            <a:r>
              <a:rPr lang="zh-CN" altLang="en-US" sz="1400" smtClean="0">
                <a:solidFill>
                  <a:srgbClr val="000000"/>
                </a:solidFill>
                <a:latin typeface="+mn-ea"/>
              </a:rPr>
              <a:t>贸易商</a:t>
            </a:r>
            <a:endParaRPr lang="zh-CN" altLang="en-US" sz="1400">
              <a:solidFill>
                <a:srgbClr val="000000"/>
              </a:solidFill>
              <a:latin typeface="+mn-ea"/>
            </a:endParaRPr>
          </a:p>
        </p:txBody>
      </p:sp>
      <p:sp>
        <p:nvSpPr>
          <p:cNvPr id="39" name="Rectangle 13"/>
          <p:cNvSpPr>
            <a:spLocks noChangeArrowheads="1"/>
          </p:cNvSpPr>
          <p:nvPr/>
        </p:nvSpPr>
        <p:spPr bwMode="auto">
          <a:xfrm>
            <a:off x="695437" y="1769950"/>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1" fontAlgn="auto" hangingPunct="1">
              <a:lnSpc>
                <a:spcPct val="100000"/>
              </a:lnSpc>
              <a:spcBef>
                <a:spcPct val="0"/>
              </a:spcBef>
              <a:spcAft>
                <a:spcPct val="0"/>
              </a:spcAft>
              <a:defRPr/>
            </a:pPr>
            <a:r>
              <a:rPr lang="en-US" sz="1200" b="1" kern="0">
                <a:solidFill>
                  <a:srgbClr val="FFFFFF"/>
                </a:solidFill>
                <a:latin typeface="+mj-lt"/>
              </a:rPr>
              <a:t>1</a:t>
            </a:r>
          </a:p>
        </p:txBody>
      </p:sp>
      <p:sp>
        <p:nvSpPr>
          <p:cNvPr id="42" name="Rectangle 5"/>
          <p:cNvSpPr>
            <a:spLocks noChangeArrowheads="1"/>
          </p:cNvSpPr>
          <p:nvPr/>
        </p:nvSpPr>
        <p:spPr bwMode="gray">
          <a:xfrm>
            <a:off x="672097" y="4533860"/>
            <a:ext cx="7823110" cy="468000"/>
          </a:xfrm>
          <a:prstGeom prst="rect">
            <a:avLst/>
          </a:prstGeom>
          <a:solidFill>
            <a:schemeClr val="bg1">
              <a:lumMod val="85000"/>
            </a:schemeClr>
          </a:solidFill>
          <a:ln w="9525" algn="ctr">
            <a:solidFill>
              <a:srgbClr val="C0C0C0"/>
            </a:solidFill>
            <a:miter lim="800000"/>
          </a:ln>
          <a:effectLst>
            <a:outerShdw dist="107763" dir="2700000" algn="ctr" rotWithShape="0">
              <a:srgbClr val="808080">
                <a:alpha val="50000"/>
              </a:srgbClr>
            </a:outerShdw>
          </a:effectLst>
        </p:spPr>
        <p:txBody>
          <a:bodyPr wrap="none" lIns="72000" tIns="72000" rIns="72000" bIns="72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b="1" smtClean="0">
                <a:solidFill>
                  <a:srgbClr val="000000"/>
                </a:solidFill>
                <a:latin typeface="+mn-ea"/>
              </a:rPr>
              <a:t>       </a:t>
            </a:r>
            <a:r>
              <a:rPr lang="zh-CN" altLang="en-US" sz="1600" b="1" smtClean="0">
                <a:solidFill>
                  <a:srgbClr val="000000"/>
                </a:solidFill>
                <a:latin typeface="+mn-ea"/>
              </a:rPr>
              <a:t>对于优质商品、数码仓库等战略</a:t>
            </a:r>
            <a:r>
              <a:rPr lang="zh-CN" altLang="en-US" sz="1600" b="1">
                <a:solidFill>
                  <a:srgbClr val="000000"/>
                </a:solidFill>
                <a:latin typeface="+mn-ea"/>
              </a:rPr>
              <a:t>型资源要通过坚定的投入来获取</a:t>
            </a:r>
          </a:p>
        </p:txBody>
      </p:sp>
      <p:sp>
        <p:nvSpPr>
          <p:cNvPr id="43" name="Rectangle 13"/>
          <p:cNvSpPr>
            <a:spLocks noChangeArrowheads="1"/>
          </p:cNvSpPr>
          <p:nvPr/>
        </p:nvSpPr>
        <p:spPr bwMode="auto">
          <a:xfrm>
            <a:off x="673680" y="4439255"/>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1" fontAlgn="auto" hangingPunct="1">
              <a:lnSpc>
                <a:spcPct val="100000"/>
              </a:lnSpc>
              <a:spcBef>
                <a:spcPct val="0"/>
              </a:spcBef>
              <a:spcAft>
                <a:spcPct val="0"/>
              </a:spcAft>
              <a:defRPr/>
            </a:pPr>
            <a:r>
              <a:rPr lang="en-US" sz="1200" b="1" kern="0">
                <a:solidFill>
                  <a:srgbClr val="FFFFFF"/>
                </a:solidFill>
                <a:latin typeface="+mj-lt"/>
              </a:rPr>
              <a:t>3</a:t>
            </a:r>
          </a:p>
        </p:txBody>
      </p:sp>
      <p:sp>
        <p:nvSpPr>
          <p:cNvPr id="44" name="Rectangle 5"/>
          <p:cNvSpPr>
            <a:spLocks noChangeArrowheads="1"/>
          </p:cNvSpPr>
          <p:nvPr/>
        </p:nvSpPr>
        <p:spPr bwMode="gray">
          <a:xfrm>
            <a:off x="694788" y="5350403"/>
            <a:ext cx="7800780" cy="468000"/>
          </a:xfrm>
          <a:prstGeom prst="rect">
            <a:avLst/>
          </a:prstGeom>
          <a:solidFill>
            <a:schemeClr val="bg1">
              <a:lumMod val="85000"/>
            </a:schemeClr>
          </a:solidFill>
          <a:ln w="9525" algn="ctr">
            <a:solidFill>
              <a:srgbClr val="C0C0C0"/>
            </a:solidFill>
            <a:miter lim="800000"/>
          </a:ln>
          <a:effectLst>
            <a:outerShdw dist="107763" dir="2700000" algn="ctr" rotWithShape="0">
              <a:srgbClr val="808080">
                <a:alpha val="50000"/>
              </a:srgbClr>
            </a:outerShdw>
          </a:effectLst>
        </p:spPr>
        <p:txBody>
          <a:bodyPr wrap="none" lIns="72000" tIns="72000" rIns="72000" bIns="72000"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en-US" altLang="zh-CN" sz="1600" b="1" smtClean="0">
                <a:solidFill>
                  <a:srgbClr val="000000"/>
                </a:solidFill>
                <a:latin typeface="+mn-ea"/>
              </a:rPr>
              <a:t>      2014</a:t>
            </a:r>
            <a:r>
              <a:rPr lang="zh-CN" altLang="en-US" sz="1600" b="1">
                <a:solidFill>
                  <a:srgbClr val="000000"/>
                </a:solidFill>
                <a:latin typeface="+mn-ea"/>
              </a:rPr>
              <a:t>年的</a:t>
            </a:r>
            <a:r>
              <a:rPr lang="zh-CN" altLang="en-US" sz="1600" b="1" smtClean="0">
                <a:solidFill>
                  <a:srgbClr val="000000"/>
                </a:solidFill>
                <a:latin typeface="+mn-ea"/>
              </a:rPr>
              <a:t>重点是充分</a:t>
            </a:r>
            <a:r>
              <a:rPr lang="zh-CN" altLang="en-US" sz="1600" b="1">
                <a:solidFill>
                  <a:srgbClr val="000000"/>
                </a:solidFill>
                <a:latin typeface="+mn-ea"/>
              </a:rPr>
              <a:t>借助</a:t>
            </a:r>
            <a:r>
              <a:rPr lang="zh-CN" altLang="en-US" sz="1600" b="1" smtClean="0">
                <a:solidFill>
                  <a:srgbClr val="000000"/>
                </a:solidFill>
                <a:latin typeface="+mn-ea"/>
              </a:rPr>
              <a:t>五</a:t>
            </a:r>
            <a:r>
              <a:rPr lang="zh-CN" altLang="en-US" sz="1600" b="1">
                <a:solidFill>
                  <a:srgbClr val="000000"/>
                </a:solidFill>
                <a:latin typeface="+mn-ea"/>
              </a:rPr>
              <a:t>矿现有</a:t>
            </a:r>
            <a:r>
              <a:rPr lang="zh-CN" altLang="en-US" sz="1600" b="1" smtClean="0">
                <a:solidFill>
                  <a:srgbClr val="000000"/>
                </a:solidFill>
                <a:latin typeface="+mn-ea"/>
              </a:rPr>
              <a:t>资源的带动作用，吸引、促进社会资源加入平台</a:t>
            </a:r>
            <a:endParaRPr lang="zh-CN" altLang="en-US" sz="1600" b="1">
              <a:solidFill>
                <a:srgbClr val="000000"/>
              </a:solidFill>
              <a:latin typeface="+mn-ea"/>
            </a:endParaRPr>
          </a:p>
        </p:txBody>
      </p:sp>
      <p:sp>
        <p:nvSpPr>
          <p:cNvPr id="45" name="Rectangle 13"/>
          <p:cNvSpPr>
            <a:spLocks noChangeArrowheads="1"/>
          </p:cNvSpPr>
          <p:nvPr/>
        </p:nvSpPr>
        <p:spPr bwMode="auto">
          <a:xfrm>
            <a:off x="696371" y="5255798"/>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1" fontAlgn="auto" hangingPunct="1">
              <a:lnSpc>
                <a:spcPct val="100000"/>
              </a:lnSpc>
              <a:spcBef>
                <a:spcPct val="0"/>
              </a:spcBef>
              <a:spcAft>
                <a:spcPct val="0"/>
              </a:spcAft>
              <a:defRPr/>
            </a:pPr>
            <a:r>
              <a:rPr lang="en-US" sz="1200" b="1" kern="0">
                <a:solidFill>
                  <a:srgbClr val="FFFFFF"/>
                </a:solidFill>
                <a:latin typeface="+mj-lt"/>
              </a:rPr>
              <a:t>4</a:t>
            </a:r>
          </a:p>
        </p:txBody>
      </p:sp>
    </p:spTree>
    <p:extLst>
      <p:ext uri="{BB962C8B-B14F-4D97-AF65-F5344CB8AC3E}">
        <p14:creationId xmlns:p14="http://schemas.microsoft.com/office/powerpoint/2010/main" val="2444445696"/>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2272500" y="3485080"/>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4" name="AutoShape 27"/>
          <p:cNvSpPr>
            <a:spLocks noChangeArrowheads="1"/>
          </p:cNvSpPr>
          <p:nvPr>
            <p:custDataLst>
              <p:tags r:id="rId2"/>
            </p:custDataLst>
          </p:nvPr>
        </p:nvSpPr>
        <p:spPr bwMode="gray">
          <a:xfrm>
            <a:off x="154089" y="2047943"/>
            <a:ext cx="1965935" cy="3482704"/>
          </a:xfrm>
          <a:prstGeom prst="homePlate">
            <a:avLst>
              <a:gd name="adj" fmla="val 12342"/>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en-US" altLang="zh-CN" sz="1400" b="1" kern="0" smtClean="0">
                <a:solidFill>
                  <a:srgbClr val="FFFFFF"/>
                </a:solidFill>
                <a:latin typeface="微软雅黑" pitchFamily="34" charset="-122"/>
                <a:ea typeface="微软雅黑" pitchFamily="34" charset="-122"/>
              </a:rPr>
              <a:t>3.</a:t>
            </a:r>
            <a:r>
              <a:rPr lang="zh-CN" altLang="en-US" sz="1400" b="1" kern="0" smtClean="0">
                <a:solidFill>
                  <a:srgbClr val="FFFFFF"/>
                </a:solidFill>
                <a:latin typeface="微软雅黑" pitchFamily="34" charset="-122"/>
                <a:ea typeface="微软雅黑" pitchFamily="34" charset="-122"/>
              </a:rPr>
              <a:t>策略制定</a:t>
            </a:r>
            <a:endParaRPr lang="en-US" altLang="zh-CN" sz="1400" b="1" kern="0">
              <a:solidFill>
                <a:srgbClr val="FFFFFF"/>
              </a:solidFill>
              <a:latin typeface="微软雅黑" pitchFamily="34" charset="-122"/>
              <a:ea typeface="微软雅黑" pitchFamily="34" charset="-122"/>
            </a:endParaRPr>
          </a:p>
        </p:txBody>
      </p:sp>
      <p:sp>
        <p:nvSpPr>
          <p:cNvPr id="25" name="圆角矩形 15"/>
          <p:cNvSpPr/>
          <p:nvPr/>
        </p:nvSpPr>
        <p:spPr bwMode="auto">
          <a:xfrm>
            <a:off x="206765" y="347011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3.2 </a:t>
            </a:r>
            <a:r>
              <a:rPr lang="zh-CN" altLang="en-US" sz="1200" kern="0">
                <a:solidFill>
                  <a:srgbClr val="000000"/>
                </a:solidFill>
                <a:latin typeface="微软雅黑" pitchFamily="34" charset="-122"/>
                <a:ea typeface="微软雅黑" pitchFamily="34" charset="-122"/>
              </a:rPr>
              <a:t>业务</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组合策略</a:t>
            </a:r>
          </a:p>
        </p:txBody>
      </p:sp>
      <p:sp>
        <p:nvSpPr>
          <p:cNvPr id="27" name="圆角矩形 15"/>
          <p:cNvSpPr/>
          <p:nvPr/>
        </p:nvSpPr>
        <p:spPr bwMode="auto">
          <a:xfrm>
            <a:off x="206765" y="3964465"/>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3.3 </a:t>
            </a:r>
            <a:r>
              <a:rPr lang="zh-CN" altLang="en-US" sz="1200" kern="0">
                <a:solidFill>
                  <a:srgbClr val="000000"/>
                </a:solidFill>
                <a:latin typeface="微软雅黑" pitchFamily="34" charset="-122"/>
                <a:ea typeface="微软雅黑" pitchFamily="34" charset="-122"/>
              </a:rPr>
              <a:t>业务</a:t>
            </a:r>
            <a:r>
              <a:rPr lang="zh-CN" altLang="en-US" sz="1200" kern="0" smtClean="0">
                <a:solidFill>
                  <a:srgbClr val="000000"/>
                </a:solidFill>
                <a:latin typeface="微软雅黑" pitchFamily="34" charset="-122"/>
                <a:ea typeface="微软雅黑" pitchFamily="34" charset="-122"/>
              </a:rPr>
              <a:t>定价</a:t>
            </a:r>
            <a:r>
              <a:rPr lang="zh-CN" altLang="en-US" sz="1200" kern="0">
                <a:solidFill>
                  <a:srgbClr val="000000"/>
                </a:solidFill>
                <a:latin typeface="微软雅黑" pitchFamily="34" charset="-122"/>
                <a:ea typeface="微软雅黑" pitchFamily="34" charset="-122"/>
              </a:rPr>
              <a:t>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8" name="圆角矩形 15"/>
          <p:cNvSpPr/>
          <p:nvPr/>
        </p:nvSpPr>
        <p:spPr bwMode="auto">
          <a:xfrm>
            <a:off x="206115" y="2481406"/>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3.0 </a:t>
            </a:r>
            <a:r>
              <a:rPr lang="zh-CN" altLang="en-US" sz="1200" kern="0" smtClean="0">
                <a:solidFill>
                  <a:srgbClr val="000000"/>
                </a:solidFill>
                <a:latin typeface="微软雅黑" pitchFamily="34" charset="-122"/>
                <a:ea typeface="微软雅黑" pitchFamily="34" charset="-122"/>
              </a:rPr>
              <a:t>总体发展</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
        <p:nvSpPr>
          <p:cNvPr id="31" name="圆角矩形 15"/>
          <p:cNvSpPr/>
          <p:nvPr/>
        </p:nvSpPr>
        <p:spPr bwMode="auto">
          <a:xfrm>
            <a:off x="206765" y="4458818"/>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auto">
              <a:spcBef>
                <a:spcPct val="0"/>
              </a:spcBef>
              <a:spcAft>
                <a:spcPct val="0"/>
              </a:spcAft>
              <a:defRPr/>
            </a:pPr>
            <a:r>
              <a:rPr lang="en-US" altLang="zh-CN" sz="1200" kern="0" smtClean="0">
                <a:solidFill>
                  <a:srgbClr val="000000"/>
                </a:solidFill>
                <a:latin typeface="微软雅黑" pitchFamily="34" charset="-122"/>
                <a:ea typeface="微软雅黑" pitchFamily="34" charset="-122"/>
              </a:rPr>
              <a:t>3.4 </a:t>
            </a:r>
            <a:r>
              <a:rPr lang="zh-CN" altLang="en-US" sz="1200" kern="0" smtClean="0">
                <a:solidFill>
                  <a:srgbClr val="000000"/>
                </a:solidFill>
                <a:latin typeface="微软雅黑" pitchFamily="34" charset="-122"/>
                <a:ea typeface="微软雅黑" pitchFamily="34" charset="-122"/>
              </a:rPr>
              <a:t>线下资源与合作伙伴激励策略</a:t>
            </a:r>
            <a:endParaRPr lang="zh-CN" altLang="en-US" sz="1200" kern="0">
              <a:solidFill>
                <a:srgbClr val="000000"/>
              </a:solidFill>
              <a:latin typeface="微软雅黑" pitchFamily="34" charset="-122"/>
              <a:ea typeface="微软雅黑" pitchFamily="34" charset="-122"/>
            </a:endParaRPr>
          </a:p>
        </p:txBody>
      </p:sp>
      <p:sp>
        <p:nvSpPr>
          <p:cNvPr id="32" name="圆角矩形 15"/>
          <p:cNvSpPr/>
          <p:nvPr/>
        </p:nvSpPr>
        <p:spPr bwMode="auto">
          <a:xfrm>
            <a:off x="206765" y="495317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3.5 </a:t>
            </a:r>
            <a:r>
              <a:rPr lang="zh-CN" altLang="en-US" sz="1200" kern="0" noProof="0" smtClean="0">
                <a:solidFill>
                  <a:srgbClr val="000000"/>
                </a:solidFill>
                <a:latin typeface="微软雅黑" pitchFamily="34" charset="-122"/>
                <a:ea typeface="微软雅黑" pitchFamily="34" charset="-122"/>
              </a:rPr>
              <a:t>公关推广与客户维系策略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3" name="圆角矩形 15"/>
          <p:cNvSpPr/>
          <p:nvPr/>
        </p:nvSpPr>
        <p:spPr bwMode="auto">
          <a:xfrm>
            <a:off x="206115" y="2975759"/>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3.1 </a:t>
            </a:r>
            <a:r>
              <a:rPr lang="zh-CN" altLang="en-US" sz="1200" kern="0">
                <a:solidFill>
                  <a:srgbClr val="000000"/>
                </a:solidFill>
                <a:latin typeface="微软雅黑" pitchFamily="34" charset="-122"/>
                <a:ea typeface="微软雅黑" pitchFamily="34" charset="-122"/>
              </a:rPr>
              <a:t>目标</a:t>
            </a:r>
            <a:r>
              <a:rPr lang="zh-CN" altLang="en-US" sz="1200" kern="0" smtClean="0">
                <a:solidFill>
                  <a:srgbClr val="000000"/>
                </a:solidFill>
                <a:latin typeface="微软雅黑" pitchFamily="34" charset="-122"/>
                <a:ea typeface="微软雅黑" pitchFamily="34" charset="-122"/>
              </a:rPr>
              <a:t>市场</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graphicFrame>
        <p:nvGraphicFramePr>
          <p:cNvPr id="12" name="Table 11"/>
          <p:cNvGraphicFramePr>
            <a:graphicFrameLocks noGrp="1"/>
          </p:cNvGraphicFramePr>
          <p:nvPr>
            <p:extLst>
              <p:ext uri="{D42A27DB-BD31-4B8C-83A1-F6EECF244321}">
                <p14:modId xmlns:p14="http://schemas.microsoft.com/office/powerpoint/2010/main" val="4044643522"/>
              </p:ext>
            </p:extLst>
          </p:nvPr>
        </p:nvGraphicFramePr>
        <p:xfrm>
          <a:off x="2773003" y="1460297"/>
          <a:ext cx="6046534" cy="4693920"/>
        </p:xfrm>
        <a:graphic>
          <a:graphicData uri="http://schemas.openxmlformats.org/drawingml/2006/table">
            <a:tbl>
              <a:tblPr firstRow="1">
                <a:tableStyleId>{C083E6E3-FA7D-4D7B-A595-EF9225AFEA82}</a:tableStyleId>
              </a:tblPr>
              <a:tblGrid>
                <a:gridCol w="1694777"/>
                <a:gridCol w="4351757"/>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3.0 </a:t>
                      </a:r>
                      <a:r>
                        <a:rPr lang="zh-CN" altLang="en-US" sz="1400" kern="1200" smtClean="0">
                          <a:solidFill>
                            <a:schemeClr val="tx1"/>
                          </a:solidFill>
                          <a:latin typeface="微软雅黑" pitchFamily="34" charset="-122"/>
                          <a:ea typeface="微软雅黑" pitchFamily="34" charset="-122"/>
                          <a:cs typeface="+mn-cs"/>
                        </a:rPr>
                        <a:t>总体发展策略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平台发展的总体策略是什么？路径是怎样的？</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3.1 </a:t>
                      </a:r>
                      <a:r>
                        <a:rPr lang="zh-CN" altLang="en-US" sz="1400" kern="1200" smtClean="0">
                          <a:solidFill>
                            <a:schemeClr val="tx1"/>
                          </a:solidFill>
                          <a:latin typeface="微软雅黑" pitchFamily="34" charset="-122"/>
                          <a:ea typeface="微软雅黑" pitchFamily="34" charset="-122"/>
                          <a:cs typeface="+mn-cs"/>
                        </a:rPr>
                        <a:t>目标市场策略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目标市场如何切入？如何发展？</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3.2 </a:t>
                      </a:r>
                      <a:r>
                        <a:rPr lang="zh-CN" altLang="en-US" sz="1400" kern="1200" smtClean="0">
                          <a:solidFill>
                            <a:schemeClr val="tx1"/>
                          </a:solidFill>
                          <a:latin typeface="微软雅黑" pitchFamily="34" charset="-122"/>
                          <a:ea typeface="微软雅黑" pitchFamily="34" charset="-122"/>
                          <a:cs typeface="+mn-cs"/>
                        </a:rPr>
                        <a:t>业务组合策略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产品与目标群体需求之间的对应关系是什么？为哪些群体提供哪些产品或产品组合？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3.3 </a:t>
                      </a:r>
                      <a:r>
                        <a:rPr lang="zh-CN" altLang="en-US" sz="1400" kern="1200" smtClean="0">
                          <a:solidFill>
                            <a:schemeClr val="tx1"/>
                          </a:solidFill>
                          <a:latin typeface="微软雅黑" pitchFamily="34" charset="-122"/>
                          <a:ea typeface="微软雅黑" pitchFamily="34" charset="-122"/>
                          <a:cs typeface="+mn-cs"/>
                        </a:rPr>
                        <a:t>业务定价策略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各项业务的定价策略是什么？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3.4 </a:t>
                      </a:r>
                      <a:r>
                        <a:rPr lang="zh-CN" altLang="en-US" sz="1400" kern="1200" smtClean="0">
                          <a:solidFill>
                            <a:schemeClr val="tx1"/>
                          </a:solidFill>
                          <a:latin typeface="微软雅黑" pitchFamily="34" charset="-122"/>
                          <a:ea typeface="微软雅黑" pitchFamily="34" charset="-122"/>
                          <a:cs typeface="+mn-cs"/>
                        </a:rPr>
                        <a:t>线下资源与合作伙伴激励策略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如何吸引钢厂、分销公司与平台合作？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如何推进银行与平台的合作？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如何推进仓库资源与平台的合作？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与竞争网站的关系是什么？如何借助进行推广？</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3.5 </a:t>
                      </a:r>
                      <a:r>
                        <a:rPr lang="zh-CN" altLang="en-US" sz="1400" kern="1200" smtClean="0">
                          <a:solidFill>
                            <a:schemeClr val="tx1"/>
                          </a:solidFill>
                          <a:latin typeface="微软雅黑" pitchFamily="34" charset="-122"/>
                          <a:ea typeface="微软雅黑" pitchFamily="34" charset="-122"/>
                          <a:cs typeface="+mn-cs"/>
                        </a:rPr>
                        <a:t>公关推广与客户维系策略</a:t>
                      </a:r>
                    </a:p>
                  </a:txBody>
                  <a:tcPr>
                    <a:lnT w="12700" cap="flat" cmpd="sng" algn="ctr">
                      <a:solidFill>
                        <a:schemeClr val="accent3"/>
                      </a:solidFill>
                      <a:prstDash val="solid"/>
                      <a:round/>
                      <a:headEnd type="none" w="med" len="med"/>
                      <a:tailEnd type="none" w="med" len="med"/>
                    </a:lnT>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借助政府、行业协会的公关策略是什么？</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应采取哪些媒介进行宣传？有哪些手段？</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通过何种手段维系客户、增强黏性？</a:t>
                      </a:r>
                    </a:p>
                  </a:txBody>
                  <a:tcPr>
                    <a:lnT w="12700" cap="flat" cmpd="sng" algn="ctr">
                      <a:solidFill>
                        <a:schemeClr val="accent3"/>
                      </a:solidFill>
                      <a:prstDash val="solid"/>
                      <a:round/>
                      <a:headEnd type="none" w="med" len="med"/>
                      <a:tailEnd type="none" w="med" len="med"/>
                    </a:lnT>
                  </a:tcPr>
                </a:tc>
              </a:tr>
            </a:tbl>
          </a:graphicData>
        </a:graphic>
      </p:graphicFrame>
    </p:spTree>
    <p:extLst>
      <p:ext uri="{BB962C8B-B14F-4D97-AF65-F5344CB8AC3E}">
        <p14:creationId xmlns:p14="http://schemas.microsoft.com/office/powerpoint/2010/main" val="3359414918"/>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根据上述规划，平台</a:t>
            </a:r>
            <a:r>
              <a:rPr lang="zh-CN" altLang="en-US"/>
              <a:t>各</a:t>
            </a:r>
            <a:r>
              <a:rPr lang="zh-CN" altLang="en-US" smtClean="0"/>
              <a:t>阶段上线的业务如下</a:t>
            </a:r>
            <a:endParaRPr lang="zh-HK" altLang="en-US"/>
          </a:p>
        </p:txBody>
      </p:sp>
      <p:sp>
        <p:nvSpPr>
          <p:cNvPr id="7" name="Text Placeholder 6"/>
          <p:cNvSpPr>
            <a:spLocks noGrp="1"/>
          </p:cNvSpPr>
          <p:nvPr>
            <p:ph type="body" idx="13"/>
          </p:nvPr>
        </p:nvSpPr>
        <p:spPr/>
        <p:txBody>
          <a:bodyPr/>
          <a:lstStyle/>
          <a:p>
            <a:r>
              <a:rPr lang="zh-CN" altLang="en-US" smtClean="0"/>
              <a:t>业务模式组合</a:t>
            </a:r>
            <a:endParaRPr lang="zh-CN" altLang="en-US"/>
          </a:p>
        </p:txBody>
      </p:sp>
      <p:sp>
        <p:nvSpPr>
          <p:cNvPr id="29" name="Rectangle 28"/>
          <p:cNvSpPr>
            <a:spLocks noChangeArrowheads="1"/>
          </p:cNvSpPr>
          <p:nvPr/>
        </p:nvSpPr>
        <p:spPr bwMode="gray">
          <a:xfrm>
            <a:off x="207240" y="2152835"/>
            <a:ext cx="540902" cy="605241"/>
          </a:xfrm>
          <a:prstGeom prst="rect">
            <a:avLst/>
          </a:prstGeom>
          <a:solidFill>
            <a:schemeClr val="bg2">
              <a:lumMod val="90000"/>
            </a:schemeClr>
          </a:solidFill>
          <a:ln w="19050" algn="ctr">
            <a:noFill/>
            <a:miter lim="800000"/>
          </a:ln>
          <a:effectLst/>
          <a:extLst/>
        </p:spPr>
        <p:txBody>
          <a:bodyPr anchor="ctr"/>
          <a:lstStyle>
            <a:defPPr>
              <a:defRPr lang="en-US"/>
            </a:defPPr>
            <a:lvl1pPr algn="ctr" rtl="0" fontAlgn="base">
              <a:spcBef>
                <a:spcPct val="0"/>
              </a:spcBef>
              <a:spcAft>
                <a:spcPct val="0"/>
              </a:spcAft>
              <a:defRPr sz="1200" kern="1200">
                <a:solidFill>
                  <a:schemeClr val="tx1"/>
                </a:solidFill>
                <a:latin typeface="Arial"/>
                <a:ea typeface="+mn-ea"/>
                <a:cs typeface="+mn-cs"/>
              </a:defRPr>
            </a:lvl1pPr>
            <a:lvl2pPr marL="457200" algn="ctr" rtl="0" fontAlgn="base">
              <a:spcBef>
                <a:spcPct val="0"/>
              </a:spcBef>
              <a:spcAft>
                <a:spcPct val="0"/>
              </a:spcAft>
              <a:defRPr sz="1200" kern="1200">
                <a:solidFill>
                  <a:schemeClr val="tx1"/>
                </a:solidFill>
                <a:latin typeface="Arial"/>
                <a:ea typeface="+mn-ea"/>
                <a:cs typeface="+mn-cs"/>
              </a:defRPr>
            </a:lvl2pPr>
            <a:lvl3pPr marL="914400" algn="ctr" rtl="0" fontAlgn="base">
              <a:spcBef>
                <a:spcPct val="0"/>
              </a:spcBef>
              <a:spcAft>
                <a:spcPct val="0"/>
              </a:spcAft>
              <a:defRPr sz="1200" kern="1200">
                <a:solidFill>
                  <a:schemeClr val="tx1"/>
                </a:solidFill>
                <a:latin typeface="Arial"/>
                <a:ea typeface="+mn-ea"/>
                <a:cs typeface="+mn-cs"/>
              </a:defRPr>
            </a:lvl3pPr>
            <a:lvl4pPr marL="1371600" algn="ctr" rtl="0" fontAlgn="base">
              <a:spcBef>
                <a:spcPct val="0"/>
              </a:spcBef>
              <a:spcAft>
                <a:spcPct val="0"/>
              </a:spcAft>
              <a:defRPr sz="1200" kern="1200">
                <a:solidFill>
                  <a:schemeClr val="tx1"/>
                </a:solidFill>
                <a:latin typeface="Arial"/>
                <a:ea typeface="+mn-ea"/>
                <a:cs typeface="+mn-cs"/>
              </a:defRPr>
            </a:lvl4pPr>
            <a:lvl5pPr marL="1828800" algn="ctr" rtl="0" fontAlgn="base">
              <a:spcBef>
                <a:spcPct val="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Arial"/>
                <a:ea typeface="+mn-ea"/>
                <a:cs typeface="+mn-cs"/>
              </a:defRPr>
            </a:lvl6pPr>
            <a:lvl7pPr marL="2743200" algn="l" defTabSz="914400" rtl="0" eaLnBrk="1" latinLnBrk="0" hangingPunct="1">
              <a:defRPr sz="1200" kern="1200">
                <a:solidFill>
                  <a:schemeClr val="tx1"/>
                </a:solidFill>
                <a:latin typeface="Arial"/>
                <a:ea typeface="+mn-ea"/>
                <a:cs typeface="+mn-cs"/>
              </a:defRPr>
            </a:lvl7pPr>
            <a:lvl8pPr marL="3200400" algn="l" defTabSz="914400" rtl="0" eaLnBrk="1" latinLnBrk="0" hangingPunct="1">
              <a:defRPr sz="1200" kern="1200">
                <a:solidFill>
                  <a:schemeClr val="tx1"/>
                </a:solidFill>
                <a:latin typeface="Arial"/>
                <a:ea typeface="+mn-ea"/>
                <a:cs typeface="+mn-cs"/>
              </a:defRPr>
            </a:lvl8pPr>
            <a:lvl9pPr marL="3657600" algn="l" defTabSz="914400" rtl="0" eaLnBrk="1" latinLnBrk="0" hangingPunct="1">
              <a:defRPr sz="1200" kern="1200">
                <a:solidFill>
                  <a:schemeClr val="tx1"/>
                </a:solidFill>
                <a:latin typeface="Arial"/>
                <a:ea typeface="+mn-ea"/>
                <a:cs typeface="+mn-cs"/>
              </a:defRPr>
            </a:lvl9pPr>
          </a:lstStyle>
          <a:p>
            <a:r>
              <a:rPr lang="zh-CN" altLang="en-US" b="1">
                <a:latin typeface="+mn-ea"/>
              </a:rPr>
              <a:t>大型钢厂</a:t>
            </a:r>
          </a:p>
        </p:txBody>
      </p:sp>
      <p:sp>
        <p:nvSpPr>
          <p:cNvPr id="30" name="Rectangle 29"/>
          <p:cNvSpPr>
            <a:spLocks noChangeArrowheads="1"/>
          </p:cNvSpPr>
          <p:nvPr/>
        </p:nvSpPr>
        <p:spPr bwMode="gray">
          <a:xfrm>
            <a:off x="207240" y="4376610"/>
            <a:ext cx="540902" cy="605241"/>
          </a:xfrm>
          <a:prstGeom prst="rect">
            <a:avLst/>
          </a:prstGeom>
          <a:solidFill>
            <a:schemeClr val="bg2">
              <a:lumMod val="90000"/>
            </a:schemeClr>
          </a:solidFill>
          <a:ln w="19050" algn="ctr">
            <a:noFill/>
            <a:miter lim="800000"/>
          </a:ln>
          <a:effectLst/>
          <a:extLst/>
        </p:spPr>
        <p:txBody>
          <a:bodyPr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b="1">
                <a:latin typeface="+mn-ea"/>
                <a:cs typeface="+mn-cs"/>
              </a:rPr>
              <a:t>中小型钢贸商</a:t>
            </a:r>
          </a:p>
        </p:txBody>
      </p:sp>
      <p:sp>
        <p:nvSpPr>
          <p:cNvPr id="31" name="Rectangle 30"/>
          <p:cNvSpPr>
            <a:spLocks noChangeArrowheads="1"/>
          </p:cNvSpPr>
          <p:nvPr/>
        </p:nvSpPr>
        <p:spPr bwMode="gray">
          <a:xfrm>
            <a:off x="207237" y="3636817"/>
            <a:ext cx="540902" cy="605241"/>
          </a:xfrm>
          <a:prstGeom prst="rect">
            <a:avLst/>
          </a:prstGeom>
          <a:solidFill>
            <a:schemeClr val="bg2">
              <a:lumMod val="90000"/>
            </a:schemeClr>
          </a:solidFill>
          <a:ln w="19050" algn="ctr">
            <a:noFill/>
            <a:miter lim="800000"/>
          </a:ln>
          <a:effectLst/>
          <a:extLst/>
        </p:spPr>
        <p:txBody>
          <a:bodyPr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b="1">
                <a:latin typeface="+mn-ea"/>
                <a:cs typeface="+mn-cs"/>
              </a:rPr>
              <a:t>大型钢贸商</a:t>
            </a:r>
          </a:p>
        </p:txBody>
      </p:sp>
      <p:sp>
        <p:nvSpPr>
          <p:cNvPr id="35" name="Rectangle 34"/>
          <p:cNvSpPr>
            <a:spLocks noChangeArrowheads="1"/>
          </p:cNvSpPr>
          <p:nvPr/>
        </p:nvSpPr>
        <p:spPr bwMode="gray">
          <a:xfrm>
            <a:off x="207240" y="2897024"/>
            <a:ext cx="540902" cy="605241"/>
          </a:xfrm>
          <a:prstGeom prst="rect">
            <a:avLst/>
          </a:prstGeom>
          <a:solidFill>
            <a:schemeClr val="bg2">
              <a:lumMod val="90000"/>
            </a:schemeClr>
          </a:solidFill>
          <a:ln w="19050" algn="ctr">
            <a:noFill/>
            <a:miter lim="800000"/>
          </a:ln>
          <a:effectLst/>
          <a:extLst/>
        </p:spPr>
        <p:txBody>
          <a:bodyPr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b="1">
                <a:latin typeface="+mn-ea"/>
                <a:cs typeface="+mn-cs"/>
              </a:rPr>
              <a:t>中小型钢厂</a:t>
            </a:r>
          </a:p>
        </p:txBody>
      </p:sp>
      <p:sp>
        <p:nvSpPr>
          <p:cNvPr id="6" name="Rectangle 5"/>
          <p:cNvSpPr/>
          <p:nvPr/>
        </p:nvSpPr>
        <p:spPr bwMode="gray">
          <a:xfrm>
            <a:off x="1003354" y="2152835"/>
            <a:ext cx="162000" cy="2827713"/>
          </a:xfrm>
          <a:prstGeom prst="rect">
            <a:avLst/>
          </a:prstGeom>
          <a:solidFill>
            <a:schemeClr val="accent1">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100" kern="0" smtClean="0">
                <a:solidFill>
                  <a:sysClr val="windowText" lastClr="000000"/>
                </a:solidFill>
                <a:latin typeface="+mn-ea"/>
                <a:cs typeface="Arial" pitchFamily="34" charset="0"/>
              </a:rPr>
              <a:t>真实库存挂牌交易</a:t>
            </a:r>
            <a:endParaRPr kumimoji="0" lang="zh-CN" altLang="en-US" sz="1100" b="0" i="0" u="none" strike="noStrike" kern="0" cap="none" spc="0" normalizeH="0" baseline="0" noProof="0" err="1" smtClean="0">
              <a:ln>
                <a:noFill/>
              </a:ln>
              <a:solidFill>
                <a:sysClr val="windowText" lastClr="000000"/>
              </a:solidFill>
              <a:effectLst/>
              <a:uLnTx/>
              <a:uFillTx/>
              <a:latin typeface="+mn-ea"/>
              <a:cs typeface="Arial" pitchFamily="34" charset="0"/>
            </a:endParaRPr>
          </a:p>
        </p:txBody>
      </p:sp>
      <p:sp>
        <p:nvSpPr>
          <p:cNvPr id="22" name="Rectangle 21"/>
          <p:cNvSpPr/>
          <p:nvPr/>
        </p:nvSpPr>
        <p:spPr bwMode="gray">
          <a:xfrm>
            <a:off x="1937514" y="2152835"/>
            <a:ext cx="162000" cy="2827713"/>
          </a:xfrm>
          <a:prstGeom prst="rect">
            <a:avLst/>
          </a:prstGeom>
          <a:solidFill>
            <a:schemeClr val="accent1">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电子签名</a:t>
            </a:r>
          </a:p>
        </p:txBody>
      </p:sp>
      <p:sp>
        <p:nvSpPr>
          <p:cNvPr id="23" name="Rectangle 22"/>
          <p:cNvSpPr/>
          <p:nvPr/>
        </p:nvSpPr>
        <p:spPr bwMode="gray">
          <a:xfrm>
            <a:off x="2171054" y="2152835"/>
            <a:ext cx="162000" cy="2827713"/>
          </a:xfrm>
          <a:prstGeom prst="rect">
            <a:avLst/>
          </a:prstGeom>
          <a:solidFill>
            <a:schemeClr val="accent1">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在线支付</a:t>
            </a:r>
          </a:p>
        </p:txBody>
      </p:sp>
      <p:sp>
        <p:nvSpPr>
          <p:cNvPr id="24" name="Rectangle 23"/>
          <p:cNvSpPr/>
          <p:nvPr/>
        </p:nvSpPr>
        <p:spPr bwMode="gray">
          <a:xfrm>
            <a:off x="1703974" y="2152835"/>
            <a:ext cx="162000" cy="2827713"/>
          </a:xfrm>
          <a:prstGeom prst="rect">
            <a:avLst/>
          </a:prstGeom>
          <a:solidFill>
            <a:schemeClr val="accent1">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商情资讯</a:t>
            </a:r>
          </a:p>
        </p:txBody>
      </p:sp>
      <p:sp>
        <p:nvSpPr>
          <p:cNvPr id="25" name="Rectangle 24"/>
          <p:cNvSpPr/>
          <p:nvPr/>
        </p:nvSpPr>
        <p:spPr bwMode="gray">
          <a:xfrm>
            <a:off x="3237468" y="2152835"/>
            <a:ext cx="162000" cy="282771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竞价销售</a:t>
            </a:r>
          </a:p>
        </p:txBody>
      </p:sp>
      <p:sp>
        <p:nvSpPr>
          <p:cNvPr id="32" name="Rectangle 31"/>
          <p:cNvSpPr/>
          <p:nvPr/>
        </p:nvSpPr>
        <p:spPr bwMode="gray">
          <a:xfrm>
            <a:off x="3902595" y="3636474"/>
            <a:ext cx="162000" cy="1343720"/>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竞价采购</a:t>
            </a:r>
          </a:p>
        </p:txBody>
      </p:sp>
      <p:sp>
        <p:nvSpPr>
          <p:cNvPr id="33" name="Rectangle 32"/>
          <p:cNvSpPr/>
          <p:nvPr/>
        </p:nvSpPr>
        <p:spPr bwMode="gray">
          <a:xfrm>
            <a:off x="4124304" y="2157230"/>
            <a:ext cx="162000" cy="1349428"/>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代理采购</a:t>
            </a:r>
          </a:p>
        </p:txBody>
      </p:sp>
      <p:sp>
        <p:nvSpPr>
          <p:cNvPr id="40" name="Rectangle 39"/>
          <p:cNvSpPr/>
          <p:nvPr/>
        </p:nvSpPr>
        <p:spPr bwMode="gray">
          <a:xfrm>
            <a:off x="3680886" y="2152836"/>
            <a:ext cx="162000" cy="1349428"/>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产能预售</a:t>
            </a:r>
          </a:p>
        </p:txBody>
      </p:sp>
      <p:sp>
        <p:nvSpPr>
          <p:cNvPr id="43" name="Rectangle 42"/>
          <p:cNvSpPr/>
          <p:nvPr/>
        </p:nvSpPr>
        <p:spPr bwMode="gray">
          <a:xfrm>
            <a:off x="4346011" y="2157228"/>
            <a:ext cx="162000" cy="282771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广告</a:t>
            </a:r>
          </a:p>
        </p:txBody>
      </p:sp>
      <p:sp>
        <p:nvSpPr>
          <p:cNvPr id="44" name="Rectangle 43"/>
          <p:cNvSpPr/>
          <p:nvPr/>
        </p:nvSpPr>
        <p:spPr bwMode="gray">
          <a:xfrm>
            <a:off x="3459177" y="2152835"/>
            <a:ext cx="162000" cy="282771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代运营</a:t>
            </a:r>
          </a:p>
        </p:txBody>
      </p:sp>
      <p:sp>
        <p:nvSpPr>
          <p:cNvPr id="45" name="Rectangle 44"/>
          <p:cNvSpPr/>
          <p:nvPr/>
        </p:nvSpPr>
        <p:spPr bwMode="gray">
          <a:xfrm>
            <a:off x="2404594" y="2152835"/>
            <a:ext cx="162000" cy="2827713"/>
          </a:xfrm>
          <a:prstGeom prst="rect">
            <a:avLst/>
          </a:prstGeom>
          <a:solidFill>
            <a:schemeClr val="accent1">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仓储服务</a:t>
            </a:r>
          </a:p>
        </p:txBody>
      </p:sp>
      <p:sp>
        <p:nvSpPr>
          <p:cNvPr id="77" name="AutoShape 146"/>
          <p:cNvSpPr>
            <a:spLocks noChangeArrowheads="1"/>
          </p:cNvSpPr>
          <p:nvPr/>
        </p:nvSpPr>
        <p:spPr bwMode="auto">
          <a:xfrm>
            <a:off x="667695" y="1881680"/>
            <a:ext cx="8226924" cy="203482"/>
          </a:xfrm>
          <a:prstGeom prst="rightArrow">
            <a:avLst>
              <a:gd name="adj1" fmla="val 49824"/>
              <a:gd name="adj2" fmla="val 92377"/>
            </a:avLst>
          </a:prstGeom>
          <a:solidFill>
            <a:srgbClr val="C0C0C0"/>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sz="1100">
              <a:latin typeface="+mn-ea"/>
              <a:ea typeface="+mn-ea"/>
            </a:endParaRPr>
          </a:p>
        </p:txBody>
      </p:sp>
      <p:sp>
        <p:nvSpPr>
          <p:cNvPr id="75" name="Rectangle 74"/>
          <p:cNvSpPr/>
          <p:nvPr/>
        </p:nvSpPr>
        <p:spPr bwMode="auto">
          <a:xfrm>
            <a:off x="1003354" y="1861980"/>
            <a:ext cx="2037558" cy="218017"/>
          </a:xfrm>
          <a:prstGeom prst="rect">
            <a:avLst/>
          </a:prstGeom>
          <a:solidFill>
            <a:schemeClr val="accent1">
              <a:lumMod val="20000"/>
              <a:lumOff val="8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2014</a:t>
            </a:r>
          </a:p>
        </p:txBody>
      </p:sp>
      <p:sp>
        <p:nvSpPr>
          <p:cNvPr id="76" name="Rectangle 75"/>
          <p:cNvSpPr/>
          <p:nvPr/>
        </p:nvSpPr>
        <p:spPr bwMode="auto">
          <a:xfrm>
            <a:off x="3223820" y="1861980"/>
            <a:ext cx="1314855" cy="218017"/>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2015</a:t>
            </a:r>
          </a:p>
        </p:txBody>
      </p:sp>
      <p:sp>
        <p:nvSpPr>
          <p:cNvPr id="41" name="Rectangle 40"/>
          <p:cNvSpPr>
            <a:spLocks noChangeArrowheads="1"/>
          </p:cNvSpPr>
          <p:nvPr/>
        </p:nvSpPr>
        <p:spPr bwMode="gray">
          <a:xfrm>
            <a:off x="207236" y="5116404"/>
            <a:ext cx="540902" cy="605241"/>
          </a:xfrm>
          <a:prstGeom prst="rect">
            <a:avLst/>
          </a:prstGeom>
          <a:solidFill>
            <a:schemeClr val="bg2">
              <a:lumMod val="90000"/>
            </a:schemeClr>
          </a:solidFill>
          <a:ln w="19050" algn="ctr">
            <a:noFill/>
            <a:miter lim="800000"/>
          </a:ln>
          <a:effectLst/>
          <a:extLst/>
        </p:spPr>
        <p:txBody>
          <a:bodyPr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b="1" smtClean="0">
                <a:latin typeface="+mn-ea"/>
                <a:cs typeface="+mn-cs"/>
              </a:rPr>
              <a:t>大型终端用户</a:t>
            </a:r>
            <a:endParaRPr lang="zh-CN" altLang="en-US" sz="1200" b="1">
              <a:latin typeface="+mn-ea"/>
              <a:cs typeface="+mn-cs"/>
            </a:endParaRPr>
          </a:p>
        </p:txBody>
      </p:sp>
      <p:sp>
        <p:nvSpPr>
          <p:cNvPr id="42" name="Rectangle 41"/>
          <p:cNvSpPr>
            <a:spLocks noChangeArrowheads="1"/>
          </p:cNvSpPr>
          <p:nvPr/>
        </p:nvSpPr>
        <p:spPr bwMode="gray">
          <a:xfrm>
            <a:off x="207236" y="5856197"/>
            <a:ext cx="540902" cy="691491"/>
          </a:xfrm>
          <a:prstGeom prst="rect">
            <a:avLst/>
          </a:prstGeom>
          <a:solidFill>
            <a:schemeClr val="bg2">
              <a:lumMod val="90000"/>
            </a:schemeClr>
          </a:solidFill>
          <a:ln w="19050" algn="ctr">
            <a:noFill/>
            <a:miter lim="800000"/>
          </a:ln>
          <a:effectLst/>
          <a:extLst/>
        </p:spPr>
        <p:txBody>
          <a:bodyPr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200" b="1">
                <a:latin typeface="+mn-ea"/>
                <a:cs typeface="+mn-cs"/>
              </a:rPr>
              <a:t>中小</a:t>
            </a:r>
            <a:r>
              <a:rPr lang="zh-CN" altLang="en-US" sz="1200" b="1" smtClean="0">
                <a:latin typeface="+mn-ea"/>
                <a:cs typeface="+mn-cs"/>
              </a:rPr>
              <a:t>型终端用户</a:t>
            </a:r>
            <a:endParaRPr lang="zh-CN" altLang="en-US" sz="1200" b="1">
              <a:latin typeface="+mn-ea"/>
              <a:cs typeface="+mn-cs"/>
            </a:endParaRPr>
          </a:p>
        </p:txBody>
      </p:sp>
      <p:sp>
        <p:nvSpPr>
          <p:cNvPr id="47" name="Rectangle 46"/>
          <p:cNvSpPr/>
          <p:nvPr/>
        </p:nvSpPr>
        <p:spPr bwMode="gray">
          <a:xfrm>
            <a:off x="1236894" y="2152834"/>
            <a:ext cx="162000" cy="2089224"/>
          </a:xfrm>
          <a:prstGeom prst="rect">
            <a:avLst/>
          </a:prstGeom>
          <a:solidFill>
            <a:schemeClr val="accent1">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销售专区</a:t>
            </a:r>
          </a:p>
        </p:txBody>
      </p:sp>
      <p:grpSp>
        <p:nvGrpSpPr>
          <p:cNvPr id="3" name="Group 2"/>
          <p:cNvGrpSpPr/>
          <p:nvPr/>
        </p:nvGrpSpPr>
        <p:grpSpPr>
          <a:xfrm>
            <a:off x="1470434" y="2746831"/>
            <a:ext cx="162000" cy="2240011"/>
            <a:chOff x="1185617" y="2421405"/>
            <a:chExt cx="144000" cy="2478204"/>
          </a:xfrm>
          <a:solidFill>
            <a:schemeClr val="accent1">
              <a:lumMod val="20000"/>
              <a:lumOff val="80000"/>
            </a:schemeClr>
          </a:solidFill>
        </p:grpSpPr>
        <p:sp>
          <p:nvSpPr>
            <p:cNvPr id="26" name="Rectangle 25"/>
            <p:cNvSpPr/>
            <p:nvPr/>
          </p:nvSpPr>
          <p:spPr bwMode="gray">
            <a:xfrm>
              <a:off x="1185617" y="2421405"/>
              <a:ext cx="144000" cy="1008000"/>
            </a:xfrm>
            <a:prstGeom prst="rect">
              <a:avLst/>
            </a:prstGeom>
            <a:grp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仓、订单融资</a:t>
              </a:r>
            </a:p>
          </p:txBody>
        </p:sp>
        <p:sp>
          <p:nvSpPr>
            <p:cNvPr id="48" name="Rectangle 47"/>
            <p:cNvSpPr/>
            <p:nvPr/>
          </p:nvSpPr>
          <p:spPr bwMode="gray">
            <a:xfrm>
              <a:off x="1185617" y="3891609"/>
              <a:ext cx="144000" cy="1008000"/>
            </a:xfrm>
            <a:prstGeom prst="rect">
              <a:avLst/>
            </a:prstGeom>
            <a:grp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仓、订单融资</a:t>
              </a:r>
            </a:p>
          </p:txBody>
        </p:sp>
      </p:grpSp>
      <p:sp>
        <p:nvSpPr>
          <p:cNvPr id="49" name="Rectangle 48"/>
          <p:cNvSpPr/>
          <p:nvPr/>
        </p:nvSpPr>
        <p:spPr bwMode="gray">
          <a:xfrm>
            <a:off x="2638134" y="2152835"/>
            <a:ext cx="162000" cy="2827713"/>
          </a:xfrm>
          <a:prstGeom prst="rect">
            <a:avLst/>
          </a:prstGeom>
          <a:solidFill>
            <a:schemeClr val="accent1">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身份</a:t>
            </a:r>
            <a:r>
              <a:rPr lang="zh-CN" altLang="en-US" sz="1100" kern="0" smtClean="0">
                <a:solidFill>
                  <a:sysClr val="windowText" lastClr="000000"/>
                </a:solidFill>
                <a:latin typeface="+mn-ea"/>
                <a:cs typeface="Arial" pitchFamily="34" charset="0"/>
              </a:rPr>
              <a:t>认证</a:t>
            </a:r>
            <a:endParaRPr lang="zh-CN" altLang="en-US" sz="1100" kern="0">
              <a:solidFill>
                <a:sysClr val="windowText" lastClr="000000"/>
              </a:solidFill>
              <a:latin typeface="+mn-ea"/>
              <a:cs typeface="Arial" pitchFamily="34" charset="0"/>
            </a:endParaRPr>
          </a:p>
        </p:txBody>
      </p:sp>
      <p:sp>
        <p:nvSpPr>
          <p:cNvPr id="51" name="Rectangle 50"/>
          <p:cNvSpPr/>
          <p:nvPr/>
        </p:nvSpPr>
        <p:spPr bwMode="auto">
          <a:xfrm>
            <a:off x="4846603" y="1861980"/>
            <a:ext cx="1158060" cy="218017"/>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2016</a:t>
            </a:r>
          </a:p>
        </p:txBody>
      </p:sp>
      <p:sp>
        <p:nvSpPr>
          <p:cNvPr id="52" name="Rectangle 51"/>
          <p:cNvSpPr/>
          <p:nvPr/>
        </p:nvSpPr>
        <p:spPr bwMode="gray">
          <a:xfrm>
            <a:off x="5122644" y="2152834"/>
            <a:ext cx="162000" cy="282771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集合采购</a:t>
            </a:r>
            <a:endParaRPr lang="zh-CN" altLang="en-US" sz="1100" kern="0">
              <a:solidFill>
                <a:sysClr val="windowText" lastClr="000000"/>
              </a:solidFill>
              <a:latin typeface="+mn-ea"/>
              <a:cs typeface="Arial" pitchFamily="34" charset="0"/>
            </a:endParaRPr>
          </a:p>
        </p:txBody>
      </p:sp>
      <p:sp>
        <p:nvSpPr>
          <p:cNvPr id="53" name="Rectangle 52"/>
          <p:cNvSpPr/>
          <p:nvPr/>
        </p:nvSpPr>
        <p:spPr bwMode="gray">
          <a:xfrm>
            <a:off x="4884762" y="3636475"/>
            <a:ext cx="162000" cy="2911214"/>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集合销售</a:t>
            </a:r>
            <a:endParaRPr lang="zh-CN" altLang="en-US" sz="1100" kern="0">
              <a:solidFill>
                <a:sysClr val="windowText" lastClr="000000"/>
              </a:solidFill>
              <a:latin typeface="+mn-ea"/>
              <a:cs typeface="Arial" pitchFamily="34" charset="0"/>
            </a:endParaRPr>
          </a:p>
        </p:txBody>
      </p:sp>
      <p:sp>
        <p:nvSpPr>
          <p:cNvPr id="54" name="Rectangle 53"/>
          <p:cNvSpPr/>
          <p:nvPr/>
        </p:nvSpPr>
        <p:spPr bwMode="gray">
          <a:xfrm>
            <a:off x="5360526" y="2152835"/>
            <a:ext cx="162000" cy="439613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电子单据</a:t>
            </a:r>
            <a:endParaRPr lang="zh-CN" altLang="en-US" sz="1100" kern="0">
              <a:solidFill>
                <a:sysClr val="windowText" lastClr="000000"/>
              </a:solidFill>
              <a:latin typeface="+mn-ea"/>
              <a:cs typeface="Arial" pitchFamily="34" charset="0"/>
            </a:endParaRPr>
          </a:p>
        </p:txBody>
      </p:sp>
      <p:sp>
        <p:nvSpPr>
          <p:cNvPr id="56" name="Rectangle 55"/>
          <p:cNvSpPr/>
          <p:nvPr/>
        </p:nvSpPr>
        <p:spPr bwMode="gray">
          <a:xfrm>
            <a:off x="5598408" y="2152834"/>
            <a:ext cx="162000" cy="439613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剪切加工服务</a:t>
            </a:r>
            <a:endParaRPr lang="zh-CN" altLang="en-US" sz="1100" kern="0">
              <a:solidFill>
                <a:sysClr val="windowText" lastClr="000000"/>
              </a:solidFill>
              <a:latin typeface="+mn-ea"/>
              <a:cs typeface="Arial" pitchFamily="34" charset="0"/>
            </a:endParaRPr>
          </a:p>
        </p:txBody>
      </p:sp>
      <p:sp>
        <p:nvSpPr>
          <p:cNvPr id="57" name="Rectangle 56"/>
          <p:cNvSpPr/>
          <p:nvPr/>
        </p:nvSpPr>
        <p:spPr bwMode="gray">
          <a:xfrm>
            <a:off x="5836290" y="2152834"/>
            <a:ext cx="162000" cy="439613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物流服务</a:t>
            </a:r>
            <a:endParaRPr lang="zh-CN" altLang="en-US" sz="1100" kern="0">
              <a:solidFill>
                <a:sysClr val="windowText" lastClr="000000"/>
              </a:solidFill>
              <a:latin typeface="+mn-ea"/>
              <a:cs typeface="Arial" pitchFamily="34" charset="0"/>
            </a:endParaRPr>
          </a:p>
        </p:txBody>
      </p:sp>
      <p:sp>
        <p:nvSpPr>
          <p:cNvPr id="58" name="Rectangle 57"/>
          <p:cNvSpPr/>
          <p:nvPr/>
        </p:nvSpPr>
        <p:spPr bwMode="auto">
          <a:xfrm>
            <a:off x="6214533" y="1861980"/>
            <a:ext cx="1032428" cy="218017"/>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2017</a:t>
            </a:r>
          </a:p>
        </p:txBody>
      </p:sp>
      <p:sp>
        <p:nvSpPr>
          <p:cNvPr id="59" name="Rectangle 58"/>
          <p:cNvSpPr/>
          <p:nvPr/>
        </p:nvSpPr>
        <p:spPr bwMode="gray">
          <a:xfrm>
            <a:off x="6309533" y="3637441"/>
            <a:ext cx="162000" cy="2910871"/>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大</a:t>
            </a:r>
            <a:r>
              <a:rPr lang="zh-CN" altLang="en-US" sz="1100" kern="0" smtClean="0">
                <a:solidFill>
                  <a:sysClr val="windowText" lastClr="000000"/>
                </a:solidFill>
                <a:latin typeface="+mn-ea"/>
                <a:cs typeface="Arial" pitchFamily="34" charset="0"/>
              </a:rPr>
              <a:t>客户协同</a:t>
            </a:r>
            <a:endParaRPr lang="zh-CN" altLang="en-US" sz="1100" kern="0">
              <a:solidFill>
                <a:sysClr val="windowText" lastClr="000000"/>
              </a:solidFill>
              <a:latin typeface="+mn-ea"/>
              <a:cs typeface="Arial" pitchFamily="34" charset="0"/>
            </a:endParaRPr>
          </a:p>
        </p:txBody>
      </p:sp>
      <p:sp>
        <p:nvSpPr>
          <p:cNvPr id="60" name="Rectangle 59"/>
          <p:cNvSpPr/>
          <p:nvPr/>
        </p:nvSpPr>
        <p:spPr bwMode="gray">
          <a:xfrm>
            <a:off x="6559655" y="2152835"/>
            <a:ext cx="162000" cy="439613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数据指数</a:t>
            </a:r>
            <a:endParaRPr lang="zh-CN" altLang="en-US" sz="1100" kern="0">
              <a:solidFill>
                <a:sysClr val="windowText" lastClr="000000"/>
              </a:solidFill>
              <a:latin typeface="+mn-ea"/>
              <a:cs typeface="Arial" pitchFamily="34" charset="0"/>
            </a:endParaRPr>
          </a:p>
        </p:txBody>
      </p:sp>
      <p:sp>
        <p:nvSpPr>
          <p:cNvPr id="61" name="Rectangle 60"/>
          <p:cNvSpPr/>
          <p:nvPr/>
        </p:nvSpPr>
        <p:spPr bwMode="gray">
          <a:xfrm>
            <a:off x="6809777" y="3636474"/>
            <a:ext cx="162000" cy="1345377"/>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a:solidFill>
                  <a:sysClr val="windowText" lastClr="000000"/>
                </a:solidFill>
                <a:latin typeface="+mn-ea"/>
                <a:cs typeface="Arial" pitchFamily="34" charset="0"/>
              </a:rPr>
              <a:t>保理融资</a:t>
            </a:r>
          </a:p>
        </p:txBody>
      </p:sp>
      <p:sp>
        <p:nvSpPr>
          <p:cNvPr id="62" name="Rectangle 61"/>
          <p:cNvSpPr/>
          <p:nvPr/>
        </p:nvSpPr>
        <p:spPr bwMode="gray">
          <a:xfrm>
            <a:off x="7059899" y="2152835"/>
            <a:ext cx="162000" cy="439613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在线保险</a:t>
            </a:r>
            <a:endParaRPr lang="zh-CN" altLang="en-US" sz="1100" kern="0">
              <a:solidFill>
                <a:sysClr val="windowText" lastClr="000000"/>
              </a:solidFill>
              <a:latin typeface="+mn-ea"/>
              <a:cs typeface="Arial" pitchFamily="34" charset="0"/>
            </a:endParaRPr>
          </a:p>
        </p:txBody>
      </p:sp>
      <p:sp>
        <p:nvSpPr>
          <p:cNvPr id="63" name="Rectangle 62"/>
          <p:cNvSpPr/>
          <p:nvPr/>
        </p:nvSpPr>
        <p:spPr bwMode="auto">
          <a:xfrm>
            <a:off x="7696963" y="1861980"/>
            <a:ext cx="664406" cy="218017"/>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2018</a:t>
            </a:r>
          </a:p>
        </p:txBody>
      </p:sp>
      <p:sp>
        <p:nvSpPr>
          <p:cNvPr id="64" name="Rectangle 63"/>
          <p:cNvSpPr/>
          <p:nvPr/>
        </p:nvSpPr>
        <p:spPr bwMode="gray">
          <a:xfrm>
            <a:off x="7990953" y="2152835"/>
            <a:ext cx="162000" cy="4396133"/>
          </a:xfrm>
          <a:prstGeom prst="rect">
            <a:avLst/>
          </a:prstGeom>
          <a:solidFill>
            <a:schemeClr val="tx2">
              <a:lumMod val="20000"/>
              <a:lumOff val="80000"/>
            </a:schemeClr>
          </a:solidFill>
          <a:ln w="6350">
            <a:solidFill>
              <a:schemeClr val="tx1">
                <a:lumMod val="50000"/>
                <a:lumOff val="50000"/>
              </a:schemeClr>
            </a:solid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100" kern="0" smtClean="0">
                <a:solidFill>
                  <a:sysClr val="windowText" lastClr="000000"/>
                </a:solidFill>
                <a:latin typeface="+mn-ea"/>
                <a:cs typeface="Arial" pitchFamily="34" charset="0"/>
              </a:rPr>
              <a:t>整体服务</a:t>
            </a:r>
            <a:endParaRPr lang="zh-CN" altLang="en-US" sz="1100" kern="0">
              <a:solidFill>
                <a:sysClr val="windowText" lastClr="000000"/>
              </a:solidFill>
              <a:latin typeface="+mn-ea"/>
              <a:cs typeface="Arial" pitchFamily="34" charset="0"/>
            </a:endParaRPr>
          </a:p>
        </p:txBody>
      </p:sp>
      <p:sp>
        <p:nvSpPr>
          <p:cNvPr id="4" name="TextBox 3"/>
          <p:cNvSpPr txBox="1"/>
          <p:nvPr/>
        </p:nvSpPr>
        <p:spPr>
          <a:xfrm>
            <a:off x="2205964" y="1484185"/>
            <a:ext cx="950026" cy="260452"/>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b="1" smtClean="0"/>
              <a:t>构建期</a:t>
            </a:r>
          </a:p>
        </p:txBody>
      </p:sp>
      <p:cxnSp>
        <p:nvCxnSpPr>
          <p:cNvPr id="8" name="Straight Arrow Connector 7"/>
          <p:cNvCxnSpPr/>
          <p:nvPr/>
        </p:nvCxnSpPr>
        <p:spPr>
          <a:xfrm flipV="1">
            <a:off x="1003354" y="1739237"/>
            <a:ext cx="3544468" cy="1"/>
          </a:xfrm>
          <a:prstGeom prst="straightConnector1">
            <a:avLst/>
          </a:prstGeom>
          <a:ln w="19050">
            <a:solidFill>
              <a:schemeClr val="tx2"/>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H="1">
            <a:off x="1003354" y="1629164"/>
            <a:ext cx="0" cy="23281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flipH="1">
            <a:off x="4547822" y="1629164"/>
            <a:ext cx="0" cy="23281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69" name="TextBox 68"/>
          <p:cNvSpPr txBox="1"/>
          <p:nvPr/>
        </p:nvSpPr>
        <p:spPr>
          <a:xfrm>
            <a:off x="5529650" y="1484185"/>
            <a:ext cx="950026" cy="260452"/>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b="1"/>
              <a:t>扩张</a:t>
            </a:r>
            <a:r>
              <a:rPr lang="zh-CN" altLang="en-US" sz="1400" b="1" smtClean="0"/>
              <a:t>期</a:t>
            </a:r>
          </a:p>
        </p:txBody>
      </p:sp>
      <p:cxnSp>
        <p:nvCxnSpPr>
          <p:cNvPr id="70" name="Straight Arrow Connector 69"/>
          <p:cNvCxnSpPr/>
          <p:nvPr/>
        </p:nvCxnSpPr>
        <p:spPr>
          <a:xfrm flipV="1">
            <a:off x="4846603" y="1739237"/>
            <a:ext cx="2412000" cy="1"/>
          </a:xfrm>
          <a:prstGeom prst="straightConnector1">
            <a:avLst/>
          </a:prstGeom>
          <a:ln w="19050">
            <a:solidFill>
              <a:schemeClr val="tx2"/>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flipH="1">
            <a:off x="4846603" y="1629164"/>
            <a:ext cx="0" cy="23281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H="1">
            <a:off x="7267217" y="1629164"/>
            <a:ext cx="0" cy="23281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flipV="1">
            <a:off x="7700494" y="1739237"/>
            <a:ext cx="1336628" cy="1"/>
          </a:xfrm>
          <a:prstGeom prst="straightConnector1">
            <a:avLst/>
          </a:prstGeom>
          <a:ln w="19050">
            <a:solidFill>
              <a:schemeClr val="tx2"/>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flipH="1">
            <a:off x="7700494" y="1629164"/>
            <a:ext cx="0" cy="232815"/>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91" name="TextBox 90"/>
          <p:cNvSpPr txBox="1"/>
          <p:nvPr/>
        </p:nvSpPr>
        <p:spPr>
          <a:xfrm>
            <a:off x="7893795" y="1484185"/>
            <a:ext cx="950026" cy="260452"/>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b="1"/>
              <a:t>提升</a:t>
            </a:r>
            <a:r>
              <a:rPr lang="zh-CN" altLang="en-US" sz="1400" b="1" smtClean="0"/>
              <a:t>期</a:t>
            </a:r>
          </a:p>
        </p:txBody>
      </p:sp>
    </p:spTree>
    <p:extLst>
      <p:ext uri="{BB962C8B-B14F-4D97-AF65-F5344CB8AC3E}">
        <p14:creationId xmlns:p14="http://schemas.microsoft.com/office/powerpoint/2010/main" val="2073821237"/>
      </p:ext>
    </p:extLst>
  </p:cSld>
  <p:clrMapOvr>
    <a:masterClrMapping/>
  </p:clrMapOvr>
  <p:transition spd="slow"/>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2272500" y="3485080"/>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sp>
        <p:nvSpPr>
          <p:cNvPr id="24" name="AutoShape 27"/>
          <p:cNvSpPr>
            <a:spLocks noChangeArrowheads="1"/>
          </p:cNvSpPr>
          <p:nvPr>
            <p:custDataLst>
              <p:tags r:id="rId2"/>
            </p:custDataLst>
          </p:nvPr>
        </p:nvSpPr>
        <p:spPr bwMode="gray">
          <a:xfrm>
            <a:off x="154089" y="2047943"/>
            <a:ext cx="1965935" cy="3482704"/>
          </a:xfrm>
          <a:prstGeom prst="homePlate">
            <a:avLst>
              <a:gd name="adj" fmla="val 12342"/>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en-US" altLang="zh-CN" sz="1400" b="1" kern="0" smtClean="0">
                <a:solidFill>
                  <a:srgbClr val="FFFFFF"/>
                </a:solidFill>
                <a:latin typeface="微软雅黑" pitchFamily="34" charset="-122"/>
                <a:ea typeface="微软雅黑" pitchFamily="34" charset="-122"/>
              </a:rPr>
              <a:t>3.</a:t>
            </a:r>
            <a:r>
              <a:rPr lang="zh-CN" altLang="en-US" sz="1400" b="1" kern="0" smtClean="0">
                <a:solidFill>
                  <a:srgbClr val="FFFFFF"/>
                </a:solidFill>
                <a:latin typeface="微软雅黑" pitchFamily="34" charset="-122"/>
                <a:ea typeface="微软雅黑" pitchFamily="34" charset="-122"/>
              </a:rPr>
              <a:t>策略制定</a:t>
            </a:r>
            <a:endParaRPr lang="en-US" altLang="zh-CN" sz="1400" b="1" kern="0">
              <a:solidFill>
                <a:srgbClr val="FFFFFF"/>
              </a:solidFill>
              <a:latin typeface="微软雅黑" pitchFamily="34" charset="-122"/>
              <a:ea typeface="微软雅黑" pitchFamily="34" charset="-122"/>
            </a:endParaRPr>
          </a:p>
        </p:txBody>
      </p:sp>
      <p:sp>
        <p:nvSpPr>
          <p:cNvPr id="25" name="圆角矩形 15"/>
          <p:cNvSpPr/>
          <p:nvPr/>
        </p:nvSpPr>
        <p:spPr bwMode="auto">
          <a:xfrm>
            <a:off x="206765" y="347011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3.2 </a:t>
            </a:r>
            <a:r>
              <a:rPr lang="zh-CN" altLang="en-US" sz="1200" kern="0">
                <a:solidFill>
                  <a:srgbClr val="000000"/>
                </a:solidFill>
                <a:latin typeface="微软雅黑" pitchFamily="34" charset="-122"/>
                <a:ea typeface="微软雅黑" pitchFamily="34" charset="-122"/>
              </a:rPr>
              <a:t>业务</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组合策略</a:t>
            </a:r>
          </a:p>
        </p:txBody>
      </p:sp>
      <p:sp>
        <p:nvSpPr>
          <p:cNvPr id="27" name="圆角矩形 15"/>
          <p:cNvSpPr/>
          <p:nvPr/>
        </p:nvSpPr>
        <p:spPr bwMode="auto">
          <a:xfrm>
            <a:off x="206765" y="3964465"/>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3.3 </a:t>
            </a:r>
            <a:r>
              <a:rPr lang="zh-CN" altLang="en-US" sz="1200" kern="0">
                <a:solidFill>
                  <a:srgbClr val="000000"/>
                </a:solidFill>
                <a:latin typeface="微软雅黑" pitchFamily="34" charset="-122"/>
                <a:ea typeface="微软雅黑" pitchFamily="34" charset="-122"/>
              </a:rPr>
              <a:t>业务</a:t>
            </a:r>
            <a:r>
              <a:rPr lang="zh-CN" altLang="en-US" sz="1200" kern="0" smtClean="0">
                <a:solidFill>
                  <a:srgbClr val="000000"/>
                </a:solidFill>
                <a:latin typeface="微软雅黑" pitchFamily="34" charset="-122"/>
                <a:ea typeface="微软雅黑" pitchFamily="34" charset="-122"/>
              </a:rPr>
              <a:t>定价</a:t>
            </a:r>
            <a:r>
              <a:rPr lang="zh-CN" altLang="en-US" sz="1200" kern="0">
                <a:solidFill>
                  <a:srgbClr val="000000"/>
                </a:solidFill>
                <a:latin typeface="微软雅黑" pitchFamily="34" charset="-122"/>
                <a:ea typeface="微软雅黑" pitchFamily="34" charset="-122"/>
              </a:rPr>
              <a:t>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8" name="圆角矩形 15"/>
          <p:cNvSpPr/>
          <p:nvPr/>
        </p:nvSpPr>
        <p:spPr bwMode="auto">
          <a:xfrm>
            <a:off x="206115" y="2481406"/>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3.0 </a:t>
            </a:r>
            <a:r>
              <a:rPr lang="zh-CN" altLang="en-US" sz="1200" kern="0" smtClean="0">
                <a:solidFill>
                  <a:srgbClr val="000000"/>
                </a:solidFill>
                <a:latin typeface="微软雅黑" pitchFamily="34" charset="-122"/>
                <a:ea typeface="微软雅黑" pitchFamily="34" charset="-122"/>
              </a:rPr>
              <a:t>总体发展</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
        <p:nvSpPr>
          <p:cNvPr id="31" name="圆角矩形 15"/>
          <p:cNvSpPr/>
          <p:nvPr/>
        </p:nvSpPr>
        <p:spPr bwMode="auto">
          <a:xfrm>
            <a:off x="206765" y="4458818"/>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auto">
              <a:spcBef>
                <a:spcPct val="0"/>
              </a:spcBef>
              <a:spcAft>
                <a:spcPct val="0"/>
              </a:spcAft>
              <a:defRPr/>
            </a:pPr>
            <a:r>
              <a:rPr lang="en-US" altLang="zh-CN" sz="1200" kern="0" smtClean="0">
                <a:solidFill>
                  <a:srgbClr val="000000"/>
                </a:solidFill>
                <a:latin typeface="微软雅黑" pitchFamily="34" charset="-122"/>
                <a:ea typeface="微软雅黑" pitchFamily="34" charset="-122"/>
              </a:rPr>
              <a:t>3.4 </a:t>
            </a:r>
            <a:r>
              <a:rPr lang="zh-CN" altLang="en-US" sz="1200" kern="0" smtClean="0">
                <a:solidFill>
                  <a:srgbClr val="000000"/>
                </a:solidFill>
                <a:latin typeface="微软雅黑" pitchFamily="34" charset="-122"/>
                <a:ea typeface="微软雅黑" pitchFamily="34" charset="-122"/>
              </a:rPr>
              <a:t>线下资源与合作伙伴激励策略</a:t>
            </a:r>
            <a:endParaRPr lang="zh-CN" altLang="en-US" sz="1200" kern="0">
              <a:solidFill>
                <a:srgbClr val="000000"/>
              </a:solidFill>
              <a:latin typeface="微软雅黑" pitchFamily="34" charset="-122"/>
              <a:ea typeface="微软雅黑" pitchFamily="34" charset="-122"/>
            </a:endParaRPr>
          </a:p>
        </p:txBody>
      </p:sp>
      <p:sp>
        <p:nvSpPr>
          <p:cNvPr id="32" name="圆角矩形 15"/>
          <p:cNvSpPr/>
          <p:nvPr/>
        </p:nvSpPr>
        <p:spPr bwMode="auto">
          <a:xfrm>
            <a:off x="206765" y="495317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3.5 </a:t>
            </a:r>
            <a:r>
              <a:rPr lang="zh-CN" altLang="en-US" sz="1200" kern="0" noProof="0" smtClean="0">
                <a:solidFill>
                  <a:srgbClr val="000000"/>
                </a:solidFill>
                <a:latin typeface="微软雅黑" pitchFamily="34" charset="-122"/>
                <a:ea typeface="微软雅黑" pitchFamily="34" charset="-122"/>
              </a:rPr>
              <a:t>公关推广与客户维系策略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3" name="圆角矩形 15"/>
          <p:cNvSpPr/>
          <p:nvPr/>
        </p:nvSpPr>
        <p:spPr bwMode="auto">
          <a:xfrm>
            <a:off x="206115" y="2975759"/>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3.1 </a:t>
            </a:r>
            <a:r>
              <a:rPr lang="zh-CN" altLang="en-US" sz="1200" kern="0">
                <a:solidFill>
                  <a:srgbClr val="000000"/>
                </a:solidFill>
                <a:latin typeface="微软雅黑" pitchFamily="34" charset="-122"/>
                <a:ea typeface="微软雅黑" pitchFamily="34" charset="-122"/>
              </a:rPr>
              <a:t>目标</a:t>
            </a:r>
            <a:r>
              <a:rPr lang="zh-CN" altLang="en-US" sz="1200" kern="0" smtClean="0">
                <a:solidFill>
                  <a:srgbClr val="000000"/>
                </a:solidFill>
                <a:latin typeface="微软雅黑" pitchFamily="34" charset="-122"/>
                <a:ea typeface="微软雅黑" pitchFamily="34" charset="-122"/>
              </a:rPr>
              <a:t>市场</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graphicFrame>
        <p:nvGraphicFramePr>
          <p:cNvPr id="12" name="Table 11"/>
          <p:cNvGraphicFramePr>
            <a:graphicFrameLocks noGrp="1"/>
          </p:cNvGraphicFramePr>
          <p:nvPr>
            <p:extLst>
              <p:ext uri="{D42A27DB-BD31-4B8C-83A1-F6EECF244321}">
                <p14:modId xmlns:p14="http://schemas.microsoft.com/office/powerpoint/2010/main" val="513790952"/>
              </p:ext>
            </p:extLst>
          </p:nvPr>
        </p:nvGraphicFramePr>
        <p:xfrm>
          <a:off x="2773003" y="1351113"/>
          <a:ext cx="6046534" cy="4693920"/>
        </p:xfrm>
        <a:graphic>
          <a:graphicData uri="http://schemas.openxmlformats.org/drawingml/2006/table">
            <a:tbl>
              <a:tblPr firstRow="1">
                <a:tableStyleId>{C083E6E3-FA7D-4D7B-A595-EF9225AFEA82}</a:tableStyleId>
              </a:tblPr>
              <a:tblGrid>
                <a:gridCol w="1694777"/>
                <a:gridCol w="4351757"/>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3.0 </a:t>
                      </a:r>
                      <a:r>
                        <a:rPr lang="zh-CN" altLang="en-US" sz="1400" kern="1200" smtClean="0">
                          <a:solidFill>
                            <a:schemeClr val="tx1"/>
                          </a:solidFill>
                          <a:latin typeface="微软雅黑" pitchFamily="34" charset="-122"/>
                          <a:ea typeface="微软雅黑" pitchFamily="34" charset="-122"/>
                          <a:cs typeface="+mn-cs"/>
                        </a:rPr>
                        <a:t>总体发展策略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平台发展的总体策略是什么？路径是怎样的？</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3.1 </a:t>
                      </a:r>
                      <a:r>
                        <a:rPr lang="zh-CN" altLang="en-US" sz="1400" kern="1200" smtClean="0">
                          <a:solidFill>
                            <a:schemeClr val="tx1"/>
                          </a:solidFill>
                          <a:latin typeface="微软雅黑" pitchFamily="34" charset="-122"/>
                          <a:ea typeface="微软雅黑" pitchFamily="34" charset="-122"/>
                          <a:cs typeface="+mn-cs"/>
                        </a:rPr>
                        <a:t>目标市场策略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目标市场如何切入？如何发展？</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3.2 </a:t>
                      </a:r>
                      <a:r>
                        <a:rPr lang="zh-CN" altLang="en-US" sz="1400" kern="1200" smtClean="0">
                          <a:solidFill>
                            <a:schemeClr val="tx1"/>
                          </a:solidFill>
                          <a:latin typeface="微软雅黑" pitchFamily="34" charset="-122"/>
                          <a:ea typeface="微软雅黑" pitchFamily="34" charset="-122"/>
                          <a:cs typeface="+mn-cs"/>
                        </a:rPr>
                        <a:t>业务组合策略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产品与目标群体需求之间的对应关系是什么？为哪些群体提供哪些产品或产品组合？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3.3 </a:t>
                      </a:r>
                      <a:r>
                        <a:rPr lang="zh-CN" altLang="en-US" sz="1400" kern="1200" smtClean="0">
                          <a:solidFill>
                            <a:schemeClr val="tx1"/>
                          </a:solidFill>
                          <a:latin typeface="微软雅黑" pitchFamily="34" charset="-122"/>
                          <a:ea typeface="微软雅黑" pitchFamily="34" charset="-122"/>
                          <a:cs typeface="+mn-cs"/>
                        </a:rPr>
                        <a:t>业务定价策略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各项业务的定价策略是什么？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3.4 </a:t>
                      </a:r>
                      <a:r>
                        <a:rPr lang="zh-CN" altLang="en-US" sz="1400" kern="1200" smtClean="0">
                          <a:solidFill>
                            <a:schemeClr val="tx1"/>
                          </a:solidFill>
                          <a:latin typeface="微软雅黑" pitchFamily="34" charset="-122"/>
                          <a:ea typeface="微软雅黑" pitchFamily="34" charset="-122"/>
                          <a:cs typeface="+mn-cs"/>
                        </a:rPr>
                        <a:t>线下资源与合作伙伴激励策略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如何吸引钢厂、分销公司与平台合作？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如何推进银行与平台的合作？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如何推进仓库资源与平台的合作？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与竞争网站的关系是什么？如何借助进行推广？</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3.5 </a:t>
                      </a:r>
                      <a:r>
                        <a:rPr lang="zh-CN" altLang="en-US" sz="1400" kern="1200" smtClean="0">
                          <a:solidFill>
                            <a:schemeClr val="tx1"/>
                          </a:solidFill>
                          <a:latin typeface="微软雅黑" pitchFamily="34" charset="-122"/>
                          <a:ea typeface="微软雅黑" pitchFamily="34" charset="-122"/>
                          <a:cs typeface="+mn-cs"/>
                        </a:rPr>
                        <a:t>公关推广与客户维系策略</a:t>
                      </a:r>
                    </a:p>
                  </a:txBody>
                  <a:tcPr>
                    <a:lnT w="12700" cap="flat" cmpd="sng" algn="ctr">
                      <a:solidFill>
                        <a:schemeClr val="accent3"/>
                      </a:solidFill>
                      <a:prstDash val="solid"/>
                      <a:round/>
                      <a:headEnd type="none" w="med" len="med"/>
                      <a:tailEnd type="none" w="med" len="med"/>
                    </a:lnT>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借助政府、行业协会的公关策略是什么？</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应采取哪些媒介进行宣传？有哪些手段？</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通过何种手段维系客户、增强黏性？</a:t>
                      </a:r>
                    </a:p>
                  </a:txBody>
                  <a:tcPr>
                    <a:lnT w="12700" cap="flat" cmpd="sng" algn="ctr">
                      <a:solidFill>
                        <a:schemeClr val="accent3"/>
                      </a:solidFill>
                      <a:prstDash val="solid"/>
                      <a:round/>
                      <a:headEnd type="none" w="med" len="med"/>
                      <a:tailEnd type="none" w="med" len="med"/>
                    </a:lnT>
                  </a:tcPr>
                </a:tc>
              </a:tr>
            </a:tbl>
          </a:graphicData>
        </a:graphic>
      </p:graphicFrame>
    </p:spTree>
    <p:extLst>
      <p:ext uri="{BB962C8B-B14F-4D97-AF65-F5344CB8AC3E}">
        <p14:creationId xmlns:p14="http://schemas.microsoft.com/office/powerpoint/2010/main" val="271507711"/>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价格策略只是市场策略的手段之一，实施过程</a:t>
            </a:r>
            <a:r>
              <a:rPr lang="zh-CN" altLang="en-US"/>
              <a:t>中需考虑成本、竞争对手等多重因素</a:t>
            </a:r>
            <a:endParaRPr lang="en-US"/>
          </a:p>
        </p:txBody>
      </p:sp>
      <p:sp>
        <p:nvSpPr>
          <p:cNvPr id="4" name="Content Placeholder 3"/>
          <p:cNvSpPr>
            <a:spLocks noGrp="1"/>
          </p:cNvSpPr>
          <p:nvPr>
            <p:ph type="body" idx="13"/>
          </p:nvPr>
        </p:nvSpPr>
        <p:spPr/>
        <p:txBody>
          <a:bodyPr/>
          <a:lstStyle/>
          <a:p>
            <a:pPr marL="0" indent="0"/>
            <a:r>
              <a:rPr lang="zh-CN" altLang="en-US" smtClean="0"/>
              <a:t>业务定价</a:t>
            </a:r>
            <a:r>
              <a:rPr lang="zh-CN" altLang="en-US"/>
              <a:t>原则</a:t>
            </a:r>
            <a:endParaRPr lang="en-US" altLang="zh-CN" smtClean="0"/>
          </a:p>
        </p:txBody>
      </p:sp>
      <p:graphicFrame>
        <p:nvGraphicFramePr>
          <p:cNvPr id="7" name="Diagram 6"/>
          <p:cNvGraphicFramePr/>
          <p:nvPr>
            <p:extLst>
              <p:ext uri="{D42A27DB-BD31-4B8C-83A1-F6EECF244321}">
                <p14:modId xmlns:p14="http://schemas.microsoft.com/office/powerpoint/2010/main" val="2020290591"/>
              </p:ext>
            </p:extLst>
          </p:nvPr>
        </p:nvGraphicFramePr>
        <p:xfrm>
          <a:off x="133170" y="1648671"/>
          <a:ext cx="2582322" cy="3020312"/>
        </p:xfrm>
        <a:graphic>
          <a:graphicData uri="http://schemas.openxmlformats.org/drawingml/2006/diagram">
            <dgm:relIds xmlns:dgm="http://schemas.openxmlformats.org/drawingml/2006/diagram" r:dm="rId3" r:lo="rId4" r:qs="rId5" r:cs="rId6"/>
          </a:graphicData>
        </a:graphic>
      </p:graphicFrame>
      <p:sp>
        <p:nvSpPr>
          <p:cNvPr id="3" name="Rectangle 2"/>
          <p:cNvSpPr/>
          <p:nvPr/>
        </p:nvSpPr>
        <p:spPr>
          <a:xfrm>
            <a:off x="2840184" y="5276416"/>
            <a:ext cx="6179126" cy="110799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ts val="600"/>
              </a:spcBef>
            </a:pPr>
            <a:r>
              <a:rPr lang="zh-CN" altLang="en-US" sz="1400" b="1" smtClean="0">
                <a:solidFill>
                  <a:schemeClr val="accent1"/>
                </a:solidFill>
              </a:rPr>
              <a:t>     最终价格有多种呈现方式，可通过折扣来保持灵活性</a:t>
            </a:r>
            <a:endParaRPr lang="en-US" altLang="zh-CN" sz="1400" b="1">
              <a:solidFill>
                <a:schemeClr val="accent1"/>
              </a:solidFill>
            </a:endParaRPr>
          </a:p>
          <a:p>
            <a:pPr marL="285750" lvl="0" indent="-285750">
              <a:spcBef>
                <a:spcPts val="600"/>
              </a:spcBef>
              <a:buFont typeface="Arial" pitchFamily="34" charset="0"/>
              <a:buChar char="•"/>
            </a:pPr>
            <a:r>
              <a:rPr lang="zh-CN" altLang="en-US" sz="1400">
                <a:solidFill>
                  <a:prstClr val="black"/>
                </a:solidFill>
              </a:rPr>
              <a:t>客户实际感受到的价格包含促销和</a:t>
            </a:r>
            <a:r>
              <a:rPr lang="zh-CN" altLang="en-US" sz="1400" smtClean="0">
                <a:solidFill>
                  <a:prstClr val="black"/>
                </a:solidFill>
              </a:rPr>
              <a:t>折扣，折扣后免费不等同于产品永久免费，折扣应算作一定时期内的营销成本</a:t>
            </a:r>
            <a:endParaRPr lang="en-US" altLang="zh-CN" sz="1400">
              <a:solidFill>
                <a:prstClr val="black"/>
              </a:solidFill>
            </a:endParaRPr>
          </a:p>
          <a:p>
            <a:pPr marL="285750" indent="-285750">
              <a:spcBef>
                <a:spcPts val="600"/>
              </a:spcBef>
              <a:buFont typeface="Arial" pitchFamily="34" charset="0"/>
              <a:buChar char="•"/>
            </a:pPr>
            <a:r>
              <a:rPr lang="zh-CN" altLang="en-US" sz="1400" smtClean="0"/>
              <a:t>低价</a:t>
            </a:r>
            <a:r>
              <a:rPr lang="zh-CN" altLang="en-US" sz="1400"/>
              <a:t>策略可以通过一定时间的折扣实现，以避免降价后涨价引起客户</a:t>
            </a:r>
            <a:r>
              <a:rPr lang="zh-CN" altLang="en-US" sz="1400" smtClean="0"/>
              <a:t>不满</a:t>
            </a:r>
            <a:endParaRPr lang="en-US" altLang="zh-CN" sz="1400"/>
          </a:p>
        </p:txBody>
      </p:sp>
      <p:cxnSp>
        <p:nvCxnSpPr>
          <p:cNvPr id="8" name="Straight Arrow Connector 7"/>
          <p:cNvCxnSpPr/>
          <p:nvPr/>
        </p:nvCxnSpPr>
        <p:spPr>
          <a:xfrm>
            <a:off x="581891" y="6345381"/>
            <a:ext cx="1898073" cy="0"/>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581892" y="4835236"/>
            <a:ext cx="1" cy="1510145"/>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1078419" y="4778871"/>
            <a:ext cx="1551709" cy="626701"/>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r"/>
            <a:r>
              <a:rPr lang="zh-CN" altLang="en-US" sz="1200" smtClean="0"/>
              <a:t>客户期望</a:t>
            </a:r>
            <a:endParaRPr lang="en-US" altLang="zh-CN" sz="1200" smtClean="0"/>
          </a:p>
          <a:p>
            <a:pPr algn="r"/>
            <a:r>
              <a:rPr lang="zh-CN" altLang="en-US" sz="1200" smtClean="0"/>
              <a:t>（受竞争对手和可支配预算影响）</a:t>
            </a:r>
          </a:p>
        </p:txBody>
      </p:sp>
      <p:sp>
        <p:nvSpPr>
          <p:cNvPr id="17" name="Rectangle 16"/>
          <p:cNvSpPr/>
          <p:nvPr/>
        </p:nvSpPr>
        <p:spPr bwMode="gray">
          <a:xfrm>
            <a:off x="581891" y="5375564"/>
            <a:ext cx="1704109" cy="498763"/>
          </a:xfrm>
          <a:prstGeom prst="rect">
            <a:avLst/>
          </a:prstGeom>
          <a:pattFill prst="ltUpDiag">
            <a:fgClr>
              <a:schemeClr val="accent5"/>
            </a:fgClr>
            <a:bgClr>
              <a:schemeClr val="bg1"/>
            </a:bgClr>
          </a:patt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zh-CN" alt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cxnSp>
        <p:nvCxnSpPr>
          <p:cNvPr id="19" name="Straight Connector 18"/>
          <p:cNvCxnSpPr/>
          <p:nvPr/>
        </p:nvCxnSpPr>
        <p:spPr>
          <a:xfrm flipH="1">
            <a:off x="2286000" y="5375564"/>
            <a:ext cx="0" cy="969817"/>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1089817" y="5496260"/>
            <a:ext cx="688256" cy="257369"/>
          </a:xfrm>
          <a:prstGeom prst="rect">
            <a:avLst/>
          </a:prstGeom>
          <a:solidFill>
            <a:schemeClr val="bg1"/>
          </a:solid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定价区间</a:t>
            </a:r>
          </a:p>
        </p:txBody>
      </p:sp>
      <p:sp>
        <p:nvSpPr>
          <p:cNvPr id="22" name="TextBox 21"/>
          <p:cNvSpPr txBox="1"/>
          <p:nvPr/>
        </p:nvSpPr>
        <p:spPr>
          <a:xfrm>
            <a:off x="1941872" y="5929739"/>
            <a:ext cx="68825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业务成本</a:t>
            </a:r>
          </a:p>
        </p:txBody>
      </p:sp>
      <p:sp>
        <p:nvSpPr>
          <p:cNvPr id="9" name="TextBox 8"/>
          <p:cNvSpPr txBox="1"/>
          <p:nvPr/>
        </p:nvSpPr>
        <p:spPr>
          <a:xfrm>
            <a:off x="2840184" y="2551364"/>
            <a:ext cx="6179126" cy="110799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defPPr>
              <a:defRPr lang="de-DE"/>
            </a:defPPr>
            <a:lvl1pPr algn="l" rtl="0" fontAlgn="base">
              <a:spcBef>
                <a:spcPts val="600"/>
              </a:spcBef>
              <a:spcAft>
                <a:spcPct val="0"/>
              </a:spcAft>
              <a:defRPr sz="1400" b="1" kern="1200">
                <a:solidFill>
                  <a:schemeClr val="accent1"/>
                </a:solidFill>
                <a:latin typeface="+mn-lt"/>
                <a:ea typeface="+mn-ea"/>
                <a:cs typeface="+mn-cs"/>
              </a:defRPr>
            </a:lvl1pPr>
            <a:lvl2pPr marL="457200" algn="l" rtl="0" fontAlgn="base">
              <a:spcBef>
                <a:spcPct val="0"/>
              </a:spcBef>
              <a:spcAft>
                <a:spcPct val="0"/>
              </a:spcAft>
              <a:defRPr kern="1200">
                <a:solidFill>
                  <a:schemeClr val="dk1"/>
                </a:solidFill>
                <a:latin typeface="+mn-lt"/>
                <a:ea typeface="+mn-ea"/>
                <a:cs typeface="+mn-cs"/>
              </a:defRPr>
            </a:lvl2pPr>
            <a:lvl3pPr marL="914400" algn="l" rtl="0" fontAlgn="base">
              <a:spcBef>
                <a:spcPct val="0"/>
              </a:spcBef>
              <a:spcAft>
                <a:spcPct val="0"/>
              </a:spcAft>
              <a:defRPr kern="1200">
                <a:solidFill>
                  <a:schemeClr val="dk1"/>
                </a:solidFill>
                <a:latin typeface="+mn-lt"/>
                <a:ea typeface="+mn-ea"/>
                <a:cs typeface="+mn-cs"/>
              </a:defRPr>
            </a:lvl3pPr>
            <a:lvl4pPr marL="1371600" algn="l" rtl="0" fontAlgn="base">
              <a:spcBef>
                <a:spcPct val="0"/>
              </a:spcBef>
              <a:spcAft>
                <a:spcPct val="0"/>
              </a:spcAft>
              <a:defRPr kern="1200">
                <a:solidFill>
                  <a:schemeClr val="dk1"/>
                </a:solidFill>
                <a:latin typeface="+mn-lt"/>
                <a:ea typeface="+mn-ea"/>
                <a:cs typeface="+mn-cs"/>
              </a:defRPr>
            </a:lvl4pPr>
            <a:lvl5pPr marL="1828800" algn="l" rtl="0" fontAlgn="base">
              <a:spcBef>
                <a:spcPct val="0"/>
              </a:spcBef>
              <a:spcAft>
                <a:spcPct val="0"/>
              </a:spcAft>
              <a:defRPr kern="1200">
                <a:solidFill>
                  <a:schemeClr val="dk1"/>
                </a:solidFill>
                <a:latin typeface="+mn-lt"/>
                <a:ea typeface="+mn-ea"/>
                <a:cs typeface="+mn-cs"/>
              </a:defRPr>
            </a:lvl5pPr>
            <a:lvl6pPr marL="2286000" algn="l" defTabSz="914400" rtl="0" eaLnBrk="1" latinLnBrk="0" hangingPunct="1">
              <a:defRPr kern="1200">
                <a:solidFill>
                  <a:schemeClr val="dk1"/>
                </a:solidFill>
                <a:latin typeface="+mn-lt"/>
                <a:ea typeface="+mn-ea"/>
                <a:cs typeface="+mn-cs"/>
              </a:defRPr>
            </a:lvl6pPr>
            <a:lvl7pPr marL="2743200" algn="l" defTabSz="914400" rtl="0" eaLnBrk="1" latinLnBrk="0" hangingPunct="1">
              <a:defRPr kern="1200">
                <a:solidFill>
                  <a:schemeClr val="dk1"/>
                </a:solidFill>
                <a:latin typeface="+mn-lt"/>
                <a:ea typeface="+mn-ea"/>
                <a:cs typeface="+mn-cs"/>
              </a:defRPr>
            </a:lvl7pPr>
            <a:lvl8pPr marL="3200400" algn="l" defTabSz="914400" rtl="0" eaLnBrk="1" latinLnBrk="0" hangingPunct="1">
              <a:defRPr kern="1200">
                <a:solidFill>
                  <a:schemeClr val="dk1"/>
                </a:solidFill>
                <a:latin typeface="+mn-lt"/>
                <a:ea typeface="+mn-ea"/>
                <a:cs typeface="+mn-cs"/>
              </a:defRPr>
            </a:lvl8pPr>
            <a:lvl9pPr marL="3657600" algn="l" defTabSz="914400" rtl="0" eaLnBrk="1" latinLnBrk="0" hangingPunct="1">
              <a:defRPr kern="1200">
                <a:solidFill>
                  <a:schemeClr val="dk1"/>
                </a:solidFill>
                <a:latin typeface="+mn-lt"/>
                <a:ea typeface="+mn-ea"/>
                <a:cs typeface="+mn-cs"/>
              </a:defRPr>
            </a:lvl9pPr>
          </a:lstStyle>
          <a:p>
            <a:r>
              <a:rPr lang="zh-CN" altLang="en-US" smtClean="0"/>
              <a:t>     价格</a:t>
            </a:r>
            <a:r>
              <a:rPr lang="zh-CN" altLang="en-US"/>
              <a:t>策略因不同业务和客户群应有所差异</a:t>
            </a:r>
            <a:endParaRPr lang="en-US" altLang="zh-CN"/>
          </a:p>
          <a:p>
            <a:pPr marL="285750" indent="-285750">
              <a:buFont typeface="Arial" pitchFamily="34" charset="0"/>
              <a:buChar char="•"/>
            </a:pPr>
            <a:r>
              <a:rPr lang="zh-CN" altLang="en-US" b="0">
                <a:solidFill>
                  <a:schemeClr val="tx1"/>
                </a:solidFill>
              </a:rPr>
              <a:t>不同时期，为了达到不同的市场发展目的，需要不同的价格策略</a:t>
            </a:r>
            <a:endParaRPr lang="en-US" altLang="zh-CN" b="0">
              <a:solidFill>
                <a:schemeClr val="tx1"/>
              </a:solidFill>
            </a:endParaRPr>
          </a:p>
          <a:p>
            <a:pPr marL="285750" indent="-285750">
              <a:buFont typeface="Arial" pitchFamily="34" charset="0"/>
              <a:buChar char="•"/>
            </a:pPr>
            <a:r>
              <a:rPr lang="zh-CN" altLang="en-US" b="0">
                <a:solidFill>
                  <a:schemeClr val="tx1"/>
                </a:solidFill>
              </a:rPr>
              <a:t>不同业务</a:t>
            </a:r>
            <a:r>
              <a:rPr lang="en-US" altLang="zh-CN" b="0">
                <a:solidFill>
                  <a:schemeClr val="tx1"/>
                </a:solidFill>
              </a:rPr>
              <a:t>/</a:t>
            </a:r>
            <a:r>
              <a:rPr lang="zh-CN" altLang="en-US" b="0">
                <a:solidFill>
                  <a:schemeClr val="tx1"/>
                </a:solidFill>
              </a:rPr>
              <a:t>业务组合定价策略不同；不同用户价格策略不同（例如：战略型客户需降低资费门槛</a:t>
            </a:r>
            <a:r>
              <a:rPr lang="zh-CN" altLang="en-US" b="0" smtClean="0">
                <a:solidFill>
                  <a:schemeClr val="tx1"/>
                </a:solidFill>
              </a:rPr>
              <a:t>）</a:t>
            </a:r>
            <a:endParaRPr lang="en-US" altLang="zh-CN" b="0">
              <a:solidFill>
                <a:schemeClr val="tx1"/>
              </a:solidFill>
            </a:endParaRPr>
          </a:p>
        </p:txBody>
      </p:sp>
      <p:sp>
        <p:nvSpPr>
          <p:cNvPr id="11" name="TextBox 10"/>
          <p:cNvSpPr txBox="1"/>
          <p:nvPr/>
        </p:nvSpPr>
        <p:spPr>
          <a:xfrm>
            <a:off x="2840184" y="1296559"/>
            <a:ext cx="6179126" cy="110799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defPPr>
              <a:defRPr lang="de-DE"/>
            </a:defPPr>
            <a:lvl1pPr algn="l" rtl="0" fontAlgn="base">
              <a:spcBef>
                <a:spcPts val="600"/>
              </a:spcBef>
              <a:spcAft>
                <a:spcPct val="0"/>
              </a:spcAft>
              <a:defRPr sz="1400" b="1" kern="1200">
                <a:solidFill>
                  <a:schemeClr val="accent1"/>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zh-CN" altLang="en-US" smtClean="0"/>
              <a:t>     价格</a:t>
            </a:r>
            <a:r>
              <a:rPr lang="zh-CN" altLang="en-US"/>
              <a:t>策略只是增强整体竞争力的手段之一</a:t>
            </a:r>
            <a:endParaRPr lang="en-US" altLang="zh-CN"/>
          </a:p>
          <a:p>
            <a:pPr marL="285750" indent="-285750">
              <a:buFont typeface="Arial" pitchFamily="34" charset="0"/>
              <a:buChar char="•"/>
            </a:pPr>
            <a:r>
              <a:rPr lang="zh-CN" altLang="en-US" b="0">
                <a:solidFill>
                  <a:schemeClr val="tx1"/>
                </a:solidFill>
              </a:rPr>
              <a:t>价格策略和产品、渠道策略等一样，只是实现整体市场目标的手段之一</a:t>
            </a:r>
            <a:endParaRPr lang="en-US" altLang="zh-CN" b="0">
              <a:solidFill>
                <a:schemeClr val="tx1"/>
              </a:solidFill>
            </a:endParaRPr>
          </a:p>
          <a:p>
            <a:pPr marL="285750" indent="-285750">
              <a:buFont typeface="Arial" pitchFamily="34" charset="0"/>
              <a:buChar char="•"/>
            </a:pPr>
            <a:r>
              <a:rPr lang="zh-CN" altLang="en-US" b="0">
                <a:solidFill>
                  <a:schemeClr val="tx1"/>
                </a:solidFill>
              </a:rPr>
              <a:t>价格是竞争力的一部分，如果某项业务本身竞争力优于竞争对手，则有提升价格的空间；反之则可以以低价来吸引客户，塑造竞争力</a:t>
            </a:r>
            <a:endParaRPr lang="en-US" altLang="zh-CN" b="0">
              <a:solidFill>
                <a:schemeClr val="tx1"/>
              </a:solidFill>
            </a:endParaRPr>
          </a:p>
        </p:txBody>
      </p:sp>
      <p:sp>
        <p:nvSpPr>
          <p:cNvPr id="12" name="TextBox 11"/>
          <p:cNvSpPr txBox="1"/>
          <p:nvPr/>
        </p:nvSpPr>
        <p:spPr>
          <a:xfrm>
            <a:off x="2840184" y="3806169"/>
            <a:ext cx="6179126" cy="1323439"/>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defPPr>
              <a:defRPr lang="de-DE"/>
            </a:defPPr>
            <a:lvl1pPr algn="l" rtl="0" fontAlgn="base">
              <a:spcBef>
                <a:spcPts val="600"/>
              </a:spcBef>
              <a:spcAft>
                <a:spcPct val="0"/>
              </a:spcAft>
              <a:defRPr sz="1400" b="1" kern="1200">
                <a:solidFill>
                  <a:schemeClr val="accent1"/>
                </a:solidFill>
                <a:latin typeface="+mn-lt"/>
                <a:ea typeface="+mn-ea"/>
                <a:cs typeface="+mn-cs"/>
              </a:defRPr>
            </a:lvl1pPr>
            <a:lvl2pPr marL="457200" algn="l" rtl="0" fontAlgn="base">
              <a:spcBef>
                <a:spcPct val="0"/>
              </a:spcBef>
              <a:spcAft>
                <a:spcPct val="0"/>
              </a:spcAft>
              <a:defRPr kern="1200">
                <a:solidFill>
                  <a:schemeClr val="dk1"/>
                </a:solidFill>
                <a:latin typeface="+mn-lt"/>
                <a:ea typeface="+mn-ea"/>
                <a:cs typeface="+mn-cs"/>
              </a:defRPr>
            </a:lvl2pPr>
            <a:lvl3pPr marL="914400" algn="l" rtl="0" fontAlgn="base">
              <a:spcBef>
                <a:spcPct val="0"/>
              </a:spcBef>
              <a:spcAft>
                <a:spcPct val="0"/>
              </a:spcAft>
              <a:defRPr kern="1200">
                <a:solidFill>
                  <a:schemeClr val="dk1"/>
                </a:solidFill>
                <a:latin typeface="+mn-lt"/>
                <a:ea typeface="+mn-ea"/>
                <a:cs typeface="+mn-cs"/>
              </a:defRPr>
            </a:lvl3pPr>
            <a:lvl4pPr marL="1371600" algn="l" rtl="0" fontAlgn="base">
              <a:spcBef>
                <a:spcPct val="0"/>
              </a:spcBef>
              <a:spcAft>
                <a:spcPct val="0"/>
              </a:spcAft>
              <a:defRPr kern="1200">
                <a:solidFill>
                  <a:schemeClr val="dk1"/>
                </a:solidFill>
                <a:latin typeface="+mn-lt"/>
                <a:ea typeface="+mn-ea"/>
                <a:cs typeface="+mn-cs"/>
              </a:defRPr>
            </a:lvl4pPr>
            <a:lvl5pPr marL="1828800" algn="l" rtl="0" fontAlgn="base">
              <a:spcBef>
                <a:spcPct val="0"/>
              </a:spcBef>
              <a:spcAft>
                <a:spcPct val="0"/>
              </a:spcAft>
              <a:defRPr kern="1200">
                <a:solidFill>
                  <a:schemeClr val="dk1"/>
                </a:solidFill>
                <a:latin typeface="+mn-lt"/>
                <a:ea typeface="+mn-ea"/>
                <a:cs typeface="+mn-cs"/>
              </a:defRPr>
            </a:lvl5pPr>
            <a:lvl6pPr marL="2286000" algn="l" defTabSz="914400" rtl="0" eaLnBrk="1" latinLnBrk="0" hangingPunct="1">
              <a:defRPr kern="1200">
                <a:solidFill>
                  <a:schemeClr val="dk1"/>
                </a:solidFill>
                <a:latin typeface="+mn-lt"/>
                <a:ea typeface="+mn-ea"/>
                <a:cs typeface="+mn-cs"/>
              </a:defRPr>
            </a:lvl6pPr>
            <a:lvl7pPr marL="2743200" algn="l" defTabSz="914400" rtl="0" eaLnBrk="1" latinLnBrk="0" hangingPunct="1">
              <a:defRPr kern="1200">
                <a:solidFill>
                  <a:schemeClr val="dk1"/>
                </a:solidFill>
                <a:latin typeface="+mn-lt"/>
                <a:ea typeface="+mn-ea"/>
                <a:cs typeface="+mn-cs"/>
              </a:defRPr>
            </a:lvl7pPr>
            <a:lvl8pPr marL="3200400" algn="l" defTabSz="914400" rtl="0" eaLnBrk="1" latinLnBrk="0" hangingPunct="1">
              <a:defRPr kern="1200">
                <a:solidFill>
                  <a:schemeClr val="dk1"/>
                </a:solidFill>
                <a:latin typeface="+mn-lt"/>
                <a:ea typeface="+mn-ea"/>
                <a:cs typeface="+mn-cs"/>
              </a:defRPr>
            </a:lvl8pPr>
            <a:lvl9pPr marL="3657600" algn="l" defTabSz="914400" rtl="0" eaLnBrk="1" latinLnBrk="0" hangingPunct="1">
              <a:defRPr kern="1200">
                <a:solidFill>
                  <a:schemeClr val="dk1"/>
                </a:solidFill>
                <a:latin typeface="+mn-lt"/>
                <a:ea typeface="+mn-ea"/>
                <a:cs typeface="+mn-cs"/>
              </a:defRPr>
            </a:lvl9pPr>
          </a:lstStyle>
          <a:p>
            <a:r>
              <a:rPr lang="zh-CN" altLang="en-US" smtClean="0"/>
              <a:t>     价格</a:t>
            </a:r>
            <a:r>
              <a:rPr lang="zh-CN" altLang="en-US"/>
              <a:t>策略应跟随每个阶段的整体市场策略，</a:t>
            </a:r>
            <a:r>
              <a:rPr lang="zh-CN" altLang="en-US" smtClean="0"/>
              <a:t>并需</a:t>
            </a:r>
            <a:r>
              <a:rPr lang="zh-CN" altLang="en-US"/>
              <a:t>平衡盈利与客户获取目标</a:t>
            </a:r>
            <a:endParaRPr lang="en-US" altLang="zh-CN"/>
          </a:p>
          <a:p>
            <a:pPr marL="285750" indent="-285750">
              <a:buFont typeface="Arial" pitchFamily="34" charset="0"/>
              <a:buChar char="•"/>
            </a:pPr>
            <a:r>
              <a:rPr lang="zh-CN" altLang="en-US" b="0">
                <a:solidFill>
                  <a:schemeClr val="tx1"/>
                </a:solidFill>
              </a:rPr>
              <a:t>第一阶段的总体目标在于占领市场份额，因此对客户的收费应尽量降低</a:t>
            </a:r>
            <a:endParaRPr lang="en-US" altLang="zh-CN" b="0">
              <a:solidFill>
                <a:schemeClr val="tx1"/>
              </a:solidFill>
            </a:endParaRPr>
          </a:p>
          <a:p>
            <a:pPr marL="285750" indent="-285750">
              <a:buFont typeface="Arial" pitchFamily="34" charset="0"/>
              <a:buChar char="•"/>
            </a:pPr>
            <a:r>
              <a:rPr lang="zh-CN" altLang="en-US" b="0">
                <a:solidFill>
                  <a:schemeClr val="tx1"/>
                </a:solidFill>
              </a:rPr>
              <a:t>价格设定需要考虑整体盈利目标，具体价格的设定要参考目标客户的潜在消费预算、竞争对手的定价，定义在客户期望之内即可，也没有必要为追求免费而免费</a:t>
            </a:r>
            <a:endParaRPr lang="en-US" altLang="zh-CN" b="0">
              <a:solidFill>
                <a:schemeClr val="tx1"/>
              </a:solidFill>
            </a:endParaRPr>
          </a:p>
        </p:txBody>
      </p:sp>
      <p:sp>
        <p:nvSpPr>
          <p:cNvPr id="23" name="Rectangle 13"/>
          <p:cNvSpPr>
            <a:spLocks noChangeArrowheads="1"/>
          </p:cNvSpPr>
          <p:nvPr/>
        </p:nvSpPr>
        <p:spPr bwMode="auto">
          <a:xfrm>
            <a:off x="2844024" y="2551364"/>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fontAlgn="auto">
              <a:spcBef>
                <a:spcPct val="0"/>
              </a:spcBef>
              <a:spcAft>
                <a:spcPct val="0"/>
              </a:spcAft>
            </a:pPr>
            <a:r>
              <a:rPr lang="en-US" sz="1200" b="1" kern="0">
                <a:solidFill>
                  <a:srgbClr val="FFFFFF"/>
                </a:solidFill>
                <a:latin typeface="+mj-lt"/>
              </a:rPr>
              <a:t>2</a:t>
            </a:r>
          </a:p>
        </p:txBody>
      </p:sp>
      <p:sp>
        <p:nvSpPr>
          <p:cNvPr id="24" name="Rectangle 13"/>
          <p:cNvSpPr>
            <a:spLocks noChangeArrowheads="1"/>
          </p:cNvSpPr>
          <p:nvPr/>
        </p:nvSpPr>
        <p:spPr bwMode="auto">
          <a:xfrm>
            <a:off x="2844024" y="1296559"/>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1" fontAlgn="auto" hangingPunct="1">
              <a:lnSpc>
                <a:spcPct val="100000"/>
              </a:lnSpc>
              <a:spcBef>
                <a:spcPct val="0"/>
              </a:spcBef>
              <a:spcAft>
                <a:spcPct val="0"/>
              </a:spcAft>
              <a:defRPr/>
            </a:pPr>
            <a:r>
              <a:rPr lang="en-US" sz="1200" b="1" kern="0">
                <a:solidFill>
                  <a:srgbClr val="FFFFFF"/>
                </a:solidFill>
                <a:latin typeface="+mj-lt"/>
              </a:rPr>
              <a:t>1</a:t>
            </a:r>
          </a:p>
        </p:txBody>
      </p:sp>
      <p:sp>
        <p:nvSpPr>
          <p:cNvPr id="25" name="Rectangle 13"/>
          <p:cNvSpPr>
            <a:spLocks noChangeArrowheads="1"/>
          </p:cNvSpPr>
          <p:nvPr/>
        </p:nvSpPr>
        <p:spPr bwMode="auto">
          <a:xfrm>
            <a:off x="2844024" y="3806169"/>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1" fontAlgn="auto" hangingPunct="1">
              <a:lnSpc>
                <a:spcPct val="100000"/>
              </a:lnSpc>
              <a:spcBef>
                <a:spcPct val="0"/>
              </a:spcBef>
              <a:spcAft>
                <a:spcPct val="0"/>
              </a:spcAft>
              <a:defRPr/>
            </a:pPr>
            <a:r>
              <a:rPr lang="en-US" sz="1200" b="1" kern="0">
                <a:solidFill>
                  <a:srgbClr val="FFFFFF"/>
                </a:solidFill>
                <a:latin typeface="+mj-lt"/>
              </a:rPr>
              <a:t>3</a:t>
            </a:r>
          </a:p>
        </p:txBody>
      </p:sp>
      <p:sp>
        <p:nvSpPr>
          <p:cNvPr id="26" name="Rectangle 13"/>
          <p:cNvSpPr>
            <a:spLocks noChangeArrowheads="1"/>
          </p:cNvSpPr>
          <p:nvPr/>
        </p:nvSpPr>
        <p:spPr bwMode="auto">
          <a:xfrm>
            <a:off x="2844024" y="5278441"/>
            <a:ext cx="260350" cy="219425"/>
          </a:xfrm>
          <a:prstGeom prst="rect">
            <a:avLst/>
          </a:prstGeom>
          <a:solidFill>
            <a:schemeClr val="accent1"/>
          </a:solidFill>
          <a:ln w="12700" algn="ctr">
            <a:solidFill>
              <a:srgbClr val="000000"/>
            </a:solidFill>
            <a:miter lim="800000"/>
          </a:ln>
          <a:effectLst/>
        </p:spPr>
        <p:txBody>
          <a:bodyPr wrap="none" anchor="ct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eaLnBrk="1" fontAlgn="auto" hangingPunct="1">
              <a:lnSpc>
                <a:spcPct val="100000"/>
              </a:lnSpc>
              <a:spcBef>
                <a:spcPct val="0"/>
              </a:spcBef>
              <a:spcAft>
                <a:spcPct val="0"/>
              </a:spcAft>
              <a:defRPr/>
            </a:pPr>
            <a:r>
              <a:rPr lang="en-US" sz="1200" b="1" kern="0">
                <a:solidFill>
                  <a:srgbClr val="FFFFFF"/>
                </a:solidFill>
                <a:latin typeface="+mj-lt"/>
              </a:rPr>
              <a:t>4</a:t>
            </a:r>
          </a:p>
        </p:txBody>
      </p:sp>
    </p:spTree>
    <p:extLst>
      <p:ext uri="{BB962C8B-B14F-4D97-AF65-F5344CB8AC3E}">
        <p14:creationId xmlns:p14="http://schemas.microsoft.com/office/powerpoint/2010/main" val="3895925564"/>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电商行业常见盈利模式与发展路线表明，前期往往需要用低价或免费来换取用户规模</a:t>
            </a:r>
            <a:endParaRPr lang="en-US"/>
          </a:p>
        </p:txBody>
      </p:sp>
      <p:sp>
        <p:nvSpPr>
          <p:cNvPr id="3" name="Text Placeholder 2"/>
          <p:cNvSpPr>
            <a:spLocks noGrp="1"/>
          </p:cNvSpPr>
          <p:nvPr>
            <p:ph type="body" idx="13"/>
          </p:nvPr>
        </p:nvSpPr>
        <p:spPr/>
        <p:txBody>
          <a:bodyPr/>
          <a:lstStyle/>
          <a:p>
            <a:r>
              <a:rPr lang="zh-CN" altLang="en-US" smtClean="0"/>
              <a:t>电商行业常见的盈利模式与发展路线</a:t>
            </a:r>
            <a:endParaRPr lang="en-US"/>
          </a:p>
        </p:txBody>
      </p:sp>
      <p:cxnSp>
        <p:nvCxnSpPr>
          <p:cNvPr id="10" name="Straight Arrow Connector 9"/>
          <p:cNvCxnSpPr/>
          <p:nvPr/>
        </p:nvCxnSpPr>
        <p:spPr>
          <a:xfrm flipV="1">
            <a:off x="4517408" y="1596790"/>
            <a:ext cx="3712201" cy="808646"/>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rot="20885433">
            <a:off x="5733967" y="4063548"/>
            <a:ext cx="180875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对外部用户永久免费</a:t>
            </a:r>
            <a:r>
              <a:rPr lang="en-US" altLang="zh-CN" sz="1200" smtClean="0"/>
              <a:t>/</a:t>
            </a:r>
            <a:r>
              <a:rPr lang="zh-CN" altLang="en-US" sz="1200" smtClean="0"/>
              <a:t>低价</a:t>
            </a:r>
            <a:endParaRPr lang="en-US" sz="1200" err="1" smtClean="0"/>
          </a:p>
        </p:txBody>
      </p:sp>
      <p:sp>
        <p:nvSpPr>
          <p:cNvPr id="13" name="TextBox 12"/>
          <p:cNvSpPr txBox="1"/>
          <p:nvPr/>
        </p:nvSpPr>
        <p:spPr>
          <a:xfrm rot="20866068">
            <a:off x="5593130" y="1718868"/>
            <a:ext cx="1765474"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对外部用户从免费到收费</a:t>
            </a:r>
            <a:endParaRPr lang="en-US" sz="1200" err="1" smtClean="0"/>
          </a:p>
        </p:txBody>
      </p:sp>
      <p:grpSp>
        <p:nvGrpSpPr>
          <p:cNvPr id="41" name="Group 40"/>
          <p:cNvGrpSpPr/>
          <p:nvPr/>
        </p:nvGrpSpPr>
        <p:grpSpPr>
          <a:xfrm>
            <a:off x="355102" y="1609269"/>
            <a:ext cx="2834303" cy="2569315"/>
            <a:chOff x="8908069" y="2063541"/>
            <a:chExt cx="2834303" cy="2569315"/>
          </a:xfrm>
        </p:grpSpPr>
        <p:sp>
          <p:nvSpPr>
            <p:cNvPr id="34" name="Rectangle 9"/>
            <p:cNvSpPr>
              <a:spLocks noChangeArrowheads="1"/>
            </p:cNvSpPr>
            <p:nvPr/>
          </p:nvSpPr>
          <p:spPr bwMode="auto">
            <a:xfrm>
              <a:off x="8908069" y="2063541"/>
              <a:ext cx="2834303" cy="366717"/>
            </a:xfrm>
            <a:prstGeom prst="rect">
              <a:avLst/>
            </a:prstGeom>
            <a:solidFill>
              <a:schemeClr val="accent3">
                <a:lumMod val="20000"/>
                <a:lumOff val="80000"/>
              </a:schemeClr>
            </a:solidFill>
            <a:ln>
              <a:solidFill>
                <a:schemeClr val="accent5">
                  <a:lumMod val="60000"/>
                  <a:lumOff val="40000"/>
                </a:schemeClr>
              </a:solidFill>
            </a:ln>
          </p:spPr>
          <p:style>
            <a:lnRef idx="1">
              <a:schemeClr val="accent3"/>
            </a:lnRef>
            <a:fillRef idx="2">
              <a:schemeClr val="accent3"/>
            </a:fillRef>
            <a:effectRef idx="1">
              <a:schemeClr val="accent3"/>
            </a:effectRef>
            <a:fontRef idx="minor">
              <a:schemeClr val="dk1"/>
            </a:fontRef>
          </p:style>
          <p:txBody>
            <a:bodyPr lIns="72000" tIns="72000" rIns="72000" bIns="7200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eaLnBrk="0" hangingPunct="0">
                <a:spcBef>
                  <a:spcPct val="0"/>
                </a:spcBef>
              </a:pPr>
              <a:r>
                <a:rPr lang="zh-CN" altLang="en-US" sz="1400" b="1">
                  <a:solidFill>
                    <a:schemeClr val="tx1"/>
                  </a:solidFill>
                </a:rPr>
                <a:t>从</a:t>
              </a:r>
              <a:r>
                <a:rPr lang="zh-CN" altLang="en-US" sz="1400" b="1" smtClean="0">
                  <a:solidFill>
                    <a:schemeClr val="tx1"/>
                  </a:solidFill>
                </a:rPr>
                <a:t>外部用户盈利</a:t>
              </a:r>
              <a:endParaRPr lang="en-US" sz="1400" b="1">
                <a:solidFill>
                  <a:schemeClr val="tx1"/>
                </a:solidFill>
              </a:endParaRPr>
            </a:p>
          </p:txBody>
        </p:sp>
        <p:sp>
          <p:nvSpPr>
            <p:cNvPr id="35" name="Rectangle 14"/>
            <p:cNvSpPr>
              <a:spLocks noChangeArrowheads="1"/>
            </p:cNvSpPr>
            <p:nvPr/>
          </p:nvSpPr>
          <p:spPr bwMode="auto">
            <a:xfrm>
              <a:off x="8908069" y="2430257"/>
              <a:ext cx="2834303" cy="2202599"/>
            </a:xfrm>
            <a:prstGeom prst="rect">
              <a:avLst/>
            </a:prstGeom>
            <a:noFill/>
            <a:ln w="6350">
              <a:solidFill>
                <a:schemeClr val="accent5">
                  <a:lumMod val="60000"/>
                  <a:lumOff val="40000"/>
                </a:schemeClr>
              </a:solidFill>
              <a:miter lim="800000"/>
            </a:ln>
            <a:effectLst/>
          </p:spPr>
          <p:txBody>
            <a:bodyPr wrap="none" lIns="72000" tIns="72000" rIns="72000" bIns="72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eaLnBrk="0" hangingPunct="0">
                <a:buClr>
                  <a:schemeClr val="tx1"/>
                </a:buClr>
              </a:pPr>
              <a:endParaRPr lang="en-US" sz="1400">
                <a:latin typeface="+mn-ea"/>
              </a:endParaRPr>
            </a:p>
          </p:txBody>
        </p:sp>
        <p:sp>
          <p:nvSpPr>
            <p:cNvPr id="40" name="TextBox 39"/>
            <p:cNvSpPr txBox="1"/>
            <p:nvPr/>
          </p:nvSpPr>
          <p:spPr>
            <a:xfrm>
              <a:off x="8989958" y="2539131"/>
              <a:ext cx="2706176" cy="934478"/>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eaLnBrk="0" hangingPunct="0">
                <a:buClr>
                  <a:schemeClr val="tx1"/>
                </a:buClr>
              </a:pPr>
              <a:r>
                <a:rPr lang="zh-CN" altLang="en-US" sz="1400">
                  <a:latin typeface="+mn-ea"/>
                </a:rPr>
                <a:t>先期零价格推广产品、抢占市场份额，后期利用自然垄断优势谋求获利是平台型电商甚至互联网行业普遍的</a:t>
              </a:r>
              <a:r>
                <a:rPr lang="zh-CN" altLang="en-US" sz="1400" smtClean="0">
                  <a:latin typeface="+mn-ea"/>
                </a:rPr>
                <a:t>策略</a:t>
              </a:r>
              <a:endParaRPr lang="en-US" altLang="zh-CN" sz="1400">
                <a:latin typeface="+mn-ea"/>
              </a:endParaRPr>
            </a:p>
          </p:txBody>
        </p:sp>
      </p:grpSp>
      <p:sp>
        <p:nvSpPr>
          <p:cNvPr id="42" name="Chevron 41"/>
          <p:cNvSpPr/>
          <p:nvPr/>
        </p:nvSpPr>
        <p:spPr bwMode="auto">
          <a:xfrm rot="10800000" flipH="1">
            <a:off x="3349576" y="2602619"/>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pSp>
        <p:nvGrpSpPr>
          <p:cNvPr id="43" name="Group 42"/>
          <p:cNvGrpSpPr/>
          <p:nvPr/>
        </p:nvGrpSpPr>
        <p:grpSpPr>
          <a:xfrm>
            <a:off x="355102" y="4335627"/>
            <a:ext cx="2834303" cy="2032229"/>
            <a:chOff x="8908069" y="2063541"/>
            <a:chExt cx="2834303" cy="2032229"/>
          </a:xfrm>
        </p:grpSpPr>
        <p:sp>
          <p:nvSpPr>
            <p:cNvPr id="44" name="Rectangle 9"/>
            <p:cNvSpPr>
              <a:spLocks noChangeArrowheads="1"/>
            </p:cNvSpPr>
            <p:nvPr/>
          </p:nvSpPr>
          <p:spPr bwMode="auto">
            <a:xfrm>
              <a:off x="8908069" y="2063541"/>
              <a:ext cx="2834303" cy="366717"/>
            </a:xfrm>
            <a:prstGeom prst="rect">
              <a:avLst/>
            </a:prstGeom>
            <a:solidFill>
              <a:schemeClr val="accent1">
                <a:lumMod val="20000"/>
                <a:lumOff val="80000"/>
              </a:schemeClr>
            </a:solidFill>
            <a:ln w="6350">
              <a:solidFill>
                <a:schemeClr val="accent5">
                  <a:lumMod val="60000"/>
                  <a:lumOff val="40000"/>
                </a:schemeClr>
              </a:solidFill>
            </a:ln>
          </p:spPr>
          <p:style>
            <a:lnRef idx="1">
              <a:schemeClr val="accent3"/>
            </a:lnRef>
            <a:fillRef idx="2">
              <a:schemeClr val="accent3"/>
            </a:fillRef>
            <a:effectRef idx="1">
              <a:schemeClr val="accent3"/>
            </a:effectRef>
            <a:fontRef idx="minor">
              <a:schemeClr val="dk1"/>
            </a:fontRef>
          </p:style>
          <p:txBody>
            <a:bodyPr lIns="72000" tIns="72000" rIns="72000" bIns="7200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eaLnBrk="0" hangingPunct="0">
                <a:spcBef>
                  <a:spcPct val="0"/>
                </a:spcBef>
              </a:pPr>
              <a:r>
                <a:rPr lang="zh-CN" altLang="en-US" sz="1400" b="1" smtClean="0">
                  <a:solidFill>
                    <a:schemeClr val="tx1"/>
                  </a:solidFill>
                </a:rPr>
                <a:t>从合作伙伴盈利</a:t>
              </a:r>
              <a:endParaRPr lang="en-US" sz="1400" b="1">
                <a:solidFill>
                  <a:schemeClr val="tx1"/>
                </a:solidFill>
              </a:endParaRPr>
            </a:p>
          </p:txBody>
        </p:sp>
        <p:sp>
          <p:nvSpPr>
            <p:cNvPr id="45" name="Rectangle 14"/>
            <p:cNvSpPr>
              <a:spLocks noChangeArrowheads="1"/>
            </p:cNvSpPr>
            <p:nvPr/>
          </p:nvSpPr>
          <p:spPr bwMode="auto">
            <a:xfrm>
              <a:off x="8908069" y="2430257"/>
              <a:ext cx="2834303" cy="1665513"/>
            </a:xfrm>
            <a:prstGeom prst="rect">
              <a:avLst/>
            </a:prstGeom>
            <a:noFill/>
            <a:ln w="6350">
              <a:solidFill>
                <a:schemeClr val="accent5">
                  <a:lumMod val="60000"/>
                  <a:lumOff val="40000"/>
                </a:schemeClr>
              </a:solidFill>
              <a:miter lim="800000"/>
            </a:ln>
            <a:effectLst/>
          </p:spPr>
          <p:txBody>
            <a:bodyPr wrap="none" lIns="72000" tIns="72000" rIns="72000" bIns="72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eaLnBrk="0" hangingPunct="0">
                <a:buClr>
                  <a:schemeClr val="tx1"/>
                </a:buClr>
              </a:pPr>
              <a:endParaRPr lang="en-US" sz="1400">
                <a:latin typeface="+mn-ea"/>
              </a:endParaRPr>
            </a:p>
          </p:txBody>
        </p:sp>
        <p:sp>
          <p:nvSpPr>
            <p:cNvPr id="46" name="TextBox 45"/>
            <p:cNvSpPr txBox="1"/>
            <p:nvPr/>
          </p:nvSpPr>
          <p:spPr>
            <a:xfrm>
              <a:off x="8989958" y="2539131"/>
              <a:ext cx="2706176" cy="1365365"/>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对于平台型双边经济市场，若其中一边吸引力足够强，则可以从另外一边盈利</a:t>
              </a:r>
              <a:endParaRPr lang="en-US" altLang="zh-CN" sz="1400"/>
            </a:p>
            <a:p>
              <a:pPr marL="285750" indent="-285750" eaLnBrk="0" hangingPunct="0">
                <a:buClr>
                  <a:schemeClr val="tx1"/>
                </a:buClr>
                <a:buFont typeface="Arial" pitchFamily="34" charset="0"/>
                <a:buChar char="•"/>
              </a:pPr>
              <a:endParaRPr lang="en-US" altLang="zh-CN" sz="1400">
                <a:latin typeface="+mn-ea"/>
              </a:endParaRPr>
            </a:p>
            <a:p>
              <a:pPr marL="285750" indent="-285750">
                <a:buFont typeface="Arial" pitchFamily="34" charset="0"/>
                <a:buChar char="•"/>
              </a:pPr>
              <a:r>
                <a:rPr lang="zh-CN" altLang="en-US" sz="1400"/>
                <a:t>返程配货</a:t>
              </a:r>
              <a:endParaRPr lang="en-US" altLang="zh-CN" sz="1400"/>
            </a:p>
            <a:p>
              <a:pPr marL="285750" indent="-285750">
                <a:buFont typeface="Arial" pitchFamily="34" charset="0"/>
                <a:buChar char="•"/>
              </a:pPr>
              <a:r>
                <a:rPr lang="zh-CN" altLang="en-US" sz="1400"/>
                <a:t>微信、微博</a:t>
              </a:r>
              <a:endParaRPr lang="en-US" altLang="zh-CN" sz="1400"/>
            </a:p>
          </p:txBody>
        </p:sp>
      </p:grpSp>
      <p:sp>
        <p:nvSpPr>
          <p:cNvPr id="47" name="Chevron 46"/>
          <p:cNvSpPr/>
          <p:nvPr/>
        </p:nvSpPr>
        <p:spPr bwMode="auto">
          <a:xfrm rot="10800000" flipH="1">
            <a:off x="3349576" y="5060434"/>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pSp>
        <p:nvGrpSpPr>
          <p:cNvPr id="36" name="组合 3"/>
          <p:cNvGrpSpPr/>
          <p:nvPr/>
        </p:nvGrpSpPr>
        <p:grpSpPr>
          <a:xfrm>
            <a:off x="3940554" y="2844654"/>
            <a:ext cx="5110764" cy="669366"/>
            <a:chOff x="677497" y="2158159"/>
            <a:chExt cx="8110539" cy="669366"/>
          </a:xfrm>
          <a:effectLst>
            <a:outerShdw blurRad="50800" dist="38100" dir="2700000" algn="tl" rotWithShape="0">
              <a:prstClr val="black">
                <a:alpha val="40000"/>
              </a:prstClr>
            </a:outerShdw>
          </a:effectLst>
        </p:grpSpPr>
        <p:sp>
          <p:nvSpPr>
            <p:cNvPr id="37" name="Line 15"/>
            <p:cNvSpPr>
              <a:spLocks noChangeShapeType="1"/>
            </p:cNvSpPr>
            <p:nvPr/>
          </p:nvSpPr>
          <p:spPr bwMode="auto">
            <a:xfrm>
              <a:off x="677497" y="2827524"/>
              <a:ext cx="2705232"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sp>
          <p:nvSpPr>
            <p:cNvPr id="38" name="Line 16"/>
            <p:cNvSpPr>
              <a:spLocks noChangeShapeType="1"/>
            </p:cNvSpPr>
            <p:nvPr/>
          </p:nvSpPr>
          <p:spPr bwMode="auto">
            <a:xfrm>
              <a:off x="3379289" y="2488359"/>
              <a:ext cx="2674277"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sp>
          <p:nvSpPr>
            <p:cNvPr id="39" name="Line 17"/>
            <p:cNvSpPr>
              <a:spLocks noChangeShapeType="1"/>
            </p:cNvSpPr>
            <p:nvPr/>
          </p:nvSpPr>
          <p:spPr bwMode="auto">
            <a:xfrm>
              <a:off x="6053567" y="2158159"/>
              <a:ext cx="2734469"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cxnSp>
          <p:nvCxnSpPr>
            <p:cNvPr id="48" name="AutoShape 18"/>
            <p:cNvCxnSpPr>
              <a:cxnSpLocks noChangeShapeType="1"/>
              <a:stCxn id="38" idx="0"/>
              <a:endCxn id="37" idx="1"/>
            </p:cNvCxnSpPr>
            <p:nvPr/>
          </p:nvCxnSpPr>
          <p:spPr bwMode="auto">
            <a:xfrm>
              <a:off x="3379289" y="2488359"/>
              <a:ext cx="3440" cy="339166"/>
            </a:xfrm>
            <a:prstGeom prst="straightConnector1">
              <a:avLst/>
            </a:prstGeom>
            <a:ln w="19050"/>
            <a:extLst/>
          </p:spPr>
          <p:style>
            <a:lnRef idx="1">
              <a:schemeClr val="accent4"/>
            </a:lnRef>
            <a:fillRef idx="0">
              <a:schemeClr val="accent4"/>
            </a:fillRef>
            <a:effectRef idx="0">
              <a:schemeClr val="accent4"/>
            </a:effectRef>
            <a:fontRef idx="minor">
              <a:schemeClr val="tx1"/>
            </a:fontRef>
          </p:style>
        </p:cxnSp>
        <p:cxnSp>
          <p:nvCxnSpPr>
            <p:cNvPr id="49" name="AutoShape 19"/>
            <p:cNvCxnSpPr>
              <a:cxnSpLocks noChangeShapeType="1"/>
              <a:stCxn id="39" idx="0"/>
              <a:endCxn id="38" idx="1"/>
            </p:cNvCxnSpPr>
            <p:nvPr/>
          </p:nvCxnSpPr>
          <p:spPr bwMode="auto">
            <a:xfrm flipH="1">
              <a:off x="6053566" y="2158159"/>
              <a:ext cx="1" cy="330201"/>
            </a:xfrm>
            <a:prstGeom prst="straightConnector1">
              <a:avLst/>
            </a:prstGeom>
            <a:ln w="19050"/>
            <a:extLst/>
          </p:spPr>
          <p:style>
            <a:lnRef idx="1">
              <a:schemeClr val="accent4"/>
            </a:lnRef>
            <a:fillRef idx="0">
              <a:schemeClr val="accent4"/>
            </a:fillRef>
            <a:effectRef idx="0">
              <a:schemeClr val="accent4"/>
            </a:effectRef>
            <a:fontRef idx="minor">
              <a:schemeClr val="tx1"/>
            </a:fontRef>
          </p:style>
        </p:cxnSp>
      </p:grpSp>
      <p:sp>
        <p:nvSpPr>
          <p:cNvPr id="53" name="Rectangle 52"/>
          <p:cNvSpPr/>
          <p:nvPr/>
        </p:nvSpPr>
        <p:spPr bwMode="gray">
          <a:xfrm>
            <a:off x="3937876" y="2767118"/>
            <a:ext cx="1623288" cy="667047"/>
          </a:xfrm>
          <a:prstGeom prst="rect">
            <a:avLst/>
          </a:prstGeom>
          <a:solidFill>
            <a:schemeClr val="accent3">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smtClean="0">
                <a:solidFill>
                  <a:sysClr val="windowText" lastClr="000000"/>
                </a:solidFill>
                <a:latin typeface="Arial" pitchFamily="34" charset="0"/>
                <a:cs typeface="Arial" pitchFamily="34" charset="0"/>
              </a:rPr>
              <a:t>构建</a:t>
            </a:r>
            <a:r>
              <a:rPr lang="zh-CN" altLang="en-US" sz="1400" kern="0">
                <a:solidFill>
                  <a:sysClr val="windowText" lastClr="000000"/>
                </a:solidFill>
                <a:latin typeface="Arial" pitchFamily="34" charset="0"/>
                <a:cs typeface="Arial" pitchFamily="34" charset="0"/>
              </a:rPr>
              <a:t>期：免费发展种子用户</a:t>
            </a:r>
          </a:p>
        </p:txBody>
      </p:sp>
      <p:sp>
        <p:nvSpPr>
          <p:cNvPr id="54" name="Rectangle 53"/>
          <p:cNvSpPr/>
          <p:nvPr/>
        </p:nvSpPr>
        <p:spPr bwMode="gray">
          <a:xfrm>
            <a:off x="5642548" y="2423414"/>
            <a:ext cx="1623288" cy="667047"/>
          </a:xfrm>
          <a:prstGeom prst="rect">
            <a:avLst/>
          </a:prstGeom>
          <a:solidFill>
            <a:schemeClr val="accent3">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lvl="0" algn="ctr">
              <a:spcBef>
                <a:spcPct val="0"/>
              </a:spcBef>
              <a:spcAft>
                <a:spcPts val="300"/>
              </a:spcAft>
            </a:pPr>
            <a:r>
              <a:rPr lang="zh-CN" altLang="en-US" sz="1400" kern="0" noProof="0" smtClean="0">
                <a:solidFill>
                  <a:sysClr val="windowText" lastClr="000000"/>
                </a:solidFill>
                <a:latin typeface="Arial" pitchFamily="34" charset="0"/>
                <a:cs typeface="Arial" pitchFamily="34" charset="0"/>
              </a:rPr>
              <a:t>扩张期：</a:t>
            </a:r>
            <a:r>
              <a:rPr lang="zh-CN" altLang="en-US" sz="1400"/>
              <a:t>客户基础稳定后再逐步</a:t>
            </a:r>
            <a:r>
              <a:rPr lang="zh-CN" altLang="en-US" sz="1400" smtClean="0"/>
              <a:t>收费</a:t>
            </a:r>
            <a:endParaRPr lang="en-US" altLang="zh-CN" sz="1400"/>
          </a:p>
        </p:txBody>
      </p:sp>
      <p:sp>
        <p:nvSpPr>
          <p:cNvPr id="55" name="Rectangle 54"/>
          <p:cNvSpPr/>
          <p:nvPr/>
        </p:nvSpPr>
        <p:spPr bwMode="gray">
          <a:xfrm>
            <a:off x="7338533" y="2096649"/>
            <a:ext cx="1623288" cy="667047"/>
          </a:xfrm>
          <a:prstGeom prst="rect">
            <a:avLst/>
          </a:prstGeom>
          <a:solidFill>
            <a:schemeClr val="accent3">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smtClean="0">
                <a:solidFill>
                  <a:sysClr val="windowText" lastClr="000000"/>
                </a:solidFill>
                <a:latin typeface="Arial" pitchFamily="34" charset="0"/>
                <a:cs typeface="Arial" pitchFamily="34" charset="0"/>
              </a:rPr>
              <a:t>提升期：收费</a:t>
            </a:r>
            <a:r>
              <a:rPr lang="zh-CN" altLang="en-US" sz="1400" kern="0">
                <a:solidFill>
                  <a:sysClr val="windowText" lastClr="000000"/>
                </a:solidFill>
                <a:latin typeface="Arial" pitchFamily="34" charset="0"/>
                <a:cs typeface="Arial" pitchFamily="34" charset="0"/>
              </a:rPr>
              <a:t>点逐渐增加</a:t>
            </a:r>
          </a:p>
        </p:txBody>
      </p:sp>
      <p:sp>
        <p:nvSpPr>
          <p:cNvPr id="56" name="TextBox 55"/>
          <p:cNvSpPr txBox="1"/>
          <p:nvPr/>
        </p:nvSpPr>
        <p:spPr>
          <a:xfrm>
            <a:off x="4347684" y="2481730"/>
            <a:ext cx="803672"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2014-2015</a:t>
            </a:r>
            <a:endParaRPr lang="zh-CN" altLang="en-US" sz="1200" err="1" smtClean="0"/>
          </a:p>
        </p:txBody>
      </p:sp>
      <p:sp>
        <p:nvSpPr>
          <p:cNvPr id="57" name="TextBox 56"/>
          <p:cNvSpPr txBox="1"/>
          <p:nvPr/>
        </p:nvSpPr>
        <p:spPr>
          <a:xfrm>
            <a:off x="6081126" y="2166044"/>
            <a:ext cx="803672"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2016-2017</a:t>
            </a:r>
            <a:endParaRPr lang="zh-CN" altLang="en-US" sz="1200" err="1" smtClean="0"/>
          </a:p>
        </p:txBody>
      </p:sp>
      <p:sp>
        <p:nvSpPr>
          <p:cNvPr id="58" name="TextBox 57"/>
          <p:cNvSpPr txBox="1"/>
          <p:nvPr/>
        </p:nvSpPr>
        <p:spPr>
          <a:xfrm>
            <a:off x="7909777" y="1839280"/>
            <a:ext cx="46383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2018-</a:t>
            </a:r>
            <a:endParaRPr lang="zh-CN" altLang="en-US" sz="1200" err="1" smtClean="0"/>
          </a:p>
        </p:txBody>
      </p:sp>
      <p:grpSp>
        <p:nvGrpSpPr>
          <p:cNvPr id="59" name="组合 3"/>
          <p:cNvGrpSpPr/>
          <p:nvPr/>
        </p:nvGrpSpPr>
        <p:grpSpPr>
          <a:xfrm>
            <a:off x="3940554" y="5289179"/>
            <a:ext cx="5110764" cy="669366"/>
            <a:chOff x="677497" y="2158159"/>
            <a:chExt cx="8110539" cy="669366"/>
          </a:xfrm>
          <a:effectLst>
            <a:outerShdw blurRad="50800" dist="38100" dir="2700000" algn="tl" rotWithShape="0">
              <a:prstClr val="black">
                <a:alpha val="40000"/>
              </a:prstClr>
            </a:outerShdw>
          </a:effectLst>
        </p:grpSpPr>
        <p:sp>
          <p:nvSpPr>
            <p:cNvPr id="60" name="Line 15"/>
            <p:cNvSpPr>
              <a:spLocks noChangeShapeType="1"/>
            </p:cNvSpPr>
            <p:nvPr/>
          </p:nvSpPr>
          <p:spPr bwMode="auto">
            <a:xfrm>
              <a:off x="677497" y="2827524"/>
              <a:ext cx="2705232"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sp>
          <p:nvSpPr>
            <p:cNvPr id="61" name="Line 16"/>
            <p:cNvSpPr>
              <a:spLocks noChangeShapeType="1"/>
            </p:cNvSpPr>
            <p:nvPr/>
          </p:nvSpPr>
          <p:spPr bwMode="auto">
            <a:xfrm>
              <a:off x="3379289" y="2488359"/>
              <a:ext cx="2674277"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sp>
          <p:nvSpPr>
            <p:cNvPr id="62" name="Line 17"/>
            <p:cNvSpPr>
              <a:spLocks noChangeShapeType="1"/>
            </p:cNvSpPr>
            <p:nvPr/>
          </p:nvSpPr>
          <p:spPr bwMode="auto">
            <a:xfrm>
              <a:off x="6053567" y="2158159"/>
              <a:ext cx="2734469" cy="0"/>
            </a:xfrm>
            <a:prstGeom prst="line">
              <a:avLst/>
            </a:prstGeom>
            <a:ln w="19050"/>
            <a:extLst/>
          </p:spPr>
          <p:style>
            <a:lnRef idx="1">
              <a:schemeClr val="accent4"/>
            </a:lnRef>
            <a:fillRef idx="0">
              <a:schemeClr val="accent4"/>
            </a:fillRef>
            <a:effectRef idx="0">
              <a:schemeClr val="accent4"/>
            </a:effectRef>
            <a:fontRef idx="minor">
              <a:schemeClr val="tx1"/>
            </a:fontRef>
          </p:style>
          <p:txBody>
            <a:bodyPr wrap="none"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endParaRPr lang="en-US" sz="1400" b="1">
                <a:solidFill>
                  <a:srgbClr val="000000"/>
                </a:solidFill>
              </a:endParaRPr>
            </a:p>
          </p:txBody>
        </p:sp>
        <p:cxnSp>
          <p:nvCxnSpPr>
            <p:cNvPr id="63" name="AutoShape 18"/>
            <p:cNvCxnSpPr>
              <a:cxnSpLocks noChangeShapeType="1"/>
              <a:stCxn id="61" idx="0"/>
              <a:endCxn id="60" idx="1"/>
            </p:cNvCxnSpPr>
            <p:nvPr/>
          </p:nvCxnSpPr>
          <p:spPr bwMode="auto">
            <a:xfrm>
              <a:off x="3379289" y="2488359"/>
              <a:ext cx="3440" cy="339166"/>
            </a:xfrm>
            <a:prstGeom prst="straightConnector1">
              <a:avLst/>
            </a:prstGeom>
            <a:ln w="19050"/>
            <a:extLst/>
          </p:spPr>
          <p:style>
            <a:lnRef idx="1">
              <a:schemeClr val="accent4"/>
            </a:lnRef>
            <a:fillRef idx="0">
              <a:schemeClr val="accent4"/>
            </a:fillRef>
            <a:effectRef idx="0">
              <a:schemeClr val="accent4"/>
            </a:effectRef>
            <a:fontRef idx="minor">
              <a:schemeClr val="tx1"/>
            </a:fontRef>
          </p:style>
        </p:cxnSp>
        <p:cxnSp>
          <p:nvCxnSpPr>
            <p:cNvPr id="64" name="AutoShape 19"/>
            <p:cNvCxnSpPr>
              <a:cxnSpLocks noChangeShapeType="1"/>
              <a:stCxn id="62" idx="0"/>
              <a:endCxn id="61" idx="1"/>
            </p:cNvCxnSpPr>
            <p:nvPr/>
          </p:nvCxnSpPr>
          <p:spPr bwMode="auto">
            <a:xfrm flipH="1">
              <a:off x="6053566" y="2158159"/>
              <a:ext cx="1" cy="330201"/>
            </a:xfrm>
            <a:prstGeom prst="straightConnector1">
              <a:avLst/>
            </a:prstGeom>
            <a:ln w="19050"/>
            <a:extLst/>
          </p:spPr>
          <p:style>
            <a:lnRef idx="1">
              <a:schemeClr val="accent4"/>
            </a:lnRef>
            <a:fillRef idx="0">
              <a:schemeClr val="accent4"/>
            </a:fillRef>
            <a:effectRef idx="0">
              <a:schemeClr val="accent4"/>
            </a:effectRef>
            <a:fontRef idx="minor">
              <a:schemeClr val="tx1"/>
            </a:fontRef>
          </p:style>
        </p:cxnSp>
      </p:grpSp>
      <p:sp>
        <p:nvSpPr>
          <p:cNvPr id="65" name="Rectangle 64"/>
          <p:cNvSpPr/>
          <p:nvPr/>
        </p:nvSpPr>
        <p:spPr bwMode="gray">
          <a:xfrm>
            <a:off x="3940554" y="5222263"/>
            <a:ext cx="1623288" cy="667047"/>
          </a:xfrm>
          <a:prstGeom prst="rect">
            <a:avLst/>
          </a:prstGeom>
          <a:solidFill>
            <a:schemeClr val="accent1">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smtClean="0">
                <a:solidFill>
                  <a:sysClr val="windowText" lastClr="000000"/>
                </a:solidFill>
                <a:latin typeface="Arial" pitchFamily="34" charset="0"/>
                <a:cs typeface="Arial" pitchFamily="34" charset="0"/>
              </a:rPr>
              <a:t>构建</a:t>
            </a:r>
            <a:r>
              <a:rPr lang="zh-CN" altLang="en-US" sz="1400" kern="0">
                <a:solidFill>
                  <a:sysClr val="windowText" lastClr="000000"/>
                </a:solidFill>
                <a:latin typeface="Arial" pitchFamily="34" charset="0"/>
                <a:cs typeface="Arial" pitchFamily="34" charset="0"/>
              </a:rPr>
              <a:t>期：免费发展种子用户</a:t>
            </a:r>
          </a:p>
        </p:txBody>
      </p:sp>
      <p:sp>
        <p:nvSpPr>
          <p:cNvPr id="66" name="Rectangle 65"/>
          <p:cNvSpPr/>
          <p:nvPr/>
        </p:nvSpPr>
        <p:spPr bwMode="gray">
          <a:xfrm>
            <a:off x="5645226" y="4878557"/>
            <a:ext cx="1623288" cy="667047"/>
          </a:xfrm>
          <a:prstGeom prst="rect">
            <a:avLst/>
          </a:prstGeom>
          <a:solidFill>
            <a:schemeClr val="accent1">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lvl="0" algn="ctr">
              <a:spcBef>
                <a:spcPct val="0"/>
              </a:spcBef>
              <a:spcAft>
                <a:spcPts val="300"/>
              </a:spcAft>
            </a:pPr>
            <a:r>
              <a:rPr lang="zh-CN" altLang="en-US" sz="1400" kern="0" noProof="0" smtClean="0">
                <a:solidFill>
                  <a:sysClr val="windowText" lastClr="000000"/>
                </a:solidFill>
                <a:latin typeface="Arial" pitchFamily="34" charset="0"/>
                <a:cs typeface="Arial" pitchFamily="34" charset="0"/>
              </a:rPr>
              <a:t>扩张期：</a:t>
            </a:r>
            <a:r>
              <a:rPr lang="zh-CN" altLang="en-US" sz="1400"/>
              <a:t>客户基础稳定后向合作伙伴收费</a:t>
            </a:r>
          </a:p>
        </p:txBody>
      </p:sp>
      <p:sp>
        <p:nvSpPr>
          <p:cNvPr id="67" name="Rectangle 66"/>
          <p:cNvSpPr/>
          <p:nvPr/>
        </p:nvSpPr>
        <p:spPr bwMode="gray">
          <a:xfrm>
            <a:off x="7341211" y="4551793"/>
            <a:ext cx="1623288" cy="667047"/>
          </a:xfrm>
          <a:prstGeom prst="rect">
            <a:avLst/>
          </a:prstGeom>
          <a:solidFill>
            <a:schemeClr val="accent1">
              <a:lumMod val="20000"/>
              <a:lumOff val="80000"/>
            </a:schemeClr>
          </a:solidFill>
          <a:ln>
            <a:noFill/>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smtClean="0">
                <a:solidFill>
                  <a:sysClr val="windowText" lastClr="000000"/>
                </a:solidFill>
                <a:latin typeface="Arial" pitchFamily="34" charset="0"/>
                <a:cs typeface="Arial" pitchFamily="34" charset="0"/>
              </a:rPr>
              <a:t>提升</a:t>
            </a:r>
            <a:r>
              <a:rPr lang="zh-CN" altLang="en-US" sz="1400" kern="0">
                <a:solidFill>
                  <a:sysClr val="windowText" lastClr="000000"/>
                </a:solidFill>
                <a:latin typeface="Arial" pitchFamily="34" charset="0"/>
                <a:cs typeface="Arial" pitchFamily="34" charset="0"/>
              </a:rPr>
              <a:t>期：合作伙伴收费点逐渐增加</a:t>
            </a:r>
          </a:p>
        </p:txBody>
      </p:sp>
      <p:sp>
        <p:nvSpPr>
          <p:cNvPr id="68" name="TextBox 67"/>
          <p:cNvSpPr txBox="1"/>
          <p:nvPr/>
        </p:nvSpPr>
        <p:spPr>
          <a:xfrm>
            <a:off x="4350362" y="4936874"/>
            <a:ext cx="803672"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2014-2015</a:t>
            </a:r>
            <a:endParaRPr lang="zh-CN" altLang="en-US" sz="1200" err="1" smtClean="0"/>
          </a:p>
        </p:txBody>
      </p:sp>
      <p:sp>
        <p:nvSpPr>
          <p:cNvPr id="69" name="TextBox 68"/>
          <p:cNvSpPr txBox="1"/>
          <p:nvPr/>
        </p:nvSpPr>
        <p:spPr>
          <a:xfrm>
            <a:off x="6083804" y="4621188"/>
            <a:ext cx="803672"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2016-2017</a:t>
            </a:r>
            <a:endParaRPr lang="zh-CN" altLang="en-US" sz="1200" err="1" smtClean="0"/>
          </a:p>
        </p:txBody>
      </p:sp>
      <p:sp>
        <p:nvSpPr>
          <p:cNvPr id="70" name="TextBox 69"/>
          <p:cNvSpPr txBox="1"/>
          <p:nvPr/>
        </p:nvSpPr>
        <p:spPr>
          <a:xfrm>
            <a:off x="7912455" y="4294424"/>
            <a:ext cx="463836" cy="257369"/>
          </a:xfrm>
          <a:prstGeom prst="rect">
            <a:avLst/>
          </a:prstGeom>
          <a:noFill/>
        </p:spPr>
        <p:txBody>
          <a:bodyPr wrap="non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en-US" altLang="zh-CN" sz="1200" smtClean="0"/>
              <a:t>2018-</a:t>
            </a:r>
            <a:endParaRPr lang="zh-CN" altLang="en-US" sz="1200" err="1" smtClean="0"/>
          </a:p>
        </p:txBody>
      </p:sp>
      <p:cxnSp>
        <p:nvCxnSpPr>
          <p:cNvPr id="71" name="Straight Arrow Connector 70"/>
          <p:cNvCxnSpPr/>
          <p:nvPr/>
        </p:nvCxnSpPr>
        <p:spPr>
          <a:xfrm flipV="1">
            <a:off x="4804016" y="3908078"/>
            <a:ext cx="3712201" cy="808646"/>
          </a:xfrm>
          <a:prstGeom prst="straightConnector1">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pic>
        <p:nvPicPr>
          <p:cNvPr id="240642" name="Picture 2" descr="C:\Users\ning.a.wang\Desktop\3.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34804" y="3081656"/>
            <a:ext cx="1102415" cy="583631"/>
          </a:xfrm>
          <a:prstGeom prst="rect">
            <a:avLst/>
          </a:prstGeom>
          <a:noFill/>
          <a:extLst>
            <a:ext uri="{909E8E84-426E-40DD-AFC4-6F175D3DCCD1}">
              <a14:hiddenFill xmlns:a14="http://schemas.microsoft.com/office/drawing/2010/main">
                <a:solidFill>
                  <a:srgbClr val="FFFFFF"/>
                </a:solidFill>
              </a14:hiddenFill>
            </a:ext>
          </a:extLst>
        </p:spPr>
      </p:pic>
      <p:pic>
        <p:nvPicPr>
          <p:cNvPr id="240643" name="Picture 3" descr="C:\Users\ning.a.wang\Desktop\1.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307" y="3061270"/>
            <a:ext cx="1194772" cy="624403"/>
          </a:xfrm>
          <a:prstGeom prst="rect">
            <a:avLst/>
          </a:prstGeom>
          <a:noFill/>
          <a:extLst>
            <a:ext uri="{909E8E84-426E-40DD-AFC4-6F175D3DCCD1}">
              <a14:hiddenFill xmlns:a14="http://schemas.microsoft.com/office/drawing/2010/main">
                <a:solidFill>
                  <a:srgbClr val="FFFFFF"/>
                </a:solidFill>
              </a14:hiddenFill>
            </a:ext>
          </a:extLst>
        </p:spPr>
      </p:pic>
      <p:pic>
        <p:nvPicPr>
          <p:cNvPr id="240645" name="Picture 5" descr="C:\Users\ning.a.wang\Desktop\4.pn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899199" y="3706514"/>
            <a:ext cx="1091222" cy="402643"/>
          </a:xfrm>
          <a:prstGeom prst="rect">
            <a:avLst/>
          </a:prstGeom>
          <a:noFill/>
          <a:extLst>
            <a:ext uri="{909E8E84-426E-40DD-AFC4-6F175D3DCCD1}">
              <a14:hiddenFill xmlns:a14="http://schemas.microsoft.com/office/drawing/2010/main">
                <a:solidFill>
                  <a:srgbClr val="FFFFFF"/>
                </a:solidFill>
              </a14:hiddenFill>
            </a:ext>
          </a:extLst>
        </p:spPr>
      </p:pic>
      <p:pic>
        <p:nvPicPr>
          <p:cNvPr id="240646" name="Picture 6" descr="C:\Users\ning.a.wang\Desktop\2.pn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95364" y="3713485"/>
            <a:ext cx="1217441" cy="388701"/>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bwMode="gray">
          <a:xfrm>
            <a:off x="3848673" y="2084859"/>
            <a:ext cx="1910687" cy="4091723"/>
          </a:xfrm>
          <a:prstGeom prst="rect">
            <a:avLst/>
          </a:prstGeom>
          <a:noFill/>
          <a:ln>
            <a:solidFill>
              <a:schemeClr val="accent1"/>
            </a:solidFill>
            <a:prstDash val="dash"/>
          </a:ln>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2656828063"/>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Title 7"/>
          <p:cNvSpPr>
            <a:spLocks noGrp="1"/>
          </p:cNvSpPr>
          <p:nvPr>
            <p:ph type="title"/>
          </p:nvPr>
        </p:nvSpPr>
        <p:spPr/>
        <p:txBody>
          <a:bodyPr/>
          <a:lstStyle/>
          <a:p>
            <a:r>
              <a:rPr lang="zh-CN" altLang="en-US" smtClean="0"/>
              <a:t>五矿电商平台在</a:t>
            </a:r>
            <a:r>
              <a:rPr lang="en-US" altLang="zh-CN" smtClean="0"/>
              <a:t>2014</a:t>
            </a:r>
            <a:r>
              <a:rPr lang="zh-CN" altLang="en-US" smtClean="0"/>
              <a:t>年试商用期，业务以免费为主，后续随着会员基础的增长可逐渐提高定价潜力；部分业务可采取永久免费</a:t>
            </a:r>
            <a:endParaRPr lang="zh-CN" altLang="en-US"/>
          </a:p>
        </p:txBody>
      </p:sp>
      <p:sp>
        <p:nvSpPr>
          <p:cNvPr id="10" name="Text Placeholder 9"/>
          <p:cNvSpPr>
            <a:spLocks noGrp="1"/>
          </p:cNvSpPr>
          <p:nvPr>
            <p:ph type="body" idx="13"/>
          </p:nvPr>
        </p:nvSpPr>
        <p:spPr>
          <a:xfrm>
            <a:off x="431800" y="1276350"/>
            <a:ext cx="8229339" cy="215444"/>
          </a:xfrm>
        </p:spPr>
        <p:txBody>
          <a:bodyPr/>
          <a:lstStyle/>
          <a:p>
            <a:r>
              <a:rPr lang="zh-CN" altLang="en-US"/>
              <a:t>三阶段业务定价</a:t>
            </a:r>
            <a:r>
              <a:rPr lang="zh-CN" altLang="en-US" smtClean="0"/>
              <a:t>策略</a:t>
            </a:r>
            <a:endParaRPr lang="zh-CN" altLang="en-US"/>
          </a:p>
        </p:txBody>
      </p:sp>
      <p:sp>
        <p:nvSpPr>
          <p:cNvPr id="6" name="AutoShape 146"/>
          <p:cNvSpPr>
            <a:spLocks noChangeArrowheads="1"/>
          </p:cNvSpPr>
          <p:nvPr/>
        </p:nvSpPr>
        <p:spPr bwMode="auto">
          <a:xfrm>
            <a:off x="332035" y="1924234"/>
            <a:ext cx="8653877" cy="219405"/>
          </a:xfrm>
          <a:prstGeom prst="rightArrow">
            <a:avLst>
              <a:gd name="adj1" fmla="val 49824"/>
              <a:gd name="adj2" fmla="val 92377"/>
            </a:avLst>
          </a:prstGeom>
          <a:solidFill>
            <a:srgbClr val="C0C0C0"/>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defPPr>
              <a:defRPr lang="en-US"/>
            </a:defPPr>
            <a:lvl1pPr algn="l" rtl="0" fontAlgn="base">
              <a:spcBef>
                <a:spcPct val="0"/>
              </a:spcBef>
              <a:spcAft>
                <a:spcPct val="0"/>
              </a:spcAft>
              <a:defRPr sz="1500" kern="1200">
                <a:solidFill>
                  <a:schemeClr val="tx1"/>
                </a:solidFill>
                <a:latin typeface="Arial" pitchFamily="34" charset="0"/>
                <a:ea typeface="华文楷体" pitchFamily="2" charset="-122"/>
                <a:cs typeface="+mn-cs"/>
              </a:defRPr>
            </a:lvl1pPr>
            <a:lvl2pPr marL="457200" algn="l" rtl="0" fontAlgn="base">
              <a:spcBef>
                <a:spcPct val="0"/>
              </a:spcBef>
              <a:spcAft>
                <a:spcPct val="0"/>
              </a:spcAft>
              <a:defRPr sz="1500" kern="1200">
                <a:solidFill>
                  <a:schemeClr val="tx1"/>
                </a:solidFill>
                <a:latin typeface="Arial" pitchFamily="34" charset="0"/>
                <a:ea typeface="华文楷体" pitchFamily="2" charset="-122"/>
                <a:cs typeface="+mn-cs"/>
              </a:defRPr>
            </a:lvl2pPr>
            <a:lvl3pPr marL="914400" algn="l" rtl="0" fontAlgn="base">
              <a:spcBef>
                <a:spcPct val="0"/>
              </a:spcBef>
              <a:spcAft>
                <a:spcPct val="0"/>
              </a:spcAft>
              <a:defRPr sz="1500" kern="1200">
                <a:solidFill>
                  <a:schemeClr val="tx1"/>
                </a:solidFill>
                <a:latin typeface="Arial" pitchFamily="34" charset="0"/>
                <a:ea typeface="华文楷体" pitchFamily="2" charset="-122"/>
                <a:cs typeface="+mn-cs"/>
              </a:defRPr>
            </a:lvl3pPr>
            <a:lvl4pPr marL="1371600" algn="l" rtl="0" fontAlgn="base">
              <a:spcBef>
                <a:spcPct val="0"/>
              </a:spcBef>
              <a:spcAft>
                <a:spcPct val="0"/>
              </a:spcAft>
              <a:defRPr sz="1500" kern="1200">
                <a:solidFill>
                  <a:schemeClr val="tx1"/>
                </a:solidFill>
                <a:latin typeface="Arial" pitchFamily="34" charset="0"/>
                <a:ea typeface="华文楷体" pitchFamily="2" charset="-122"/>
                <a:cs typeface="+mn-cs"/>
              </a:defRPr>
            </a:lvl4pPr>
            <a:lvl5pPr marL="1828800" algn="l" rtl="0" fontAlgn="base">
              <a:spcBef>
                <a:spcPct val="0"/>
              </a:spcBef>
              <a:spcAft>
                <a:spcPct val="0"/>
              </a:spcAft>
              <a:defRPr sz="1500" kern="1200">
                <a:solidFill>
                  <a:schemeClr val="tx1"/>
                </a:solidFill>
                <a:latin typeface="Arial" pitchFamily="34" charset="0"/>
                <a:ea typeface="华文楷体" pitchFamily="2" charset="-122"/>
                <a:cs typeface="+mn-cs"/>
              </a:defRPr>
            </a:lvl5pPr>
            <a:lvl6pPr marL="2286000" algn="l" defTabSz="914400" rtl="0" eaLnBrk="1" latinLnBrk="0" hangingPunct="1">
              <a:defRPr sz="1500" kern="1200">
                <a:solidFill>
                  <a:schemeClr val="tx1"/>
                </a:solidFill>
                <a:latin typeface="Arial" pitchFamily="34" charset="0"/>
                <a:ea typeface="华文楷体" pitchFamily="2" charset="-122"/>
                <a:cs typeface="+mn-cs"/>
              </a:defRPr>
            </a:lvl6pPr>
            <a:lvl7pPr marL="2743200" algn="l" defTabSz="914400" rtl="0" eaLnBrk="1" latinLnBrk="0" hangingPunct="1">
              <a:defRPr sz="1500" kern="1200">
                <a:solidFill>
                  <a:schemeClr val="tx1"/>
                </a:solidFill>
                <a:latin typeface="Arial" pitchFamily="34" charset="0"/>
                <a:ea typeface="华文楷体" pitchFamily="2" charset="-122"/>
                <a:cs typeface="+mn-cs"/>
              </a:defRPr>
            </a:lvl7pPr>
            <a:lvl8pPr marL="3200400" algn="l" defTabSz="914400" rtl="0" eaLnBrk="1" latinLnBrk="0" hangingPunct="1">
              <a:defRPr sz="1500" kern="1200">
                <a:solidFill>
                  <a:schemeClr val="tx1"/>
                </a:solidFill>
                <a:latin typeface="Arial" pitchFamily="34" charset="0"/>
                <a:ea typeface="华文楷体" pitchFamily="2" charset="-122"/>
                <a:cs typeface="+mn-cs"/>
              </a:defRPr>
            </a:lvl8pPr>
            <a:lvl9pPr marL="3657600" algn="l" defTabSz="914400" rtl="0" eaLnBrk="1" latinLnBrk="0" hangingPunct="1">
              <a:defRPr sz="1500" kern="1200">
                <a:solidFill>
                  <a:schemeClr val="tx1"/>
                </a:solidFill>
                <a:latin typeface="Arial" pitchFamily="34" charset="0"/>
                <a:ea typeface="华文楷体" pitchFamily="2" charset="-122"/>
                <a:cs typeface="+mn-cs"/>
              </a:defRPr>
            </a:lvl9pPr>
          </a:lstStyle>
          <a:p>
            <a:endParaRPr lang="en-US" sz="1100">
              <a:latin typeface="+mn-ea"/>
              <a:ea typeface="+mn-ea"/>
            </a:endParaRPr>
          </a:p>
        </p:txBody>
      </p:sp>
      <p:sp>
        <p:nvSpPr>
          <p:cNvPr id="7" name="Rectangle 6"/>
          <p:cNvSpPr/>
          <p:nvPr/>
        </p:nvSpPr>
        <p:spPr bwMode="auto">
          <a:xfrm>
            <a:off x="428490" y="1902439"/>
            <a:ext cx="1940400" cy="241200"/>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2014</a:t>
            </a:r>
          </a:p>
        </p:txBody>
      </p:sp>
      <p:sp>
        <p:nvSpPr>
          <p:cNvPr id="11" name="Rectangle 10"/>
          <p:cNvSpPr/>
          <p:nvPr/>
        </p:nvSpPr>
        <p:spPr bwMode="auto">
          <a:xfrm>
            <a:off x="2543265" y="1902439"/>
            <a:ext cx="1940400" cy="241200"/>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2015</a:t>
            </a:r>
          </a:p>
        </p:txBody>
      </p:sp>
      <p:sp>
        <p:nvSpPr>
          <p:cNvPr id="12" name="Rectangle 11"/>
          <p:cNvSpPr/>
          <p:nvPr/>
        </p:nvSpPr>
        <p:spPr bwMode="auto">
          <a:xfrm>
            <a:off x="4658040" y="1902439"/>
            <a:ext cx="1940400" cy="241200"/>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2016</a:t>
            </a:r>
          </a:p>
        </p:txBody>
      </p:sp>
      <p:sp>
        <p:nvSpPr>
          <p:cNvPr id="13" name="Rectangle 12"/>
          <p:cNvSpPr/>
          <p:nvPr/>
        </p:nvSpPr>
        <p:spPr bwMode="auto">
          <a:xfrm>
            <a:off x="6772816" y="1902439"/>
            <a:ext cx="1940400" cy="241200"/>
          </a:xfrm>
          <a:prstGeom prst="rect">
            <a:avLst/>
          </a:prstGeom>
          <a:solidFill>
            <a:schemeClr val="accent5">
              <a:lumMod val="40000"/>
              <a:lumOff val="60000"/>
            </a:schemeClr>
          </a:solidFill>
          <a:ln>
            <a:noFill/>
            <a:headEnd type="none" w="med" len="med"/>
            <a:tailEnd type="none"/>
          </a:ln>
          <a:effectLst>
            <a:outerShdw blurRad="50800" dist="38100" dir="2700000" algn="tl" rotWithShape="0">
              <a:prstClr val="black">
                <a:alpha val="40000"/>
              </a:prstClr>
            </a:outerShdw>
          </a:effectLst>
        </p:spPr>
        <p:style>
          <a:lnRef idx="1">
            <a:schemeClr val="accent6"/>
          </a:lnRef>
          <a:fillRef idx="0">
            <a:schemeClr val="accent6"/>
          </a:fillRef>
          <a:effectRef idx="0">
            <a:schemeClr val="accent6"/>
          </a:effectRef>
          <a:fontRef idx="minor">
            <a:schemeClr val="tx1"/>
          </a:fontRef>
        </p:style>
        <p:txBody>
          <a:bodyPr rtlCol="0" anchor="ct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r>
              <a:rPr lang="en-US" altLang="zh-CN" sz="1400" b="1" smtClean="0">
                <a:latin typeface="+mn-ea"/>
              </a:rPr>
              <a:t>2017</a:t>
            </a:r>
          </a:p>
        </p:txBody>
      </p:sp>
      <p:sp>
        <p:nvSpPr>
          <p:cNvPr id="14" name="TextBox 13"/>
          <p:cNvSpPr txBox="1"/>
          <p:nvPr/>
        </p:nvSpPr>
        <p:spPr>
          <a:xfrm>
            <a:off x="1979489" y="1404070"/>
            <a:ext cx="950026" cy="288147"/>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b="1" smtClean="0"/>
              <a:t>构建期</a:t>
            </a:r>
          </a:p>
        </p:txBody>
      </p:sp>
      <p:cxnSp>
        <p:nvCxnSpPr>
          <p:cNvPr id="15" name="Straight Arrow Connector 14"/>
          <p:cNvCxnSpPr/>
          <p:nvPr/>
        </p:nvCxnSpPr>
        <p:spPr>
          <a:xfrm>
            <a:off x="428490" y="1682765"/>
            <a:ext cx="4055175" cy="0"/>
          </a:xfrm>
          <a:prstGeom prst="straightConnector1">
            <a:avLst/>
          </a:prstGeom>
          <a:ln w="19050">
            <a:solidFill>
              <a:schemeClr val="tx2"/>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6203943" y="1400453"/>
            <a:ext cx="950026" cy="288147"/>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b="1"/>
              <a:t>扩张</a:t>
            </a:r>
            <a:r>
              <a:rPr lang="zh-CN" altLang="en-US" sz="1400" b="1" smtClean="0"/>
              <a:t>期</a:t>
            </a:r>
          </a:p>
        </p:txBody>
      </p:sp>
      <p:cxnSp>
        <p:nvCxnSpPr>
          <p:cNvPr id="17" name="Straight Arrow Connector 16"/>
          <p:cNvCxnSpPr/>
          <p:nvPr/>
        </p:nvCxnSpPr>
        <p:spPr>
          <a:xfrm flipV="1">
            <a:off x="4658973" y="1682765"/>
            <a:ext cx="4054243" cy="1"/>
          </a:xfrm>
          <a:prstGeom prst="straightConnector1">
            <a:avLst/>
          </a:prstGeom>
          <a:ln w="19050">
            <a:solidFill>
              <a:schemeClr val="tx2"/>
            </a:solidFill>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bwMode="gray">
          <a:xfrm>
            <a:off x="428491" y="2278577"/>
            <a:ext cx="1940400" cy="764294"/>
          </a:xfrm>
          <a:prstGeom prst="rect">
            <a:avLst/>
          </a:prstGeom>
          <a:solidFill>
            <a:schemeClr val="bg2">
              <a:lumMod val="9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r>
              <a:rPr lang="zh-CN" altLang="en-US" sz="1400" kern="0">
                <a:solidFill>
                  <a:sysClr val="windowText" lastClr="000000"/>
                </a:solidFill>
                <a:latin typeface="Arial" pitchFamily="34" charset="0"/>
                <a:cs typeface="Arial" pitchFamily="34" charset="0"/>
              </a:rPr>
              <a:t>试商用期，业务以免费</a:t>
            </a:r>
            <a:r>
              <a:rPr lang="zh-CN" altLang="en-US" sz="1400" kern="0" smtClean="0">
                <a:solidFill>
                  <a:sysClr val="windowText" lastClr="000000"/>
                </a:solidFill>
                <a:latin typeface="Arial" pitchFamily="34" charset="0"/>
                <a:cs typeface="Arial" pitchFamily="34" charset="0"/>
              </a:rPr>
              <a:t>为主（融资等业务除外）</a:t>
            </a:r>
            <a:endParaRPr lang="zh-CN" altLang="en-US" sz="1400" kern="0">
              <a:solidFill>
                <a:sysClr val="windowText" lastClr="000000"/>
              </a:solidFill>
              <a:latin typeface="Arial" pitchFamily="34" charset="0"/>
              <a:cs typeface="Arial" pitchFamily="34" charset="0"/>
            </a:endParaRPr>
          </a:p>
        </p:txBody>
      </p:sp>
      <p:sp>
        <p:nvSpPr>
          <p:cNvPr id="19" name="Rectangle 18"/>
          <p:cNvSpPr/>
          <p:nvPr/>
        </p:nvSpPr>
        <p:spPr bwMode="gray">
          <a:xfrm>
            <a:off x="2543266" y="2278577"/>
            <a:ext cx="1940400" cy="764293"/>
          </a:xfrm>
          <a:prstGeom prst="rect">
            <a:avLst/>
          </a:prstGeom>
          <a:solidFill>
            <a:schemeClr val="bg2">
              <a:lumMod val="9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r>
              <a:rPr lang="zh-CN" altLang="en-US" sz="1400" kern="0">
                <a:solidFill>
                  <a:sysClr val="windowText" lastClr="000000"/>
                </a:solidFill>
                <a:latin typeface="Arial" pitchFamily="34" charset="0"/>
                <a:cs typeface="Arial" pitchFamily="34" charset="0"/>
              </a:rPr>
              <a:t>现货挂牌继续免费，新业务由免费试用向收费过渡</a:t>
            </a:r>
            <a:r>
              <a:rPr lang="zh-CN" altLang="en-US" sz="1400" kern="0" smtClean="0">
                <a:solidFill>
                  <a:sysClr val="windowText" lastClr="000000"/>
                </a:solidFill>
                <a:latin typeface="Arial" pitchFamily="34" charset="0"/>
                <a:cs typeface="Arial" pitchFamily="34" charset="0"/>
              </a:rPr>
              <a:t>收费</a:t>
            </a:r>
            <a:endParaRPr lang="zh-CN" altLang="en-US" sz="1400" kern="0">
              <a:solidFill>
                <a:sysClr val="windowText" lastClr="000000"/>
              </a:solidFill>
              <a:latin typeface="Arial" pitchFamily="34" charset="0"/>
              <a:cs typeface="Arial" pitchFamily="34" charset="0"/>
            </a:endParaRPr>
          </a:p>
        </p:txBody>
      </p:sp>
      <p:sp>
        <p:nvSpPr>
          <p:cNvPr id="20" name="Rectangle 19"/>
          <p:cNvSpPr/>
          <p:nvPr/>
        </p:nvSpPr>
        <p:spPr bwMode="gray">
          <a:xfrm>
            <a:off x="4658041" y="2278576"/>
            <a:ext cx="1940400" cy="764293"/>
          </a:xfrm>
          <a:prstGeom prst="rect">
            <a:avLst/>
          </a:prstGeom>
          <a:solidFill>
            <a:schemeClr val="bg2">
              <a:lumMod val="9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r>
              <a:rPr lang="zh-CN" altLang="en-US" sz="1400" kern="0">
                <a:solidFill>
                  <a:sysClr val="windowText" lastClr="000000"/>
                </a:solidFill>
                <a:latin typeface="Arial" pitchFamily="34" charset="0"/>
                <a:cs typeface="Arial" pitchFamily="34" charset="0"/>
              </a:rPr>
              <a:t>具备一定客户基础，向收费过渡</a:t>
            </a:r>
          </a:p>
        </p:txBody>
      </p:sp>
      <p:sp>
        <p:nvSpPr>
          <p:cNvPr id="21" name="Rectangle 20"/>
          <p:cNvSpPr/>
          <p:nvPr/>
        </p:nvSpPr>
        <p:spPr bwMode="gray">
          <a:xfrm>
            <a:off x="6772816" y="2278577"/>
            <a:ext cx="1940400" cy="764292"/>
          </a:xfrm>
          <a:prstGeom prst="rect">
            <a:avLst/>
          </a:prstGeom>
          <a:solidFill>
            <a:schemeClr val="bg2">
              <a:lumMod val="90000"/>
            </a:schemeClr>
          </a:solidFill>
        </p:spPr>
        <p:style>
          <a:lnRef idx="2">
            <a:schemeClr val="accent5"/>
          </a:lnRef>
          <a:fillRef idx="1">
            <a:schemeClr val="lt1"/>
          </a:fillRef>
          <a:effectRef idx="0">
            <a:schemeClr val="accent5"/>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r>
              <a:rPr lang="zh-CN" altLang="en-US" sz="1400"/>
              <a:t>客户群逐渐稳定，费率提升潜力提高</a:t>
            </a:r>
          </a:p>
        </p:txBody>
      </p:sp>
      <p:sp>
        <p:nvSpPr>
          <p:cNvPr id="24" name="Rectangle 14"/>
          <p:cNvSpPr>
            <a:spLocks noChangeArrowheads="1"/>
          </p:cNvSpPr>
          <p:nvPr/>
        </p:nvSpPr>
        <p:spPr bwMode="auto">
          <a:xfrm>
            <a:off x="428489" y="3234519"/>
            <a:ext cx="8284727" cy="3179929"/>
          </a:xfrm>
          <a:prstGeom prst="rect">
            <a:avLst/>
          </a:prstGeom>
          <a:noFill/>
          <a:ln w="6350">
            <a:solidFill>
              <a:schemeClr val="accent5">
                <a:lumMod val="60000"/>
                <a:lumOff val="40000"/>
              </a:schemeClr>
            </a:solidFill>
            <a:miter lim="800000"/>
          </a:ln>
          <a:effectLst/>
        </p:spPr>
        <p:txBody>
          <a:bodyPr wrap="none" lIns="72000" tIns="72000" rIns="72000" bIns="7200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eaLnBrk="0" hangingPunct="0">
              <a:buClr>
                <a:schemeClr val="tx1"/>
              </a:buClr>
            </a:pPr>
            <a:endParaRPr lang="en-US" sz="1400">
              <a:latin typeface="+mn-ea"/>
            </a:endParaRPr>
          </a:p>
        </p:txBody>
      </p:sp>
      <p:cxnSp>
        <p:nvCxnSpPr>
          <p:cNvPr id="28" name="Straight Connector 27"/>
          <p:cNvCxnSpPr/>
          <p:nvPr/>
        </p:nvCxnSpPr>
        <p:spPr>
          <a:xfrm flipH="1">
            <a:off x="8692706" y="1510348"/>
            <a:ext cx="0" cy="583372"/>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H="1">
            <a:off x="4652248" y="1523338"/>
            <a:ext cx="0" cy="583372"/>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a:off x="4491027" y="1523338"/>
            <a:ext cx="0" cy="583372"/>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a:off x="428491" y="1523338"/>
            <a:ext cx="0" cy="583372"/>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88054" y="3539073"/>
            <a:ext cx="1192262" cy="503590"/>
          </a:xfrm>
          <a:prstGeom prst="rect">
            <a:avLst/>
          </a:prstGeom>
          <a:solidFill>
            <a:schemeClr val="accent1">
              <a:lumMod val="20000"/>
              <a:lumOff val="80000"/>
            </a:schemeClr>
          </a:solid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ctr"/>
            <a:r>
              <a:rPr lang="zh-CN" altLang="en-US" sz="1400" smtClean="0"/>
              <a:t>免费试用</a:t>
            </a:r>
            <a:endParaRPr lang="en-US" altLang="zh-CN" sz="1400" smtClean="0"/>
          </a:p>
          <a:p>
            <a:pPr algn="ctr"/>
            <a:r>
              <a:rPr lang="zh-CN" altLang="en-US" sz="1400" smtClean="0"/>
              <a:t>吸引客户</a:t>
            </a:r>
          </a:p>
        </p:txBody>
      </p:sp>
      <p:sp>
        <p:nvSpPr>
          <p:cNvPr id="22" name="TextBox 21"/>
          <p:cNvSpPr txBox="1"/>
          <p:nvPr/>
        </p:nvSpPr>
        <p:spPr>
          <a:xfrm>
            <a:off x="2150772" y="3378411"/>
            <a:ext cx="6375043" cy="719034"/>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ct val="0"/>
              </a:spcAft>
              <a:buFont typeface="Arial" pitchFamily="34" charset="0"/>
              <a:buChar char="•"/>
            </a:pPr>
            <a:r>
              <a:rPr lang="zh-CN" altLang="en-US" sz="1400">
                <a:latin typeface="+mn-ea"/>
              </a:rPr>
              <a:t>新业务均设置</a:t>
            </a:r>
            <a:r>
              <a:rPr lang="zh-CN" altLang="en-US" sz="1400" b="1">
                <a:latin typeface="+mn-ea"/>
              </a:rPr>
              <a:t>免费试用体验</a:t>
            </a:r>
            <a:r>
              <a:rPr lang="zh-CN" altLang="en-US" sz="1400">
                <a:latin typeface="+mn-ea"/>
              </a:rPr>
              <a:t>期，随着运营日趋成熟可缩短免费体验时间</a:t>
            </a:r>
          </a:p>
          <a:p>
            <a:pPr marL="285750" indent="-285750">
              <a:spcAft>
                <a:spcPct val="0"/>
              </a:spcAft>
              <a:buFont typeface="Arial" pitchFamily="34" charset="0"/>
              <a:buChar char="•"/>
            </a:pPr>
            <a:r>
              <a:rPr lang="zh-CN" altLang="en-US" sz="1400">
                <a:latin typeface="+mn-ea"/>
              </a:rPr>
              <a:t>对仓库、物流等合作伙伴，采取前期免费，待会员数稳定后收取</a:t>
            </a:r>
            <a:r>
              <a:rPr lang="zh-CN" altLang="en-US" sz="1400" b="1">
                <a:latin typeface="+mn-ea"/>
              </a:rPr>
              <a:t>加盟费</a:t>
            </a:r>
            <a:r>
              <a:rPr lang="zh-CN" altLang="en-US" sz="1400">
                <a:latin typeface="+mn-ea"/>
              </a:rPr>
              <a:t>或</a:t>
            </a:r>
            <a:r>
              <a:rPr lang="zh-CN" altLang="en-US" sz="1400" b="1">
                <a:latin typeface="+mn-ea"/>
              </a:rPr>
              <a:t>收入分成</a:t>
            </a:r>
            <a:r>
              <a:rPr lang="zh-CN" altLang="en-US" sz="1400">
                <a:latin typeface="+mn-ea"/>
              </a:rPr>
              <a:t>的</a:t>
            </a:r>
            <a:r>
              <a:rPr lang="zh-CN" altLang="en-US" sz="1400" smtClean="0">
                <a:latin typeface="+mn-ea"/>
              </a:rPr>
              <a:t>方式</a:t>
            </a:r>
            <a:endParaRPr lang="en-US" altLang="zh-CN" sz="1400">
              <a:latin typeface="+mn-ea"/>
            </a:endParaRPr>
          </a:p>
        </p:txBody>
      </p:sp>
      <p:sp>
        <p:nvSpPr>
          <p:cNvPr id="27" name="TextBox 26"/>
          <p:cNvSpPr txBox="1"/>
          <p:nvPr/>
        </p:nvSpPr>
        <p:spPr>
          <a:xfrm>
            <a:off x="688054" y="4461306"/>
            <a:ext cx="1192262" cy="503590"/>
          </a:xfrm>
          <a:prstGeom prst="rect">
            <a:avLst/>
          </a:prstGeom>
          <a:solidFill>
            <a:schemeClr val="accent1">
              <a:lumMod val="20000"/>
              <a:lumOff val="80000"/>
            </a:schemeClr>
          </a:solidFill>
        </p:spPr>
        <p:txBody>
          <a:bodyPr wrap="square" lIns="36000" tIns="36000" rIns="36000" bIns="36000" rtlCol="0">
            <a:spAutoFit/>
          </a:bodyPr>
          <a:lstStyle>
            <a:defPPr>
              <a:defRPr lang="de-DE"/>
            </a:defPPr>
            <a:lvl1pPr algn="ctr" rtl="0" fontAlgn="base">
              <a:spcBef>
                <a:spcPct val="0"/>
              </a:spcBef>
              <a:spcAft>
                <a:spcPct val="0"/>
              </a:spcAft>
              <a:defRPr sz="1200"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smtClean="0"/>
              <a:t>基础业务</a:t>
            </a:r>
            <a:endParaRPr lang="en-US" altLang="zh-CN" sz="1400" smtClean="0"/>
          </a:p>
          <a:p>
            <a:r>
              <a:rPr lang="zh-CN" altLang="en-US" sz="1400" smtClean="0"/>
              <a:t>永久</a:t>
            </a:r>
            <a:r>
              <a:rPr lang="zh-CN" altLang="en-US" sz="1400"/>
              <a:t>免费</a:t>
            </a:r>
          </a:p>
        </p:txBody>
      </p:sp>
      <p:sp>
        <p:nvSpPr>
          <p:cNvPr id="26" name="TextBox 25"/>
          <p:cNvSpPr txBox="1"/>
          <p:nvPr/>
        </p:nvSpPr>
        <p:spPr>
          <a:xfrm>
            <a:off x="2160216" y="4259231"/>
            <a:ext cx="6356153" cy="934478"/>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ct val="0"/>
              </a:spcAft>
              <a:buFont typeface="Arial" pitchFamily="34" charset="0"/>
              <a:buChar char="•"/>
            </a:pPr>
            <a:r>
              <a:rPr lang="zh-CN" altLang="en-US" sz="1400">
                <a:latin typeface="+mn-ea"/>
              </a:rPr>
              <a:t>为鼓励买方，</a:t>
            </a:r>
            <a:r>
              <a:rPr lang="zh-CN" altLang="en-US" sz="1400" b="1">
                <a:latin typeface="+mn-ea"/>
              </a:rPr>
              <a:t>“现货采购”</a:t>
            </a:r>
            <a:r>
              <a:rPr lang="zh-CN" altLang="en-US" sz="1400">
                <a:latin typeface="+mn-ea"/>
              </a:rPr>
              <a:t>永久免费</a:t>
            </a:r>
          </a:p>
          <a:p>
            <a:pPr marL="285750" indent="-285750">
              <a:spcAft>
                <a:spcPct val="0"/>
              </a:spcAft>
              <a:buFont typeface="Arial" pitchFamily="34" charset="0"/>
              <a:buChar char="•"/>
            </a:pPr>
            <a:r>
              <a:rPr lang="zh-CN" altLang="en-US" sz="1400">
                <a:latin typeface="+mn-ea"/>
              </a:rPr>
              <a:t>支付环节中，</a:t>
            </a:r>
            <a:r>
              <a:rPr lang="zh-CN" altLang="en-US" sz="1400" b="1">
                <a:latin typeface="+mn-ea"/>
              </a:rPr>
              <a:t>入金</a:t>
            </a:r>
            <a:r>
              <a:rPr lang="zh-CN" altLang="en-US" sz="1400">
                <a:latin typeface="+mn-ea"/>
              </a:rPr>
              <a:t>永久免费</a:t>
            </a:r>
            <a:endParaRPr lang="en-US" altLang="zh-CN" sz="1400">
              <a:latin typeface="+mn-ea"/>
            </a:endParaRPr>
          </a:p>
          <a:p>
            <a:pPr marL="285750" indent="-285750">
              <a:spcAft>
                <a:spcPct val="0"/>
              </a:spcAft>
              <a:buFont typeface="Arial" pitchFamily="34" charset="0"/>
              <a:buChar char="•"/>
            </a:pPr>
            <a:r>
              <a:rPr lang="zh-CN" altLang="en-US" sz="1400" b="1" smtClean="0">
                <a:latin typeface="+mn-ea"/>
              </a:rPr>
              <a:t>基础</a:t>
            </a:r>
            <a:r>
              <a:rPr lang="zh-CN" altLang="en-US" sz="1400" b="1">
                <a:latin typeface="+mn-ea"/>
              </a:rPr>
              <a:t>资讯</a:t>
            </a:r>
            <a:r>
              <a:rPr lang="zh-CN" altLang="en-US" sz="1400">
                <a:latin typeface="+mn-ea"/>
              </a:rPr>
              <a:t>永久</a:t>
            </a:r>
            <a:r>
              <a:rPr lang="zh-CN" altLang="en-US" sz="1400" smtClean="0">
                <a:latin typeface="+mn-ea"/>
              </a:rPr>
              <a:t>免费</a:t>
            </a:r>
            <a:endParaRPr lang="en-US" altLang="zh-CN" sz="1400">
              <a:latin typeface="+mn-ea"/>
            </a:endParaRPr>
          </a:p>
          <a:p>
            <a:pPr marL="285750" indent="-285750">
              <a:spcAft>
                <a:spcPct val="0"/>
              </a:spcAft>
              <a:buFont typeface="Arial" pitchFamily="34" charset="0"/>
              <a:buChar char="•"/>
            </a:pPr>
            <a:r>
              <a:rPr lang="zh-CN" altLang="en-US" sz="1400" b="1" smtClean="0">
                <a:latin typeface="+mn-ea"/>
              </a:rPr>
              <a:t>普通身份认证</a:t>
            </a:r>
            <a:r>
              <a:rPr lang="zh-CN" altLang="en-US" sz="1400" smtClean="0">
                <a:latin typeface="+mn-ea"/>
              </a:rPr>
              <a:t>永久免费</a:t>
            </a:r>
            <a:endParaRPr lang="en-US" altLang="zh-CN" sz="1400" smtClean="0">
              <a:latin typeface="+mn-ea"/>
            </a:endParaRPr>
          </a:p>
        </p:txBody>
      </p:sp>
      <p:sp>
        <p:nvSpPr>
          <p:cNvPr id="29" name="TextBox 28"/>
          <p:cNvSpPr txBox="1"/>
          <p:nvPr/>
        </p:nvSpPr>
        <p:spPr>
          <a:xfrm>
            <a:off x="688055" y="5545384"/>
            <a:ext cx="1192261" cy="503590"/>
          </a:xfrm>
          <a:prstGeom prst="rect">
            <a:avLst/>
          </a:prstGeom>
          <a:solidFill>
            <a:schemeClr val="accent1">
              <a:lumMod val="20000"/>
              <a:lumOff val="80000"/>
            </a:schemeClr>
          </a:solidFill>
        </p:spPr>
        <p:txBody>
          <a:bodyPr wrap="square" lIns="36000" tIns="36000" rIns="36000" bIns="36000" rtlCol="0">
            <a:spAutoFit/>
          </a:bodyPr>
          <a:lstStyle>
            <a:defPPr>
              <a:defRPr lang="de-DE"/>
            </a:defPPr>
            <a:lvl1pPr algn="ctr" rtl="0" fontAlgn="base">
              <a:spcBef>
                <a:spcPct val="0"/>
              </a:spcBef>
              <a:spcAft>
                <a:spcPct val="0"/>
              </a:spcAft>
              <a:defRPr sz="1200"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smtClean="0"/>
              <a:t>增值业务</a:t>
            </a:r>
            <a:endParaRPr lang="en-US" altLang="zh-CN" sz="1400"/>
          </a:p>
          <a:p>
            <a:r>
              <a:rPr lang="zh-CN" altLang="en-US" sz="1400" smtClean="0"/>
              <a:t>带来收益</a:t>
            </a:r>
            <a:endParaRPr lang="en-US" altLang="zh-CN" sz="1400" smtClean="0"/>
          </a:p>
        </p:txBody>
      </p:sp>
      <p:sp>
        <p:nvSpPr>
          <p:cNvPr id="30" name="TextBox 29"/>
          <p:cNvSpPr txBox="1"/>
          <p:nvPr/>
        </p:nvSpPr>
        <p:spPr>
          <a:xfrm>
            <a:off x="2150772" y="5451031"/>
            <a:ext cx="6375043" cy="719034"/>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285750" indent="-285750">
              <a:spcAft>
                <a:spcPct val="0"/>
              </a:spcAft>
              <a:buFont typeface="Arial" pitchFamily="34" charset="0"/>
              <a:buChar char="•"/>
            </a:pPr>
            <a:r>
              <a:rPr lang="zh-CN" altLang="en-US" sz="1400" smtClean="0">
                <a:latin typeface="+mn-ea"/>
              </a:rPr>
              <a:t>通过</a:t>
            </a:r>
            <a:r>
              <a:rPr lang="zh-CN" altLang="en-US" sz="1400" b="1" smtClean="0">
                <a:latin typeface="+mn-ea"/>
              </a:rPr>
              <a:t>融资、竞拍</a:t>
            </a:r>
            <a:r>
              <a:rPr lang="zh-CN" altLang="en-US" sz="1400" smtClean="0">
                <a:latin typeface="+mn-ea"/>
              </a:rPr>
              <a:t>等基于交易的“增值”业务模式，为平台创收</a:t>
            </a:r>
            <a:endParaRPr lang="en-US" altLang="zh-CN" sz="1400" smtClean="0">
              <a:latin typeface="+mn-ea"/>
            </a:endParaRPr>
          </a:p>
          <a:p>
            <a:pPr marL="285750" indent="-285750">
              <a:spcAft>
                <a:spcPct val="0"/>
              </a:spcAft>
              <a:buFont typeface="Arial" pitchFamily="34" charset="0"/>
              <a:buChar char="•"/>
            </a:pPr>
            <a:r>
              <a:rPr lang="zh-CN" altLang="en-US" sz="1400" smtClean="0">
                <a:latin typeface="+mn-ea"/>
              </a:rPr>
              <a:t>通过</a:t>
            </a:r>
            <a:r>
              <a:rPr lang="zh-CN" altLang="en-US" sz="1400" b="1" smtClean="0">
                <a:latin typeface="+mn-ea"/>
              </a:rPr>
              <a:t>报告定制、数据指数、实地认证</a:t>
            </a:r>
            <a:r>
              <a:rPr lang="zh-CN" altLang="en-US" sz="1400" smtClean="0">
                <a:latin typeface="+mn-ea"/>
              </a:rPr>
              <a:t>等为平台创收</a:t>
            </a:r>
            <a:endParaRPr lang="en-US" altLang="zh-CN" sz="1400" smtClean="0">
              <a:latin typeface="+mn-ea"/>
            </a:endParaRPr>
          </a:p>
          <a:p>
            <a:pPr marL="285750" indent="-285750">
              <a:spcAft>
                <a:spcPct val="0"/>
              </a:spcAft>
              <a:buFont typeface="Arial" pitchFamily="34" charset="0"/>
              <a:buChar char="•"/>
            </a:pPr>
            <a:r>
              <a:rPr lang="zh-CN" altLang="en-US" sz="1400" smtClean="0">
                <a:latin typeface="+mn-ea"/>
              </a:rPr>
              <a:t>一定的客户基础是增值业务推广的前提</a:t>
            </a:r>
            <a:endParaRPr lang="en-US" altLang="zh-CN" sz="1400">
              <a:latin typeface="+mn-ea"/>
            </a:endParaRPr>
          </a:p>
        </p:txBody>
      </p:sp>
    </p:spTree>
    <p:extLst>
      <p:ext uri="{BB962C8B-B14F-4D97-AF65-F5344CB8AC3E}">
        <p14:creationId xmlns:p14="http://schemas.microsoft.com/office/powerpoint/2010/main" val="1588192224"/>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交易业务收益包括：会员费、交易佣金、开发设计费、代运营费</a:t>
            </a:r>
            <a:endParaRPr lang="zh-CN" altLang="en-US"/>
          </a:p>
        </p:txBody>
      </p:sp>
      <p:sp>
        <p:nvSpPr>
          <p:cNvPr id="3" name="Text Placeholder 2"/>
          <p:cNvSpPr>
            <a:spLocks noGrp="1"/>
          </p:cNvSpPr>
          <p:nvPr>
            <p:ph type="body" idx="13"/>
          </p:nvPr>
        </p:nvSpPr>
        <p:spPr/>
        <p:txBody>
          <a:bodyPr/>
          <a:lstStyle/>
          <a:p>
            <a:r>
              <a:rPr lang="zh-CN" altLang="en-US" smtClean="0"/>
              <a:t>三阶段业务定价策略</a:t>
            </a:r>
            <a:endParaRPr lang="zh-CN" altLang="en-US"/>
          </a:p>
        </p:txBody>
      </p:sp>
      <p:pic>
        <p:nvPicPr>
          <p:cNvPr id="228355"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4350" y="1537482"/>
            <a:ext cx="8115300" cy="4772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6502853"/>
      </p:ext>
    </p:ext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融资、支付业务收益包括：会员费、服务费、手续费、利息沉淀；付费商情与广告也在中期开始为平台贡献收益</a:t>
            </a:r>
            <a:endParaRPr lang="zh-CN" altLang="en-US"/>
          </a:p>
        </p:txBody>
      </p:sp>
      <p:sp>
        <p:nvSpPr>
          <p:cNvPr id="3" name="Text Placeholder 2"/>
          <p:cNvSpPr>
            <a:spLocks noGrp="1"/>
          </p:cNvSpPr>
          <p:nvPr>
            <p:ph type="body" idx="13"/>
          </p:nvPr>
        </p:nvSpPr>
        <p:spPr>
          <a:xfrm>
            <a:off x="431800" y="1276350"/>
            <a:ext cx="8229339" cy="215444"/>
          </a:xfrm>
        </p:spPr>
        <p:txBody>
          <a:bodyPr/>
          <a:lstStyle/>
          <a:p>
            <a:r>
              <a:rPr lang="zh-CN" altLang="en-US"/>
              <a:t>三阶段业务定价</a:t>
            </a:r>
            <a:r>
              <a:rPr lang="zh-CN" altLang="en-US" smtClean="0"/>
              <a:t>策略</a:t>
            </a:r>
            <a:endParaRPr lang="zh-CN" altLang="en-US"/>
          </a:p>
        </p:txBody>
      </p:sp>
      <p:pic>
        <p:nvPicPr>
          <p:cNvPr id="24064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4350" y="1713482"/>
            <a:ext cx="8115300" cy="381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91553964"/>
      </p:ext>
    </p:ext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增值业务初期免费，后期通过推出差异化业务功能提高盈利能力；对合作伙伴在推广前期应降低门槛，待具备客户基础后考虑分成</a:t>
            </a:r>
            <a:endParaRPr lang="zh-CN" altLang="en-US"/>
          </a:p>
        </p:txBody>
      </p:sp>
      <p:sp>
        <p:nvSpPr>
          <p:cNvPr id="3" name="Text Placeholder 2"/>
          <p:cNvSpPr>
            <a:spLocks noGrp="1"/>
          </p:cNvSpPr>
          <p:nvPr>
            <p:ph type="body" idx="13"/>
          </p:nvPr>
        </p:nvSpPr>
        <p:spPr>
          <a:xfrm>
            <a:off x="431800" y="1276350"/>
            <a:ext cx="8229339" cy="215444"/>
          </a:xfrm>
        </p:spPr>
        <p:txBody>
          <a:bodyPr/>
          <a:lstStyle/>
          <a:p>
            <a:r>
              <a:rPr lang="zh-CN" altLang="en-US"/>
              <a:t>三阶段业务定价</a:t>
            </a:r>
            <a:r>
              <a:rPr lang="zh-CN" altLang="en-US" smtClean="0"/>
              <a:t>策略</a:t>
            </a:r>
            <a:endParaRPr lang="zh-CN" altLang="en-US"/>
          </a:p>
        </p:txBody>
      </p:sp>
      <p:pic>
        <p:nvPicPr>
          <p:cNvPr id="23040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4350" y="1875549"/>
            <a:ext cx="8115300" cy="267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620803"/>
      </p:ext>
    </p:ext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主要内容</a:t>
            </a:r>
          </a:p>
        </p:txBody>
      </p:sp>
      <p:sp>
        <p:nvSpPr>
          <p:cNvPr id="26" name="Chevron 25"/>
          <p:cNvSpPr/>
          <p:nvPr/>
        </p:nvSpPr>
        <p:spPr bwMode="auto">
          <a:xfrm rot="10800000" flipH="1">
            <a:off x="2272500" y="3485080"/>
            <a:ext cx="343100" cy="582614"/>
          </a:xfrm>
          <a:prstGeom prst="chevron">
            <a:avLst/>
          </a:prstGeom>
          <a:solidFill>
            <a:srgbClr val="C00000"/>
          </a:solidFill>
          <a:ln w="6350"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indent="0" algn="ctr" defTabSz="914400" rtl="0" eaLnBrk="0" fontAlgn="base" latinLnBrk="0" hangingPunct="0">
              <a:lnSpc>
                <a:spcPct val="100000"/>
              </a:lnSpc>
              <a:spcBef>
                <a:spcPct val="0"/>
              </a:spcBef>
              <a:spcAft>
                <a:spcPct val="0"/>
              </a:spcAft>
              <a:buClrTx/>
              <a:buSzTx/>
              <a:buFontTx/>
              <a:buNone/>
            </a:pPr>
            <a:endParaRPr kumimoji="0" lang="en-US" sz="1500" b="1" i="1" u="none" strike="noStrike" cap="none" normalizeH="0" baseline="0" smtClean="0">
              <a:ln>
                <a:noFill/>
              </a:ln>
              <a:solidFill>
                <a:srgbClr val="000000"/>
              </a:solidFill>
              <a:effectLst/>
              <a:latin typeface="Arial" pitchFamily="34" charset="0"/>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1692403863"/>
              </p:ext>
            </p:extLst>
          </p:nvPr>
        </p:nvGraphicFramePr>
        <p:xfrm>
          <a:off x="2773003" y="1460297"/>
          <a:ext cx="6046534" cy="4693920"/>
        </p:xfrm>
        <a:graphic>
          <a:graphicData uri="http://schemas.openxmlformats.org/drawingml/2006/table">
            <a:tbl>
              <a:tblPr firstRow="1">
                <a:tableStyleId>{C083E6E3-FA7D-4D7B-A595-EF9225AFEA82}</a:tableStyleId>
              </a:tblPr>
              <a:tblGrid>
                <a:gridCol w="1694777"/>
                <a:gridCol w="4351757"/>
              </a:tblGrid>
              <a:tr h="0">
                <a:tc>
                  <a:txBody>
                    <a:bodyPr vert="horz" wrap="square"/>
                    <a:lstStyle/>
                    <a:p>
                      <a:r>
                        <a:rPr lang="zh-CN" altLang="en-US" sz="1400" smtClean="0"/>
                        <a:t>主要输出</a:t>
                      </a:r>
                      <a:endParaRPr lang="en-US" sz="1400"/>
                    </a:p>
                  </a:txBody>
                  <a:tcPr>
                    <a:lnB w="12700" cap="flat" cmpd="sng" algn="ctr">
                      <a:solidFill>
                        <a:schemeClr val="accent3"/>
                      </a:solidFill>
                      <a:prstDash val="solid"/>
                      <a:round/>
                      <a:headEnd type="none" w="med" len="med"/>
                      <a:tailEnd type="none" w="med" len="med"/>
                    </a:lnB>
                    <a:solidFill>
                      <a:schemeClr val="bg2"/>
                    </a:solidFill>
                  </a:tcPr>
                </a:tc>
                <a:tc>
                  <a:txBody>
                    <a:bodyPr vert="horz" wrap="square"/>
                    <a:lstStyle/>
                    <a:p>
                      <a:r>
                        <a:rPr lang="zh-CN" altLang="en-US" sz="1400" smtClean="0"/>
                        <a:t>所回答的关键问题</a:t>
                      </a:r>
                      <a:endParaRPr lang="en-US" sz="1400"/>
                    </a:p>
                  </a:txBody>
                  <a:tcPr>
                    <a:lnB w="12700" cap="flat" cmpd="sng" algn="ctr">
                      <a:solidFill>
                        <a:schemeClr val="accent3"/>
                      </a:solidFill>
                      <a:prstDash val="solid"/>
                      <a:round/>
                      <a:headEnd type="none" w="med" len="med"/>
                      <a:tailEnd type="none" w="med" len="med"/>
                    </a:lnB>
                    <a:solidFill>
                      <a:schemeClr val="bg2"/>
                    </a:solidFill>
                  </a:tcPr>
                </a:tc>
              </a:tr>
              <a:tr h="370024">
                <a:tc>
                  <a:txBody>
                    <a:bodyPr vert="horz" wrap="square"/>
                    <a:lstStyle/>
                    <a:p>
                      <a:pPr marL="4763" lvl="1" indent="0" algn="l" defTabSz="514350" rtl="0" eaLnBrk="0" latinLnBrk="0" hangingPunct="0">
                        <a:lnSpc>
                          <a:spcPct val="150000"/>
                        </a:lnSpc>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3.0 </a:t>
                      </a:r>
                      <a:r>
                        <a:rPr lang="zh-CN" altLang="en-US" sz="1400" kern="1200" smtClean="0">
                          <a:solidFill>
                            <a:schemeClr val="tx1"/>
                          </a:solidFill>
                          <a:latin typeface="微软雅黑" pitchFamily="34" charset="-122"/>
                          <a:ea typeface="微软雅黑" pitchFamily="34" charset="-122"/>
                          <a:cs typeface="+mn-cs"/>
                        </a:rPr>
                        <a:t>总体发展策略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lvl="1" indent="-111125" defTabSz="514350" eaLnBrk="0" hangingPunct="0">
                        <a:lnSpc>
                          <a:spcPct val="150000"/>
                        </a:lnSpc>
                        <a:buClr>
                          <a:srgbClr val="E51B2E"/>
                        </a:buClr>
                        <a:buSzTx/>
                        <a:buFont typeface="Arial" pitchFamily="34" charset="0"/>
                        <a:buChar char="•"/>
                        <a:defRPr/>
                      </a:pPr>
                      <a:r>
                        <a:rPr lang="zh-CN" altLang="en-US" sz="1400" smtClean="0">
                          <a:latin typeface="微软雅黑" pitchFamily="34" charset="-122"/>
                          <a:ea typeface="微软雅黑" pitchFamily="34" charset="-122"/>
                        </a:rPr>
                        <a:t>平台发展的总体策略是什么？路径是怎样的？</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3.1 </a:t>
                      </a:r>
                      <a:r>
                        <a:rPr lang="zh-CN" altLang="en-US" sz="1400" kern="1200" smtClean="0">
                          <a:solidFill>
                            <a:schemeClr val="tx1"/>
                          </a:solidFill>
                          <a:latin typeface="微软雅黑" pitchFamily="34" charset="-122"/>
                          <a:ea typeface="微软雅黑" pitchFamily="34" charset="-122"/>
                          <a:cs typeface="+mn-cs"/>
                        </a:rPr>
                        <a:t>目标市场策略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目标市场如何切入？如何发展？</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0">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3.2 </a:t>
                      </a:r>
                      <a:r>
                        <a:rPr lang="zh-CN" altLang="en-US" sz="1400" kern="1200" smtClean="0">
                          <a:solidFill>
                            <a:schemeClr val="tx1"/>
                          </a:solidFill>
                          <a:latin typeface="微软雅黑" pitchFamily="34" charset="-122"/>
                          <a:ea typeface="微软雅黑" pitchFamily="34" charset="-122"/>
                          <a:cs typeface="+mn-cs"/>
                        </a:rPr>
                        <a:t>业务组合策略</a:t>
                      </a:r>
                      <a:endParaRPr lang="en-US" altLang="zh-CN" sz="1400" kern="1200" smtClean="0">
                        <a:solidFill>
                          <a:schemeClr val="tx1"/>
                        </a:solidFill>
                        <a:latin typeface="微软雅黑" pitchFamily="34" charset="-122"/>
                        <a:ea typeface="微软雅黑" pitchFamily="34" charset="-122"/>
                        <a:cs typeface="+mn-cs"/>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产品与目标群体需求之间的对应关系是什么？为哪些群体提供哪些产品或产品组合？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3.3 </a:t>
                      </a:r>
                      <a:r>
                        <a:rPr lang="zh-CN" altLang="en-US" sz="1400" kern="1200" smtClean="0">
                          <a:solidFill>
                            <a:schemeClr val="tx1"/>
                          </a:solidFill>
                          <a:latin typeface="微软雅黑" pitchFamily="34" charset="-122"/>
                          <a:ea typeface="微软雅黑" pitchFamily="34" charset="-122"/>
                          <a:cs typeface="+mn-cs"/>
                        </a:rPr>
                        <a:t>业务定价策略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各项业务的定价策略是什么？</a:t>
                      </a:r>
                      <a:endParaRPr lang="en-US" altLang="zh-CN" sz="1400" smtClean="0">
                        <a:latin typeface="微软雅黑" pitchFamily="34" charset="-122"/>
                        <a:ea typeface="微软雅黑" pitchFamily="34" charset="-122"/>
                      </a:endParaRP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no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3.4 </a:t>
                      </a:r>
                      <a:r>
                        <a:rPr lang="zh-CN" altLang="en-US" sz="1400" kern="1200" smtClean="0">
                          <a:solidFill>
                            <a:schemeClr val="tx1"/>
                          </a:solidFill>
                          <a:latin typeface="微软雅黑" pitchFamily="34" charset="-122"/>
                          <a:ea typeface="微软雅黑" pitchFamily="34" charset="-122"/>
                          <a:cs typeface="+mn-cs"/>
                        </a:rPr>
                        <a:t>线下资源与合作伙伴激励策略</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如何吸引钢厂、分销公司与平台合作？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如何推进银行与平台的合作？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如何推进仓库资源与平台的合作？</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与竞争网站的关系是什么？如何借助进行推广？</a:t>
                      </a:r>
                    </a:p>
                  </a:txBody>
                  <a:tcP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lumMod val="20000"/>
                        <a:lumOff val="80000"/>
                      </a:schemeClr>
                    </a:solidFill>
                  </a:tcPr>
                </a:tc>
              </a:tr>
              <a:tr h="197346">
                <a:tc>
                  <a:txBody>
                    <a:bodyPr vert="horz" wrap="square"/>
                    <a:lstStyle/>
                    <a:p>
                      <a:pPr marL="4763" marR="0" lvl="1" indent="0" algn="l" defTabSz="514350" rtl="0" eaLnBrk="0" fontAlgn="auto" latinLnBrk="0" hangingPunct="0">
                        <a:lnSpc>
                          <a:spcPct val="150000"/>
                        </a:lnSpc>
                        <a:spcBef>
                          <a:spcPct val="0"/>
                        </a:spcBef>
                        <a:spcAft>
                          <a:spcPct val="0"/>
                        </a:spcAft>
                        <a:buClr>
                          <a:srgbClr val="E51B2E"/>
                        </a:buClr>
                        <a:buSzTx/>
                        <a:buFont typeface="Arial" pitchFamily="34" charset="0"/>
                        <a:buNone/>
                        <a:defRPr/>
                      </a:pPr>
                      <a:r>
                        <a:rPr lang="en-US" altLang="zh-CN" sz="1400" kern="1200" smtClean="0">
                          <a:solidFill>
                            <a:schemeClr val="tx1"/>
                          </a:solidFill>
                          <a:latin typeface="微软雅黑" pitchFamily="34" charset="-122"/>
                          <a:ea typeface="微软雅黑" pitchFamily="34" charset="-122"/>
                          <a:cs typeface="+mn-cs"/>
                        </a:rPr>
                        <a:t>3.5 </a:t>
                      </a:r>
                      <a:r>
                        <a:rPr lang="zh-CN" altLang="en-US" sz="1400" kern="1200" smtClean="0">
                          <a:solidFill>
                            <a:schemeClr val="tx1"/>
                          </a:solidFill>
                          <a:latin typeface="微软雅黑" pitchFamily="34" charset="-122"/>
                          <a:ea typeface="微软雅黑" pitchFamily="34" charset="-122"/>
                          <a:cs typeface="+mn-cs"/>
                        </a:rPr>
                        <a:t>公关推广与客户维系策略</a:t>
                      </a:r>
                    </a:p>
                  </a:txBody>
                  <a:tcPr>
                    <a:lnT w="12700" cap="flat" cmpd="sng" algn="ctr">
                      <a:solidFill>
                        <a:schemeClr val="accent3"/>
                      </a:solidFill>
                      <a:prstDash val="solid"/>
                      <a:round/>
                      <a:headEnd type="none" w="med" len="med"/>
                      <a:tailEnd type="none" w="med" len="med"/>
                    </a:lnT>
                  </a:tcPr>
                </a:tc>
                <a:tc>
                  <a:txBody>
                    <a:bodyPr vert="horz" wrap="square"/>
                    <a:lstStyle/>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借助政府、行业协会的公关策略是什么？</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应采取哪些媒介进行宣传？有哪些手段？</a:t>
                      </a:r>
                      <a:endParaRPr lang="en-US" altLang="zh-CN" sz="1400" smtClean="0">
                        <a:latin typeface="微软雅黑" pitchFamily="34" charset="-122"/>
                        <a:ea typeface="微软雅黑" pitchFamily="34" charset="-122"/>
                      </a:endParaRPr>
                    </a:p>
                    <a:p>
                      <a:pPr marL="115888" marR="0" lvl="1" indent="-111125" algn="l" defTabSz="514350" rtl="0" eaLnBrk="0" fontAlgn="auto" latinLnBrk="0" hangingPunct="0">
                        <a:lnSpc>
                          <a:spcPct val="150000"/>
                        </a:lnSpc>
                        <a:spcBef>
                          <a:spcPct val="0"/>
                        </a:spcBef>
                        <a:spcAft>
                          <a:spcPct val="0"/>
                        </a:spcAft>
                        <a:buClr>
                          <a:srgbClr val="E51B2E"/>
                        </a:buClr>
                        <a:buSzTx/>
                        <a:buFont typeface="Arial" pitchFamily="34" charset="0"/>
                        <a:buChar char="•"/>
                        <a:defRPr/>
                      </a:pPr>
                      <a:r>
                        <a:rPr lang="zh-CN" altLang="en-US" sz="1400" smtClean="0">
                          <a:latin typeface="微软雅黑" pitchFamily="34" charset="-122"/>
                          <a:ea typeface="微软雅黑" pitchFamily="34" charset="-122"/>
                        </a:rPr>
                        <a:t>通过何种手段维系客户、增强黏性？</a:t>
                      </a:r>
                    </a:p>
                  </a:txBody>
                  <a:tcPr>
                    <a:lnT w="12700" cap="flat" cmpd="sng" algn="ctr">
                      <a:solidFill>
                        <a:schemeClr val="accent3"/>
                      </a:solidFill>
                      <a:prstDash val="solid"/>
                      <a:round/>
                      <a:headEnd type="none" w="med" len="med"/>
                      <a:tailEnd type="none" w="med" len="med"/>
                    </a:lnT>
                  </a:tcPr>
                </a:tc>
              </a:tr>
            </a:tbl>
          </a:graphicData>
        </a:graphic>
      </p:graphicFrame>
      <p:sp>
        <p:nvSpPr>
          <p:cNvPr id="24" name="AutoShape 27"/>
          <p:cNvSpPr>
            <a:spLocks noChangeArrowheads="1"/>
          </p:cNvSpPr>
          <p:nvPr>
            <p:custDataLst>
              <p:tags r:id="rId2"/>
            </p:custDataLst>
          </p:nvPr>
        </p:nvSpPr>
        <p:spPr bwMode="gray">
          <a:xfrm>
            <a:off x="154089" y="2047943"/>
            <a:ext cx="1965935" cy="3482704"/>
          </a:xfrm>
          <a:prstGeom prst="homePlate">
            <a:avLst>
              <a:gd name="adj" fmla="val 12342"/>
            </a:avLst>
          </a:prstGeom>
          <a:solidFill>
            <a:srgbClr val="4F81BD"/>
          </a:solidFill>
          <a:ln w="9525">
            <a:noFill/>
            <a:miter lim="800000"/>
          </a:ln>
          <a:scene3d>
            <a:camera prst="orthographicFront"/>
            <a:lightRig rig="threePt" dir="t"/>
          </a:scene3d>
          <a:sp3d>
            <a:bevelT/>
          </a:sp3d>
        </p:spPr>
        <p:txBody>
          <a:bodyPr wrap="none" tIns="182880" anchor="t" anchorCtr="0"/>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lvl="1" algn="ctr" eaLnBrk="0" fontAlgn="auto" hangingPunct="0">
              <a:lnSpc>
                <a:spcPct val="80000"/>
              </a:lnSpc>
              <a:spcBef>
                <a:spcPct val="0"/>
              </a:spcBef>
              <a:spcAft>
                <a:spcPct val="0"/>
              </a:spcAft>
              <a:defRPr/>
            </a:pPr>
            <a:r>
              <a:rPr lang="en-US" altLang="zh-CN" sz="1400" b="1" kern="0" smtClean="0">
                <a:solidFill>
                  <a:srgbClr val="FFFFFF"/>
                </a:solidFill>
                <a:latin typeface="微软雅黑" pitchFamily="34" charset="-122"/>
                <a:ea typeface="微软雅黑" pitchFamily="34" charset="-122"/>
              </a:rPr>
              <a:t>3.</a:t>
            </a:r>
            <a:r>
              <a:rPr lang="zh-CN" altLang="en-US" sz="1400" b="1" kern="0" smtClean="0">
                <a:solidFill>
                  <a:srgbClr val="FFFFFF"/>
                </a:solidFill>
                <a:latin typeface="微软雅黑" pitchFamily="34" charset="-122"/>
                <a:ea typeface="微软雅黑" pitchFamily="34" charset="-122"/>
              </a:rPr>
              <a:t>策略制定</a:t>
            </a:r>
            <a:endParaRPr lang="en-US" altLang="zh-CN" sz="1400" b="1" kern="0">
              <a:solidFill>
                <a:srgbClr val="FFFFFF"/>
              </a:solidFill>
              <a:latin typeface="微软雅黑" pitchFamily="34" charset="-122"/>
              <a:ea typeface="微软雅黑" pitchFamily="34" charset="-122"/>
            </a:endParaRPr>
          </a:p>
        </p:txBody>
      </p:sp>
      <p:sp>
        <p:nvSpPr>
          <p:cNvPr id="25" name="圆角矩形 15"/>
          <p:cNvSpPr/>
          <p:nvPr/>
        </p:nvSpPr>
        <p:spPr bwMode="auto">
          <a:xfrm>
            <a:off x="206765" y="347011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3.2 </a:t>
            </a:r>
            <a:r>
              <a:rPr lang="zh-CN" altLang="en-US" sz="1200" kern="0">
                <a:solidFill>
                  <a:srgbClr val="000000"/>
                </a:solidFill>
                <a:latin typeface="微软雅黑" pitchFamily="34" charset="-122"/>
                <a:ea typeface="微软雅黑" pitchFamily="34" charset="-122"/>
              </a:rPr>
              <a:t>业务</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组合策略</a:t>
            </a:r>
          </a:p>
        </p:txBody>
      </p:sp>
      <p:sp>
        <p:nvSpPr>
          <p:cNvPr id="27" name="圆角矩形 15"/>
          <p:cNvSpPr/>
          <p:nvPr/>
        </p:nvSpPr>
        <p:spPr bwMode="auto">
          <a:xfrm>
            <a:off x="206765" y="3964465"/>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3.3 </a:t>
            </a:r>
            <a:r>
              <a:rPr lang="zh-CN" altLang="en-US" sz="1200" kern="0">
                <a:solidFill>
                  <a:srgbClr val="000000"/>
                </a:solidFill>
                <a:latin typeface="微软雅黑" pitchFamily="34" charset="-122"/>
                <a:ea typeface="微软雅黑" pitchFamily="34" charset="-122"/>
              </a:rPr>
              <a:t>业务</a:t>
            </a:r>
            <a:r>
              <a:rPr lang="zh-CN" altLang="en-US" sz="1200" kern="0" smtClean="0">
                <a:solidFill>
                  <a:srgbClr val="000000"/>
                </a:solidFill>
                <a:latin typeface="微软雅黑" pitchFamily="34" charset="-122"/>
                <a:ea typeface="微软雅黑" pitchFamily="34" charset="-122"/>
              </a:rPr>
              <a:t>定价</a:t>
            </a:r>
            <a:r>
              <a:rPr lang="zh-CN" altLang="en-US" sz="1200" kern="0">
                <a:solidFill>
                  <a:srgbClr val="000000"/>
                </a:solidFill>
                <a:latin typeface="微软雅黑" pitchFamily="34" charset="-122"/>
                <a:ea typeface="微软雅黑" pitchFamily="34" charset="-122"/>
              </a:rPr>
              <a:t>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28" name="圆角矩形 15"/>
          <p:cNvSpPr/>
          <p:nvPr/>
        </p:nvSpPr>
        <p:spPr bwMode="auto">
          <a:xfrm>
            <a:off x="206115" y="2481406"/>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3.0 </a:t>
            </a:r>
            <a:r>
              <a:rPr lang="zh-CN" altLang="en-US" sz="1200" kern="0" smtClean="0">
                <a:solidFill>
                  <a:srgbClr val="000000"/>
                </a:solidFill>
                <a:latin typeface="微软雅黑" pitchFamily="34" charset="-122"/>
                <a:ea typeface="微软雅黑" pitchFamily="34" charset="-122"/>
              </a:rPr>
              <a:t>总体发展</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
        <p:nvSpPr>
          <p:cNvPr id="31" name="圆角矩形 15"/>
          <p:cNvSpPr/>
          <p:nvPr/>
        </p:nvSpPr>
        <p:spPr bwMode="auto">
          <a:xfrm>
            <a:off x="206765" y="4458818"/>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fontAlgn="auto">
              <a:spcBef>
                <a:spcPct val="0"/>
              </a:spcBef>
              <a:spcAft>
                <a:spcPct val="0"/>
              </a:spcAft>
              <a:defRPr/>
            </a:pPr>
            <a:r>
              <a:rPr lang="en-US" altLang="zh-CN" sz="1200" kern="0" smtClean="0">
                <a:solidFill>
                  <a:srgbClr val="000000"/>
                </a:solidFill>
                <a:latin typeface="微软雅黑" pitchFamily="34" charset="-122"/>
                <a:ea typeface="微软雅黑" pitchFamily="34" charset="-122"/>
              </a:rPr>
              <a:t>3.4 </a:t>
            </a:r>
            <a:r>
              <a:rPr lang="zh-CN" altLang="en-US" sz="1200" kern="0" smtClean="0">
                <a:solidFill>
                  <a:srgbClr val="000000"/>
                </a:solidFill>
                <a:latin typeface="微软雅黑" pitchFamily="34" charset="-122"/>
                <a:ea typeface="微软雅黑" pitchFamily="34" charset="-122"/>
              </a:rPr>
              <a:t>线下资源与合作伙伴激励策略</a:t>
            </a:r>
            <a:endParaRPr lang="zh-CN" altLang="en-US" sz="1200" kern="0">
              <a:solidFill>
                <a:srgbClr val="000000"/>
              </a:solidFill>
              <a:latin typeface="微软雅黑" pitchFamily="34" charset="-122"/>
              <a:ea typeface="微软雅黑" pitchFamily="34" charset="-122"/>
            </a:endParaRPr>
          </a:p>
        </p:txBody>
      </p:sp>
      <p:sp>
        <p:nvSpPr>
          <p:cNvPr id="32" name="圆角矩形 15"/>
          <p:cNvSpPr/>
          <p:nvPr/>
        </p:nvSpPr>
        <p:spPr bwMode="auto">
          <a:xfrm>
            <a:off x="206765" y="4953172"/>
            <a:ext cx="16544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noProof="0" smtClean="0">
                <a:solidFill>
                  <a:srgbClr val="000000"/>
                </a:solidFill>
                <a:latin typeface="微软雅黑" pitchFamily="34" charset="-122"/>
                <a:ea typeface="微软雅黑" pitchFamily="34" charset="-122"/>
              </a:rPr>
              <a:t>3.5 </a:t>
            </a:r>
            <a:r>
              <a:rPr lang="zh-CN" altLang="en-US" sz="1200" kern="0" noProof="0" smtClean="0">
                <a:solidFill>
                  <a:srgbClr val="000000"/>
                </a:solidFill>
                <a:latin typeface="微软雅黑" pitchFamily="34" charset="-122"/>
                <a:ea typeface="微软雅黑" pitchFamily="34" charset="-122"/>
              </a:rPr>
              <a:t>公关推广与客户维系策略</a:t>
            </a:r>
            <a:endPar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endParaRPr>
          </a:p>
        </p:txBody>
      </p:sp>
      <p:sp>
        <p:nvSpPr>
          <p:cNvPr id="33" name="圆角矩形 15"/>
          <p:cNvSpPr/>
          <p:nvPr/>
        </p:nvSpPr>
        <p:spPr bwMode="auto">
          <a:xfrm>
            <a:off x="206115" y="2975759"/>
            <a:ext cx="1655715" cy="425431"/>
          </a:xfrm>
          <a:prstGeom prst="roundRect">
            <a:avLst/>
          </a:prstGeom>
          <a:solidFill>
            <a:srgbClr val="1F497D">
              <a:lumMod val="40000"/>
              <a:lumOff val="60000"/>
            </a:srgbClr>
          </a:solidFill>
          <a:ln w="38100" cap="flat" cmpd="sng" algn="ctr">
            <a:solidFill>
              <a:srgbClr val="FFFFFF"/>
            </a:solidFill>
            <a:prstDash val="solid"/>
            <a:headEnd type="none" w="med" len="med"/>
            <a:tailEnd type="none" w="med" len="med"/>
          </a:ln>
          <a:effectLst>
            <a:outerShdw blurRad="40000" dist="20000" dir="5400000" rotWithShape="0">
              <a:srgbClr val="000000">
                <a:alpha val="38000"/>
              </a:srgbClr>
            </a:outerShdw>
          </a:effectLst>
        </p:spPr>
        <p:txBody>
          <a:bodyPr vert="horz" wrap="square" lIns="91440" tIns="45720" rIns="91440" bIns="45720" numCol="1" rtlCol="0" anchor="ctr" anchorCtr="0" compatLnSpc="1">
            <a:prstTxWarp prst="textNoShape">
              <a:avLst/>
            </a:prstTxWarp>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marL="0" marR="0" lvl="0" indent="0" defTabSz="914400" eaLnBrk="1" fontAlgn="auto" latinLnBrk="0" hangingPunct="1">
              <a:lnSpc>
                <a:spcPct val="100000"/>
              </a:lnSpc>
              <a:spcBef>
                <a:spcPct val="0"/>
              </a:spcBef>
              <a:spcAft>
                <a:spcPct val="0"/>
              </a:spcAft>
              <a:buClrTx/>
              <a:buSzTx/>
              <a:buFontTx/>
              <a:buNone/>
              <a:defRPr/>
            </a:pPr>
            <a:r>
              <a:rPr lang="en-US" altLang="zh-CN" sz="1200" kern="0" smtClean="0">
                <a:solidFill>
                  <a:srgbClr val="000000"/>
                </a:solidFill>
                <a:latin typeface="微软雅黑" pitchFamily="34" charset="-122"/>
                <a:ea typeface="微软雅黑" pitchFamily="34" charset="-122"/>
              </a:rPr>
              <a:t>3.1 </a:t>
            </a:r>
            <a:r>
              <a:rPr lang="zh-CN" altLang="en-US" sz="1200" kern="0">
                <a:solidFill>
                  <a:srgbClr val="000000"/>
                </a:solidFill>
                <a:latin typeface="微软雅黑" pitchFamily="34" charset="-122"/>
                <a:ea typeface="微软雅黑" pitchFamily="34" charset="-122"/>
              </a:rPr>
              <a:t>目标</a:t>
            </a:r>
            <a:r>
              <a:rPr lang="zh-CN" altLang="en-US" sz="1200" kern="0" smtClean="0">
                <a:solidFill>
                  <a:srgbClr val="000000"/>
                </a:solidFill>
                <a:latin typeface="微软雅黑" pitchFamily="34" charset="-122"/>
                <a:ea typeface="微软雅黑" pitchFamily="34" charset="-122"/>
              </a:rPr>
              <a:t>市场</a:t>
            </a:r>
            <a:r>
              <a:rPr kumimoji="0" lang="zh-CN" altLang="en-US" sz="1200" b="0" i="0" u="none" strike="noStrike" kern="0" cap="none" spc="0" normalizeH="0" baseline="0" noProof="0" smtClean="0">
                <a:ln>
                  <a:noFill/>
                </a:ln>
                <a:solidFill>
                  <a:srgbClr val="000000"/>
                </a:solidFill>
                <a:effectLst/>
                <a:uLnTx/>
                <a:uFillTx/>
                <a:latin typeface="微软雅黑" pitchFamily="34" charset="-122"/>
                <a:ea typeface="微软雅黑" pitchFamily="34" charset="-122"/>
              </a:rPr>
              <a:t>策略</a:t>
            </a:r>
          </a:p>
        </p:txBody>
      </p:sp>
    </p:spTree>
    <p:extLst>
      <p:ext uri="{BB962C8B-B14F-4D97-AF65-F5344CB8AC3E}">
        <p14:creationId xmlns:p14="http://schemas.microsoft.com/office/powerpoint/2010/main" val="3670511219"/>
      </p:ext>
    </p:ext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2"/>
          <p:cNvSpPr>
            <a:spLocks noGrp="1"/>
          </p:cNvSpPr>
          <p:nvPr>
            <p:ph type="title"/>
          </p:nvPr>
        </p:nvSpPr>
        <p:spPr/>
        <p:txBody>
          <a:bodyPr/>
          <a:lstStyle/>
          <a:p>
            <a:r>
              <a:rPr lang="zh-CN" altLang="en-US" smtClean="0"/>
              <a:t>钢厂：通过与传统业务的协同，共同发展钢厂资源</a:t>
            </a:r>
            <a:endParaRPr lang="zh-CN" altLang="en-US"/>
          </a:p>
        </p:txBody>
      </p:sp>
      <p:sp>
        <p:nvSpPr>
          <p:cNvPr id="5" name="Text Placeholder 4"/>
          <p:cNvSpPr>
            <a:spLocks noGrp="1"/>
          </p:cNvSpPr>
          <p:nvPr>
            <p:ph type="body" idx="13"/>
          </p:nvPr>
        </p:nvSpPr>
        <p:spPr/>
        <p:txBody>
          <a:bodyPr/>
          <a:lstStyle/>
          <a:p>
            <a:r>
              <a:rPr lang="zh-CN" altLang="en-US" smtClean="0"/>
              <a:t>钢厂</a:t>
            </a:r>
            <a:r>
              <a:rPr lang="zh-CN" altLang="en-US"/>
              <a:t>合作</a:t>
            </a:r>
            <a:r>
              <a:rPr lang="zh-CN" altLang="en-US" smtClean="0"/>
              <a:t>方式</a:t>
            </a:r>
            <a:endParaRPr lang="zh-CN" altLang="en-US"/>
          </a:p>
        </p:txBody>
      </p:sp>
      <p:sp>
        <p:nvSpPr>
          <p:cNvPr id="4" name="五边形 3"/>
          <p:cNvSpPr/>
          <p:nvPr/>
        </p:nvSpPr>
        <p:spPr bwMode="gray">
          <a:xfrm>
            <a:off x="750276" y="2028092"/>
            <a:ext cx="3810001" cy="562708"/>
          </a:xfrm>
          <a:prstGeom prst="homePlate">
            <a:avLst/>
          </a:prstGeom>
          <a:solidFill>
            <a:schemeClr val="bg2">
              <a:lumMod val="90000"/>
            </a:schemeClr>
          </a:solidFill>
        </p:spPr>
        <p:style>
          <a:lnRef idx="2">
            <a:schemeClr val="accent3"/>
          </a:lnRef>
          <a:fillRef idx="1">
            <a:schemeClr val="lt1"/>
          </a:fillRef>
          <a:effectRef idx="0">
            <a:schemeClr val="accent3"/>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lvl="0" algn="ctr">
              <a:spcBef>
                <a:spcPct val="0"/>
              </a:spcBef>
              <a:spcAft>
                <a:spcPts val="300"/>
              </a:spcAft>
            </a:pPr>
            <a:r>
              <a:rPr lang="zh-CN" altLang="en-US" sz="1400"/>
              <a:t>以五矿传统业务优势为主、平台</a:t>
            </a:r>
            <a:r>
              <a:rPr lang="zh-CN" altLang="en-US" sz="1400" smtClean="0"/>
              <a:t>为辅</a:t>
            </a:r>
            <a:endParaRPr lang="en-US" altLang="zh-CN" sz="1400" smtClean="0"/>
          </a:p>
          <a:p>
            <a:pPr lvl="0" algn="ctr">
              <a:spcBef>
                <a:spcPct val="0"/>
              </a:spcBef>
              <a:spcAft>
                <a:spcPts val="300"/>
              </a:spcAft>
            </a:pPr>
            <a:r>
              <a:rPr lang="zh-CN" altLang="en-US" sz="1400" smtClean="0"/>
              <a:t>发展</a:t>
            </a:r>
            <a:r>
              <a:rPr lang="zh-CN" altLang="en-US" sz="1400"/>
              <a:t>钢厂</a:t>
            </a:r>
            <a:r>
              <a:rPr lang="zh-CN" altLang="en-US" sz="1400" smtClean="0"/>
              <a:t>资源</a:t>
            </a:r>
            <a:endParaRPr lang="en-US" altLang="zh-CN" sz="1400"/>
          </a:p>
        </p:txBody>
      </p:sp>
      <p:sp>
        <p:nvSpPr>
          <p:cNvPr id="7" name="燕尾形 6"/>
          <p:cNvSpPr/>
          <p:nvPr/>
        </p:nvSpPr>
        <p:spPr bwMode="gray">
          <a:xfrm>
            <a:off x="4419600" y="2028092"/>
            <a:ext cx="4161692" cy="562708"/>
          </a:xfrm>
          <a:prstGeom prst="chevron">
            <a:avLst/>
          </a:prstGeom>
          <a:solidFill>
            <a:schemeClr val="bg2">
              <a:lumMod val="90000"/>
            </a:schemeClr>
          </a:solidFill>
        </p:spPr>
        <p:style>
          <a:lnRef idx="2">
            <a:schemeClr val="accent3"/>
          </a:lnRef>
          <a:fillRef idx="1">
            <a:schemeClr val="lt1"/>
          </a:fillRef>
          <a:effectRef idx="0">
            <a:schemeClr val="accent3"/>
          </a:effectRef>
          <a:fontRef idx="minor">
            <a:schemeClr val="dk1"/>
          </a:fontRef>
        </p:style>
        <p:txBody>
          <a:bodyPr vert="horz" wrap="square" lIns="72000" tIns="72000" rIns="72000" bIns="72000" numCol="1" rtlCol="0" anchor="ctr"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a:t>依靠平台积累的客户资源、更加丰富的服务</a:t>
            </a:r>
            <a:endParaRPr lang="en-US" altLang="zh-CN" sz="1400"/>
          </a:p>
          <a:p>
            <a:pPr algn="ctr">
              <a:spcBef>
                <a:spcPct val="0"/>
              </a:spcBef>
              <a:spcAft>
                <a:spcPts val="300"/>
              </a:spcAft>
            </a:pPr>
            <a:r>
              <a:rPr lang="zh-CN" altLang="en-US" sz="1400"/>
              <a:t>发展钢</a:t>
            </a:r>
            <a:r>
              <a:rPr lang="zh-CN" altLang="en-US" sz="1400" smtClean="0"/>
              <a:t>厂</a:t>
            </a:r>
            <a:r>
              <a:rPr lang="zh-CN" altLang="en-US" sz="1400"/>
              <a:t>资源</a:t>
            </a:r>
            <a:endParaRPr lang="en-US" altLang="zh-CN" sz="1400"/>
          </a:p>
        </p:txBody>
      </p:sp>
      <p:cxnSp>
        <p:nvCxnSpPr>
          <p:cNvPr id="10" name="直接连接符 9"/>
          <p:cNvCxnSpPr/>
          <p:nvPr/>
        </p:nvCxnSpPr>
        <p:spPr>
          <a:xfrm>
            <a:off x="3153510" y="1781908"/>
            <a:ext cx="1254367" cy="0"/>
          </a:xfrm>
          <a:prstGeom prst="line">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2291862" y="1641500"/>
            <a:ext cx="762000" cy="257369"/>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第一阶段</a:t>
            </a:r>
            <a:endParaRPr lang="en-US" sz="1200" err="1" smtClean="0"/>
          </a:p>
        </p:txBody>
      </p:sp>
      <p:cxnSp>
        <p:nvCxnSpPr>
          <p:cNvPr id="13" name="直接连接符 12"/>
          <p:cNvCxnSpPr/>
          <p:nvPr/>
        </p:nvCxnSpPr>
        <p:spPr>
          <a:xfrm>
            <a:off x="6688016" y="1769915"/>
            <a:ext cx="1617780" cy="269"/>
          </a:xfrm>
          <a:prstGeom prst="line">
            <a:avLst/>
          </a:prstGeom>
          <a:ln w="127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5867401" y="1641231"/>
            <a:ext cx="762000" cy="257369"/>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pPr algn="l"/>
            <a:r>
              <a:rPr lang="zh-CN" altLang="en-US" sz="1200" smtClean="0"/>
              <a:t>第二阶段</a:t>
            </a:r>
            <a:endParaRPr lang="en-US" sz="1200" err="1" smtClean="0"/>
          </a:p>
        </p:txBody>
      </p:sp>
      <p:cxnSp>
        <p:nvCxnSpPr>
          <p:cNvPr id="16" name="直接连接符 15"/>
          <p:cNvCxnSpPr/>
          <p:nvPr/>
        </p:nvCxnSpPr>
        <p:spPr>
          <a:xfrm>
            <a:off x="4407877" y="1781908"/>
            <a:ext cx="1324708" cy="0"/>
          </a:xfrm>
          <a:prstGeom prst="line">
            <a:avLst/>
          </a:prstGeom>
          <a:ln w="12700">
            <a:solidFill>
              <a:schemeClr val="tx2"/>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a:off x="4412092" y="1653223"/>
            <a:ext cx="0" cy="25710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flipH="1">
            <a:off x="766216" y="1653223"/>
            <a:ext cx="0" cy="25710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flipH="1">
            <a:off x="8305796" y="1640825"/>
            <a:ext cx="0" cy="25710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nvCxnSpPr>
        <p:spPr>
          <a:xfrm>
            <a:off x="766216" y="1781907"/>
            <a:ext cx="1324708" cy="0"/>
          </a:xfrm>
          <a:prstGeom prst="line">
            <a:avLst/>
          </a:prstGeom>
          <a:ln w="12700">
            <a:solidFill>
              <a:schemeClr val="tx2"/>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0" name="等腰三角形 29"/>
          <p:cNvSpPr/>
          <p:nvPr/>
        </p:nvSpPr>
        <p:spPr bwMode="gray">
          <a:xfrm rot="10800000">
            <a:off x="1205831" y="2743200"/>
            <a:ext cx="2697954" cy="187569"/>
          </a:xfrm>
          <a:prstGeom prst="triangle">
            <a:avLst/>
          </a:prstGeom>
          <a:gradFill>
            <a:gsLst>
              <a:gs pos="0">
                <a:srgbClr val="FFEFD1"/>
              </a:gs>
              <a:gs pos="49000">
                <a:srgbClr val="F0EBD5"/>
              </a:gs>
              <a:gs pos="100000">
                <a:srgbClr val="D1C39F"/>
              </a:gs>
            </a:gsLst>
            <a:lin ang="5400000" scaled="0"/>
          </a:gradFill>
          <a:ln>
            <a:noFill/>
          </a:ln>
        </p:spPr>
        <p:style>
          <a:lnRef idx="2">
            <a:schemeClr val="accent1"/>
          </a:lnRef>
          <a:fillRef idx="1">
            <a:schemeClr val="lt1"/>
          </a:fillRef>
          <a:effectRef idx="0">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l" defTabSz="914400" rtl="0" eaLnBrk="1" fontAlgn="base" latinLnBrk="0" hangingPunct="1">
              <a:lnSpc>
                <a:spcPct val="100000"/>
              </a:lnSpc>
              <a:spcBef>
                <a:spcPct val="0"/>
              </a:spcBef>
              <a:spcAft>
                <a:spcPts val="300"/>
              </a:spcAft>
              <a:buClrTx/>
              <a:buSzTx/>
              <a:buFontTx/>
              <a:buNone/>
            </a:pPr>
            <a:endParaRPr kumimoji="0" lang="en-US" sz="1600" b="0" i="0" u="none" strike="noStrike" kern="0" cap="none" spc="0" normalizeH="0" baseline="0" noProof="0" err="1" smtClean="0">
              <a:ln>
                <a:noFill/>
              </a:ln>
              <a:solidFill>
                <a:sysClr val="windowText" lastClr="000000"/>
              </a:solidFill>
              <a:effectLst/>
              <a:uLnTx/>
              <a:uFillTx/>
              <a:latin typeface="Arial" pitchFamily="34" charset="0"/>
              <a:cs typeface="Arial" pitchFamily="34" charset="0"/>
            </a:endParaRPr>
          </a:p>
        </p:txBody>
      </p:sp>
      <p:sp>
        <p:nvSpPr>
          <p:cNvPr id="31" name="等腰三角形 30"/>
          <p:cNvSpPr/>
          <p:nvPr/>
        </p:nvSpPr>
        <p:spPr bwMode="gray">
          <a:xfrm rot="10800000">
            <a:off x="5016654" y="2743201"/>
            <a:ext cx="2697954" cy="187569"/>
          </a:xfrm>
          <a:prstGeom prst="triangle">
            <a:avLst/>
          </a:prstGeom>
          <a:gradFill>
            <a:gsLst>
              <a:gs pos="0">
                <a:srgbClr val="FFEFD1"/>
              </a:gs>
              <a:gs pos="49000">
                <a:srgbClr val="F0EBD5"/>
              </a:gs>
              <a:gs pos="100000">
                <a:srgbClr val="D1C39F"/>
              </a:gs>
            </a:gsLst>
            <a:lin ang="5400000" scaled="0"/>
          </a:gradFill>
          <a:ln>
            <a:noFill/>
          </a:ln>
        </p:spPr>
        <p:style>
          <a:lnRef idx="2">
            <a:schemeClr val="accent1"/>
          </a:lnRef>
          <a:fillRef idx="1">
            <a:schemeClr val="lt1"/>
          </a:fillRef>
          <a:effectRef idx="0">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spcBef>
                <a:spcPct val="0"/>
              </a:spcBef>
              <a:spcAft>
                <a:spcPts val="300"/>
              </a:spcAft>
            </a:pPr>
            <a:endParaRPr lang="en-US" sz="1600" kern="0" err="1">
              <a:solidFill>
                <a:sysClr val="windowText" lastClr="000000"/>
              </a:solidFill>
              <a:latin typeface="Arial" pitchFamily="34" charset="0"/>
              <a:cs typeface="Arial" pitchFamily="34" charset="0"/>
            </a:endParaRPr>
          </a:p>
        </p:txBody>
      </p:sp>
      <p:sp>
        <p:nvSpPr>
          <p:cNvPr id="33" name="矩形 32"/>
          <p:cNvSpPr/>
          <p:nvPr/>
        </p:nvSpPr>
        <p:spPr bwMode="gray">
          <a:xfrm>
            <a:off x="738373" y="3118081"/>
            <a:ext cx="1102152" cy="398585"/>
          </a:xfrm>
          <a:prstGeom prst="rect">
            <a:avLst/>
          </a:prstGeom>
        </p:spPr>
        <p:style>
          <a:lnRef idx="1">
            <a:schemeClr val="accent1"/>
          </a:lnRef>
          <a:fillRef idx="2">
            <a:schemeClr val="accent1"/>
          </a:fillRef>
          <a:effectRef idx="1">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marL="0" marR="0" indent="0" algn="ctr" defTabSz="914400" rtl="0" eaLnBrk="1" fontAlgn="base" latinLnBrk="0" hangingPunct="1">
              <a:lnSpc>
                <a:spcPct val="100000"/>
              </a:lnSpc>
              <a:spcBef>
                <a:spcPct val="0"/>
              </a:spcBef>
              <a:spcAft>
                <a:spcPts val="300"/>
              </a:spcAft>
              <a:buClrTx/>
              <a:buSzTx/>
              <a:buFontTx/>
              <a:buNone/>
            </a:pPr>
            <a:r>
              <a:rPr lang="zh-CN" altLang="en-US" sz="1400" kern="0" smtClean="0">
                <a:solidFill>
                  <a:schemeClr val="tx1"/>
                </a:solidFill>
                <a:latin typeface="Arial" pitchFamily="34" charset="0"/>
                <a:cs typeface="Arial" pitchFamily="34" charset="0"/>
              </a:rPr>
              <a:t>紧密关系型</a:t>
            </a:r>
            <a:endParaRPr kumimoji="0" lang="en-US" sz="1400" b="0" i="0" u="none" strike="noStrike" kern="0" cap="none" spc="0" normalizeH="0" baseline="0" noProof="0" err="1" smtClean="0">
              <a:ln>
                <a:noFill/>
              </a:ln>
              <a:solidFill>
                <a:schemeClr val="tx1"/>
              </a:solidFill>
              <a:effectLst/>
              <a:uLnTx/>
              <a:uFillTx/>
              <a:latin typeface="Arial" pitchFamily="34" charset="0"/>
              <a:cs typeface="Arial" pitchFamily="34" charset="0"/>
            </a:endParaRPr>
          </a:p>
        </p:txBody>
      </p:sp>
      <p:sp>
        <p:nvSpPr>
          <p:cNvPr id="34" name="TextBox 33"/>
          <p:cNvSpPr txBox="1"/>
          <p:nvPr/>
        </p:nvSpPr>
        <p:spPr>
          <a:xfrm>
            <a:off x="1875694" y="3053856"/>
            <a:ext cx="2579074" cy="503590"/>
          </a:xfrm>
          <a:prstGeom prst="rect">
            <a:avLst/>
          </a:prstGeom>
          <a:noFill/>
        </p:spPr>
        <p:txBody>
          <a:bodyPr wrap="square" lIns="36000" tIns="36000" rIns="36000" bIns="36000" rtlCol="0">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与五矿传统业务合作关系紧密的、五矿有一定主导权的钢</a:t>
            </a:r>
            <a:r>
              <a:rPr lang="zh-CN" altLang="en-US" sz="1400" smtClean="0"/>
              <a:t>厂</a:t>
            </a:r>
            <a:endParaRPr lang="en-US" altLang="zh-CN" sz="1400"/>
          </a:p>
        </p:txBody>
      </p:sp>
      <p:sp>
        <p:nvSpPr>
          <p:cNvPr id="35" name="矩形 34"/>
          <p:cNvSpPr/>
          <p:nvPr/>
        </p:nvSpPr>
        <p:spPr bwMode="gray">
          <a:xfrm>
            <a:off x="738373" y="3719306"/>
            <a:ext cx="1102152" cy="398585"/>
          </a:xfrm>
          <a:prstGeom prst="rect">
            <a:avLst/>
          </a:prstGeom>
        </p:spPr>
        <p:style>
          <a:lnRef idx="1">
            <a:schemeClr val="accent1"/>
          </a:lnRef>
          <a:fillRef idx="2">
            <a:schemeClr val="accent1"/>
          </a:fillRef>
          <a:effectRef idx="1">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a:solidFill>
                  <a:schemeClr val="tx1"/>
                </a:solidFill>
                <a:latin typeface="Arial" pitchFamily="34" charset="0"/>
                <a:cs typeface="Arial" pitchFamily="34" charset="0"/>
              </a:rPr>
              <a:t>资金需求型</a:t>
            </a:r>
            <a:endParaRPr lang="en-US" sz="1400" kern="0" err="1">
              <a:solidFill>
                <a:schemeClr val="tx1"/>
              </a:solidFill>
              <a:latin typeface="Arial" pitchFamily="34" charset="0"/>
              <a:cs typeface="Arial" pitchFamily="34" charset="0"/>
            </a:endParaRPr>
          </a:p>
        </p:txBody>
      </p:sp>
      <p:sp>
        <p:nvSpPr>
          <p:cNvPr id="36" name="矩形 35"/>
          <p:cNvSpPr/>
          <p:nvPr/>
        </p:nvSpPr>
        <p:spPr bwMode="gray">
          <a:xfrm>
            <a:off x="738373" y="4686959"/>
            <a:ext cx="1102152" cy="398585"/>
          </a:xfrm>
          <a:prstGeom prst="rect">
            <a:avLst/>
          </a:prstGeom>
        </p:spPr>
        <p:style>
          <a:lnRef idx="1">
            <a:schemeClr val="accent1"/>
          </a:lnRef>
          <a:fillRef idx="2">
            <a:schemeClr val="accent1"/>
          </a:fillRef>
          <a:effectRef idx="1">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a:solidFill>
                  <a:schemeClr val="tx1"/>
                </a:solidFill>
                <a:latin typeface="Arial" pitchFamily="34" charset="0"/>
                <a:cs typeface="Arial" pitchFamily="34" charset="0"/>
              </a:rPr>
              <a:t>业务合作型</a:t>
            </a:r>
            <a:endParaRPr lang="en-US" sz="1400" kern="0" err="1">
              <a:solidFill>
                <a:schemeClr val="tx1"/>
              </a:solidFill>
              <a:latin typeface="Arial" pitchFamily="34" charset="0"/>
              <a:cs typeface="Arial" pitchFamily="34" charset="0"/>
            </a:endParaRPr>
          </a:p>
        </p:txBody>
      </p:sp>
      <p:sp>
        <p:nvSpPr>
          <p:cNvPr id="37" name="矩形 36"/>
          <p:cNvSpPr/>
          <p:nvPr/>
        </p:nvSpPr>
        <p:spPr>
          <a:xfrm>
            <a:off x="1828802" y="3625520"/>
            <a:ext cx="2708029" cy="954107"/>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某些有资金需求的钢厂，五矿传统业务在采购其钢材的时候，</a:t>
            </a:r>
            <a:r>
              <a:rPr lang="zh-CN" altLang="en-US" sz="1400" smtClean="0"/>
              <a:t>通过账期</a:t>
            </a:r>
            <a:r>
              <a:rPr lang="zh-CN" altLang="en-US" sz="1400"/>
              <a:t>、预付等方式提供资金支持发展钢厂资源</a:t>
            </a:r>
            <a:endParaRPr lang="en-US" altLang="zh-CN" sz="1400"/>
          </a:p>
        </p:txBody>
      </p:sp>
      <p:sp>
        <p:nvSpPr>
          <p:cNvPr id="38" name="矩形 37"/>
          <p:cNvSpPr/>
          <p:nvPr/>
        </p:nvSpPr>
        <p:spPr>
          <a:xfrm>
            <a:off x="1828803" y="4593431"/>
            <a:ext cx="2719752" cy="738664"/>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五矿传统业务通过与某些钢厂建立“品种包销”等业务合作方式发展钢厂资源</a:t>
            </a:r>
            <a:endParaRPr lang="en-US" altLang="zh-CN" sz="1400"/>
          </a:p>
        </p:txBody>
      </p:sp>
      <p:sp>
        <p:nvSpPr>
          <p:cNvPr id="39" name="矩形 38"/>
          <p:cNvSpPr/>
          <p:nvPr/>
        </p:nvSpPr>
        <p:spPr bwMode="gray">
          <a:xfrm>
            <a:off x="738373" y="5464697"/>
            <a:ext cx="1102152" cy="398585"/>
          </a:xfrm>
          <a:prstGeom prst="rect">
            <a:avLst/>
          </a:prstGeom>
        </p:spPr>
        <p:style>
          <a:lnRef idx="1">
            <a:schemeClr val="accent1"/>
          </a:lnRef>
          <a:fillRef idx="2">
            <a:schemeClr val="accent1"/>
          </a:fillRef>
          <a:effectRef idx="1">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a:solidFill>
                  <a:schemeClr val="tx1"/>
                </a:solidFill>
                <a:latin typeface="Arial" pitchFamily="34" charset="0"/>
                <a:cs typeface="Arial" pitchFamily="34" charset="0"/>
              </a:rPr>
              <a:t>平台服务型</a:t>
            </a:r>
            <a:endParaRPr lang="en-US" sz="1400" kern="0" err="1">
              <a:solidFill>
                <a:schemeClr val="tx1"/>
              </a:solidFill>
              <a:latin typeface="Arial" pitchFamily="34" charset="0"/>
              <a:cs typeface="Arial" pitchFamily="34" charset="0"/>
            </a:endParaRPr>
          </a:p>
        </p:txBody>
      </p:sp>
      <p:sp>
        <p:nvSpPr>
          <p:cNvPr id="40" name="矩形 39"/>
          <p:cNvSpPr/>
          <p:nvPr/>
        </p:nvSpPr>
        <p:spPr>
          <a:xfrm>
            <a:off x="1817080" y="5370913"/>
            <a:ext cx="2672860" cy="738664"/>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平台以免费等方式为钢厂提供销售专区、代运营、广告位等服务，吸引钢厂</a:t>
            </a:r>
            <a:endParaRPr lang="en-US" altLang="zh-CN" sz="1400"/>
          </a:p>
        </p:txBody>
      </p:sp>
      <p:sp>
        <p:nvSpPr>
          <p:cNvPr id="41" name="矩形 40"/>
          <p:cNvSpPr/>
          <p:nvPr/>
        </p:nvSpPr>
        <p:spPr bwMode="gray">
          <a:xfrm>
            <a:off x="4694911" y="3118081"/>
            <a:ext cx="1102152" cy="398585"/>
          </a:xfrm>
          <a:prstGeom prst="rect">
            <a:avLst/>
          </a:prstGeom>
        </p:spPr>
        <p:style>
          <a:lnRef idx="1">
            <a:schemeClr val="accent1"/>
          </a:lnRef>
          <a:fillRef idx="2">
            <a:schemeClr val="accent1"/>
          </a:fillRef>
          <a:effectRef idx="1">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a:solidFill>
                  <a:schemeClr val="tx1"/>
                </a:solidFill>
                <a:latin typeface="Arial" pitchFamily="34" charset="0"/>
                <a:cs typeface="Arial" pitchFamily="34" charset="0"/>
              </a:rPr>
              <a:t>买家吸引型</a:t>
            </a:r>
            <a:endParaRPr lang="en-US" sz="1400" kern="0" err="1">
              <a:solidFill>
                <a:schemeClr val="tx1"/>
              </a:solidFill>
              <a:latin typeface="Arial" pitchFamily="34" charset="0"/>
              <a:cs typeface="Arial" pitchFamily="34" charset="0"/>
            </a:endParaRPr>
          </a:p>
        </p:txBody>
      </p:sp>
      <p:sp>
        <p:nvSpPr>
          <p:cNvPr id="42" name="矩形 41"/>
          <p:cNvSpPr/>
          <p:nvPr/>
        </p:nvSpPr>
        <p:spPr>
          <a:xfrm>
            <a:off x="5798775" y="3036277"/>
            <a:ext cx="2594947" cy="523220"/>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平台依靠积累起来的大量买家资源来吸引钢厂</a:t>
            </a:r>
            <a:endParaRPr lang="en-US" altLang="zh-CN" sz="1400"/>
          </a:p>
        </p:txBody>
      </p:sp>
      <p:sp>
        <p:nvSpPr>
          <p:cNvPr id="43" name="矩形 42"/>
          <p:cNvSpPr/>
          <p:nvPr/>
        </p:nvSpPr>
        <p:spPr bwMode="gray">
          <a:xfrm>
            <a:off x="4694911" y="3692010"/>
            <a:ext cx="1102152" cy="398585"/>
          </a:xfrm>
          <a:prstGeom prst="rect">
            <a:avLst/>
          </a:prstGeom>
        </p:spPr>
        <p:style>
          <a:lnRef idx="1">
            <a:schemeClr val="accent1"/>
          </a:lnRef>
          <a:fillRef idx="2">
            <a:schemeClr val="accent1"/>
          </a:fillRef>
          <a:effectRef idx="1">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a:solidFill>
                  <a:schemeClr val="tx1"/>
                </a:solidFill>
                <a:latin typeface="Arial" pitchFamily="34" charset="0"/>
                <a:cs typeface="Arial" pitchFamily="34" charset="0"/>
              </a:rPr>
              <a:t>平台服务型</a:t>
            </a:r>
            <a:endParaRPr lang="en-US" sz="1400" kern="0" err="1">
              <a:solidFill>
                <a:schemeClr val="tx1"/>
              </a:solidFill>
              <a:latin typeface="Arial" pitchFamily="34" charset="0"/>
              <a:cs typeface="Arial" pitchFamily="34" charset="0"/>
            </a:endParaRPr>
          </a:p>
        </p:txBody>
      </p:sp>
      <p:sp>
        <p:nvSpPr>
          <p:cNvPr id="44" name="矩形 43"/>
          <p:cNvSpPr/>
          <p:nvPr/>
        </p:nvSpPr>
        <p:spPr>
          <a:xfrm>
            <a:off x="5791200" y="3610205"/>
            <a:ext cx="2533897" cy="523220"/>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平台以产能预售、竞价等更加丰富的服务来吸引钢厂</a:t>
            </a:r>
            <a:endParaRPr lang="en-US" altLang="zh-CN" sz="1400"/>
          </a:p>
        </p:txBody>
      </p:sp>
      <p:sp>
        <p:nvSpPr>
          <p:cNvPr id="45" name="矩形 44"/>
          <p:cNvSpPr/>
          <p:nvPr/>
        </p:nvSpPr>
        <p:spPr bwMode="gray">
          <a:xfrm>
            <a:off x="4694911" y="4301108"/>
            <a:ext cx="1102152" cy="398585"/>
          </a:xfrm>
          <a:prstGeom prst="rect">
            <a:avLst/>
          </a:prstGeom>
        </p:spPr>
        <p:style>
          <a:lnRef idx="1">
            <a:schemeClr val="accent1"/>
          </a:lnRef>
          <a:fillRef idx="2">
            <a:schemeClr val="accent1"/>
          </a:fillRef>
          <a:effectRef idx="1">
            <a:schemeClr val="accent1"/>
          </a:effectRef>
          <a:fontRef idx="minor">
            <a:schemeClr val="dk1"/>
          </a:fontRef>
        </p:style>
        <p:txBody>
          <a:bodyPr vert="horz" wrap="square" lIns="72000" tIns="72000" rIns="72000" bIns="72000" numCol="1" rtlCol="0" anchor="t" anchorCtr="0" compatLnSpc="1">
            <a:prstTxWarp prst="textNoShape">
              <a:avLst/>
            </a:prstTxWarp>
            <a:noAutofit/>
          </a:bodyPr>
          <a:lstStyle>
            <a:defPPr>
              <a:defRPr lang="de-DE"/>
            </a:defPPr>
            <a:lvl1pPr algn="l" rtl="0" fontAlgn="base">
              <a:spcBef>
                <a:spcPct val="0"/>
              </a:spcBef>
              <a:spcAft>
                <a:spcPct val="0"/>
              </a:spcAft>
              <a:defRPr kern="1200">
                <a:solidFill>
                  <a:srgbClr val="000000"/>
                </a:solidFill>
                <a:latin typeface="Arial"/>
                <a:ea typeface="+mn-ea"/>
                <a:cs typeface="Arial"/>
              </a:defRPr>
            </a:lvl1pPr>
            <a:lvl2pPr marL="457200" algn="l" rtl="0" fontAlgn="base">
              <a:spcBef>
                <a:spcPct val="0"/>
              </a:spcBef>
              <a:spcAft>
                <a:spcPct val="0"/>
              </a:spcAft>
              <a:defRPr kern="1200">
                <a:solidFill>
                  <a:srgbClr val="000000"/>
                </a:solidFill>
                <a:latin typeface="Arial"/>
                <a:ea typeface="+mn-ea"/>
                <a:cs typeface="Arial"/>
              </a:defRPr>
            </a:lvl2pPr>
            <a:lvl3pPr marL="914400" algn="l" rtl="0" fontAlgn="base">
              <a:spcBef>
                <a:spcPct val="0"/>
              </a:spcBef>
              <a:spcAft>
                <a:spcPct val="0"/>
              </a:spcAft>
              <a:defRPr kern="1200">
                <a:solidFill>
                  <a:srgbClr val="000000"/>
                </a:solidFill>
                <a:latin typeface="Arial"/>
                <a:ea typeface="+mn-ea"/>
                <a:cs typeface="Arial"/>
              </a:defRPr>
            </a:lvl3pPr>
            <a:lvl4pPr marL="1371600" algn="l" rtl="0" fontAlgn="base">
              <a:spcBef>
                <a:spcPct val="0"/>
              </a:spcBef>
              <a:spcAft>
                <a:spcPct val="0"/>
              </a:spcAft>
              <a:defRPr kern="1200">
                <a:solidFill>
                  <a:srgbClr val="000000"/>
                </a:solidFill>
                <a:latin typeface="Arial"/>
                <a:ea typeface="+mn-ea"/>
                <a:cs typeface="Arial"/>
              </a:defRPr>
            </a:lvl4pPr>
            <a:lvl5pPr marL="1828800" algn="l" rtl="0" fontAlgn="base">
              <a:spcBef>
                <a:spcPct val="0"/>
              </a:spcBef>
              <a:spcAft>
                <a:spcPct val="0"/>
              </a:spcAft>
              <a:defRPr kern="1200">
                <a:solidFill>
                  <a:srgbClr val="000000"/>
                </a:solidFill>
                <a:latin typeface="Arial"/>
                <a:ea typeface="+mn-ea"/>
                <a:cs typeface="Arial"/>
              </a:defRPr>
            </a:lvl5pPr>
            <a:lvl6pPr marL="2286000" algn="l" defTabSz="914400" rtl="0" eaLnBrk="1" latinLnBrk="0" hangingPunct="1">
              <a:defRPr kern="1200">
                <a:solidFill>
                  <a:srgbClr val="000000"/>
                </a:solidFill>
                <a:latin typeface="Arial"/>
                <a:ea typeface="+mn-ea"/>
                <a:cs typeface="Arial"/>
              </a:defRPr>
            </a:lvl6pPr>
            <a:lvl7pPr marL="2743200" algn="l" defTabSz="914400" rtl="0" eaLnBrk="1" latinLnBrk="0" hangingPunct="1">
              <a:defRPr kern="1200">
                <a:solidFill>
                  <a:srgbClr val="000000"/>
                </a:solidFill>
                <a:latin typeface="Arial"/>
                <a:ea typeface="+mn-ea"/>
                <a:cs typeface="Arial"/>
              </a:defRPr>
            </a:lvl7pPr>
            <a:lvl8pPr marL="3200400" algn="l" defTabSz="914400" rtl="0" eaLnBrk="1" latinLnBrk="0" hangingPunct="1">
              <a:defRPr kern="1200">
                <a:solidFill>
                  <a:srgbClr val="000000"/>
                </a:solidFill>
                <a:latin typeface="Arial"/>
                <a:ea typeface="+mn-ea"/>
                <a:cs typeface="Arial"/>
              </a:defRPr>
            </a:lvl8pPr>
            <a:lvl9pPr marL="3657600" algn="l" defTabSz="914400" rtl="0" eaLnBrk="1" latinLnBrk="0" hangingPunct="1">
              <a:defRPr kern="1200">
                <a:solidFill>
                  <a:srgbClr val="000000"/>
                </a:solidFill>
                <a:latin typeface="Arial"/>
                <a:ea typeface="+mn-ea"/>
                <a:cs typeface="Arial"/>
              </a:defRPr>
            </a:lvl9pPr>
          </a:lstStyle>
          <a:p>
            <a:pPr algn="ctr">
              <a:spcBef>
                <a:spcPct val="0"/>
              </a:spcBef>
              <a:spcAft>
                <a:spcPts val="300"/>
              </a:spcAft>
            </a:pPr>
            <a:r>
              <a:rPr lang="zh-CN" altLang="en-US" sz="1400" kern="0">
                <a:solidFill>
                  <a:schemeClr val="tx1"/>
                </a:solidFill>
                <a:latin typeface="Arial" pitchFamily="34" charset="0"/>
                <a:cs typeface="Arial" pitchFamily="34" charset="0"/>
              </a:rPr>
              <a:t>借力传统型</a:t>
            </a:r>
            <a:endParaRPr lang="en-US" sz="1400" kern="0" err="1">
              <a:solidFill>
                <a:schemeClr val="tx1"/>
              </a:solidFill>
              <a:latin typeface="Arial" pitchFamily="34" charset="0"/>
              <a:cs typeface="Arial" pitchFamily="34" charset="0"/>
            </a:endParaRPr>
          </a:p>
        </p:txBody>
      </p:sp>
      <p:sp>
        <p:nvSpPr>
          <p:cNvPr id="46" name="矩形 45"/>
          <p:cNvSpPr/>
          <p:nvPr/>
        </p:nvSpPr>
        <p:spPr>
          <a:xfrm>
            <a:off x="5779477" y="4223365"/>
            <a:ext cx="2614246" cy="523220"/>
          </a:xfrm>
          <a:prstGeom prst="rect">
            <a:avLst/>
          </a:prstGeom>
        </p:spPr>
        <p:txBody>
          <a:bodyPr wrap="square">
            <a:spAutoFit/>
          </a:bodyPr>
          <a:lstStyle>
            <a:defPPr>
              <a:defRPr lang="de-DE"/>
            </a:defPPr>
            <a:lvl1pPr algn="l" rtl="0" fontAlgn="base">
              <a:spcBef>
                <a:spcPct val="0"/>
              </a:spcBef>
              <a:spcAft>
                <a:spcPct val="0"/>
              </a:spcAft>
              <a:defRPr kern="1200">
                <a:solidFill>
                  <a:schemeClr val="tx1"/>
                </a:solidFill>
                <a:latin typeface="Arial"/>
                <a:ea typeface="+mn-ea"/>
                <a:cs typeface="Arial"/>
              </a:defRPr>
            </a:lvl1pPr>
            <a:lvl2pPr marL="457200" algn="l" rtl="0" fontAlgn="base">
              <a:spcBef>
                <a:spcPct val="0"/>
              </a:spcBef>
              <a:spcAft>
                <a:spcPct val="0"/>
              </a:spcAft>
              <a:defRPr kern="1200">
                <a:solidFill>
                  <a:schemeClr val="tx1"/>
                </a:solidFill>
                <a:latin typeface="Arial"/>
                <a:ea typeface="+mn-ea"/>
                <a:cs typeface="Arial"/>
              </a:defRPr>
            </a:lvl2pPr>
            <a:lvl3pPr marL="914400" algn="l" rtl="0" fontAlgn="base">
              <a:spcBef>
                <a:spcPct val="0"/>
              </a:spcBef>
              <a:spcAft>
                <a:spcPct val="0"/>
              </a:spcAft>
              <a:defRPr kern="1200">
                <a:solidFill>
                  <a:schemeClr val="tx1"/>
                </a:solidFill>
                <a:latin typeface="Arial"/>
                <a:ea typeface="+mn-ea"/>
                <a:cs typeface="Arial"/>
              </a:defRPr>
            </a:lvl3pPr>
            <a:lvl4pPr marL="1371600" algn="l" rtl="0" fontAlgn="base">
              <a:spcBef>
                <a:spcPct val="0"/>
              </a:spcBef>
              <a:spcAft>
                <a:spcPct val="0"/>
              </a:spcAft>
              <a:defRPr kern="1200">
                <a:solidFill>
                  <a:schemeClr val="tx1"/>
                </a:solidFill>
                <a:latin typeface="Arial"/>
                <a:ea typeface="+mn-ea"/>
                <a:cs typeface="Arial"/>
              </a:defRPr>
            </a:lvl4pPr>
            <a:lvl5pPr marL="1828800" algn="l" rtl="0" fontAlgn="base">
              <a:spcBef>
                <a:spcPct val="0"/>
              </a:spcBef>
              <a:spcAft>
                <a:spcPct val="0"/>
              </a:spcAft>
              <a:defRPr kern="1200">
                <a:solidFill>
                  <a:schemeClr val="tx1"/>
                </a:solidFill>
                <a:latin typeface="Arial"/>
                <a:ea typeface="+mn-ea"/>
                <a:cs typeface="Arial"/>
              </a:defRPr>
            </a:lvl5pPr>
            <a:lvl6pPr marL="2286000" algn="l" defTabSz="914400" rtl="0" eaLnBrk="1" latinLnBrk="0" hangingPunct="1">
              <a:defRPr kern="1200">
                <a:solidFill>
                  <a:schemeClr val="tx1"/>
                </a:solidFill>
                <a:latin typeface="Arial"/>
                <a:ea typeface="+mn-ea"/>
                <a:cs typeface="Arial"/>
              </a:defRPr>
            </a:lvl6pPr>
            <a:lvl7pPr marL="2743200" algn="l" defTabSz="914400" rtl="0" eaLnBrk="1" latinLnBrk="0" hangingPunct="1">
              <a:defRPr kern="1200">
                <a:solidFill>
                  <a:schemeClr val="tx1"/>
                </a:solidFill>
                <a:latin typeface="Arial"/>
                <a:ea typeface="+mn-ea"/>
                <a:cs typeface="Arial"/>
              </a:defRPr>
            </a:lvl7pPr>
            <a:lvl8pPr marL="3200400" algn="l" defTabSz="914400" rtl="0" eaLnBrk="1" latinLnBrk="0" hangingPunct="1">
              <a:defRPr kern="1200">
                <a:solidFill>
                  <a:schemeClr val="tx1"/>
                </a:solidFill>
                <a:latin typeface="Arial"/>
                <a:ea typeface="+mn-ea"/>
                <a:cs typeface="Arial"/>
              </a:defRPr>
            </a:lvl8pPr>
            <a:lvl9pPr marL="3657600" algn="l" defTabSz="914400" rtl="0" eaLnBrk="1" latinLnBrk="0" hangingPunct="1">
              <a:defRPr kern="1200">
                <a:solidFill>
                  <a:schemeClr val="tx1"/>
                </a:solidFill>
                <a:latin typeface="Arial"/>
                <a:ea typeface="+mn-ea"/>
                <a:cs typeface="Arial"/>
              </a:defRPr>
            </a:lvl9pPr>
          </a:lstStyle>
          <a:p>
            <a:r>
              <a:rPr lang="zh-CN" altLang="en-US" sz="1400"/>
              <a:t>继续借助传统业务与钢厂的合作优势来发展钢厂</a:t>
            </a:r>
            <a:endParaRPr lang="en-US" altLang="zh-CN" sz="1400"/>
          </a:p>
        </p:txBody>
      </p:sp>
    </p:spTree>
    <p:extLst>
      <p:ext uri="{BB962C8B-B14F-4D97-AF65-F5344CB8AC3E}">
        <p14:creationId xmlns:p14="http://schemas.microsoft.com/office/powerpoint/2010/main" val="549210225"/>
      </p:ext>
    </p:ext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https://d.book118.com/217031131025006033</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puwY8UeLE_0KuEQGaFvcq.A"/>
</p:tagLst>
</file>

<file path=ppt/tags/tag3.xml><?xml version="1.0" encoding="utf-8"?>
<p:tagLst xmlns:p="http://schemas.openxmlformats.org/presentationml/2006/main">
  <p:tag name="THINKCELLSHAPEDONOTDELETE" val="pOesjYghM4UuVuYuivWhqRw"/>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THINKCELLSHAPEDONOTDELETE" val="thinkcellActiveDocDoNotDelete"/>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pVkfx2W_hU0eMnWPdF1aScA"/>
</p:tagLst>
</file>

<file path=ppt/tags/tag8.xml><?xml version="1.0" encoding="utf-8"?>
<p:tagLst xmlns:p="http://schemas.openxmlformats.org/presentationml/2006/main">
  <p:tag name="THINKCELLSHAPEDONOTDELETE" val="p41fsTR.lLk6lRJbmXtdHdA"/>
</p:tagLst>
</file>

<file path=ppt/tags/tag9.xml><?xml version="1.0" encoding="utf-8"?>
<p:tagLst xmlns:p="http://schemas.openxmlformats.org/presentationml/2006/main">
  <p:tag name="THINKCELLSHAPEDONOTDELETE" val="plGpXh_Fu90iNdWT1X3iWfg"/>
</p:tagLst>
</file>

<file path=ppt/tags/tag10.xml><?xml version="1.0" encoding="utf-8"?>
<p:tagLst xmlns:p="http://schemas.openxmlformats.org/presentationml/2006/main">
  <p:tag name="THINKCELLSHAPEDONOTDELETE" val="pXSdeVX56eU.1pix2.c_KlA"/>
</p:tagLst>
</file>

<file path=ppt/tags/tag11.xml><?xml version="1.0" encoding="utf-8"?>
<p:tagLst xmlns:p="http://schemas.openxmlformats.org/presentationml/2006/main">
  <p:tag name="THINKCELLSHAPEDONOTDELETE" val="pVkfx2W_hU0eMnWPdF1aScA"/>
</p:tagLst>
</file>

<file path=ppt/tags/tag12.xml><?xml version="1.0" encoding="utf-8"?>
<p:tagLst xmlns:p="http://schemas.openxmlformats.org/presentationml/2006/main">
  <p:tag name="THINKCELLSHAPEDONOTDELETE" val="pVkfx2W_hU0eMnWPdF1aScA"/>
</p:tagLst>
</file>

<file path=ppt/tags/tag13.xml><?xml version="1.0" encoding="utf-8"?>
<p:tagLst xmlns:p="http://schemas.openxmlformats.org/presentationml/2006/main">
  <p:tag name="THINKCELLSHAPEDONOTDELETE" val="pVkfx2W_hU0eMnWPdF1aScA"/>
</p:tagLst>
</file>

<file path=ppt/tags/tag14.xml><?xml version="1.0" encoding="utf-8"?>
<p:tagLst xmlns:p="http://schemas.openxmlformats.org/presentationml/2006/main">
  <p:tag name="THINKCELLSHAPEDONOTDELETE" val="p41fsTR.lLk6lRJbmXtdHdA"/>
</p:tagLst>
</file>

<file path=ppt/tags/tag15.xml><?xml version="1.0" encoding="utf-8"?>
<p:tagLst xmlns:p="http://schemas.openxmlformats.org/presentationml/2006/main">
  <p:tag name="THINKCELLSHAPEDONOTDELETE" val="pXSdeVX56eU.1pix2.c_KlA"/>
</p:tagLst>
</file>

<file path=ppt/tags/tag16.xml><?xml version="1.0" encoding="utf-8"?>
<p:tagLst xmlns:p="http://schemas.openxmlformats.org/presentationml/2006/main">
  <p:tag name="THINKCELLSHAPEDONOTDELETE" val="pVkfx2W_hU0eMnWPdF1aScA"/>
</p:tagLst>
</file>

<file path=ppt/tags/tag17.xml><?xml version="1.0" encoding="utf-8"?>
<p:tagLst xmlns:p="http://schemas.openxmlformats.org/presentationml/2006/main">
  <p:tag name="THINKCELLSHAPEDONOTDELETE" val="pVkfx2W_hU0eMnWPdF1aScA"/>
</p:tagLst>
</file>

<file path=ppt/tags/tag18.xml><?xml version="1.0" encoding="utf-8"?>
<p:tagLst xmlns:p="http://schemas.openxmlformats.org/presentationml/2006/main">
  <p:tag name="THINKCELLSHAPEDONOTDELETE" val="pVkfx2W_hU0eMnWPdF1aScA"/>
</p:tagLst>
</file>

<file path=ppt/tags/tag19.xml><?xml version="1.0" encoding="utf-8"?>
<p:tagLst xmlns:p="http://schemas.openxmlformats.org/presentationml/2006/main">
  <p:tag name="THINKCELLSHAPEDONOTDELETE" val="plGpXh_Fu90iNdWT1X3iWfg"/>
</p:tagLst>
</file>

<file path=ppt/tags/tag20.xml><?xml version="1.0" encoding="utf-8"?>
<p:tagLst xmlns:p="http://schemas.openxmlformats.org/presentationml/2006/main">
  <p:tag name="THINKCELLSHAPEDONOTDELETE" val="plGpXh_Fu90iNdWT1X3iWfg"/>
</p:tagLst>
</file>

<file path=ppt/tags/tag21.xml><?xml version="1.0" encoding="utf-8"?>
<p:tagLst xmlns:p="http://schemas.openxmlformats.org/presentationml/2006/main">
  <p:tag name="THINKCELLSHAPEDONOTDELETE" val="plGpXh_Fu90iNdWT1X3iWfg"/>
</p:tagLst>
</file>

<file path=ppt/tags/tag22.xml><?xml version="1.0" encoding="utf-8"?>
<p:tagLst xmlns:p="http://schemas.openxmlformats.org/presentationml/2006/main">
  <p:tag name="THINKCELLSHAPEDONOTDELETE" val="pVkfx2W_hU0eMnWPdF1aScA"/>
</p:tagLst>
</file>

<file path=ppt/tags/tag23.xml><?xml version="1.0" encoding="utf-8"?>
<p:tagLst xmlns:p="http://schemas.openxmlformats.org/presentationml/2006/main">
  <p:tag name="THINKCELLSHAPEDONOTDELETE" val="pVkfx2W_hU0eMnWPdF1aScA"/>
</p:tagLst>
</file>

<file path=ppt/tags/tag24.xml><?xml version="1.0" encoding="utf-8"?>
<p:tagLst xmlns:p="http://schemas.openxmlformats.org/presentationml/2006/main">
  <p:tag name="THINKCELLSHAPEDONOTDELETE" val="pVkfx2W_hU0eMnWPdF1aScA"/>
</p:tagLst>
</file>

<file path=ppt/tags/tag25.xml><?xml version="1.0" encoding="utf-8"?>
<p:tagLst xmlns:p="http://schemas.openxmlformats.org/presentationml/2006/main">
  <p:tag name="THINKCELLSHAPEDONOTDELETE" val="pVkfx2W_hU0eMnWPdF1aScA"/>
</p:tagLst>
</file>

<file path=ppt/tags/tag26.xml><?xml version="1.0" encoding="utf-8"?>
<p:tagLst xmlns:p="http://schemas.openxmlformats.org/presentationml/2006/main">
  <p:tag name="THINKCELLSHAPEDONOTDELETE" val="pVkfx2W_hU0eMnWPdF1aScA"/>
</p:tagLst>
</file>

<file path=ppt/tags/tag27.xml><?xml version="1.0" encoding="utf-8"?>
<p:tagLst xmlns:p="http://schemas.openxmlformats.org/presentationml/2006/main">
  <p:tag name="THINKCELLSHAPEDONOTDELETE" val="pVkfx2W_hU0eMnWPdF1aScA"/>
</p:tagLst>
</file>

<file path=ppt/tags/tag28.xml><?xml version="1.0" encoding="utf-8"?>
<p:tagLst xmlns:p="http://schemas.openxmlformats.org/presentationml/2006/main">
  <p:tag name="THINKCELLSHAPEDONOTDELETE" val="plGpXh_Fu90iNdWT1X3iWfg"/>
</p:tagLst>
</file>

<file path=ppt/tags/tag29.xml><?xml version="1.0" encoding="utf-8"?>
<p:tagLst xmlns:p="http://schemas.openxmlformats.org/presentationml/2006/main">
  <p:tag name="THINKCELLSHAPEDONOTDELETE" val="plGpXh_Fu90iNdWT1X3iWfg"/>
</p:tagLst>
</file>

<file path=ppt/tags/tag30.xml><?xml version="1.0" encoding="utf-8"?>
<p:tagLst xmlns:p="http://schemas.openxmlformats.org/presentationml/2006/main">
  <p:tag name="THINKCELLSHAPEDONOTDELETE" val="thinkcellActiveDocDoNotDelete"/>
</p:tagLst>
</file>

<file path=ppt/tags/tag31.xml><?xml version="1.0" encoding="utf-8"?>
<p:tagLst xmlns:p="http://schemas.openxmlformats.org/presentationml/2006/main">
  <p:tag name="THINKCELLSHAPEDONOTDELETE" val="p_PVhNo8_JUSp_xMkhff.UA"/>
</p:tagLst>
</file>

<file path=ppt/tags/tag32.xml><?xml version="1.0" encoding="utf-8"?>
<p:tagLst xmlns:p="http://schemas.openxmlformats.org/presentationml/2006/main">
  <p:tag name="THINKCELLSHAPEDONOTDELETE" val="pusEFiZ7_5kOG_VK1RI4aIA"/>
</p:tagLst>
</file>

<file path=ppt/tags/tag33.xml><?xml version="1.0" encoding="utf-8"?>
<p:tagLst xmlns:p="http://schemas.openxmlformats.org/presentationml/2006/main">
  <p:tag name="THINKCELLSHAPEDONOTDELETE" val="p4Vk81f.Vm0Sia3hHbwtJwA"/>
</p:tagLst>
</file>

<file path=ppt/tags/tag34.xml><?xml version="1.0" encoding="utf-8"?>
<p:tagLst xmlns:p="http://schemas.openxmlformats.org/presentationml/2006/main">
  <p:tag name="THINKCELLSHAPEDONOTDELETE" val="po0k3Z7j88U61.E6MkkBZWA"/>
</p:tagLst>
</file>

<file path=ppt/tags/tag35.xml><?xml version="1.0" encoding="utf-8"?>
<p:tagLst xmlns:p="http://schemas.openxmlformats.org/presentationml/2006/main">
  <p:tag name="THINKCELLSHAPEDONOTDELETE" val="p1j1mdDYCLEyGvRwPFs_azQ"/>
</p:tagLst>
</file>

<file path=ppt/tags/tag36.xml><?xml version="1.0" encoding="utf-8"?>
<p:tagLst xmlns:p="http://schemas.openxmlformats.org/presentationml/2006/main">
  <p:tag name="THINKCELLSHAPEDONOTDELETE" val="p0ItkA6nnNEicdor.q6YLbw"/>
</p:tagLst>
</file>

<file path=ppt/tags/tag37.xml><?xml version="1.0" encoding="utf-8"?>
<p:tagLst xmlns:p="http://schemas.openxmlformats.org/presentationml/2006/main">
  <p:tag name="THINKCELLSHAPEDONOTDELETE" val="p1j1mdDYCLEyGvRwPFs_azQ"/>
</p:tagLst>
</file>

<file path=ppt/tags/tag38.xml><?xml version="1.0" encoding="utf-8"?>
<p:tagLst xmlns:p="http://schemas.openxmlformats.org/presentationml/2006/main">
  <p:tag name="THINKCELLSHAPEDONOTDELETE" val="p5NRZ.j2ayECIbzUcN8Bnew"/>
</p:tagLst>
</file>

<file path=ppt/tags/tag39.xml><?xml version="1.0" encoding="utf-8"?>
<p:tagLst xmlns:p="http://schemas.openxmlformats.org/presentationml/2006/main">
  <p:tag name="THINKCELLSHAPEDONOTDELETE" val="p0ut0kYlPwkKkBveKMusQXA"/>
</p:tagLst>
</file>

<file path=ppt/tags/tag40.xml><?xml version="1.0" encoding="utf-8"?>
<p:tagLst xmlns:p="http://schemas.openxmlformats.org/presentationml/2006/main">
  <p:tag name="THINKCELLSHAPEDONOTDELETE" val="pkDLwhTU8akqgW76j.H9T9Q"/>
</p:tagLst>
</file>

<file path=ppt/tags/tag41.xml><?xml version="1.0" encoding="utf-8"?>
<p:tagLst xmlns:p="http://schemas.openxmlformats.org/presentationml/2006/main">
  <p:tag name="THINKCELLSHAPEDONOTDELETE" val="p2YhNWerzN0iABDuNZNiWlw"/>
</p:tagLst>
</file>

<file path=ppt/tags/tag42.xml><?xml version="1.0" encoding="utf-8"?>
<p:tagLst xmlns:p="http://schemas.openxmlformats.org/presentationml/2006/main">
  <p:tag name="THINKCELLSHAPEDONOTDELETE" val="p0aGdgodC806zPdR5xMmR3Q"/>
</p:tagLst>
</file>

<file path=ppt/tags/tag43.xml><?xml version="1.0" encoding="utf-8"?>
<p:tagLst xmlns:p="http://schemas.openxmlformats.org/presentationml/2006/main">
  <p:tag name="THINKCELLSHAPEDONOTDELETE" val="pv6nkwho.XEGx7gALdyW5Ew"/>
</p:tagLst>
</file>

<file path=ppt/tags/tag44.xml><?xml version="1.0" encoding="utf-8"?>
<p:tagLst xmlns:p="http://schemas.openxmlformats.org/presentationml/2006/main">
  <p:tag name="THINKCELLSHAPEDONOTDELETE" val="p7awaEkd19kevNYHXhQSd8Q"/>
</p:tagLst>
</file>

<file path=ppt/tags/tag45.xml><?xml version="1.0" encoding="utf-8"?>
<p:tagLst xmlns:p="http://schemas.openxmlformats.org/presentationml/2006/main">
  <p:tag name="THINKCELLSHAPEDONOTDELETE" val="thinkcellActiveDocDoNotDelete"/>
</p:tagLst>
</file>

<file path=ppt/tags/tag46.xml><?xml version="1.0" encoding="utf-8"?>
<p:tagLst xmlns:p="http://schemas.openxmlformats.org/presentationml/2006/main">
  <p:tag name="THINKCELLSHAPEDONOTDELETE" val="tFIBOSKG9G0iEojDRje9JoQ"/>
</p:tagLst>
</file>

<file path=ppt/tags/tag47.xml><?xml version="1.0" encoding="utf-8"?>
<p:tagLst xmlns:p="http://schemas.openxmlformats.org/presentationml/2006/main">
  <p:tag name="THINKCELLSHAPEDONOTDELETE" val="pcg0PI8L260Wy9tbr3rXvxg"/>
</p:tagLst>
</file>

<file path=ppt/tags/tag48.xml><?xml version="1.0" encoding="utf-8"?>
<p:tagLst xmlns:p="http://schemas.openxmlformats.org/presentationml/2006/main">
  <p:tag name="THINKCELLSHAPEDONOTDELETE" val="pIg7HWFpiTEyXbCiPWkONzg"/>
</p:tagLst>
</file>

<file path=ppt/tags/tag49.xml><?xml version="1.0" encoding="utf-8"?>
<p:tagLst xmlns:p="http://schemas.openxmlformats.org/presentationml/2006/main">
  <p:tag name="THINKCELLSHAPEDONOTDELETE" val="tOyUYW7ZuyUC5q.ybucswjg"/>
</p:tagLst>
</file>

<file path=ppt/tags/tag50.xml><?xml version="1.0" encoding="utf-8"?>
<p:tagLst xmlns:p="http://schemas.openxmlformats.org/presentationml/2006/main">
  <p:tag name="THINKCELLSHAPEDONOTDELETE" val="tnU5zw04aH0qOTN3wmTrAYQ"/>
</p:tagLst>
</file>

<file path=ppt/tags/tag51.xml><?xml version="1.0" encoding="utf-8"?>
<p:tagLst xmlns:p="http://schemas.openxmlformats.org/presentationml/2006/main">
  <p:tag name="THINKCELLSHAPEDONOTDELETE" val="t9kMe9J_J2EuwSqEHR6BGJw"/>
</p:tagLst>
</file>

<file path=ppt/tags/tag52.xml><?xml version="1.0" encoding="utf-8"?>
<p:tagLst xmlns:p="http://schemas.openxmlformats.org/presentationml/2006/main">
  <p:tag name="THINKCELLSHAPEDONOTDELETE" val="tCgkAS5KKdkORXIE5dWN34Q"/>
</p:tagLst>
</file>

<file path=ppt/tags/tag53.xml><?xml version="1.0" encoding="utf-8"?>
<p:tagLst xmlns:p="http://schemas.openxmlformats.org/presentationml/2006/main">
  <p:tag name="THINKCELLSHAPEDONOTDELETE" val="tO.4LE6tIkkW1lhlm6MVZPw"/>
</p:tagLst>
</file>

<file path=ppt/tags/tag54.xml><?xml version="1.0" encoding="utf-8"?>
<p:tagLst xmlns:p="http://schemas.openxmlformats.org/presentationml/2006/main">
  <p:tag name="THINKCELLSHAPEDONOTDELETE" val="twYmcT6R_MUeZKZBQAdWJWw"/>
</p:tagLst>
</file>

<file path=ppt/tags/tag55.xml><?xml version="1.0" encoding="utf-8"?>
<p:tagLst xmlns:p="http://schemas.openxmlformats.org/presentationml/2006/main">
  <p:tag name="THINKCELLSHAPEDONOTDELETE" val="tvQpG9.B_70CL7rOlP6xIhA"/>
</p:tagLst>
</file>

<file path=ppt/tags/tag56.xml><?xml version="1.0" encoding="utf-8"?>
<p:tagLst xmlns:p="http://schemas.openxmlformats.org/presentationml/2006/main">
  <p:tag name="THINKCELLSHAPEDONOTDELETE" val="tvF92ZRUkjECwxdhq9CHQTg"/>
</p:tagLst>
</file>

<file path=ppt/tags/tag57.xml><?xml version="1.0" encoding="utf-8"?>
<p:tagLst xmlns:p="http://schemas.openxmlformats.org/presentationml/2006/main">
  <p:tag name="THINKCELLSHAPEDONOTDELETE" val="tFaOPvCVLvkW0jchsuTzf5A"/>
</p:tagLst>
</file>

<file path=ppt/tags/tag58.xml><?xml version="1.0" encoding="utf-8"?>
<p:tagLst xmlns:p="http://schemas.openxmlformats.org/presentationml/2006/main">
  <p:tag name="THINKCELLSHAPEDONOTDELETE" val="tKKl7RafJukuNOlJ3g5s8TQ"/>
</p:tagLst>
</file>

<file path=ppt/tags/tag59.xml><?xml version="1.0" encoding="utf-8"?>
<p:tagLst xmlns:p="http://schemas.openxmlformats.org/presentationml/2006/main">
  <p:tag name="THINKCELLSHAPEDONOTDELETE" val="tEyDM4N35eESo4MkLfwjjAA"/>
</p:tagLst>
</file>

<file path=ppt/tags/tag60.xml><?xml version="1.0" encoding="utf-8"?>
<p:tagLst xmlns:p="http://schemas.openxmlformats.org/presentationml/2006/main">
  <p:tag name="THINKCELLSHAPEDONOTDELETE" val="tvnbjuhtLGEK7o4fZHsdIzQ"/>
</p:tagLst>
</file>

<file path=ppt/tags/tag61.xml><?xml version="1.0" encoding="utf-8"?>
<p:tagLst xmlns:p="http://schemas.openxmlformats.org/presentationml/2006/main">
  <p:tag name="THINKCELLSHAPEDONOTDELETE" val="t02Xyk3SpWkSe9Stp0OU9.A"/>
</p:tagLst>
</file>

<file path=ppt/tags/tag62.xml><?xml version="1.0" encoding="utf-8"?>
<p:tagLst xmlns:p="http://schemas.openxmlformats.org/presentationml/2006/main">
  <p:tag name="THINKCELLSHAPEDONOTDELETE" val="t4FZEB2HlOk61rwdGizqknA"/>
</p:tagLst>
</file>

<file path=ppt/tags/tag63.xml><?xml version="1.0" encoding="utf-8"?>
<p:tagLst xmlns:p="http://schemas.openxmlformats.org/presentationml/2006/main">
  <p:tag name="THINKCELLSHAPEDONOTDELETE" val="tpHG..G4nKEW6WQqvM8rPSg"/>
</p:tagLst>
</file>

<file path=ppt/tags/tag64.xml><?xml version="1.0" encoding="utf-8"?>
<p:tagLst xmlns:p="http://schemas.openxmlformats.org/presentationml/2006/main">
  <p:tag name="THINKCELLSHAPEDONOTDELETE" val="t_oq6BlOWlEW_JA7OBYp3QA"/>
</p:tagLst>
</file>

<file path=ppt/tags/tag65.xml><?xml version="1.0" encoding="utf-8"?>
<p:tagLst xmlns:p="http://schemas.openxmlformats.org/presentationml/2006/main">
  <p:tag name="THINKCELLSHAPEDONOTDELETE" val="tKsRYtEYENUWBp9MC05wT7g"/>
</p:tagLst>
</file>

<file path=ppt/tags/tag66.xml><?xml version="1.0" encoding="utf-8"?>
<p:tagLst xmlns:p="http://schemas.openxmlformats.org/presentationml/2006/main">
  <p:tag name="THINKCELLSHAPEDONOTDELETE" val="pM72eOOpI3kaupYfE8No.kw"/>
</p:tagLst>
</file>

<file path=ppt/tags/tag67.xml><?xml version="1.0" encoding="utf-8"?>
<p:tagLst xmlns:p="http://schemas.openxmlformats.org/presentationml/2006/main">
  <p:tag name="THINKCELLSHAPEDONOTDELETE" val="p6pMXND9o90qyt67gVs7j1g"/>
</p:tagLst>
</file>

<file path=ppt/tags/tag68.xml><?xml version="1.0" encoding="utf-8"?>
<p:tagLst xmlns:p="http://schemas.openxmlformats.org/presentationml/2006/main">
  <p:tag name="THINKCELLSHAPEDONOTDELETE" val="pis03vKzNHk6sL1UD9LGzwQ"/>
</p:tagLst>
</file>

<file path=ppt/tags/tag69.xml><?xml version="1.0" encoding="utf-8"?>
<p:tagLst xmlns:p="http://schemas.openxmlformats.org/presentationml/2006/main">
  <p:tag name="THINKCELLSHAPEDONOTDELETE" val="p4fwBgVQROkS_WF0zMs.A6Q"/>
</p:tagLst>
</file>

<file path=ppt/tags/tag70.xml><?xml version="1.0" encoding="utf-8"?>
<p:tagLst xmlns:p="http://schemas.openxmlformats.org/presentationml/2006/main">
  <p:tag name="THINKCELLSHAPEDONOTDELETE" val="pNvWaVQZCQEyuyqcpw_29qQ"/>
</p:tagLst>
</file>

<file path=ppt/tags/tag71.xml><?xml version="1.0" encoding="utf-8"?>
<p:tagLst xmlns:p="http://schemas.openxmlformats.org/presentationml/2006/main">
  <p:tag name="THINKCELLSHAPEDONOTDELETE" val="pncsz7_XLJkCZacVomWH8NA"/>
</p:tagLst>
</file>

<file path=ppt/tags/tag72.xml><?xml version="1.0" encoding="utf-8"?>
<p:tagLst xmlns:p="http://schemas.openxmlformats.org/presentationml/2006/main">
  <p:tag name="THINKCELLSHAPEDONOTDELETE" val="pqyKSkIgiBEy0_zzjhU5lEA"/>
</p:tagLst>
</file>

<file path=ppt/tags/tag73.xml><?xml version="1.0" encoding="utf-8"?>
<p:tagLst xmlns:p="http://schemas.openxmlformats.org/presentationml/2006/main">
  <p:tag name="THINKCELLSHAPEDONOTDELETE" val="pkMbz5PuH0U2ypUMFxZSrMQ"/>
</p:tagLst>
</file>

<file path=ppt/tags/tag74.xml><?xml version="1.0" encoding="utf-8"?>
<p:tagLst xmlns:p="http://schemas.openxmlformats.org/presentationml/2006/main">
  <p:tag name="THINKCELLSHAPEDONOTDELETE" val="p5aOFIFDQb0yuRFGyURbeig"/>
</p:tagLst>
</file>

<file path=ppt/tags/tag75.xml><?xml version="1.0" encoding="utf-8"?>
<p:tagLst xmlns:p="http://schemas.openxmlformats.org/presentationml/2006/main">
  <p:tag name="THINKCELLSHAPEDONOTDELETE" val="pEUz0VAZ.w0ii35PVvqKrFQ"/>
</p:tagLst>
</file>

<file path=ppt/tags/tag76.xml><?xml version="1.0" encoding="utf-8"?>
<p:tagLst xmlns:p="http://schemas.openxmlformats.org/presentationml/2006/main">
  <p:tag name="THINKCELLSHAPEDONOTDELETE" val="pAHiGGJk4CUa_O8V9AeKqSw"/>
</p:tagLst>
</file>

<file path=ppt/tags/tag77.xml><?xml version="1.0" encoding="utf-8"?>
<p:tagLst xmlns:p="http://schemas.openxmlformats.org/presentationml/2006/main">
  <p:tag name="THINKCELLSHAPEDONOTDELETE" val="plGpXh_Fu90iNdWT1X3iWfg"/>
</p:tagLst>
</file>

<file path=ppt/tags/tag78.xml><?xml version="1.0" encoding="utf-8"?>
<p:tagLst xmlns:p="http://schemas.openxmlformats.org/presentationml/2006/main">
  <p:tag name="THINKCELLSHAPEDONOTDELETE" val="plGpXh_Fu90iNdWT1X3iWfg"/>
</p:tagLst>
</file>

<file path=ppt/tags/tag79.xml><?xml version="1.0" encoding="utf-8"?>
<p:tagLst xmlns:p="http://schemas.openxmlformats.org/presentationml/2006/main">
  <p:tag name="THINKCELLSHAPEDONOTDELETE" val="plGpXh_Fu90iNdWT1X3iWfg"/>
</p:tagLst>
</file>

<file path=ppt/tags/tag8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ccenture Management Consulting DNA">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细黑&amp;Arial">
      <a:majorFont>
        <a:latin typeface="Arial"/>
        <a:ea typeface="华文细黑"/>
        <a:cs typeface="Arial"/>
      </a:majorFont>
      <a:minorFont>
        <a:latin typeface="Arial"/>
        <a:ea typeface="华文细黑"/>
        <a:cs typeface="Arial"/>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gray">
        <a:ln>
          <a:headEnd/>
          <a:tailEnd/>
        </a:ln>
      </a:spPr>
      <a:bodyPr vert="horz" wrap="square" lIns="72000" tIns="72000" rIns="72000" bIns="72000" numCol="1" rtlCol="0" anchor="t" anchorCtr="0" compatLnSpc="1">
        <a:prstTxWarp prst="textNoShape">
          <a:avLst/>
        </a:prstTxWarp>
        <a:noAutofit/>
      </a:bodyPr>
      <a:lstStyle>
        <a:defPPr marL="0" marR="0" indent="0" algn="l" defTabSz="914400" rtl="0" eaLnBrk="1" fontAlgn="base" latinLnBrk="0" hangingPunct="1">
          <a:lnSpc>
            <a:spcPct val="100000"/>
          </a:lnSpc>
          <a:spcBef>
            <a:spcPts val="0"/>
          </a:spcBef>
          <a:spcAft>
            <a:spcPts val="300"/>
          </a:spcAft>
          <a:buClrTx/>
          <a:buSzTx/>
          <a:buFontTx/>
          <a:buNone/>
          <a:tabLst/>
          <a:defRPr kumimoji="0" sz="1600" b="0" i="0" u="none" strike="noStrike" kern="0" cap="none" spc="0" normalizeH="0" baseline="0" noProof="0" dirty="0" err="1" smtClean="0">
            <a:ln>
              <a:noFill/>
            </a:ln>
            <a:solidFill>
              <a:sysClr val="windowText" lastClr="000000"/>
            </a:solidFill>
            <a:effectLst/>
            <a:uLnTx/>
            <a:uFillTx/>
            <a:latin typeface="Arial" pitchFamily="34" charset="0"/>
            <a:cs typeface="Arial" pitchFamily="34" charset="0"/>
          </a:defRPr>
        </a:defPPr>
      </a:lstStyle>
      <a:style>
        <a:lnRef idx="2">
          <a:schemeClr val="accent5"/>
        </a:lnRef>
        <a:fillRef idx="1">
          <a:schemeClr val="lt1"/>
        </a:fillRef>
        <a:effectRef idx="0">
          <a:schemeClr val="accent5"/>
        </a:effectRef>
        <a:fontRef idx="minor">
          <a:schemeClr val="dk1"/>
        </a:fontRef>
      </a:style>
    </a:spDef>
    <a:lnDef>
      <a:spPr>
        <a:ln w="1270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lIns="36000" tIns="36000" rIns="36000" bIns="36000" rtlCol="0">
        <a:spAutoFit/>
      </a:bodyPr>
      <a:lstStyle>
        <a:defPPr algn="l">
          <a:defRPr sz="1200" dirty="0" err="1" smtClean="0"/>
        </a:defPPr>
      </a:lstStyle>
    </a:txDef>
  </a:objectDefaults>
</a:theme>
</file>

<file path=ppt/theme/theme3.xml><?xml version="1.0" encoding="utf-8"?>
<a:theme xmlns:r="http://schemas.openxmlformats.org/officeDocument/2006/relationships"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881</Paragraphs>
  <Slides>45</Slides>
  <Notes>10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45</vt:i4>
      </vt:variant>
    </vt:vector>
  </HeadingPairs>
  <TitlesOfParts>
    <vt:vector baseType="lpstr" size="53">
      <vt:lpstr>Arial</vt:lpstr>
      <vt:lpstr>Calibri</vt:lpstr>
      <vt:lpstr>华文细黑</vt:lpstr>
      <vt:lpstr>微软雅黑</vt:lpstr>
      <vt:lpstr>Wingdings</vt:lpstr>
      <vt:lpstr>Symbol</vt:lpstr>
      <vt:lpstr>华文楷体</vt:lpstr>
      <vt:lpstr>Office Theme</vt:lpstr>
      <vt:lpstr>五矿集团运营管理提升整合营销项目报告市场营销策略分析报告</vt:lpstr>
      <vt:lpstr>市场营销策略分为两个层次，首先定义战略与策略，之后设计落地执行方案与计划</vt:lpstr>
      <vt:lpstr>工作执行过程中将采取多次互动研讨的方式</vt:lpstr>
      <vt:lpstr>五矿与CC组成联合工作小组，共同研讨并输出成果</vt:lpstr>
      <vt:lpstr>主要内容</vt:lpstr>
      <vt:lpstr>目前国内钢铁行业存在“供大于求、信任危机”的问题，流通环节呈现向上下游两端整合的趋势</vt:lpstr>
      <vt:lpstr>对大型钢厂而言，主要需求是自建营销网络、接近终端用户；对中小型钢厂而言，主要需求是提升向贸易商的销售、有效融通资金</vt:lpstr>
      <vt:lpstr>对大型钢贸商而言，主要需求是充分利用资金与授信、向钢材服务商转型；对中小型钢贸商而言，主要需求是维护上下游关系、融通资金</vt:lpstr>
      <vt:lpstr>对大型终端用户而言，主要需求是优质货源、优质服务及零采需求；对中小型终端用户而言主要需求在于现货零散低价采购</vt:lpstr>
      <vt:lpstr>五矿可以充分结合线下资源，发挥自身优势</vt:lpstr>
      <vt:lpstr>主要内容</vt:lpstr>
      <vt:lpstr>欧浦钢铁：以城镇钢贸市场为中心、依托仓库资源，实现线上线下结合的“乐从模式”</vt:lpstr>
      <vt:lpstr>飞谷网：针对“融资难”问题，推出全功能网站同时主推融资业务，结合多种推广优惠，打开江苏地区中小钢贸商市场</vt:lpstr>
      <vt:lpstr>钢银：我的钢铁旗下的第三方平台，通过我的钢铁网作为流量入口，并与钢厂合作，成为贸易链条的一部分</vt:lpstr>
      <vt:lpstr>阿里巴巴，中国B2B电商行业先入者，在国内较早提出“诚信”体系，“积分”体系等概念，并逐步整合电商行业上下游资源</vt:lpstr>
      <vt:lpstr>上海钢铁交易中心力图搭建钢厂与终端用户之前的桥梁；信用行投入大量人力来确保每个订单的交付</vt:lpstr>
      <vt:lpstr>总结：目前钢贸网站有多种发展思路，但大都在关注钢厂与贸易商的交易环节需求，尚未渗透到终端环节</vt:lpstr>
      <vt:lpstr>主要内容</vt:lpstr>
      <vt:lpstr>五矿电商平台的总体战略愿景是——建成全国领先的大宗商品电子商务平台</vt:lpstr>
      <vt:lpstr>主要内容</vt:lpstr>
      <vt:lpstr>分三个阶段，从服务买卖方的基本交易需求向提供全产业链解决方案的方向迈进，不断丰富业务模式、积累客户并提高盈利能力</vt:lpstr>
      <vt:lpstr>平台运营初期，需要充分借助五矿传统业务的优势资源来吸引、开发社会资源</vt:lpstr>
      <vt:lpstr>主要内容</vt:lpstr>
      <vt:lpstr>2014年目标群体应以平台能够直接借助的资源入手，分为四类</vt:lpstr>
      <vt:lpstr>钢材供大于求，正在由卖方市场转向买方市场，因此平台应重点围绕如何满足买方需求来运营。在运营初期，首先要引入有吸引力的钢材商品，来吸引买家上平台采购。在形成一定规模用户群后，再去引入更多的商品品类。</vt:lpstr>
      <vt:lpstr>路径1：钢厂、大贸易商等资源方作为第一批种子用户激活区域市场</vt:lpstr>
      <vt:lpstr>路径2：钢贸商作为第一批种子用户激活区域市场</vt:lpstr>
      <vt:lpstr>PowerPoint Presentation</vt:lpstr>
      <vt:lpstr>路径3：通过分销公司临采需求吸引供应商上平台</vt:lpstr>
      <vt:lpstr>2014业务区域：综合分析市场需求规模、竞争情况与五矿资源能力，建议优先发展华东与华北</vt:lpstr>
      <vt:lpstr>以一、二线市场为切入点，做强后再向全国扩张</vt:lpstr>
      <vt:lpstr>热销品中螺纹、中厚板、热卷、冷卷及型钢五矿均有优势采购资源</vt:lpstr>
      <vt:lpstr>业务推广初期，三条路径并行，但各有侧重</vt:lpstr>
      <vt:lpstr>主要内容</vt:lpstr>
      <vt:lpstr>根据上述规划，平台各阶段上线的业务如下</vt:lpstr>
      <vt:lpstr>主要内容</vt:lpstr>
      <vt:lpstr>价格策略只是市场策略的手段之一，实施过程中需考虑成本、竞争对手等多重因素</vt:lpstr>
      <vt:lpstr>电商行业常见盈利模式与发展路线表明，前期往往需要用低价或免费来换取用户规模</vt:lpstr>
      <vt:lpstr>五矿电商平台在2014年试商用期，业务以免费为主，后续随着会员基础的增长可逐渐提高定价潜力；部分业务可采取永久免费</vt:lpstr>
      <vt:lpstr>交易业务收益包括：会员费、交易佣金、开发设计费、代运营费</vt:lpstr>
      <vt:lpstr>融资、支付业务收益包括：会员费、服务费、手续费、利息沉淀；付费商情与广告也在中期开始为平台贡献收益</vt:lpstr>
      <vt:lpstr>增值业务初期免费，后期通过推出差异化业务功能提高盈利能力；对合作伙伴在推广前期应降低门槛，待具备客户基础后考虑分成</vt:lpstr>
      <vt:lpstr>主要内容</vt:lpstr>
      <vt:lpstr>钢厂：通过与传统业务的协同，共同发展钢厂资源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2024-09-06T08:58:46.414</cp:lastPrinted>
  <dcterms:created xsi:type="dcterms:W3CDTF">2024-09-06T00:58:46Z</dcterms:created>
  <dcterms:modified xsi:type="dcterms:W3CDTF">2024-09-06T00:58:50Z</dcterms:modified>
</cp:coreProperties>
</file>