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1B39D3-9ED8-43A9-8F8A-6894E20225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6BDF3-6852-40A5-9084-534E96541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9A5C7B-25D5-44F4-9B57-917664252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9746C0-7D8D-4541-96A3-6CC8AB066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0833A4-2060-4568-A758-EF8FEB7AA7A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1E65DB-56BF-4DD9-AE9E-595CBAF3D4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FEFF1-D286-4976-AACC-EDD748DD86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F6CC79-4828-4C70-B9EC-9AAEB7BA7B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12F6DC-71E7-42DA-AE1F-4BA83EC898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47C2C7-D8F3-4F01-BDA4-309FA8DB47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134289-ABC5-4DB6-A37B-E8F65EED7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704311015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护理职业防护PPT大纲</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护理职业中的常见危害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防护措施与策略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引言</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护理职业防护的定义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护理职业防护是指在医疗护理工作中采取一系列有效措施，保护护士免受职业暴露危害的过程。</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护理职业防护的背景</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随着医疗技术的不断发展，护士在工作中面临的职业暴露风险也不断增加，如锐器伤、化学物质、生物污染等。因此，加强护理职业防护对于保障护士的身心健康至关重要。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护理职业防护的意义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有效的护理职业防护不仅可以降低护士的职业暴露风险，减少职业病的发生，还可以提高护士的工作积极性和工作效率，为病人提供更优质的护理服务。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护理职业防护的重要性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保障护士的身心健康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加强护理职业防护可以有效地减少护士在工作中遭受的各种职业危害，从而保障他们的身心健康。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提高护士的工作质量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良好的护理职业防护可以降低护士的职业暴露风险，使他们更加专注于工作，提高工作效率和工作质量。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维护医疗行业的形象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加强护理职业防护可以提升医疗行业的形象，增强社会对医疗行业的信任和认可。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34" r="3143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477" r="3147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通过本次PPT，向广大护理人员普及护理职业防护知识，提高他们的职业防护意识和技能，以保障他们的身心健康和工作安全。</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使护理人员了解常见的职业危害及防护措施，掌握正确的操作方法和应对策略，增强自我保护意识，降低职业暴露风险。</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目的与目标</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护理职业中的常见危害</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54963" y="3669933"/>
            <a:ext cx="11227434" cy="0"/>
          </a:xfrm>
          <a:prstGeom prst="line">
            <a:avLst/>
          </a:prstGeom>
          <a:ln w="8890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495032"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81401"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45047"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生物危害主要指病原微生物和寄生虫对护理人员的侵害，如病毒、细菌、真菌等。</a:t>
            </a:r>
          </a:p>
        </p:txBody>
      </p:sp>
      <p:sp>
        <p:nvSpPr>
          <p:cNvPr id="6" name="TextBox 6"/>
          <p:cNvSpPr txBox="1"/>
          <p:nvPr/>
        </p:nvSpPr>
        <p:spPr>
          <a:xfrm>
            <a:off x="2881401"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01</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生物危害</a:t>
              </a:r>
            </a:p>
          </p:txBody>
        </p:sp>
      </p:grpSp>
      <p:sp>
        <p:nvSpPr>
          <p:cNvPr id="29" name="AutoShape 29"/>
          <p:cNvSpPr/>
          <p:nvPr/>
        </p:nvSpPr>
        <p:spPr>
          <a:xfrm>
            <a:off x="2063911"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450280"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2213926"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ctr">
              <a:lnSpc>
                <a:spcPct val="150000"/>
              </a:lnSpc>
              <a:buFont typeface="Arial"/>
              <a:buChar char="•"/>
            </a:pPr>
            <a:r>
              <a:rPr lang="en-US" sz="1500">
                <a:solidFill>
                  <a:srgbClr val="FFFFFF">
                    <a:alpha val="100000"/>
                  </a:srgbClr>
                </a:solidFill>
                <a:latin typeface="Microsoft Yahei"/>
                <a:ea typeface="Microsoft Yahei"/>
                <a:cs typeface="Microsoft Yahei"/>
              </a:rPr>
              <a:t>·</a:t>
            </a:r>
          </a:p>
        </p:txBody>
      </p:sp>
      <p:sp>
        <p:nvSpPr>
          <p:cNvPr id="32" name="TextBox 32"/>
          <p:cNvSpPr txBox="1"/>
          <p:nvPr/>
        </p:nvSpPr>
        <p:spPr>
          <a:xfrm>
            <a:off x="4450280"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02</a:t>
            </a:r>
          </a:p>
        </p:txBody>
      </p:sp>
      <p:sp>
        <p:nvSpPr>
          <p:cNvPr id="33" name="AutoShape 33"/>
          <p:cNvSpPr/>
          <p:nvPr/>
        </p:nvSpPr>
        <p:spPr>
          <a:xfrm>
            <a:off x="4437484"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23854"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4587499"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接触患者血液、体液、分泌物等，可能感染乙肝、丙肝、艾滋病等病毒。</a:t>
            </a:r>
          </a:p>
        </p:txBody>
      </p:sp>
      <p:sp>
        <p:nvSpPr>
          <p:cNvPr id="36" name="TextBox 36"/>
          <p:cNvSpPr txBox="1"/>
          <p:nvPr/>
        </p:nvSpPr>
        <p:spPr>
          <a:xfrm>
            <a:off x="6823854"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03</a:t>
            </a:r>
          </a:p>
        </p:txBody>
      </p:sp>
      <p:sp>
        <p:nvSpPr>
          <p:cNvPr id="37" name="AutoShape 37"/>
          <p:cNvSpPr/>
          <p:nvPr/>
        </p:nvSpPr>
        <p:spPr>
          <a:xfrm>
            <a:off x="6043774" y="3853069"/>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8430144" y="3853069"/>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6193789" y="410548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与患者共用针头、刀片等锐器，易造成皮肤破损和血液传播疾病。</a:t>
            </a:r>
          </a:p>
        </p:txBody>
      </p:sp>
      <p:sp>
        <p:nvSpPr>
          <p:cNvPr id="40" name="TextBox 40"/>
          <p:cNvSpPr txBox="1"/>
          <p:nvPr/>
        </p:nvSpPr>
        <p:spPr>
          <a:xfrm>
            <a:off x="8430144" y="4557919"/>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04</a:t>
            </a:r>
          </a:p>
        </p:txBody>
      </p:sp>
      <p:sp>
        <p:nvSpPr>
          <p:cNvPr id="41" name="AutoShape 41"/>
          <p:cNvSpPr/>
          <p:nvPr/>
        </p:nvSpPr>
        <p:spPr>
          <a:xfrm>
            <a:off x="8320628" y="1481120"/>
            <a:ext cx="3227808" cy="199644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706998" y="1481120"/>
            <a:ext cx="840772" cy="1996440"/>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8470642" y="1733532"/>
            <a:ext cx="2160495" cy="15201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FFF">
                    <a:alpha val="100000"/>
                  </a:srgbClr>
                </a:solidFill>
                <a:latin typeface="Microsoft Yahei"/>
                <a:ea typeface="Microsoft Yahei"/>
                <a:cs typeface="Microsoft Yahei"/>
              </a:rPr>
              <a:t>接触患者排泄物、呕吐物等，可能感染细菌或病毒。</a:t>
            </a:r>
          </a:p>
        </p:txBody>
      </p:sp>
      <p:sp>
        <p:nvSpPr>
          <p:cNvPr id="44" name="TextBox 44"/>
          <p:cNvSpPr txBox="1"/>
          <p:nvPr/>
        </p:nvSpPr>
        <p:spPr>
          <a:xfrm>
            <a:off x="10706998" y="2185970"/>
            <a:ext cx="841438"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b="1">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化学危害</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化学危害主要指护理人员接触到的化学消毒剂、药物等对身体的侵害。</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1500">
                  <a:solidFill>
                    <a:schemeClr val="dk1">
                      <a:alpha val="100000"/>
                    </a:schemeClr>
                  </a:solidFill>
                  <a:latin typeface="Microsoft Yahei"/>
                  <a:ea typeface="Microsoft Yahei"/>
                  <a:cs typeface="Microsoft Yahei"/>
                </a:rPr>
                <a:t>·</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长期接触含氯、甲醛等化学消毒剂，可能引起皮肤过敏、呼吸道刺激等症状。</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接触抗肿瘤药物、抗生素等药物，可能对护理人员的肝、肾等器官造成损害。</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吸入麻醉药、镇静药等气体，可能对护理人员的神经系统造成影响。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350">
                <a:solidFill>
                  <a:schemeClr val="dk1">
                    <a:alpha val="100000"/>
                  </a:schemeClr>
                </a:solidFill>
                <a:latin typeface="Microsoft Yahei"/>
                <a:ea typeface="Microsoft Yahei"/>
                <a:cs typeface="Microsoft Yahei"/>
              </a:rPr>
              <a:t>· </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针头、刀片等锐器刺伤，可能导致皮肤破损和出血。</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低温环境下工作，可能引起冻伤、体温过低等症状。</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高温环境下工作，可能引起中暑、热射病等疾病。</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物理危害主要指护理人员接触到的锐器、高温、低温等物理因素对身体的侵害。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物理危害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心理社会危害</a:t>
              </a:r>
            </a:p>
          </p:txBody>
        </p:sp>
      </p:grpSp>
      <p:grpSp>
        <p:nvGrpSpPr>
          <p:cNvPr id="41" name="Group 41"/>
          <p:cNvGrpSpPr/>
          <p:nvPr/>
        </p:nvGrpSpPr>
        <p:grpSpPr>
          <a:xfrm>
            <a:off x="4630337" y="1360840"/>
            <a:ext cx="2931336" cy="1654845"/>
            <a:chOff x="4630337" y="1360840"/>
            <a:chExt cx="2931336" cy="1654845"/>
          </a:xfrm>
        </p:grpSpPr>
        <p:sp>
          <p:nvSpPr>
            <p:cNvPr id="42" name="TextBox 42"/>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高强度的工作压力，可能导致护理人员出现焦虑、抑郁等心理问题。</a:t>
              </a:r>
            </a:p>
          </p:txBody>
        </p:sp>
      </p:grpSp>
      <p:grpSp>
        <p:nvGrpSpPr>
          <p:cNvPr id="43" name="Group 43"/>
          <p:cNvGrpSpPr/>
          <p:nvPr/>
        </p:nvGrpSpPr>
        <p:grpSpPr>
          <a:xfrm>
            <a:off x="1301868" y="2328140"/>
            <a:ext cx="2931336" cy="1654845"/>
            <a:chOff x="1301868" y="2328140"/>
            <a:chExt cx="2931336" cy="1654845"/>
          </a:xfrm>
        </p:grpSpPr>
        <p:sp>
          <p:nvSpPr>
            <p:cNvPr id="44" name="TextBox 44"/>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1500">
                  <a:solidFill>
                    <a:schemeClr val="dk1">
                      <a:alpha val="100000"/>
                    </a:schemeClr>
                  </a:solidFill>
                  <a:latin typeface="Microsoft Yahei"/>
                  <a:ea typeface="Microsoft Yahei"/>
                  <a:cs typeface="Microsoft Yahei"/>
                </a:rPr>
                <a:t>·</a:t>
              </a:r>
            </a:p>
          </p:txBody>
        </p:sp>
      </p:grpSp>
      <p:grpSp>
        <p:nvGrpSpPr>
          <p:cNvPr id="45" name="Group 45"/>
          <p:cNvGrpSpPr/>
          <p:nvPr/>
        </p:nvGrpSpPr>
        <p:grpSpPr>
          <a:xfrm>
            <a:off x="535601" y="4514336"/>
            <a:ext cx="2931336" cy="1654845"/>
            <a:chOff x="535601" y="4514336"/>
            <a:chExt cx="2931336" cy="1654845"/>
          </a:xfrm>
        </p:grpSpPr>
        <p:sp>
          <p:nvSpPr>
            <p:cNvPr id="46" name="TextBox 46"/>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心理社会危害主要指护理人员在工作中面临的压力、紧张、疲劳等心理因素对身体的侵害。</a:t>
              </a:r>
            </a:p>
          </p:txBody>
        </p:sp>
      </p:grpSp>
      <p:grpSp>
        <p:nvGrpSpPr>
          <p:cNvPr id="47" name="Group 47"/>
          <p:cNvGrpSpPr/>
          <p:nvPr/>
        </p:nvGrpSpPr>
        <p:grpSpPr>
          <a:xfrm>
            <a:off x="7965273" y="2328140"/>
            <a:ext cx="2931336" cy="1654845"/>
            <a:chOff x="7965273" y="2328140"/>
            <a:chExt cx="2931336" cy="1654845"/>
          </a:xfrm>
        </p:grpSpPr>
        <p:sp>
          <p:nvSpPr>
            <p:cNvPr id="48" name="TextBox 48"/>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长时间的值班和倒班制度，可能影响护理人员的生物钟和睡眠质量。</a:t>
              </a:r>
            </a:p>
          </p:txBody>
        </p:sp>
      </p:grpSp>
      <p:grpSp>
        <p:nvGrpSpPr>
          <p:cNvPr id="49" name="Group 49"/>
          <p:cNvGrpSpPr/>
          <p:nvPr/>
        </p:nvGrpSpPr>
        <p:grpSpPr>
          <a:xfrm>
            <a:off x="8683648" y="4514336"/>
            <a:ext cx="2931336" cy="1654845"/>
            <a:chOff x="8683648" y="4514336"/>
            <a:chExt cx="2931336" cy="1654845"/>
          </a:xfrm>
        </p:grpSpPr>
        <p:sp>
          <p:nvSpPr>
            <p:cNvPr id="50" name="TextBox 5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与患者及其家属的沟通不良，可能引发护患矛盾和纠纷，对护理人员的心理造成负面影响。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防护措施与策略</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https://d.book118.com/217043110153006034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2024-09-08T21:59:58.174</cp:lastPrinted>
  <dcterms:created xsi:type="dcterms:W3CDTF">2024-09-08T13:59:58Z</dcterms:created>
  <dcterms:modified xsi:type="dcterms:W3CDTF">2024-09-08T14:00:00Z</dcterms:modified>
</cp:coreProperties>
</file>