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wmf" /><Relationship Id="rId2" Type="http://schemas.openxmlformats.org/officeDocument/2006/relationships/image" Target="../media/image2.wmf" /><Relationship Id="rId3" Type="http://schemas.openxmlformats.org/officeDocument/2006/relationships/image" Target="../media/image3.wmf" /><Relationship Id="rId4" Type="http://schemas.openxmlformats.org/officeDocument/2006/relationships/image" Target="../media/image4.wmf" /><Relationship Id="rId5" Type="http://schemas.openxmlformats.org/officeDocument/2006/relationships/image" Target="../media/image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2" Type="http://schemas.openxmlformats.org/officeDocument/2006/relationships/image" Target="../media/image9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wmf" /><Relationship Id="rId2" Type="http://schemas.openxmlformats.org/officeDocument/2006/relationships/image" Target="../media/image13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wmf" /><Relationship Id="rId2" Type="http://schemas.openxmlformats.org/officeDocument/2006/relationships/image" Target="../media/image15.wmf" /><Relationship Id="rId3" Type="http://schemas.openxmlformats.org/officeDocument/2006/relationships/image" Target="../media/image16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Relationship Id="rId2" Type="http://schemas.openxmlformats.org/officeDocument/2006/relationships/image" Target="../media/image18.w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Relationship Id="rId2" Type="http://schemas.openxmlformats.org/officeDocument/2006/relationships/image" Target="../media/image20.wmf" /><Relationship Id="rId3" Type="http://schemas.openxmlformats.org/officeDocument/2006/relationships/image" Target="../media/image21.wmf" /><Relationship Id="rId4" Type="http://schemas.openxmlformats.org/officeDocument/2006/relationships/image" Target="../media/image22.wmf" /><Relationship Id="rId5" Type="http://schemas.openxmlformats.org/officeDocument/2006/relationships/image" Target="../media/image23.w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wmf" /><Relationship Id="rId2" Type="http://schemas.openxmlformats.org/officeDocument/2006/relationships/image" Target="../media/image25.w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wmf" /><Relationship Id="rId2" Type="http://schemas.openxmlformats.org/officeDocument/2006/relationships/image" Target="../media/image27.wmf" /><Relationship Id="rId3" Type="http://schemas.openxmlformats.org/officeDocument/2006/relationships/image" Target="../media/image28.wmf" /><Relationship Id="rId4" Type="http://schemas.openxmlformats.org/officeDocument/2006/relationships/image" Target="../media/image29.wmf" /><Relationship Id="rId5" Type="http://schemas.openxmlformats.org/officeDocument/2006/relationships/image" Target="../media/image30.wmf" /><Relationship Id="rId6" Type="http://schemas.openxmlformats.org/officeDocument/2006/relationships/image" Target="../media/image31.wmf" /><Relationship Id="rId7" Type="http://schemas.openxmlformats.org/officeDocument/2006/relationships/image" Target="../media/image32.w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3.wmf" /><Relationship Id="rId2" Type="http://schemas.openxmlformats.org/officeDocument/2006/relationships/image" Target="../media/image34.wmf" /><Relationship Id="rId3" Type="http://schemas.openxmlformats.org/officeDocument/2006/relationships/image" Target="../media/image35.w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6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18E54-D7F4-43FC-8863-8ADF2B779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D1AFE-DCDB-4D14-82B3-E9DB050E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B7FCB-1661-49DD-95E9-F604CAB09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DA91F-7726-4058-994F-BA815A2BF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AD3D8C-1D22-496D-922B-6AFFEEBAB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CAF14-F4D2-47A7-A319-F4ED6117F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16B50C-AEB2-41C4-BED5-5D6C66A06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6CCEC-7C38-4481-9427-DF6754D90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2CCDF-26C1-4731-90FD-27107A269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5BB9D-0619-4FB4-8743-CAB49F2F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74A90-1000-4529-96A7-DCAA636E3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171F02D-623D-4ED7-A88E-9EA531EA01E3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B171810-02C9-4B5E-AA88-6C165DF5F993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A8897D1-36BD-405A-8C8D-A2E33E9AE244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994C93C-7926-46AA-8FAB-49E2159FD4D0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85153B3-FE4C-4CCD-AACB-754968C3278F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85A3102-0475-487D-A29B-A4843C174EFE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5EE50121-747C-4AEB-92BA-9EE7A0F8A71B}" type="footer">
              <a:rPr sz="1400"/>
              <a:t/>
            </a:fld>
            <a:endParaRPr sz="14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B185636-E116-4A7C-8CC7-05684388B631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A9F5103-CDC3-41EE-A2AD-FB1F26F31447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C43BBC6C-A556-42C3-BE8F-F43E8675CC9D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0267C48-A799-4F30-9869-46FEA066878A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2340348-2C69-429F-8583-13764F608E42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E2CF480-B64B-4C1A-9F2B-BCA6DD2E02EB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8D37816-397D-4DE9-9DD0-3BF46383E7BB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5DE7B22-FB3D-432B-8EC2-2F88A5608186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28324D4-5C57-4CED-897B-931B631C38F4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2B50C3C-ED3C-4526-A858-3205348EB133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D420443-8A2E-4574-A7FA-B539E65D85DB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2972DB0-066C-4D5B-8874-D09684D66AAA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E0A6306-994A-4CB0-B80B-44E2AB43A093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6DFD6CA-6060-457A-B6F0-6C83E557BB12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F588138-AEAA-4A3F-AD3A-7CEECBF7743A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5A6630F-0EB5-45D9-9D88-9682884BF507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C65E94C-83FB-48D3-9FE6-5900F8B7D9CE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7235987-1C1A-46FB-A7F5-96D33458B6C8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850FEE1-EC02-45B9-B813-56A20D1A634A}" type="footer">
              <a:rPr sz="1400"/>
              <a:t/>
            </a:fld>
            <a:endParaRPr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ctr"/>
            <a:fld id="{73E63F9A-2202-4416-B066-3E6B34A5B618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/>
            <a:fld id="{C9FD07E2-8D07-4360-BCB1-4453C876CD42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</p:sldLayoutIdLst>
  <p:transition/>
  <p:timing/>
  <p:hf sldNum="0" hdr="0" dt="0"/>
  <p:txStyles>
    <p:titleStyle>
      <a:lvl1pPr marL="0" indent="0" algn="ctr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baseline="0">
          <a:solidFill>
            <a:schemeClr val="tx2"/>
          </a:solidFill>
          <a:latin typeface="Arial"/>
          <a:ea typeface="宋体" charset="-122"/>
        </a:defRPr>
      </a:lvl1pPr>
    </p:titleStyle>
    <p:bodyStyle>
      <a:lvl1pPr marL="34290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baseline="0">
          <a:solidFill>
            <a:schemeClr val="tx1"/>
          </a:solidFill>
          <a:latin typeface="Arial"/>
          <a:ea typeface="宋体" charset="-122"/>
        </a:defRPr>
      </a:lvl1pPr>
      <a:lvl2pPr marL="742950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baseline="0">
          <a:solidFill>
            <a:schemeClr val="tx1"/>
          </a:solidFill>
          <a:latin typeface="Arial"/>
          <a:ea typeface="宋体" charset="-122"/>
        </a:defRPr>
      </a:lvl2pPr>
      <a:lvl3pPr marL="11430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baseline="0">
          <a:solidFill>
            <a:schemeClr val="tx1"/>
          </a:solidFill>
          <a:latin typeface="Arial"/>
          <a:ea typeface="宋体" charset="-122"/>
        </a:defRPr>
      </a:lvl3pPr>
      <a:lvl4pPr marL="16002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baseline="0">
          <a:solidFill>
            <a:schemeClr val="tx1"/>
          </a:solidFill>
          <a:latin typeface="Arial"/>
          <a:ea typeface="宋体" charset="-122"/>
        </a:defRPr>
      </a:lvl4pPr>
      <a:lvl5pPr marL="20574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baseline="0">
          <a:solidFill>
            <a:schemeClr val="tx1"/>
          </a:solidFill>
          <a:latin typeface="Arial"/>
          <a:ea typeface="宋体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oleObject" Target="../embeddings/oleObject5.bin" TargetMode="Internal" /><Relationship Id="rId11" Type="http://schemas.openxmlformats.org/officeDocument/2006/relationships/image" Target="../media/image5.wmf" /><Relationship Id="rId12" Type="http://schemas.openxmlformats.org/officeDocument/2006/relationships/vmlDrawing" Target="../drawings/vmlDrawing1.v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2.wmf" /><Relationship Id="rId6" Type="http://schemas.openxmlformats.org/officeDocument/2006/relationships/oleObject" Target="../embeddings/oleObject3.bin" TargetMode="Internal" /><Relationship Id="rId7" Type="http://schemas.openxmlformats.org/officeDocument/2006/relationships/image" Target="../media/image3.wmf" /><Relationship Id="rId8" Type="http://schemas.openxmlformats.org/officeDocument/2006/relationships/oleObject" Target="../embeddings/oleObject4.bin" TargetMode="Internal" /><Relationship Id="rId9" Type="http://schemas.openxmlformats.org/officeDocument/2006/relationships/image" Target="../media/image4.wmf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4.bin" TargetMode="Internal" /><Relationship Id="rId3" Type="http://schemas.openxmlformats.org/officeDocument/2006/relationships/image" Target="../media/image6.wmf" /><Relationship Id="rId4" Type="http://schemas.openxmlformats.org/officeDocument/2006/relationships/vmlDrawing" Target="../drawings/vmlDrawing2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oleObject" Target="../embeddings/oleObject31.bin" TargetMode="Internal" /><Relationship Id="rId3" Type="http://schemas.openxmlformats.org/officeDocument/2006/relationships/image" Target="../media/image8.wmf" /><Relationship Id="rId4" Type="http://schemas.openxmlformats.org/officeDocument/2006/relationships/oleObject" Target="../embeddings/oleObject32.bin" TargetMode="Internal" /><Relationship Id="rId5" Type="http://schemas.openxmlformats.org/officeDocument/2006/relationships/image" Target="../media/image9.wmf" /><Relationship Id="rId6" Type="http://schemas.openxmlformats.org/officeDocument/2006/relationships/vmlDrawing" Target="../drawings/vmlDrawing3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oleObject" Target="../embeddings/oleObject37.bin" TargetMode="Internal" /><Relationship Id="rId3" Type="http://schemas.openxmlformats.org/officeDocument/2006/relationships/image" Target="../media/image10.wmf" /><Relationship Id="rId4" Type="http://schemas.openxmlformats.org/officeDocument/2006/relationships/oleObject" Target="../embeddings/oleObject38.bin" TargetMode="Internal" /><Relationship Id="rId5" Type="http://schemas.openxmlformats.org/officeDocument/2006/relationships/image" Target="../media/image11.wmf" /><Relationship Id="rId6" Type="http://schemas.openxmlformats.org/officeDocument/2006/relationships/vmlDrawing" Target="../drawings/vmlDrawing4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oleObject" Target="../embeddings/oleObject42.bin" TargetMode="Internal" /><Relationship Id="rId3" Type="http://schemas.openxmlformats.org/officeDocument/2006/relationships/image" Target="../media/image12.wmf" /><Relationship Id="rId4" Type="http://schemas.openxmlformats.org/officeDocument/2006/relationships/oleObject" Target="../embeddings/oleObject43.bin" TargetMode="Internal" /><Relationship Id="rId5" Type="http://schemas.openxmlformats.org/officeDocument/2006/relationships/image" Target="../media/image13.wmf" /><Relationship Id="rId6" Type="http://schemas.openxmlformats.org/officeDocument/2006/relationships/vmlDrawing" Target="../drawings/vmlDrawing5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oleObject" Target="../embeddings/oleObject47.bin" TargetMode="Internal" /><Relationship Id="rId3" Type="http://schemas.openxmlformats.org/officeDocument/2006/relationships/image" Target="../media/image14.wmf" /><Relationship Id="rId4" Type="http://schemas.openxmlformats.org/officeDocument/2006/relationships/oleObject" Target="../embeddings/oleObject48.bin" TargetMode="Internal" /><Relationship Id="rId5" Type="http://schemas.openxmlformats.org/officeDocument/2006/relationships/image" Target="../media/image15.wmf" /><Relationship Id="rId6" Type="http://schemas.openxmlformats.org/officeDocument/2006/relationships/oleObject" Target="../embeddings/oleObject49.bin" TargetMode="Internal" /><Relationship Id="rId7" Type="http://schemas.openxmlformats.org/officeDocument/2006/relationships/image" Target="../media/image16.wmf" /><Relationship Id="rId8" Type="http://schemas.openxmlformats.org/officeDocument/2006/relationships/vmlDrawing" Target="../drawings/vmlDrawing6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oleObject" Target="../embeddings/oleObject55.bin" TargetMode="Internal" /><Relationship Id="rId3" Type="http://schemas.openxmlformats.org/officeDocument/2006/relationships/image" Target="../media/image17.wmf" /><Relationship Id="rId4" Type="http://schemas.openxmlformats.org/officeDocument/2006/relationships/oleObject" Target="../embeddings/oleObject56.bin" TargetMode="Internal" /><Relationship Id="rId5" Type="http://schemas.openxmlformats.org/officeDocument/2006/relationships/image" Target="../media/image18.wmf" /><Relationship Id="rId6" Type="http://schemas.openxmlformats.org/officeDocument/2006/relationships/vmlDrawing" Target="../drawings/vmlDrawing7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10" Type="http://schemas.openxmlformats.org/officeDocument/2006/relationships/oleObject" Target="../embeddings/oleObject66.bin" TargetMode="Internal" /><Relationship Id="rId11" Type="http://schemas.openxmlformats.org/officeDocument/2006/relationships/image" Target="../media/image23.wmf" /><Relationship Id="rId12" Type="http://schemas.openxmlformats.org/officeDocument/2006/relationships/vmlDrawing" Target="../drawings/vmlDrawing8.vml" /><Relationship Id="rId2" Type="http://schemas.openxmlformats.org/officeDocument/2006/relationships/oleObject" Target="../embeddings/oleObject62.bin" TargetMode="Internal" /><Relationship Id="rId3" Type="http://schemas.openxmlformats.org/officeDocument/2006/relationships/image" Target="../media/image19.wmf" /><Relationship Id="rId4" Type="http://schemas.openxmlformats.org/officeDocument/2006/relationships/oleObject" Target="../embeddings/oleObject63.bin" TargetMode="Internal" /><Relationship Id="rId5" Type="http://schemas.openxmlformats.org/officeDocument/2006/relationships/image" Target="../media/image20.wmf" /><Relationship Id="rId6" Type="http://schemas.openxmlformats.org/officeDocument/2006/relationships/oleObject" Target="../embeddings/oleObject64.bin" TargetMode="Internal" /><Relationship Id="rId7" Type="http://schemas.openxmlformats.org/officeDocument/2006/relationships/image" Target="../media/image21.wmf" /><Relationship Id="rId8" Type="http://schemas.openxmlformats.org/officeDocument/2006/relationships/oleObject" Target="../embeddings/oleObject65.bin" TargetMode="Internal" /><Relationship Id="rId9" Type="http://schemas.openxmlformats.org/officeDocument/2006/relationships/image" Target="../media/image22.wm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oleObject" Target="../embeddings/oleObject68.bin" TargetMode="Internal" /><Relationship Id="rId3" Type="http://schemas.openxmlformats.org/officeDocument/2006/relationships/image" Target="../media/image24.wmf" /><Relationship Id="rId4" Type="http://schemas.openxmlformats.org/officeDocument/2006/relationships/oleObject" Target="../embeddings/oleObject69.bin" TargetMode="Internal" /><Relationship Id="rId5" Type="http://schemas.openxmlformats.org/officeDocument/2006/relationships/image" Target="../media/image25.wmf" /><Relationship Id="rId6" Type="http://schemas.openxmlformats.org/officeDocument/2006/relationships/vmlDrawing" Target="../drawings/vmlDrawing9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10" Type="http://schemas.openxmlformats.org/officeDocument/2006/relationships/oleObject" Target="../embeddings/oleObject75.bin" TargetMode="Internal" /><Relationship Id="rId11" Type="http://schemas.openxmlformats.org/officeDocument/2006/relationships/image" Target="../media/image30.wmf" /><Relationship Id="rId12" Type="http://schemas.openxmlformats.org/officeDocument/2006/relationships/oleObject" Target="../embeddings/oleObject76.bin" TargetMode="Internal" /><Relationship Id="rId13" Type="http://schemas.openxmlformats.org/officeDocument/2006/relationships/image" Target="../media/image31.wmf" /><Relationship Id="rId14" Type="http://schemas.openxmlformats.org/officeDocument/2006/relationships/oleObject" Target="../embeddings/oleObject77.bin" TargetMode="Internal" /><Relationship Id="rId15" Type="http://schemas.openxmlformats.org/officeDocument/2006/relationships/image" Target="../media/image32.wmf" /><Relationship Id="rId16" Type="http://schemas.openxmlformats.org/officeDocument/2006/relationships/vmlDrawing" Target="../drawings/vmlDrawing10.vml" /><Relationship Id="rId2" Type="http://schemas.openxmlformats.org/officeDocument/2006/relationships/oleObject" Target="../embeddings/oleObject71.bin" TargetMode="Internal" /><Relationship Id="rId3" Type="http://schemas.openxmlformats.org/officeDocument/2006/relationships/image" Target="../media/image26.wmf" /><Relationship Id="rId4" Type="http://schemas.openxmlformats.org/officeDocument/2006/relationships/oleObject" Target="../embeddings/oleObject72.bin" TargetMode="Internal" /><Relationship Id="rId5" Type="http://schemas.openxmlformats.org/officeDocument/2006/relationships/image" Target="../media/image27.wmf" /><Relationship Id="rId6" Type="http://schemas.openxmlformats.org/officeDocument/2006/relationships/oleObject" Target="../embeddings/oleObject73.bin" TargetMode="Internal" /><Relationship Id="rId7" Type="http://schemas.openxmlformats.org/officeDocument/2006/relationships/image" Target="../media/image28.wmf" /><Relationship Id="rId8" Type="http://schemas.openxmlformats.org/officeDocument/2006/relationships/oleObject" Target="../embeddings/oleObject74.bin" TargetMode="Internal" /><Relationship Id="rId9" Type="http://schemas.openxmlformats.org/officeDocument/2006/relationships/image" Target="../media/image29.wmf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2" Type="http://schemas.openxmlformats.org/officeDocument/2006/relationships/oleObject" Target="../embeddings/oleObject82.bin" TargetMode="Internal" /><Relationship Id="rId3" Type="http://schemas.openxmlformats.org/officeDocument/2006/relationships/image" Target="../media/image33.wmf" /><Relationship Id="rId4" Type="http://schemas.openxmlformats.org/officeDocument/2006/relationships/oleObject" Target="../embeddings/oleObject83.bin" TargetMode="Internal" /><Relationship Id="rId5" Type="http://schemas.openxmlformats.org/officeDocument/2006/relationships/image" Target="../media/image34.wmf" /><Relationship Id="rId6" Type="http://schemas.openxmlformats.org/officeDocument/2006/relationships/oleObject" Target="../embeddings/oleObject84.bin" TargetMode="Internal" /><Relationship Id="rId7" Type="http://schemas.openxmlformats.org/officeDocument/2006/relationships/image" Target="../media/image35.wmf" /><Relationship Id="rId8" Type="http://schemas.openxmlformats.org/officeDocument/2006/relationships/vmlDrawing" Target="../drawings/vmlDrawing11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86.bin" TargetMode="Internal" /><Relationship Id="rId3" Type="http://schemas.openxmlformats.org/officeDocument/2006/relationships/image" Target="../media/image36.wmf" /><Relationship Id="rId4" Type="http://schemas.openxmlformats.org/officeDocument/2006/relationships/vmlDrawing" Target="../drawings/vmlDrawing12.v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53032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"/>
          <p:cNvSpPr/>
          <p:nvPr>
            <p:ph type="ctrTitle"/>
          </p:nvPr>
        </p:nvSpPr>
        <p:spPr>
          <a:xfrm>
            <a:off x="611188" y="1484312"/>
            <a:ext cx="7772400" cy="14319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b="1"/>
              <a:t>第十一章 相关与回归分析</a:t>
            </a:r>
            <a:endParaRPr b="1"/>
          </a:p>
        </p:txBody>
      </p:sp>
      <p:sp>
        <p:nvSpPr>
          <p:cNvPr id="3075" name=""/>
          <p:cNvSpPr/>
          <p:nvPr>
            <p:ph type="subTitle" idx="1"/>
          </p:nvPr>
        </p:nvSpPr>
        <p:spPr>
          <a:xfrm>
            <a:off x="1331912" y="3068638"/>
            <a:ext cx="7056438" cy="24717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l"/>
            <a:r>
              <a:rPr b="1"/>
              <a:t>一、相关与回归分析的基本概念</a:t>
            </a:r>
            <a:endParaRPr b="1"/>
          </a:p>
          <a:p>
            <a:pPr lvl="0" algn="l"/>
            <a:r>
              <a:rPr b="1"/>
              <a:t>二、简单线性回归分析</a:t>
            </a:r>
            <a:endParaRPr b="1"/>
          </a:p>
          <a:p>
            <a:pPr lvl="0" algn="l"/>
            <a:r>
              <a:rPr b="1"/>
              <a:t>三、相关分析</a:t>
            </a:r>
            <a:endParaRPr b="1"/>
          </a:p>
        </p:txBody>
      </p:sp>
      <p:sp>
        <p:nvSpPr>
          <p:cNvPr id="30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0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8A28CEE-FD59-43DC-BEF6-41ADC95975FE}" type="footer">
              <a:rPr sz="1400"/>
              <a:t/>
            </a:fld>
            <a:endParaRPr sz="1400"/>
          </a:p>
        </p:txBody>
      </p:sp>
      <p:sp>
        <p:nvSpPr>
          <p:cNvPr id="3078" name="TextBox 307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一、</a:t>
            </a:r>
            <a:r>
              <a:rPr b="1"/>
              <a:t>相关与回归分析的基本概念</a:t>
            </a:r>
            <a:endParaRPr b="1"/>
          </a:p>
        </p:txBody>
      </p:sp>
      <p:sp>
        <p:nvSpPr>
          <p:cNvPr id="4099" name=""/>
          <p:cNvSpPr/>
          <p:nvPr>
            <p:ph type="body" idx="4294967295"/>
          </p:nvPr>
        </p:nvSpPr>
        <p:spPr>
          <a:xfrm>
            <a:off x="457200" y="1905000"/>
            <a:ext cx="8507412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solidFill>
                  <a:srgbClr val="FF0000"/>
                </a:solidFill>
              </a:rPr>
              <a:t>函数关系与相关关系</a:t>
            </a:r>
            <a:endParaRPr b="1">
              <a:solidFill>
                <a:srgbClr val="FF0000"/>
              </a:solidFill>
            </a:endParaRPr>
          </a:p>
          <a:p>
            <a:pPr lvl="0">
              <a:buNone/>
            </a:pPr>
            <a:r>
              <a:rPr b="1">
                <a:solidFill>
                  <a:srgbClr val="FF0000"/>
                </a:solidFill>
              </a:rPr>
              <a:t>        </a:t>
            </a:r>
            <a:r>
              <a:rPr sz="2400" b="1">
                <a:solidFill>
                  <a:srgbClr val="FF0000"/>
                </a:solidFill>
              </a:rPr>
              <a:t>函数关系：</a:t>
            </a:r>
            <a:r>
              <a:rPr sz="2400" b="1"/>
              <a:t>当一个或几个变量取值一定时，另一个变量有确定值与之对应，我们称这种关系为确定的函数关系。</a:t>
            </a:r>
            <a:endParaRPr sz="2400" b="1"/>
          </a:p>
          <a:p>
            <a:pPr lvl="0">
              <a:buNone/>
            </a:pPr>
            <a:r>
              <a:rPr sz="2400" b="1"/>
              <a:t>           </a:t>
            </a:r>
            <a:r>
              <a:rPr sz="2400" b="1">
                <a:solidFill>
                  <a:srgbClr val="FF0000"/>
                </a:solidFill>
              </a:rPr>
              <a:t>相关关系：</a:t>
            </a:r>
            <a:r>
              <a:rPr sz="2400" b="1"/>
              <a:t>当一个或几个相互联系的变量取一定数值时</a:t>
            </a:r>
            <a:endParaRPr sz="2400" b="1"/>
          </a:p>
          <a:p>
            <a:pPr lvl="0">
              <a:buNone/>
            </a:pPr>
            <a:r>
              <a:rPr sz="2400" b="1"/>
              <a:t>    ，与之对应的另一个变量的值虽然不确定，但它仍按某种规律在一定范围内变化，我们称这种相互关系为具有不确定性的相关关系。</a:t>
            </a:r>
            <a:endParaRPr sz="2400" b="1"/>
          </a:p>
          <a:p>
            <a:pPr lvl="0">
              <a:buNone/>
            </a:pPr>
            <a:r>
              <a:rPr sz="2400" b="1"/>
              <a:t>           </a:t>
            </a:r>
            <a:r>
              <a:rPr sz="2400" b="1">
                <a:solidFill>
                  <a:srgbClr val="FF0000"/>
                </a:solidFill>
              </a:rPr>
              <a:t>函数关系</a:t>
            </a:r>
            <a:r>
              <a:rPr sz="2400" b="1"/>
              <a:t>和</a:t>
            </a:r>
            <a:r>
              <a:rPr sz="2400" b="1">
                <a:solidFill>
                  <a:srgbClr val="FF0000"/>
                </a:solidFill>
              </a:rPr>
              <a:t>相关关系</a:t>
            </a:r>
            <a:r>
              <a:rPr sz="2400" b="1"/>
              <a:t>在一定条件下可以相互转化。</a:t>
            </a:r>
            <a:endParaRPr sz="2400" b="1"/>
          </a:p>
          <a:p>
            <a:pPr lvl="0">
              <a:buNone/>
            </a:pPr>
            <a:endParaRPr sz="2400" b="1"/>
          </a:p>
        </p:txBody>
      </p:sp>
      <p:sp>
        <p:nvSpPr>
          <p:cNvPr id="410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10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B838F23-2490-4F04-9358-82672663447F}" type="footer">
              <a:rPr sz="1400"/>
              <a:t/>
            </a:fld>
            <a:endParaRPr sz="1400"/>
          </a:p>
        </p:txBody>
      </p:sp>
      <p:sp>
        <p:nvSpPr>
          <p:cNvPr id="4102" name="TextBox 410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一、</a:t>
            </a:r>
            <a:r>
              <a:rPr b="1"/>
              <a:t>相关与回归分析的基本概念</a:t>
            </a:r>
            <a:endParaRPr b="1"/>
          </a:p>
        </p:txBody>
      </p:sp>
      <p:sp>
        <p:nvSpPr>
          <p:cNvPr id="5123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solidFill>
                  <a:srgbClr val="FF0000"/>
                </a:solidFill>
              </a:rPr>
              <a:t>相关关系的种类</a:t>
            </a:r>
            <a:endParaRPr b="1">
              <a:solidFill>
                <a:srgbClr val="FF0000"/>
              </a:solidFill>
            </a:endParaRPr>
          </a:p>
          <a:p>
            <a:pPr lvl="0"/>
            <a:endParaRPr b="1">
              <a:solidFill>
                <a:srgbClr val="FF0000"/>
              </a:solidFill>
            </a:endParaRPr>
          </a:p>
          <a:p>
            <a:pPr lvl="0"/>
            <a:endParaRPr b="1">
              <a:solidFill>
                <a:srgbClr val="FF0000"/>
              </a:solidFill>
            </a:endParaRPr>
          </a:p>
          <a:p>
            <a:pPr lvl="0"/>
            <a:endParaRPr b="1">
              <a:solidFill>
                <a:srgbClr val="FF0000"/>
              </a:solidFill>
            </a:endParaRPr>
          </a:p>
        </p:txBody>
      </p:sp>
      <p:sp>
        <p:nvSpPr>
          <p:cNvPr id="5124" name=""/>
          <p:cNvSpPr/>
          <p:nvPr/>
        </p:nvSpPr>
        <p:spPr>
          <a:xfrm>
            <a:off x="1476375" y="4221162"/>
            <a:ext cx="89535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sz="2800" b="1">
                <a:solidFill>
                  <a:schemeClr val="hlink"/>
                </a:solidFill>
                <a:latin typeface="Tahoma" pitchFamily="2" charset="0"/>
              </a:rPr>
              <a:t>相关</a:t>
            </a:r>
            <a:endParaRPr sz="2800" b="1">
              <a:solidFill>
                <a:schemeClr val="hlink"/>
              </a:solidFill>
              <a:latin typeface="Tahoma" pitchFamily="2" charset="0"/>
            </a:endParaRPr>
          </a:p>
        </p:txBody>
      </p:sp>
      <p:sp>
        <p:nvSpPr>
          <p:cNvPr id="5125" name=""/>
          <p:cNvSpPr/>
          <p:nvPr/>
        </p:nvSpPr>
        <p:spPr>
          <a:xfrm>
            <a:off x="2411412" y="2781300"/>
            <a:ext cx="215900" cy="3384550"/>
          </a:xfrm>
          <a:prstGeom prst="leftBrace">
            <a:avLst>
              <a:gd name="adj1" fmla="val 130637"/>
              <a:gd name="adj2" fmla="val 50000"/>
            </a:avLst>
          </a:prstGeom>
          <a:noFill/>
          <a:ln cmpd="sng">
            <a:solidFill>
              <a:schemeClr val="tx1"/>
            </a:solidFill>
            <a:round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5126" name=""/>
          <p:cNvSpPr/>
          <p:nvPr/>
        </p:nvSpPr>
        <p:spPr>
          <a:xfrm>
            <a:off x="2771775" y="2708275"/>
            <a:ext cx="60261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sz="2000" b="1">
                <a:latin typeface="Tahoma" pitchFamily="2" charset="0"/>
              </a:rPr>
              <a:t>完全相关；不完全相关；不相关（</a:t>
            </a:r>
            <a:r>
              <a:rPr sz="2000" b="1">
                <a:solidFill>
                  <a:schemeClr val="hlink"/>
                </a:solidFill>
                <a:latin typeface="Tahoma" pitchFamily="2" charset="0"/>
              </a:rPr>
              <a:t>按相关程度划分</a:t>
            </a:r>
            <a:r>
              <a:rPr sz="2000" b="1">
                <a:latin typeface="Tahoma" pitchFamily="2" charset="0"/>
              </a:rPr>
              <a:t>）</a:t>
            </a:r>
            <a:endParaRPr sz="2000" b="1">
              <a:latin typeface="Tahoma" pitchFamily="2" charset="0"/>
            </a:endParaRPr>
          </a:p>
        </p:txBody>
      </p:sp>
      <p:sp>
        <p:nvSpPr>
          <p:cNvPr id="5127" name=""/>
          <p:cNvSpPr/>
          <p:nvPr/>
        </p:nvSpPr>
        <p:spPr>
          <a:xfrm>
            <a:off x="2771775" y="3500438"/>
            <a:ext cx="3841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latin typeface="Tahoma" pitchFamily="2" charset="0"/>
              </a:rPr>
              <a:t>正相关；负相关（</a:t>
            </a:r>
            <a:r>
              <a:rPr b="1">
                <a:solidFill>
                  <a:schemeClr val="hlink"/>
                </a:solidFill>
                <a:latin typeface="Tahoma" pitchFamily="2" charset="0"/>
              </a:rPr>
              <a:t>按相关方向划分</a:t>
            </a:r>
            <a:r>
              <a:rPr b="1">
                <a:latin typeface="Tahoma" pitchFamily="2" charset="0"/>
              </a:rPr>
              <a:t>）</a:t>
            </a:r>
            <a:endParaRPr b="1">
              <a:latin typeface="Tahoma" pitchFamily="2" charset="0"/>
            </a:endParaRPr>
          </a:p>
        </p:txBody>
      </p:sp>
      <p:sp>
        <p:nvSpPr>
          <p:cNvPr id="5128" name=""/>
          <p:cNvSpPr/>
          <p:nvPr/>
        </p:nvSpPr>
        <p:spPr>
          <a:xfrm>
            <a:off x="2771775" y="4292600"/>
            <a:ext cx="45275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latin typeface="Tahoma" pitchFamily="2" charset="0"/>
              </a:rPr>
              <a:t>线性相关；非线性相关（</a:t>
            </a:r>
            <a:r>
              <a:rPr b="1">
                <a:solidFill>
                  <a:schemeClr val="hlink"/>
                </a:solidFill>
                <a:latin typeface="Tahoma" pitchFamily="2" charset="0"/>
              </a:rPr>
              <a:t>按相关形式划分</a:t>
            </a:r>
            <a:r>
              <a:rPr b="1">
                <a:latin typeface="Tahoma" pitchFamily="2" charset="0"/>
              </a:rPr>
              <a:t>）</a:t>
            </a:r>
            <a:endParaRPr b="1">
              <a:latin typeface="Tahoma" pitchFamily="2" charset="0"/>
            </a:endParaRPr>
          </a:p>
        </p:txBody>
      </p:sp>
      <p:sp>
        <p:nvSpPr>
          <p:cNvPr id="5129" name=""/>
          <p:cNvSpPr/>
          <p:nvPr/>
        </p:nvSpPr>
        <p:spPr>
          <a:xfrm>
            <a:off x="2771775" y="5013325"/>
            <a:ext cx="4756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latin typeface="Tahoma" pitchFamily="2" charset="0"/>
              </a:rPr>
              <a:t>单相关；复相关；偏向关（</a:t>
            </a:r>
            <a:r>
              <a:rPr b="1">
                <a:solidFill>
                  <a:schemeClr val="hlink"/>
                </a:solidFill>
                <a:latin typeface="Tahoma" pitchFamily="2" charset="0"/>
              </a:rPr>
              <a:t>按变量多少划分</a:t>
            </a:r>
            <a:r>
              <a:rPr b="1">
                <a:latin typeface="Tahoma" pitchFamily="2" charset="0"/>
              </a:rPr>
              <a:t>）</a:t>
            </a:r>
            <a:endParaRPr b="1">
              <a:latin typeface="Tahoma" pitchFamily="2" charset="0"/>
            </a:endParaRPr>
          </a:p>
        </p:txBody>
      </p:sp>
      <p:sp>
        <p:nvSpPr>
          <p:cNvPr id="5130" name=""/>
          <p:cNvSpPr/>
          <p:nvPr/>
        </p:nvSpPr>
        <p:spPr>
          <a:xfrm>
            <a:off x="2771775" y="5876925"/>
            <a:ext cx="42989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latin typeface="Tahoma" pitchFamily="2" charset="0"/>
              </a:rPr>
              <a:t>真实相关；虚假相关（</a:t>
            </a:r>
            <a:r>
              <a:rPr b="1">
                <a:solidFill>
                  <a:schemeClr val="hlink"/>
                </a:solidFill>
                <a:latin typeface="Tahoma" pitchFamily="2" charset="0"/>
              </a:rPr>
              <a:t>按相关性质划分</a:t>
            </a:r>
            <a:r>
              <a:rPr b="1">
                <a:latin typeface="Tahoma" pitchFamily="2" charset="0"/>
              </a:rPr>
              <a:t>）</a:t>
            </a:r>
            <a:endParaRPr b="1">
              <a:latin typeface="Tahoma" pitchFamily="2" charset="0"/>
            </a:endParaRPr>
          </a:p>
        </p:txBody>
      </p:sp>
      <p:sp>
        <p:nvSpPr>
          <p:cNvPr id="513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3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6F69D3F-D5A3-4A4B-84A0-00CB2F6FE580}" type="footer">
              <a:rPr sz="1400"/>
              <a:t/>
            </a:fld>
            <a:endParaRPr sz="1400"/>
          </a:p>
        </p:txBody>
      </p:sp>
      <p:sp>
        <p:nvSpPr>
          <p:cNvPr id="5133" name="TextBox 513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相关与回归分析(4)共42页，您现在浏览的是第3页!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一、</a:t>
            </a:r>
            <a:r>
              <a:rPr b="1"/>
              <a:t>相关与回归分析的基本概念</a:t>
            </a:r>
            <a:endParaRPr b="1"/>
          </a:p>
        </p:txBody>
      </p:sp>
      <p:sp>
        <p:nvSpPr>
          <p:cNvPr id="7171" name=""/>
          <p:cNvSpPr/>
          <p:nvPr>
            <p:ph type="body" idx="4294967295"/>
          </p:nvPr>
        </p:nvSpPr>
        <p:spPr>
          <a:xfrm>
            <a:off x="457200" y="1628775"/>
            <a:ext cx="8435975" cy="489585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solidFill>
                  <a:srgbClr val="FF0000"/>
                </a:solidFill>
              </a:rPr>
              <a:t>相关表和相关图</a:t>
            </a:r>
            <a:endParaRPr b="1">
              <a:solidFill>
                <a:srgbClr val="FF0000"/>
              </a:solidFill>
            </a:endParaRPr>
          </a:p>
          <a:p>
            <a:pPr lvl="0">
              <a:buNone/>
            </a:pPr>
            <a:r>
              <a:rPr b="1">
                <a:solidFill>
                  <a:srgbClr val="FF0000"/>
                </a:solidFill>
              </a:rPr>
              <a:t>        </a:t>
            </a:r>
            <a:r>
              <a:rPr sz="2000" b="1">
                <a:solidFill>
                  <a:srgbClr val="FF0000"/>
                </a:solidFill>
              </a:rPr>
              <a:t>相关表</a:t>
            </a:r>
            <a:r>
              <a:rPr sz="2000" b="1"/>
              <a:t>是反映变量之间相关关系的统计表。将某一变量按其值的大小排列，然后再将与其相关的另一变量的对应值平行排列，便可得到简单的相关表。 </a:t>
            </a:r>
            <a:endParaRPr b="1"/>
          </a:p>
        </p:txBody>
      </p:sp>
      <p:graphicFrame>
        <p:nvGraphicFramePr>
          <p:cNvPr id="7172" name=""/>
          <p:cNvGraphicFramePr>
            <a:graphicFrameLocks noGrp="1"/>
          </p:cNvGraphicFramePr>
          <p:nvPr>
            <p:ph sz="quarter" idx="2"/>
          </p:nvPr>
        </p:nvGraphicFramePr>
        <p:xfrm>
          <a:off x="684212" y="3644900"/>
          <a:ext cx="8207375" cy="1036955"/>
        </p:xfrm>
        <a:graphic>
          <a:graphicData uri="http://schemas.openxmlformats.org/drawingml/2006/table">
            <a:tbl>
              <a:tblPr/>
              <a:tblGrid>
                <a:gridCol w="2176462"/>
                <a:gridCol w="603250"/>
                <a:gridCol w="577850"/>
                <a:gridCol w="628650"/>
                <a:gridCol w="601662"/>
                <a:gridCol w="603250"/>
                <a:gridCol w="603250"/>
                <a:gridCol w="603250"/>
                <a:gridCol w="603250"/>
                <a:gridCol w="603250"/>
                <a:gridCol w="603250"/>
              </a:tblGrid>
              <a:tr h="334962"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企业编号</a:t>
                      </a:r>
                      <a:endParaRPr sz="1600" b="1"/>
                    </a:p>
                  </a:txBody>
                  <a:tcPr anchor="ctr">
                    <a:lnL cap="flat" cmpd="sng">
                      <a:noFill/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1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2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3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4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6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7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8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9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10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cap="flat" cmpd="sng">
                      <a:noFill/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38138"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广告费（万元）</a:t>
                      </a:r>
                      <a:endParaRPr sz="1600" b="1"/>
                    </a:p>
                  </a:txBody>
                  <a:tcPr anchor="ctr">
                    <a:lnL cap="flat" cmpd="sng">
                      <a:noFill/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20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15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40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30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42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60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65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70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53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78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cap="flat" cmpd="sng">
                      <a:noFill/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363538"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年销售收入（百万元）</a:t>
                      </a:r>
                      <a:endParaRPr sz="1600" b="1"/>
                    </a:p>
                  </a:txBody>
                  <a:tcPr anchor="ctr">
                    <a:lnL cap="flat" cmpd="sng">
                      <a:noFill/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25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18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60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45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62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88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92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99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75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98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cap="flat" cmpd="sng">
                      <a:noFill/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222" name=""/>
          <p:cNvSpPr/>
          <p:nvPr/>
        </p:nvSpPr>
        <p:spPr>
          <a:xfrm>
            <a:off x="2843212" y="3141662"/>
            <a:ext cx="3176588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latin typeface="Tahoma" pitchFamily="2" charset="0"/>
              </a:rPr>
              <a:t>年销售收入和广告费原始资料</a:t>
            </a:r>
            <a:endParaRPr b="1">
              <a:latin typeface="Tahoma" pitchFamily="2" charset="0"/>
            </a:endParaRPr>
          </a:p>
        </p:txBody>
      </p:sp>
      <p:graphicFrame>
        <p:nvGraphicFramePr>
          <p:cNvPr id="7223" name=""/>
          <p:cNvGraphicFramePr>
            <a:graphicFrameLocks noGrp="1"/>
          </p:cNvGraphicFramePr>
          <p:nvPr>
            <p:ph sz="quarter" idx="3"/>
          </p:nvPr>
        </p:nvGraphicFramePr>
        <p:xfrm>
          <a:off x="755650" y="5373688"/>
          <a:ext cx="8132762" cy="1008062"/>
        </p:xfrm>
        <a:graphic>
          <a:graphicData uri="http://schemas.openxmlformats.org/drawingml/2006/table">
            <a:tbl>
              <a:tblPr/>
              <a:tblGrid>
                <a:gridCol w="2179638"/>
                <a:gridCol w="595312"/>
                <a:gridCol w="595312"/>
                <a:gridCol w="595312"/>
                <a:gridCol w="595312"/>
                <a:gridCol w="595312"/>
                <a:gridCol w="595312"/>
                <a:gridCol w="595312"/>
                <a:gridCol w="595312"/>
                <a:gridCol w="595312"/>
                <a:gridCol w="595312"/>
              </a:tblGrid>
              <a:tr h="412750"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广告费（万元）</a:t>
                      </a:r>
                      <a:endParaRPr sz="1600" b="1"/>
                    </a:p>
                  </a:txBody>
                  <a:tcPr anchor="ctr">
                    <a:lnL cap="flat" cmpd="sng">
                      <a:noFill/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15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20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30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40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42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53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60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65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70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78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cap="flat" cmpd="sng">
                      <a:noFill/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  <a:tr h="595312"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年销售收入（百万元）</a:t>
                      </a:r>
                      <a:endParaRPr sz="1600" b="1"/>
                    </a:p>
                  </a:txBody>
                  <a:tcPr anchor="ctr">
                    <a:lnL cap="flat" cmpd="sng">
                      <a:noFill/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18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25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45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60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62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75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88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92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99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w="12700" cap="rnd" cmpd="sng">
                      <a:solidFill>
                        <a:prstClr val="black"/>
                      </a:solidFill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600" b="1">
                          <a:latin typeface="宋体" charset="-122"/>
                        </a:rPr>
                        <a:t>98</a:t>
                      </a:r>
                      <a:endParaRPr sz="1600" b="1"/>
                    </a:p>
                  </a:txBody>
                  <a:tcPr anchor="ctr">
                    <a:lnL w="12700" cap="rnd" cmpd="sng">
                      <a:solidFill>
                        <a:prstClr val="black"/>
                      </a:solidFill>
                      <a:miter lim="800000"/>
                    </a:lnL>
                    <a:lnR cap="flat" cmpd="sng">
                      <a:noFill/>
                      <a:miter lim="800000"/>
                    </a:lnR>
                    <a:lnT w="12700" cap="rnd" cmpd="sng">
                      <a:solidFill>
                        <a:prstClr val="black"/>
                      </a:solidFill>
                      <a:miter lim="800000"/>
                    </a:lnT>
                    <a:lnB w="12700" cap="rnd" cmpd="sng">
                      <a:solidFill>
                        <a:prstClr val="black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261" name=""/>
          <p:cNvSpPr/>
          <p:nvPr/>
        </p:nvSpPr>
        <p:spPr>
          <a:xfrm>
            <a:off x="2843212" y="5013325"/>
            <a:ext cx="2716212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latin typeface="Tahoma" pitchFamily="2" charset="0"/>
              </a:rPr>
              <a:t>销售收入与广告费相关图</a:t>
            </a:r>
            <a:endParaRPr b="1">
              <a:latin typeface="Tahoma" pitchFamily="2" charset="0"/>
            </a:endParaRPr>
          </a:p>
        </p:txBody>
      </p:sp>
      <p:sp>
        <p:nvSpPr>
          <p:cNvPr id="7262" name=""/>
          <p:cNvSpPr/>
          <p:nvPr/>
        </p:nvSpPr>
        <p:spPr>
          <a:xfrm>
            <a:off x="4787900" y="4724400"/>
            <a:ext cx="503238" cy="288925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726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26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2529E4AC-EC10-4A72-93EE-DF19A7DB02D9}" type="footer">
              <a:rPr sz="1400"/>
              <a:t/>
            </a:fld>
            <a:endParaRPr sz="1400"/>
          </a:p>
        </p:txBody>
      </p:sp>
      <p:sp>
        <p:nvSpPr>
          <p:cNvPr id="7265" name="TextBox 726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二、一元线性回归分析</a:t>
            </a:r>
          </a:p>
        </p:txBody>
      </p:sp>
      <p:sp>
        <p:nvSpPr>
          <p:cNvPr id="9219" name=""/>
          <p:cNvSpPr/>
          <p:nvPr>
            <p:ph type="body" idx="4294967295"/>
          </p:nvPr>
        </p:nvSpPr>
        <p:spPr>
          <a:xfrm>
            <a:off x="457200" y="1557338"/>
            <a:ext cx="8229600" cy="48244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solidFill>
                  <a:srgbClr val="FF0000"/>
                </a:solidFill>
              </a:rPr>
              <a:t>标准的一元线性回归模型</a:t>
            </a:r>
            <a:endParaRPr b="1">
              <a:solidFill>
                <a:srgbClr val="FF0000"/>
              </a:solidFill>
            </a:endParaRPr>
          </a:p>
          <a:p>
            <a:pPr lvl="0">
              <a:buNone/>
            </a:pPr>
            <a:r>
              <a:rPr b="1">
                <a:solidFill>
                  <a:srgbClr val="FF0000"/>
                </a:solidFill>
              </a:rPr>
              <a:t>   </a:t>
            </a:r>
            <a:r>
              <a:rPr sz="2400"/>
              <a:t>1.总体回归函数</a:t>
            </a:r>
            <a:endParaRPr sz="2400"/>
          </a:p>
          <a:p>
            <a:pPr lvl="0">
              <a:buNone/>
            </a:pPr>
            <a:r>
              <a:rPr sz="2400"/>
              <a:t>       一元线性回归模型的基本形式：</a:t>
            </a:r>
            <a:endParaRPr sz="2400"/>
          </a:p>
          <a:p>
            <a:pPr lvl="0">
              <a:buNone/>
            </a:pPr>
            <a:r>
              <a:rPr sz="2400"/>
              <a:t>             　　       </a:t>
            </a:r>
            <a:r>
              <a:rPr sz="2400" b="1"/>
              <a:t>Y</a:t>
            </a:r>
            <a:r>
              <a:rPr sz="2400" b="1" baseline="-25000"/>
              <a:t>i</a:t>
            </a:r>
            <a:r>
              <a:rPr sz="2400" b="1"/>
              <a:t>= α + β X</a:t>
            </a:r>
            <a:r>
              <a:rPr sz="2400" b="1" baseline="-25000"/>
              <a:t>i </a:t>
            </a:r>
            <a:r>
              <a:rPr sz="2400" b="1"/>
              <a:t>+  u </a:t>
            </a:r>
            <a:r>
              <a:rPr sz="2400" b="1" baseline="-25000"/>
              <a:t>i　</a:t>
            </a:r>
            <a:r>
              <a:rPr sz="2400" baseline="-25000"/>
              <a:t>　</a:t>
            </a:r>
            <a:endParaRPr sz="2400"/>
          </a:p>
          <a:p>
            <a:pPr lvl="0">
              <a:buNone/>
            </a:pPr>
            <a:r>
              <a:rPr sz="2400"/>
              <a:t>       该式被称为</a:t>
            </a:r>
            <a:r>
              <a:rPr sz="2400" b="1">
                <a:solidFill>
                  <a:schemeClr val="hlink"/>
                </a:solidFill>
              </a:rPr>
              <a:t>总体回归函数</a:t>
            </a:r>
            <a:r>
              <a:rPr sz="2400" b="1"/>
              <a:t>。</a:t>
            </a:r>
            <a:r>
              <a:rPr sz="2400"/>
              <a:t>式中的α和β是未知参数，又称回归系数；Y</a:t>
            </a:r>
            <a:r>
              <a:rPr sz="2400" baseline="-25000"/>
              <a:t>i</a:t>
            </a:r>
            <a:r>
              <a:rPr sz="2400"/>
              <a:t>和X</a:t>
            </a:r>
            <a:r>
              <a:rPr sz="2400" baseline="-25000"/>
              <a:t>i</a:t>
            </a:r>
            <a:r>
              <a:rPr sz="2400"/>
              <a:t>分别是Y和X的第i次观测值； u</a:t>
            </a:r>
            <a:r>
              <a:rPr sz="2400" baseline="-25000"/>
              <a:t>i</a:t>
            </a:r>
            <a:r>
              <a:rPr sz="2400"/>
              <a:t>是随机误差项，又称随机干扰项，它是一个特殊的随机变量，反映未列入方程式的其他各种因素对Y的影响</a:t>
            </a:r>
            <a:r>
              <a:rPr sz="2400" b="1"/>
              <a:t>。</a:t>
            </a:r>
            <a:endParaRPr sz="2400" b="1"/>
          </a:p>
          <a:p>
            <a:pPr lvl="0">
              <a:buNone/>
            </a:pPr>
            <a:r>
              <a:rPr sz="2400" b="1"/>
              <a:t>           </a:t>
            </a:r>
            <a:r>
              <a:rPr sz="2400"/>
              <a:t>由模型可知：Y是由X的线性函数（</a:t>
            </a:r>
            <a:r>
              <a:rPr sz="2000" b="1"/>
              <a:t> </a:t>
            </a:r>
            <a:r>
              <a:rPr sz="2400" b="1"/>
              <a:t>α+βX</a:t>
            </a:r>
            <a:r>
              <a:rPr sz="2400" b="1" baseline="-25000"/>
              <a:t>i</a:t>
            </a:r>
            <a:r>
              <a:rPr sz="2400" b="1"/>
              <a:t>）和误差项</a:t>
            </a:r>
            <a:r>
              <a:rPr sz="2400" b="1" baseline="-25000"/>
              <a:t> </a:t>
            </a:r>
            <a:r>
              <a:rPr sz="2400" b="1"/>
              <a:t>u </a:t>
            </a:r>
            <a:r>
              <a:rPr sz="2400" b="1" baseline="-25000"/>
              <a:t>i</a:t>
            </a:r>
            <a:r>
              <a:rPr sz="2400" b="1"/>
              <a:t>组成，其中</a:t>
            </a:r>
            <a:r>
              <a:rPr sz="2400"/>
              <a:t>（</a:t>
            </a:r>
            <a:r>
              <a:rPr sz="2000" b="1"/>
              <a:t> </a:t>
            </a:r>
            <a:r>
              <a:rPr sz="2400" b="1"/>
              <a:t>α+βX</a:t>
            </a:r>
            <a:r>
              <a:rPr sz="2400" b="1" baseline="-25000"/>
              <a:t>i</a:t>
            </a:r>
            <a:r>
              <a:rPr sz="2400" b="1"/>
              <a:t> ）是Y的数学期望，即：</a:t>
            </a:r>
            <a:endParaRPr sz="2400" b="1"/>
          </a:p>
          <a:p>
            <a:pPr lvl="0">
              <a:buNone/>
            </a:pPr>
            <a:r>
              <a:rPr sz="2400" b="1"/>
              <a:t>                           E（Y</a:t>
            </a:r>
            <a:r>
              <a:rPr sz="2400" b="1" baseline="-25000"/>
              <a:t>i</a:t>
            </a:r>
            <a:r>
              <a:rPr sz="2400" b="1"/>
              <a:t>）= α + β X</a:t>
            </a:r>
            <a:r>
              <a:rPr sz="2400" b="1" baseline="-25000"/>
              <a:t>i 　</a:t>
            </a:r>
            <a:r>
              <a:rPr sz="2000" baseline="-25000"/>
              <a:t>　</a:t>
            </a:r>
            <a:endParaRPr sz="2000" baseline="-25000"/>
          </a:p>
        </p:txBody>
      </p:sp>
      <p:sp>
        <p:nvSpPr>
          <p:cNvPr id="92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8118E95-38F4-4DFF-A911-C94022E7DD85}" type="footer">
              <a:rPr sz="1400"/>
              <a:t/>
            </a:fld>
            <a:endParaRPr sz="1400"/>
          </a:p>
        </p:txBody>
      </p:sp>
      <p:sp>
        <p:nvSpPr>
          <p:cNvPr id="9222" name="TextBox 92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二、一元线性回归分析</a:t>
            </a:r>
          </a:p>
        </p:txBody>
      </p:sp>
      <p:sp>
        <p:nvSpPr>
          <p:cNvPr id="11267" name=""/>
          <p:cNvSpPr/>
          <p:nvPr>
            <p:ph type="body" idx="4294967295"/>
          </p:nvPr>
        </p:nvSpPr>
        <p:spPr>
          <a:xfrm>
            <a:off x="457200" y="1905000"/>
            <a:ext cx="8435975" cy="45481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rPr b="1"/>
              <a:t>  </a:t>
            </a:r>
            <a:r>
              <a:rPr sz="2400" b="1"/>
              <a:t>2.样本回归函数</a:t>
            </a:r>
            <a:endParaRPr sz="2400" b="1"/>
          </a:p>
          <a:p>
            <a:pPr lvl="0">
              <a:buNone/>
            </a:pPr>
            <a:r>
              <a:rPr sz="2400" b="1"/>
              <a:t>      </a:t>
            </a:r>
            <a:r>
              <a:rPr sz="2400" b="1">
                <a:solidFill>
                  <a:schemeClr val="hlink"/>
                </a:solidFill>
              </a:rPr>
              <a:t>样本回归直线</a:t>
            </a:r>
            <a:r>
              <a:rPr sz="2400" b="1"/>
              <a:t>：根据样本数据拟合的直线；</a:t>
            </a:r>
            <a:endParaRPr sz="2400" b="1"/>
          </a:p>
          <a:p>
            <a:pPr lvl="0">
              <a:buNone/>
            </a:pPr>
            <a:r>
              <a:rPr sz="2400" b="1"/>
              <a:t>      </a:t>
            </a:r>
            <a:r>
              <a:rPr sz="2400" b="1">
                <a:solidFill>
                  <a:schemeClr val="hlink"/>
                </a:solidFill>
              </a:rPr>
              <a:t>样本回归曲线</a:t>
            </a:r>
            <a:r>
              <a:rPr sz="2400" b="1"/>
              <a:t>：根据样本数据拟合的曲线。</a:t>
            </a:r>
            <a:endParaRPr sz="2400" b="1"/>
          </a:p>
          <a:p>
            <a:pPr lvl="0">
              <a:buNone/>
            </a:pPr>
            <a:r>
              <a:rPr sz="2400" b="1"/>
              <a:t>      </a:t>
            </a:r>
            <a:r>
              <a:rPr sz="2400" b="1">
                <a:solidFill>
                  <a:schemeClr val="hlink"/>
                </a:solidFill>
              </a:rPr>
              <a:t>一元线性回归模型的样本回归直线</a:t>
            </a:r>
            <a:r>
              <a:rPr sz="2400" b="1"/>
              <a:t>可表示为：</a:t>
            </a:r>
            <a:endParaRPr sz="2400" b="1"/>
          </a:p>
          <a:p>
            <a:pPr lvl="0">
              <a:buNone/>
            </a:pPr>
            <a:endParaRPr sz="2400" b="1"/>
          </a:p>
          <a:p>
            <a:pPr lvl="0">
              <a:buNone/>
            </a:pPr>
            <a:endParaRPr sz="2400" b="1"/>
          </a:p>
          <a:p>
            <a:pPr lvl="0">
              <a:buNone/>
            </a:pPr>
            <a:r>
              <a:rPr sz="2400" b="1"/>
              <a:t>     式中，   是样本回归线上与X</a:t>
            </a:r>
            <a:r>
              <a:rPr sz="2400" b="1" baseline="-25000"/>
              <a:t>i</a:t>
            </a:r>
            <a:r>
              <a:rPr sz="2400" b="1"/>
              <a:t>相对应的Y值，可视为E (Y</a:t>
            </a:r>
            <a:r>
              <a:rPr sz="2400" b="1" baseline="-25000"/>
              <a:t>i</a:t>
            </a:r>
            <a:r>
              <a:rPr sz="2400" b="1"/>
              <a:t>)</a:t>
            </a:r>
            <a:endParaRPr sz="2400" b="1"/>
          </a:p>
          <a:p>
            <a:pPr lvl="0">
              <a:buNone/>
            </a:pPr>
            <a:r>
              <a:rPr sz="2400" b="1"/>
              <a:t>的估计；   是样本回归函数的截距系数；   是样本回归函数的</a:t>
            </a:r>
            <a:endParaRPr sz="2400" b="1"/>
          </a:p>
          <a:p>
            <a:pPr lvl="0">
              <a:buNone/>
            </a:pPr>
            <a:r>
              <a:rPr sz="2400" b="1"/>
              <a:t>斜率系数，它们都是对总体回归系数       的估计。</a:t>
            </a:r>
            <a:endParaRPr sz="2400" b="1"/>
          </a:p>
        </p:txBody>
      </p:sp>
      <p:graphicFrame>
        <p:nvGraphicFramePr>
          <p:cNvPr id="11268" name=""/>
          <p:cNvGraphicFramePr>
            <a:graphicFrameLocks noChangeAspect="1"/>
          </p:cNvGraphicFramePr>
          <p:nvPr>
            <p:ph sz="quarter" idx="2"/>
          </p:nvPr>
        </p:nvGraphicFramePr>
        <p:xfrm>
          <a:off x="2843212" y="3673475"/>
          <a:ext cx="1944688" cy="7556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843212" y="3673475"/>
                        <a:ext cx="1944688" cy="7556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69" name=""/>
          <p:cNvGraphicFramePr>
            <a:graphicFrameLocks noChangeAspect="1"/>
          </p:cNvGraphicFramePr>
          <p:nvPr>
            <p:ph sz="quarter" idx="3"/>
          </p:nvPr>
        </p:nvGraphicFramePr>
        <p:xfrm>
          <a:off x="1763712" y="4543425"/>
          <a:ext cx="406400" cy="6334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763712" y="4543425"/>
                        <a:ext cx="406400" cy="6334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70" name=""/>
          <p:cNvGraphicFramePr>
            <a:graphicFrameLocks noChangeAspect="1"/>
          </p:cNvGraphicFramePr>
          <p:nvPr/>
        </p:nvGraphicFramePr>
        <p:xfrm>
          <a:off x="1619250" y="5013325"/>
          <a:ext cx="377825" cy="503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6" progId="Equation.3">
                  <p:embed/>
                </p:oleObj>
              </mc:Choice>
              <mc:Fallback>
                <p:oleObj r:id="rId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619250" y="5013325"/>
                        <a:ext cx="377825" cy="5032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71" name=""/>
          <p:cNvGraphicFramePr>
            <a:graphicFrameLocks noChangeAspect="1"/>
          </p:cNvGraphicFramePr>
          <p:nvPr/>
        </p:nvGraphicFramePr>
        <p:xfrm>
          <a:off x="5867400" y="4941888"/>
          <a:ext cx="384175" cy="5762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8" progId="Equation.3">
                  <p:embed/>
                </p:oleObj>
              </mc:Choice>
              <mc:Fallback>
                <p:oleObj r:id="rId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867400" y="4941888"/>
                        <a:ext cx="384175" cy="5762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72" name=""/>
          <p:cNvGraphicFramePr>
            <a:graphicFrameLocks noChangeAspect="1"/>
          </p:cNvGraphicFramePr>
          <p:nvPr/>
        </p:nvGraphicFramePr>
        <p:xfrm>
          <a:off x="5364162" y="5516562"/>
          <a:ext cx="647700" cy="431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10" progId="Equation.3">
                  <p:embed/>
                </p:oleObj>
              </mc:Choice>
              <mc:Fallback>
                <p:oleObj r:id="rId1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364162" y="5516562"/>
                        <a:ext cx="647700" cy="431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7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8734D31-7C40-4ED1-ADA1-54F3208BD9C4}" type="footer">
              <a:rPr sz="1400"/>
              <a:t/>
            </a:fld>
            <a:endParaRPr sz="1400"/>
          </a:p>
        </p:txBody>
      </p:sp>
      <p:sp>
        <p:nvSpPr>
          <p:cNvPr id="11275" name="TextBox 1127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相关与回归分析(4)共42页，您现在浏览的是第6页!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"/>
          <p:cNvSpPr/>
          <p:nvPr>
            <p:ph type="title"/>
          </p:nvPr>
        </p:nvSpPr>
        <p:spPr>
          <a:xfrm>
            <a:off x="457200" y="274638"/>
            <a:ext cx="8229600" cy="62865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4000" b="1"/>
              <a:t>二、一元线性回归分析</a:t>
            </a:r>
            <a:endParaRPr sz="4000" b="1"/>
          </a:p>
        </p:txBody>
      </p:sp>
      <p:sp>
        <p:nvSpPr>
          <p:cNvPr id="13315" name=""/>
          <p:cNvSpPr/>
          <p:nvPr>
            <p:ph type="body" idx="4294967295"/>
          </p:nvPr>
        </p:nvSpPr>
        <p:spPr>
          <a:xfrm>
            <a:off x="457200" y="1196975"/>
            <a:ext cx="8229600" cy="48228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t> </a:t>
            </a:r>
            <a:r>
              <a:rPr sz="2400" b="1"/>
              <a:t>3.随机误差项的标准假定</a:t>
            </a:r>
            <a:endParaRPr sz="2400" b="1"/>
          </a:p>
          <a:p>
            <a:pPr lvl="0">
              <a:buNone/>
            </a:pPr>
            <a:r>
              <a:rPr sz="2400" b="1"/>
              <a:t>         </a:t>
            </a:r>
            <a:r>
              <a:rPr sz="2400" b="1">
                <a:solidFill>
                  <a:schemeClr val="hlink"/>
                </a:solidFill>
              </a:rPr>
              <a:t>假定1</a:t>
            </a:r>
            <a:r>
              <a:rPr sz="2400" b="1"/>
              <a:t>：E（u </a:t>
            </a:r>
            <a:r>
              <a:rPr sz="2400" b="1" baseline="-25000"/>
              <a:t>i</a:t>
            </a:r>
            <a:r>
              <a:rPr sz="2400" b="1"/>
              <a:t>）=0；</a:t>
            </a:r>
            <a:endParaRPr sz="2400" b="1"/>
          </a:p>
          <a:p>
            <a:pPr lvl="0">
              <a:buNone/>
            </a:pPr>
            <a:r>
              <a:rPr sz="2400" b="1"/>
              <a:t>         </a:t>
            </a:r>
            <a:r>
              <a:rPr sz="2400" b="1">
                <a:solidFill>
                  <a:schemeClr val="hlink"/>
                </a:solidFill>
              </a:rPr>
              <a:t>假定2</a:t>
            </a:r>
            <a:r>
              <a:rPr sz="2400" b="1"/>
              <a:t>：V（u </a:t>
            </a:r>
            <a:r>
              <a:rPr sz="2400" b="1" baseline="-25000"/>
              <a:t>i</a:t>
            </a:r>
            <a:r>
              <a:rPr sz="2400" b="1"/>
              <a:t>）= E（u </a:t>
            </a:r>
            <a:r>
              <a:rPr sz="2400" b="1" baseline="-25000"/>
              <a:t>i</a:t>
            </a:r>
            <a:r>
              <a:rPr sz="2400" b="1" baseline="30000"/>
              <a:t>2</a:t>
            </a:r>
            <a:r>
              <a:rPr sz="2400" b="1"/>
              <a:t>）=σ</a:t>
            </a:r>
            <a:r>
              <a:rPr sz="2400" b="1" baseline="30000"/>
              <a:t>2</a:t>
            </a:r>
            <a:endParaRPr sz="2400" b="1"/>
          </a:p>
          <a:p>
            <a:pPr lvl="0">
              <a:buNone/>
            </a:pPr>
            <a:r>
              <a:rPr sz="2400" b="1"/>
              <a:t>         </a:t>
            </a:r>
            <a:r>
              <a:rPr sz="2400" b="1">
                <a:solidFill>
                  <a:schemeClr val="hlink"/>
                </a:solidFill>
              </a:rPr>
              <a:t>假定3</a:t>
            </a:r>
            <a:r>
              <a:rPr sz="2400" b="1"/>
              <a:t>：C o v（ u </a:t>
            </a:r>
            <a:r>
              <a:rPr sz="2400" b="1" baseline="-25000"/>
              <a:t>i</a:t>
            </a:r>
            <a:r>
              <a:rPr sz="2400" b="1"/>
              <a:t> ， u </a:t>
            </a:r>
            <a:r>
              <a:rPr sz="2400" b="1" baseline="-25000"/>
              <a:t>j</a:t>
            </a:r>
            <a:r>
              <a:rPr sz="2400" b="1"/>
              <a:t> ）=E （ u </a:t>
            </a:r>
            <a:r>
              <a:rPr sz="2400" b="1" baseline="-25000"/>
              <a:t>i</a:t>
            </a:r>
            <a:r>
              <a:rPr sz="2400" b="1"/>
              <a:t> ， u </a:t>
            </a:r>
            <a:r>
              <a:rPr sz="2400" b="1" baseline="-25000"/>
              <a:t>j</a:t>
            </a:r>
            <a:r>
              <a:rPr sz="2400" b="1"/>
              <a:t> ）=0</a:t>
            </a:r>
            <a:endParaRPr sz="2400" b="1"/>
          </a:p>
          <a:p>
            <a:pPr lvl="0">
              <a:buNone/>
            </a:pPr>
            <a:r>
              <a:rPr sz="2400" b="1"/>
              <a:t>         </a:t>
            </a:r>
            <a:r>
              <a:rPr sz="2400" b="1">
                <a:solidFill>
                  <a:schemeClr val="hlink"/>
                </a:solidFill>
              </a:rPr>
              <a:t>假定4</a:t>
            </a:r>
            <a:r>
              <a:rPr sz="2400" b="1"/>
              <a:t>：自变量是给定的变量，与随机误差项线性无关</a:t>
            </a:r>
            <a:endParaRPr sz="2400" b="1"/>
          </a:p>
          <a:p>
            <a:pPr lvl="0">
              <a:buNone/>
            </a:pPr>
            <a:r>
              <a:rPr sz="2400" b="1"/>
              <a:t>         </a:t>
            </a:r>
            <a:r>
              <a:rPr sz="2400" b="1">
                <a:solidFill>
                  <a:schemeClr val="hlink"/>
                </a:solidFill>
              </a:rPr>
              <a:t>假定5</a:t>
            </a:r>
            <a:r>
              <a:rPr sz="2400" b="1"/>
              <a:t>：随机误差项服从正态分布</a:t>
            </a:r>
            <a:endParaRPr sz="2400" b="1"/>
          </a:p>
          <a:p>
            <a:pPr lvl="0">
              <a:buNone/>
            </a:pPr>
            <a:r>
              <a:rPr sz="2400" b="1"/>
              <a:t>         满足上述标准假定的一元线性回归模型，称为标准的</a:t>
            </a:r>
            <a:endParaRPr sz="2400" b="1"/>
          </a:p>
          <a:p>
            <a:pPr lvl="0">
              <a:buNone/>
            </a:pPr>
            <a:r>
              <a:rPr sz="2400" b="1"/>
              <a:t>一元线性回归模型。</a:t>
            </a:r>
            <a:endParaRPr sz="2400" b="1"/>
          </a:p>
        </p:txBody>
      </p:sp>
      <p:cxnSp>
        <p:nvCxnSpPr>
          <p:cNvPr id="13316" name=""/>
          <p:cNvCxnSpPr/>
          <p:nvPr/>
        </p:nvCxnSpPr>
        <p:spPr>
          <a:xfrm>
            <a:off x="3851275" y="6669088"/>
            <a:ext cx="4392612" cy="0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317" name=""/>
          <p:cNvCxnSpPr/>
          <p:nvPr/>
        </p:nvCxnSpPr>
        <p:spPr>
          <a:xfrm flipH="1" flipV="1">
            <a:off x="3851275" y="4437062"/>
            <a:ext cx="0" cy="2232025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318" name=""/>
          <p:cNvCxnSpPr/>
          <p:nvPr/>
        </p:nvCxnSpPr>
        <p:spPr>
          <a:xfrm flipV="1">
            <a:off x="4140200" y="4724400"/>
            <a:ext cx="3527425" cy="1512888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sp>
        <p:nvSpPr>
          <p:cNvPr id="13319" name="未知"/>
          <p:cNvSpPr/>
          <p:nvPr/>
        </p:nvSpPr>
        <p:spPr>
          <a:xfrm>
            <a:off x="4932362" y="5445125"/>
            <a:ext cx="468312" cy="935038"/>
          </a:xfrm>
          <a:custGeom>
            <a:rect l="l" t="t" r="r" b="b"/>
            <a:pathLst>
              <a:path w="295" h="589">
                <a:moveTo>
                  <a:pt x="0" y="0"/>
                </a:moveTo>
                <a:cubicBezTo>
                  <a:pt x="11" y="33"/>
                  <a:pt x="23" y="67"/>
                  <a:pt x="46" y="90"/>
                </a:cubicBezTo>
                <a:cubicBezTo>
                  <a:pt x="69" y="113"/>
                  <a:pt x="99" y="113"/>
                  <a:pt x="136" y="136"/>
                </a:cubicBezTo>
                <a:cubicBezTo>
                  <a:pt x="173" y="159"/>
                  <a:pt x="249" y="189"/>
                  <a:pt x="272" y="226"/>
                </a:cubicBezTo>
                <a:cubicBezTo>
                  <a:pt x="295" y="263"/>
                  <a:pt x="295" y="324"/>
                  <a:pt x="272" y="362"/>
                </a:cubicBezTo>
                <a:cubicBezTo>
                  <a:pt x="249" y="400"/>
                  <a:pt x="174" y="430"/>
                  <a:pt x="136" y="453"/>
                </a:cubicBezTo>
                <a:cubicBezTo>
                  <a:pt x="98" y="476"/>
                  <a:pt x="69" y="476"/>
                  <a:pt x="46" y="499"/>
                </a:cubicBezTo>
                <a:cubicBezTo>
                  <a:pt x="23" y="522"/>
                  <a:pt x="11" y="555"/>
                  <a:pt x="0" y="589"/>
                </a:cubicBezTo>
              </a:path>
            </a:pathLst>
          </a:cu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3320" name="未知"/>
          <p:cNvSpPr/>
          <p:nvPr/>
        </p:nvSpPr>
        <p:spPr>
          <a:xfrm>
            <a:off x="5795962" y="5157788"/>
            <a:ext cx="468312" cy="935038"/>
          </a:xfrm>
          <a:custGeom>
            <a:rect l="l" t="t" r="r" b="b"/>
            <a:pathLst>
              <a:path w="295" h="589">
                <a:moveTo>
                  <a:pt x="0" y="0"/>
                </a:moveTo>
                <a:cubicBezTo>
                  <a:pt x="11" y="33"/>
                  <a:pt x="23" y="67"/>
                  <a:pt x="46" y="90"/>
                </a:cubicBezTo>
                <a:cubicBezTo>
                  <a:pt x="69" y="113"/>
                  <a:pt x="99" y="113"/>
                  <a:pt x="136" y="136"/>
                </a:cubicBezTo>
                <a:cubicBezTo>
                  <a:pt x="173" y="159"/>
                  <a:pt x="249" y="189"/>
                  <a:pt x="272" y="226"/>
                </a:cubicBezTo>
                <a:cubicBezTo>
                  <a:pt x="295" y="263"/>
                  <a:pt x="295" y="324"/>
                  <a:pt x="272" y="362"/>
                </a:cubicBezTo>
                <a:cubicBezTo>
                  <a:pt x="249" y="400"/>
                  <a:pt x="174" y="430"/>
                  <a:pt x="136" y="453"/>
                </a:cubicBezTo>
                <a:cubicBezTo>
                  <a:pt x="98" y="476"/>
                  <a:pt x="69" y="476"/>
                  <a:pt x="46" y="499"/>
                </a:cubicBezTo>
                <a:cubicBezTo>
                  <a:pt x="23" y="522"/>
                  <a:pt x="11" y="555"/>
                  <a:pt x="0" y="589"/>
                </a:cubicBezTo>
              </a:path>
            </a:pathLst>
          </a:cu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3321" name="未知"/>
          <p:cNvSpPr/>
          <p:nvPr/>
        </p:nvSpPr>
        <p:spPr>
          <a:xfrm>
            <a:off x="7019925" y="4581525"/>
            <a:ext cx="468312" cy="935038"/>
          </a:xfrm>
          <a:custGeom>
            <a:rect l="l" t="t" r="r" b="b"/>
            <a:pathLst>
              <a:path w="295" h="589">
                <a:moveTo>
                  <a:pt x="0" y="0"/>
                </a:moveTo>
                <a:cubicBezTo>
                  <a:pt x="11" y="33"/>
                  <a:pt x="23" y="67"/>
                  <a:pt x="46" y="90"/>
                </a:cubicBezTo>
                <a:cubicBezTo>
                  <a:pt x="69" y="113"/>
                  <a:pt x="99" y="113"/>
                  <a:pt x="136" y="136"/>
                </a:cubicBezTo>
                <a:cubicBezTo>
                  <a:pt x="173" y="159"/>
                  <a:pt x="249" y="189"/>
                  <a:pt x="272" y="226"/>
                </a:cubicBezTo>
                <a:cubicBezTo>
                  <a:pt x="295" y="263"/>
                  <a:pt x="295" y="324"/>
                  <a:pt x="272" y="362"/>
                </a:cubicBezTo>
                <a:cubicBezTo>
                  <a:pt x="249" y="400"/>
                  <a:pt x="174" y="430"/>
                  <a:pt x="136" y="453"/>
                </a:cubicBezTo>
                <a:cubicBezTo>
                  <a:pt x="98" y="476"/>
                  <a:pt x="69" y="476"/>
                  <a:pt x="46" y="499"/>
                </a:cubicBezTo>
                <a:cubicBezTo>
                  <a:pt x="23" y="522"/>
                  <a:pt x="11" y="555"/>
                  <a:pt x="0" y="589"/>
                </a:cubicBezTo>
              </a:path>
            </a:pathLst>
          </a:cu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3322" name=""/>
          <p:cNvSpPr/>
          <p:nvPr/>
        </p:nvSpPr>
        <p:spPr>
          <a:xfrm>
            <a:off x="4716462" y="5229225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23" name=""/>
          <p:cNvSpPr/>
          <p:nvPr/>
        </p:nvSpPr>
        <p:spPr>
          <a:xfrm>
            <a:off x="4716462" y="5516562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24" name=""/>
          <p:cNvSpPr/>
          <p:nvPr/>
        </p:nvSpPr>
        <p:spPr>
          <a:xfrm>
            <a:off x="4716462" y="5734050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25" name=""/>
          <p:cNvSpPr/>
          <p:nvPr/>
        </p:nvSpPr>
        <p:spPr>
          <a:xfrm>
            <a:off x="4716462" y="5876925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26" name=""/>
          <p:cNvSpPr/>
          <p:nvPr/>
        </p:nvSpPr>
        <p:spPr>
          <a:xfrm>
            <a:off x="4716462" y="6092825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27" name=""/>
          <p:cNvSpPr/>
          <p:nvPr/>
        </p:nvSpPr>
        <p:spPr>
          <a:xfrm>
            <a:off x="4716462" y="5373688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cxnSp>
        <p:nvCxnSpPr>
          <p:cNvPr id="13328" name=""/>
          <p:cNvCxnSpPr/>
          <p:nvPr/>
        </p:nvCxnSpPr>
        <p:spPr>
          <a:xfrm flipH="1">
            <a:off x="4859338" y="6308725"/>
            <a:ext cx="0" cy="360362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sp>
        <p:nvSpPr>
          <p:cNvPr id="13329" name=""/>
          <p:cNvSpPr/>
          <p:nvPr/>
        </p:nvSpPr>
        <p:spPr>
          <a:xfrm>
            <a:off x="8243888" y="6491288"/>
            <a:ext cx="3175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X</a:t>
            </a:r>
            <a:endParaRPr>
              <a:latin typeface="Tahoma" pitchFamily="2" charset="0"/>
            </a:endParaRPr>
          </a:p>
        </p:txBody>
      </p:sp>
      <p:sp>
        <p:nvSpPr>
          <p:cNvPr id="13330" name=""/>
          <p:cNvSpPr/>
          <p:nvPr/>
        </p:nvSpPr>
        <p:spPr>
          <a:xfrm>
            <a:off x="3492500" y="4292600"/>
            <a:ext cx="315912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Y</a:t>
            </a:r>
            <a:endParaRPr>
              <a:latin typeface="Tahoma" pitchFamily="2" charset="0"/>
            </a:endParaRPr>
          </a:p>
        </p:txBody>
      </p:sp>
      <p:sp>
        <p:nvSpPr>
          <p:cNvPr id="13331" name=""/>
          <p:cNvSpPr/>
          <p:nvPr/>
        </p:nvSpPr>
        <p:spPr>
          <a:xfrm>
            <a:off x="3492500" y="6491288"/>
            <a:ext cx="346075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O</a:t>
            </a:r>
            <a:endParaRPr>
              <a:latin typeface="Tahoma" pitchFamily="2" charset="0"/>
            </a:endParaRPr>
          </a:p>
        </p:txBody>
      </p:sp>
      <p:sp>
        <p:nvSpPr>
          <p:cNvPr id="13332" name=""/>
          <p:cNvSpPr/>
          <p:nvPr/>
        </p:nvSpPr>
        <p:spPr>
          <a:xfrm>
            <a:off x="5580062" y="5805488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33" name=""/>
          <p:cNvSpPr/>
          <p:nvPr/>
        </p:nvSpPr>
        <p:spPr>
          <a:xfrm>
            <a:off x="5580062" y="5516562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34" name=""/>
          <p:cNvSpPr/>
          <p:nvPr/>
        </p:nvSpPr>
        <p:spPr>
          <a:xfrm>
            <a:off x="5580062" y="5661025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35" name=""/>
          <p:cNvSpPr/>
          <p:nvPr/>
        </p:nvSpPr>
        <p:spPr>
          <a:xfrm>
            <a:off x="5580062" y="5300662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36" name=""/>
          <p:cNvSpPr/>
          <p:nvPr/>
        </p:nvSpPr>
        <p:spPr>
          <a:xfrm>
            <a:off x="5580062" y="5084762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37" name=""/>
          <p:cNvSpPr/>
          <p:nvPr/>
        </p:nvSpPr>
        <p:spPr>
          <a:xfrm>
            <a:off x="5580062" y="4941888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cxnSp>
        <p:nvCxnSpPr>
          <p:cNvPr id="13338" name=""/>
          <p:cNvCxnSpPr/>
          <p:nvPr/>
        </p:nvCxnSpPr>
        <p:spPr>
          <a:xfrm>
            <a:off x="3851275" y="5949950"/>
            <a:ext cx="1512888" cy="0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13339" name=""/>
          <p:cNvCxnSpPr/>
          <p:nvPr/>
        </p:nvCxnSpPr>
        <p:spPr>
          <a:xfrm>
            <a:off x="3851275" y="5589588"/>
            <a:ext cx="2376488" cy="0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13340" name=""/>
          <p:cNvCxnSpPr/>
          <p:nvPr/>
        </p:nvCxnSpPr>
        <p:spPr>
          <a:xfrm flipH="1">
            <a:off x="5724525" y="6092825"/>
            <a:ext cx="0" cy="576262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13341" name=""/>
          <p:cNvCxnSpPr/>
          <p:nvPr/>
        </p:nvCxnSpPr>
        <p:spPr>
          <a:xfrm flipH="1">
            <a:off x="3851275" y="5013325"/>
            <a:ext cx="3600450" cy="0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sp>
        <p:nvSpPr>
          <p:cNvPr id="13342" name=""/>
          <p:cNvSpPr/>
          <p:nvPr/>
        </p:nvSpPr>
        <p:spPr>
          <a:xfrm>
            <a:off x="6804025" y="4365625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43" name=""/>
          <p:cNvSpPr/>
          <p:nvPr/>
        </p:nvSpPr>
        <p:spPr>
          <a:xfrm>
            <a:off x="6804025" y="4508500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44" name=""/>
          <p:cNvSpPr/>
          <p:nvPr/>
        </p:nvSpPr>
        <p:spPr>
          <a:xfrm>
            <a:off x="6804025" y="4652962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45" name=""/>
          <p:cNvSpPr/>
          <p:nvPr/>
        </p:nvSpPr>
        <p:spPr>
          <a:xfrm>
            <a:off x="6804025" y="4797425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46" name=""/>
          <p:cNvSpPr/>
          <p:nvPr/>
        </p:nvSpPr>
        <p:spPr>
          <a:xfrm>
            <a:off x="6804025" y="4941888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47" name=""/>
          <p:cNvSpPr/>
          <p:nvPr/>
        </p:nvSpPr>
        <p:spPr>
          <a:xfrm>
            <a:off x="6804025" y="5084762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sp>
        <p:nvSpPr>
          <p:cNvPr id="13348" name=""/>
          <p:cNvSpPr/>
          <p:nvPr/>
        </p:nvSpPr>
        <p:spPr>
          <a:xfrm>
            <a:off x="6804025" y="5229225"/>
            <a:ext cx="4127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。</a:t>
            </a:r>
            <a:endParaRPr>
              <a:latin typeface="Tahoma" pitchFamily="2" charset="0"/>
            </a:endParaRPr>
          </a:p>
        </p:txBody>
      </p:sp>
      <p:cxnSp>
        <p:nvCxnSpPr>
          <p:cNvPr id="13349" name=""/>
          <p:cNvCxnSpPr/>
          <p:nvPr/>
        </p:nvCxnSpPr>
        <p:spPr>
          <a:xfrm flipH="1">
            <a:off x="6948488" y="5589588"/>
            <a:ext cx="0" cy="1079500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sp>
        <p:nvSpPr>
          <p:cNvPr id="13350" name=""/>
          <p:cNvSpPr/>
          <p:nvPr/>
        </p:nvSpPr>
        <p:spPr>
          <a:xfrm>
            <a:off x="4787900" y="6491288"/>
            <a:ext cx="4000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X</a:t>
            </a:r>
            <a:r>
              <a:rPr baseline="-25000">
                <a:latin typeface="Tahoma" pitchFamily="2" charset="0"/>
              </a:rPr>
              <a:t>1</a:t>
            </a:r>
            <a:endParaRPr>
              <a:latin typeface="Tahoma" pitchFamily="2" charset="0"/>
            </a:endParaRPr>
          </a:p>
        </p:txBody>
      </p:sp>
      <p:sp>
        <p:nvSpPr>
          <p:cNvPr id="13351" name=""/>
          <p:cNvSpPr/>
          <p:nvPr/>
        </p:nvSpPr>
        <p:spPr>
          <a:xfrm>
            <a:off x="5724525" y="6491288"/>
            <a:ext cx="4000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X</a:t>
            </a:r>
            <a:r>
              <a:rPr baseline="-25000">
                <a:latin typeface="Tahoma" pitchFamily="2" charset="0"/>
              </a:rPr>
              <a:t>2</a:t>
            </a:r>
            <a:endParaRPr>
              <a:latin typeface="Tahoma" pitchFamily="2" charset="0"/>
            </a:endParaRPr>
          </a:p>
        </p:txBody>
      </p:sp>
      <p:sp>
        <p:nvSpPr>
          <p:cNvPr id="13352" name=""/>
          <p:cNvSpPr/>
          <p:nvPr/>
        </p:nvSpPr>
        <p:spPr>
          <a:xfrm>
            <a:off x="6948488" y="6491288"/>
            <a:ext cx="474662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X </a:t>
            </a:r>
            <a:r>
              <a:rPr baseline="-25000">
                <a:latin typeface="Tahoma" pitchFamily="2" charset="0"/>
              </a:rPr>
              <a:t>n</a:t>
            </a:r>
            <a:endParaRPr>
              <a:latin typeface="Tahoma" pitchFamily="2" charset="0"/>
            </a:endParaRPr>
          </a:p>
        </p:txBody>
      </p:sp>
      <p:sp>
        <p:nvSpPr>
          <p:cNvPr id="13353" name=""/>
          <p:cNvSpPr/>
          <p:nvPr/>
        </p:nvSpPr>
        <p:spPr>
          <a:xfrm>
            <a:off x="2916238" y="5734050"/>
            <a:ext cx="1127125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E（ Y</a:t>
            </a:r>
            <a:r>
              <a:rPr baseline="-25000">
                <a:latin typeface="Tahoma" pitchFamily="2" charset="0"/>
              </a:rPr>
              <a:t>1</a:t>
            </a:r>
            <a:r>
              <a:rPr>
                <a:latin typeface="Tahoma" pitchFamily="2" charset="0"/>
              </a:rPr>
              <a:t> ）</a:t>
            </a:r>
            <a:endParaRPr>
              <a:latin typeface="Tahoma" pitchFamily="2" charset="0"/>
            </a:endParaRPr>
          </a:p>
        </p:txBody>
      </p:sp>
      <p:sp>
        <p:nvSpPr>
          <p:cNvPr id="13354" name=""/>
          <p:cNvSpPr/>
          <p:nvPr/>
        </p:nvSpPr>
        <p:spPr>
          <a:xfrm>
            <a:off x="2916238" y="5445125"/>
            <a:ext cx="1127125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E（ Y</a:t>
            </a:r>
            <a:r>
              <a:rPr baseline="-25000">
                <a:latin typeface="Tahoma" pitchFamily="2" charset="0"/>
              </a:rPr>
              <a:t>2</a:t>
            </a:r>
            <a:r>
              <a:rPr>
                <a:latin typeface="Tahoma" pitchFamily="2" charset="0"/>
              </a:rPr>
              <a:t> ）</a:t>
            </a:r>
            <a:endParaRPr>
              <a:latin typeface="Tahoma" pitchFamily="2" charset="0"/>
            </a:endParaRPr>
          </a:p>
        </p:txBody>
      </p:sp>
      <p:sp>
        <p:nvSpPr>
          <p:cNvPr id="13355" name=""/>
          <p:cNvSpPr/>
          <p:nvPr/>
        </p:nvSpPr>
        <p:spPr>
          <a:xfrm>
            <a:off x="2843212" y="4797425"/>
            <a:ext cx="1201738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>
                <a:latin typeface="Tahoma" pitchFamily="2" charset="0"/>
              </a:rPr>
              <a:t>E（ Y </a:t>
            </a:r>
            <a:r>
              <a:rPr baseline="-25000">
                <a:latin typeface="Tahoma" pitchFamily="2" charset="0"/>
              </a:rPr>
              <a:t>n</a:t>
            </a:r>
            <a:r>
              <a:rPr>
                <a:latin typeface="Tahoma" pitchFamily="2" charset="0"/>
              </a:rPr>
              <a:t> ）</a:t>
            </a:r>
            <a:endParaRPr>
              <a:latin typeface="Tahoma" pitchFamily="2" charset="0"/>
            </a:endParaRPr>
          </a:p>
        </p:txBody>
      </p:sp>
      <p:sp>
        <p:nvSpPr>
          <p:cNvPr id="133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33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95A35AF-21C4-4875-B6A1-8CD55BFF4717}" type="footer">
              <a:rPr sz="1400"/>
              <a:t/>
            </a:fld>
            <a:endParaRPr sz="1400"/>
          </a:p>
        </p:txBody>
      </p:sp>
      <p:sp>
        <p:nvSpPr>
          <p:cNvPr id="13358" name="TextBox 133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b="1"/>
              <a:t>二、一元线性回归分析</a:t>
            </a:r>
            <a:endParaRPr b="1"/>
          </a:p>
        </p:txBody>
      </p:sp>
      <p:sp>
        <p:nvSpPr>
          <p:cNvPr id="15363" name=""/>
          <p:cNvSpPr/>
          <p:nvPr>
            <p:ph type="body" idx="4294967295"/>
          </p:nvPr>
        </p:nvSpPr>
        <p:spPr>
          <a:xfrm>
            <a:off x="457200" y="1600200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t>   </a:t>
            </a:r>
          </a:p>
        </p:txBody>
      </p:sp>
      <p:graphicFrame>
        <p:nvGraphicFramePr>
          <p:cNvPr id="15364" name=""/>
          <p:cNvGraphicFramePr>
            <a:graphicFrameLocks noChangeAspect="1"/>
          </p:cNvGraphicFramePr>
          <p:nvPr>
            <p:ph sz="half" idx="2"/>
          </p:nvPr>
        </p:nvGraphicFramePr>
        <p:xfrm>
          <a:off x="1042988" y="1773238"/>
          <a:ext cx="7747000" cy="47910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42988" y="1773238"/>
                        <a:ext cx="7747000" cy="47910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536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ECE8568E-25E7-4B9F-9D9C-B5AC2ED9CD2D}" type="footer">
              <a:rPr sz="1400"/>
              <a:t/>
            </a:fld>
            <a:endParaRPr sz="1400"/>
          </a:p>
        </p:txBody>
      </p:sp>
      <p:sp>
        <p:nvSpPr>
          <p:cNvPr id="15367" name="TextBox 1536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b="1"/>
              <a:t>二、一元线性回归分析</a:t>
            </a:r>
            <a:endParaRPr b="1"/>
          </a:p>
        </p:txBody>
      </p:sp>
      <p:sp>
        <p:nvSpPr>
          <p:cNvPr id="17411" name=""/>
          <p:cNvSpPr/>
          <p:nvPr>
            <p:ph type="body" idx="4294967295"/>
          </p:nvPr>
        </p:nvSpPr>
        <p:spPr>
          <a:xfrm>
            <a:off x="457200" y="1196975"/>
            <a:ext cx="8507412" cy="54006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t> </a:t>
            </a:r>
            <a:r>
              <a:rPr sz="2000" b="1"/>
              <a:t>例1  对下表给出的数据，试用最小二乘法求水稻产量Y对化肥用量X的回</a:t>
            </a:r>
            <a:endParaRPr sz="2000" b="1"/>
          </a:p>
          <a:p>
            <a:pPr lvl="0">
              <a:buNone/>
            </a:pPr>
            <a:r>
              <a:rPr sz="2000" b="1"/>
              <a:t>归直线，并求σ</a:t>
            </a:r>
            <a:r>
              <a:rPr sz="2000" b="1" baseline="30000"/>
              <a:t>2</a:t>
            </a:r>
            <a:r>
              <a:rPr sz="2000" b="1"/>
              <a:t>的估计。</a:t>
            </a:r>
            <a:endParaRPr sz="2000" b="1"/>
          </a:p>
        </p:txBody>
      </p:sp>
      <p:graphicFrame>
        <p:nvGraphicFramePr>
          <p:cNvPr id="17412" name=""/>
          <p:cNvGraphicFramePr>
            <a:graphicFrameLocks noGrp="1"/>
          </p:cNvGraphicFramePr>
          <p:nvPr>
            <p:ph sz="half" idx="2"/>
          </p:nvPr>
        </p:nvGraphicFramePr>
        <p:xfrm>
          <a:off x="1042988" y="2349500"/>
          <a:ext cx="6921500" cy="1038225"/>
        </p:xfrm>
        <a:graphic>
          <a:graphicData uri="http://schemas.openxmlformats.org/drawingml/2006/table">
            <a:tbl>
              <a:tblPr/>
              <a:tblGrid>
                <a:gridCol w="1943100"/>
                <a:gridCol w="711200"/>
                <a:gridCol w="711200"/>
                <a:gridCol w="711200"/>
                <a:gridCol w="711200"/>
                <a:gridCol w="711200"/>
                <a:gridCol w="711200"/>
                <a:gridCol w="711200"/>
              </a:tblGrid>
              <a:tr h="504825"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化肥用量X（kg）</a:t>
                      </a:r>
                      <a:endParaRPr sz="1800"/>
                    </a:p>
                  </a:txBody>
                  <a:tcPr anchor="ctr">
                    <a:lnL cap="flat" cmpd="sng">
                      <a:noFill/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15</a:t>
                      </a:r>
                      <a:endParaRPr sz="1800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20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25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30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35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40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45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 cap="flat" cmpd="sng">
                      <a:noFill/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533400"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水稻产量Y（kg）</a:t>
                      </a:r>
                      <a:endParaRPr sz="1800"/>
                    </a:p>
                  </a:txBody>
                  <a:tcPr anchor="ctr">
                    <a:lnL cap="flat" cmpd="sng">
                      <a:noFill/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330</a:t>
                      </a:r>
                      <a:endParaRPr sz="1800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345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365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405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445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490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r" fontAlgn="ctr"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sz="1800">
                          <a:latin typeface="宋体" charset="-122"/>
                        </a:rPr>
                        <a:t>455</a:t>
                      </a:r>
                      <a:endParaRPr sz="1800"/>
                    </a:p>
                  </a:txBody>
                  <a:tcPr anchor="ctr">
                    <a:lnL>
                      <a:noFill/>
                    </a:lnL>
                    <a:lnR cap="flat" cmpd="sng">
                      <a:noFill/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7437" name=""/>
          <p:cNvSpPr/>
          <p:nvPr/>
        </p:nvSpPr>
        <p:spPr>
          <a:xfrm>
            <a:off x="3635375" y="1989138"/>
            <a:ext cx="22415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化肥用量与水稻产量</a:t>
            </a:r>
          </a:p>
        </p:txBody>
      </p:sp>
      <p:pic>
        <p:nvPicPr>
          <p:cNvPr id="17438" name=""/>
          <p:cNvPicPr/>
          <p:nvPr/>
        </p:nvPicPr>
        <p:blipFill>
          <a:blip r:embed="rId2"/>
          <a:srcRect l="7295" t="11373" b="6813"/>
          <a:stretch>
            <a:fillRect/>
          </a:stretch>
        </p:blipFill>
        <p:spPr>
          <a:xfrm>
            <a:off x="2339975" y="3500438"/>
            <a:ext cx="4537075" cy="32035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39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7440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96AD5662-071E-4D7A-A751-C1F41960EF5C}" type="footer">
              <a:rPr sz="1400"/>
              <a:t/>
            </a:fld>
            <a:endParaRPr sz="1400"/>
          </a:p>
        </p:txBody>
      </p:sp>
      <p:sp>
        <p:nvSpPr>
          <p:cNvPr id="17441" name="TextBox 1744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b="1"/>
              <a:t>二、一元线性回归分析</a:t>
            </a:r>
            <a:endParaRPr b="1"/>
          </a:p>
        </p:txBody>
      </p:sp>
      <p:sp>
        <p:nvSpPr>
          <p:cNvPr id="19459" name=""/>
          <p:cNvSpPr/>
          <p:nvPr>
            <p:ph type="body" idx="4294967295"/>
          </p:nvPr>
        </p:nvSpPr>
        <p:spPr>
          <a:xfrm>
            <a:off x="457200" y="1600200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rPr sz="2000" b="1"/>
              <a:t>   所求回归直线方程：</a:t>
            </a:r>
            <a:endParaRPr sz="2000" b="1"/>
          </a:p>
          <a:p>
            <a:pPr lvl="0">
              <a:buNone/>
            </a:pPr>
            <a:endParaRPr sz="2000" b="1"/>
          </a:p>
          <a:p>
            <a:pPr lvl="0">
              <a:buNone/>
            </a:pPr>
            <a:endParaRPr sz="2000" b="1"/>
          </a:p>
          <a:p>
            <a:pPr lvl="0">
              <a:buNone/>
            </a:pPr>
            <a:r>
              <a:rPr sz="2000" b="1"/>
              <a:t>   由此可计算出</a:t>
            </a:r>
            <a:endParaRPr sz="2000" b="1"/>
          </a:p>
        </p:txBody>
      </p:sp>
      <p:graphicFrame>
        <p:nvGraphicFramePr>
          <p:cNvPr id="19460" name=""/>
          <p:cNvGraphicFramePr>
            <a:graphicFrameLocks noChangeAspect="1"/>
          </p:cNvGraphicFramePr>
          <p:nvPr>
            <p:ph sz="quarter" idx="2"/>
          </p:nvPr>
        </p:nvGraphicFramePr>
        <p:xfrm>
          <a:off x="2195512" y="1989138"/>
          <a:ext cx="3455988" cy="6429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95512" y="1989138"/>
                        <a:ext cx="3455988" cy="6429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1" name=""/>
          <p:cNvSpPr/>
          <p:nvPr>
            <p:ph sz="quarter" idx="3"/>
          </p:nvPr>
        </p:nvSpPr>
        <p:spPr>
          <a:xfrm>
            <a:off x="5024438" y="3940175"/>
            <a:ext cx="3284538" cy="2185988"/>
          </a:xfrm>
          <a:noFill/>
          <a:ln>
            <a:noFill/>
            <a:miter lim="800000"/>
          </a:ln>
          <a:effectLst/>
        </p:spPr>
        <p:txBody>
          <a:bodyPr/>
          <a:lstStyle/>
          <a:p/>
        </p:txBody>
      </p:sp>
      <p:graphicFrame>
        <p:nvGraphicFramePr>
          <p:cNvPr id="19462" name=""/>
          <p:cNvGraphicFramePr>
            <a:graphicFrameLocks noChangeAspect="1"/>
          </p:cNvGraphicFramePr>
          <p:nvPr/>
        </p:nvGraphicFramePr>
        <p:xfrm>
          <a:off x="971550" y="3389312"/>
          <a:ext cx="6697662" cy="34686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71550" y="3389312"/>
                        <a:ext cx="6697662" cy="34686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946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6410851-078C-4C43-B7B6-2978DD4DE9C9}" type="footer">
              <a:rPr sz="1400"/>
              <a:t/>
            </a:fld>
            <a:endParaRPr sz="1400"/>
          </a:p>
        </p:txBody>
      </p:sp>
      <p:sp>
        <p:nvSpPr>
          <p:cNvPr id="19465" name="TextBox 1946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b="1"/>
              <a:t>二、一元线性回归分析</a:t>
            </a:r>
            <a:endParaRPr b="1"/>
          </a:p>
        </p:txBody>
      </p:sp>
      <p:sp>
        <p:nvSpPr>
          <p:cNvPr id="21507" name=""/>
          <p:cNvSpPr/>
          <p:nvPr>
            <p:ph type="body" idx="4294967295"/>
          </p:nvPr>
        </p:nvSpPr>
        <p:spPr>
          <a:xfrm>
            <a:off x="457200" y="1600200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rPr sz="2000"/>
              <a:t> ②</a:t>
            </a:r>
            <a:endParaRPr sz="2000"/>
          </a:p>
        </p:txBody>
      </p:sp>
      <p:graphicFrame>
        <p:nvGraphicFramePr>
          <p:cNvPr id="21508" name=""/>
          <p:cNvGraphicFramePr>
            <a:graphicFrameLocks noChangeAspect="1"/>
          </p:cNvGraphicFramePr>
          <p:nvPr>
            <p:ph sz="quarter" idx="2"/>
          </p:nvPr>
        </p:nvGraphicFramePr>
        <p:xfrm>
          <a:off x="971550" y="1412875"/>
          <a:ext cx="4248150" cy="630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71550" y="1412875"/>
                        <a:ext cx="4248150" cy="6302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09" name=""/>
          <p:cNvGraphicFramePr>
            <a:graphicFrameLocks noChangeAspect="1"/>
          </p:cNvGraphicFramePr>
          <p:nvPr>
            <p:ph sz="quarter" idx="3"/>
          </p:nvPr>
        </p:nvGraphicFramePr>
        <p:xfrm>
          <a:off x="684212" y="2276475"/>
          <a:ext cx="7920038" cy="4368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4212" y="2276475"/>
                        <a:ext cx="7920038" cy="4368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1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151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C4F3ADB-8CA1-4EF4-9D8D-932CAC6C6B83}" type="footer">
              <a:rPr sz="1400"/>
              <a:t/>
            </a:fld>
            <a:endParaRPr sz="1400"/>
          </a:p>
        </p:txBody>
      </p:sp>
      <p:sp>
        <p:nvSpPr>
          <p:cNvPr id="21512" name="TextBox 2151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b="1"/>
              <a:t>二、一元线性回归分析</a:t>
            </a:r>
            <a:endParaRPr b="1"/>
          </a:p>
        </p:txBody>
      </p:sp>
      <p:sp>
        <p:nvSpPr>
          <p:cNvPr id="23555" name=""/>
          <p:cNvSpPr/>
          <p:nvPr>
            <p:ph type="body" idx="4294967295"/>
          </p:nvPr>
        </p:nvSpPr>
        <p:spPr>
          <a:xfrm>
            <a:off x="457200" y="1600200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t>   </a:t>
            </a:r>
          </a:p>
        </p:txBody>
      </p:sp>
      <p:sp>
        <p:nvSpPr>
          <p:cNvPr id="23556" name=""/>
          <p:cNvSpPr/>
          <p:nvPr>
            <p:ph sz="quarter" idx="2"/>
          </p:nvPr>
        </p:nvSpPr>
        <p:spPr>
          <a:xfrm>
            <a:off x="5024438" y="1600200"/>
            <a:ext cx="3284538" cy="2187575"/>
          </a:xfrm>
          <a:noFill/>
          <a:ln>
            <a:noFill/>
            <a:miter lim="800000"/>
          </a:ln>
          <a:effectLst/>
        </p:spPr>
        <p:txBody>
          <a:bodyPr/>
          <a:lstStyle/>
          <a:p/>
        </p:txBody>
      </p:sp>
      <p:graphicFrame>
        <p:nvGraphicFramePr>
          <p:cNvPr id="23557" name=""/>
          <p:cNvGraphicFramePr>
            <a:graphicFrameLocks noChangeAspect="1"/>
          </p:cNvGraphicFramePr>
          <p:nvPr>
            <p:ph sz="quarter" idx="3"/>
          </p:nvPr>
        </p:nvGraphicFramePr>
        <p:xfrm>
          <a:off x="755650" y="1412875"/>
          <a:ext cx="7777162" cy="35163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55650" y="1412875"/>
                        <a:ext cx="7777162" cy="35163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558" name=""/>
          <p:cNvGraphicFramePr>
            <a:graphicFrameLocks noChangeAspect="1"/>
          </p:cNvGraphicFramePr>
          <p:nvPr/>
        </p:nvGraphicFramePr>
        <p:xfrm>
          <a:off x="684212" y="4873625"/>
          <a:ext cx="4392612" cy="19843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4212" y="4873625"/>
                        <a:ext cx="4392612" cy="19843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55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356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4689E0B-2900-4103-9446-1B706C9F10AD}" type="footer">
              <a:rPr sz="1400"/>
              <a:t/>
            </a:fld>
            <a:endParaRPr sz="1400"/>
          </a:p>
        </p:txBody>
      </p:sp>
      <p:sp>
        <p:nvSpPr>
          <p:cNvPr id="23561" name="TextBox 2356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b="1"/>
              <a:t>二、一元线性回归分析</a:t>
            </a:r>
            <a:endParaRPr b="1"/>
          </a:p>
        </p:txBody>
      </p:sp>
      <p:sp>
        <p:nvSpPr>
          <p:cNvPr id="25603" name=""/>
          <p:cNvSpPr/>
          <p:nvPr>
            <p:ph type="body" idx="4294967295"/>
          </p:nvPr>
        </p:nvSpPr>
        <p:spPr>
          <a:xfrm>
            <a:off x="457200" y="1600200"/>
            <a:ext cx="8218488" cy="5257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rPr lang="en-US" altLang="en-US"/>
              <a:t>   </a:t>
            </a:r>
            <a:r>
              <a:rPr lang="en-US" altLang="en-US" sz="2000" b="1">
                <a:solidFill>
                  <a:srgbClr val="FF0000"/>
                </a:solidFill>
              </a:rPr>
              <a:t>β的假设检验：</a:t>
            </a:r>
            <a:endParaRPr lang="en-US" altLang="en-US" sz="2000" b="1">
              <a:solidFill>
                <a:srgbClr val="FF0000"/>
              </a:solidFill>
            </a:endParaRPr>
          </a:p>
          <a:p>
            <a:pPr lvl="0">
              <a:buNone/>
            </a:pPr>
            <a:r>
              <a:rPr lang="en-US" altLang="en-US" sz="2000" b="1"/>
              <a:t>    步：建立假设：H</a:t>
            </a:r>
            <a:r>
              <a:rPr lang="en-US" altLang="en-US" sz="2000" b="1" baseline="-25000"/>
              <a:t>0</a:t>
            </a:r>
            <a:r>
              <a:rPr lang="en-US" altLang="en-US" sz="2000" b="1"/>
              <a:t>： β = β</a:t>
            </a:r>
            <a:r>
              <a:rPr lang="en-US" altLang="en-US" sz="2000" b="1" baseline="-25000"/>
              <a:t>0</a:t>
            </a:r>
            <a:r>
              <a:rPr lang="en-US" altLang="en-US" sz="2000" b="1"/>
              <a:t>；H</a:t>
            </a:r>
            <a:r>
              <a:rPr lang="en-US" altLang="en-US" sz="2000" b="1" baseline="-25000"/>
              <a:t>1</a:t>
            </a:r>
            <a:r>
              <a:rPr lang="en-US" altLang="en-US" sz="2000" b="1"/>
              <a:t>： β </a:t>
            </a:r>
            <a:r>
              <a:rPr lang="en-US" altLang="en-US" b="1"/>
              <a:t>≠</a:t>
            </a:r>
            <a:r>
              <a:rPr lang="en-US" altLang="en-US" sz="2000" b="1"/>
              <a:t> β</a:t>
            </a:r>
            <a:r>
              <a:rPr lang="en-US" altLang="en-US" sz="2000" b="1" baseline="-25000"/>
              <a:t>0</a:t>
            </a:r>
            <a:endParaRPr lang="en-US" altLang="en-US" sz="2000" b="1"/>
          </a:p>
          <a:p>
            <a:pPr lvl="0">
              <a:buNone/>
            </a:pPr>
            <a:r>
              <a:rPr lang="en-US" altLang="en-US" sz="2000" b="1"/>
              <a:t>    第二步：选择统计量：</a:t>
            </a:r>
            <a:endParaRPr lang="en-US" altLang="en-US" sz="2000" b="1"/>
          </a:p>
          <a:p>
            <a:pPr lvl="0">
              <a:buNone/>
            </a:pPr>
            <a:r>
              <a:rPr lang="en-US" altLang="en-US" sz="2000" b="1"/>
              <a:t>                </a:t>
            </a:r>
            <a:endParaRPr lang="en-US" altLang="en-US" sz="2000" b="1"/>
          </a:p>
          <a:p>
            <a:pPr lvl="0">
              <a:buNone/>
            </a:pPr>
            <a:endParaRPr lang="en-US" altLang="en-US" sz="2000" b="1"/>
          </a:p>
          <a:p>
            <a:pPr lvl="0">
              <a:buNone/>
            </a:pPr>
            <a:endParaRPr lang="en-US" altLang="en-US" sz="2000" b="1"/>
          </a:p>
          <a:p>
            <a:pPr lvl="0">
              <a:buNone/>
            </a:pPr>
            <a:endParaRPr lang="en-US" altLang="en-US" sz="2000" b="1"/>
          </a:p>
          <a:p>
            <a:pPr lvl="0">
              <a:buNone/>
            </a:pPr>
            <a:endParaRPr lang="en-US" altLang="en-US" sz="2000" b="1"/>
          </a:p>
          <a:p>
            <a:pPr lvl="0">
              <a:buNone/>
            </a:pPr>
            <a:r>
              <a:rPr lang="en-US" altLang="en-US" sz="2000" b="1"/>
              <a:t>    第三步：取显著水平γ，确定拒绝域</a:t>
            </a:r>
            <a:endParaRPr lang="en-US" altLang="en-US" sz="2000" b="1"/>
          </a:p>
          <a:p>
            <a:pPr lvl="0">
              <a:buNone/>
            </a:pPr>
            <a:endParaRPr lang="en-US" altLang="en-US" sz="2000" b="1"/>
          </a:p>
          <a:p>
            <a:pPr lvl="0">
              <a:buNone/>
            </a:pPr>
            <a:endParaRPr lang="en-US" altLang="en-US" sz="2000" b="1"/>
          </a:p>
          <a:p>
            <a:pPr lvl="0">
              <a:buNone/>
            </a:pPr>
            <a:r>
              <a:rPr lang="en-US" altLang="en-US" sz="2000" b="1"/>
              <a:t>   第四步：计算统计量T的观测值t</a:t>
            </a:r>
            <a:endParaRPr lang="en-US" altLang="en-US" sz="2000" b="1"/>
          </a:p>
          <a:p>
            <a:pPr lvl="0">
              <a:buNone/>
            </a:pPr>
            <a:r>
              <a:rPr lang="en-US" altLang="en-US" sz="2000" b="1"/>
              <a:t>   第五步：作决策。</a:t>
            </a:r>
            <a:endParaRPr lang="en-US" altLang="en-US" sz="2000" b="1" baseline="-25000"/>
          </a:p>
        </p:txBody>
      </p:sp>
      <p:graphicFrame>
        <p:nvGraphicFramePr>
          <p:cNvPr id="25604" name=""/>
          <p:cNvGraphicFramePr>
            <a:graphicFrameLocks noChangeAspect="1"/>
          </p:cNvGraphicFramePr>
          <p:nvPr>
            <p:ph sz="quarter" idx="2"/>
          </p:nvPr>
        </p:nvGraphicFramePr>
        <p:xfrm>
          <a:off x="1116012" y="3211512"/>
          <a:ext cx="7559675" cy="13081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116012" y="3211512"/>
                        <a:ext cx="7559675" cy="13081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605" name=""/>
          <p:cNvGraphicFramePr>
            <a:graphicFrameLocks noChangeAspect="1"/>
          </p:cNvGraphicFramePr>
          <p:nvPr>
            <p:ph sz="quarter" idx="3"/>
          </p:nvPr>
        </p:nvGraphicFramePr>
        <p:xfrm>
          <a:off x="5024438" y="4724400"/>
          <a:ext cx="4119562" cy="5492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24438" y="4724400"/>
                        <a:ext cx="4119562" cy="5492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606" name=""/>
          <p:cNvGraphicFramePr>
            <a:graphicFrameLocks noChangeAspect="1"/>
          </p:cNvGraphicFramePr>
          <p:nvPr/>
        </p:nvGraphicFramePr>
        <p:xfrm>
          <a:off x="1258888" y="5229225"/>
          <a:ext cx="7885112" cy="6175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6" progId="Equation.3">
                  <p:embed/>
                </p:oleObj>
              </mc:Choice>
              <mc:Fallback>
                <p:oleObj r:id="rId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258888" y="5229225"/>
                        <a:ext cx="7885112" cy="6175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560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E36B870-4DCD-4D8D-A18B-D4E20929F15B}" type="footer">
              <a:rPr sz="1400"/>
              <a:t/>
            </a:fld>
            <a:endParaRPr sz="1400"/>
          </a:p>
        </p:txBody>
      </p:sp>
      <p:sp>
        <p:nvSpPr>
          <p:cNvPr id="25609" name="TextBox 2560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200" b="1"/>
              <a:t>二、一元线性回归分析</a:t>
            </a:r>
            <a:endParaRPr sz="3200" b="1"/>
          </a:p>
        </p:txBody>
      </p:sp>
      <p:sp>
        <p:nvSpPr>
          <p:cNvPr id="27651" name=""/>
          <p:cNvSpPr/>
          <p:nvPr>
            <p:ph type="body" idx="4294967295"/>
          </p:nvPr>
        </p:nvSpPr>
        <p:spPr>
          <a:xfrm>
            <a:off x="457200" y="1341438"/>
            <a:ext cx="8147050" cy="52562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rPr sz="2000"/>
              <a:t>  </a:t>
            </a:r>
            <a:r>
              <a:rPr sz="2000">
                <a:solidFill>
                  <a:srgbClr val="FF0000"/>
                </a:solidFill>
              </a:rPr>
              <a:t>α的假设检验：</a:t>
            </a:r>
            <a:endParaRPr sz="2000">
              <a:solidFill>
                <a:srgbClr val="FF0000"/>
              </a:solidFill>
            </a:endParaRPr>
          </a:p>
          <a:p>
            <a:pPr lvl="0">
              <a:buNone/>
            </a:pPr>
            <a:r>
              <a:rPr sz="2000"/>
              <a:t>       同理，对检验假设H</a:t>
            </a:r>
            <a:r>
              <a:rPr sz="2000" baseline="-25000"/>
              <a:t>0</a:t>
            </a:r>
            <a:r>
              <a:rPr sz="2000"/>
              <a:t>： α= α</a:t>
            </a:r>
            <a:r>
              <a:rPr sz="2000" baseline="-25000"/>
              <a:t>0</a:t>
            </a:r>
            <a:r>
              <a:rPr sz="2000"/>
              <a:t>，可以用统计量：</a:t>
            </a:r>
            <a:endParaRPr sz="2000"/>
          </a:p>
          <a:p>
            <a:pPr lvl="0">
              <a:buNone/>
            </a:pPr>
            <a:endParaRPr sz="2000"/>
          </a:p>
          <a:p>
            <a:pPr lvl="0">
              <a:buNone/>
            </a:pPr>
            <a:endParaRPr sz="2000"/>
          </a:p>
          <a:p>
            <a:pPr lvl="0">
              <a:buNone/>
            </a:pPr>
            <a:endParaRPr sz="2000"/>
          </a:p>
          <a:p>
            <a:pPr lvl="0">
              <a:buNone/>
            </a:pPr>
            <a:endParaRPr sz="2000"/>
          </a:p>
          <a:p>
            <a:pPr lvl="0">
              <a:buNone/>
            </a:pPr>
            <a:endParaRPr sz="2000"/>
          </a:p>
          <a:p>
            <a:pPr lvl="0">
              <a:buNone/>
            </a:pPr>
            <a:r>
              <a:rPr sz="2000"/>
              <a:t>        对于例1  ，现在检验假设：H</a:t>
            </a:r>
            <a:r>
              <a:rPr sz="2000" baseline="-25000"/>
              <a:t>0</a:t>
            </a:r>
            <a:r>
              <a:rPr sz="2000"/>
              <a:t>： α= 300。</a:t>
            </a:r>
            <a:endParaRPr sz="2000"/>
          </a:p>
          <a:p>
            <a:pPr lvl="0">
              <a:buNone/>
            </a:pPr>
            <a:endParaRPr sz="2000"/>
          </a:p>
          <a:p>
            <a:pPr lvl="0">
              <a:buNone/>
            </a:pPr>
            <a:r>
              <a:rPr sz="2000"/>
              <a:t>                t=</a:t>
            </a:r>
            <a:endParaRPr sz="2000" baseline="-25000"/>
          </a:p>
        </p:txBody>
      </p:sp>
      <p:graphicFrame>
        <p:nvGraphicFramePr>
          <p:cNvPr id="27652" name=""/>
          <p:cNvGraphicFramePr>
            <a:graphicFrameLocks noChangeAspect="1"/>
          </p:cNvGraphicFramePr>
          <p:nvPr>
            <p:ph sz="quarter" idx="2"/>
          </p:nvPr>
        </p:nvGraphicFramePr>
        <p:xfrm>
          <a:off x="2195512" y="2133600"/>
          <a:ext cx="3816350" cy="16652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195512" y="2133600"/>
                        <a:ext cx="3816350" cy="16652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653" name=""/>
          <p:cNvGraphicFramePr>
            <a:graphicFrameLocks noChangeAspect="1"/>
          </p:cNvGraphicFramePr>
          <p:nvPr>
            <p:ph sz="quarter" idx="3"/>
          </p:nvPr>
        </p:nvGraphicFramePr>
        <p:xfrm>
          <a:off x="1835150" y="4435475"/>
          <a:ext cx="4895850" cy="14509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835150" y="4435475"/>
                        <a:ext cx="4895850" cy="14509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654" name=""/>
          <p:cNvSpPr/>
          <p:nvPr/>
        </p:nvSpPr>
        <p:spPr>
          <a:xfrm>
            <a:off x="971550" y="6092825"/>
            <a:ext cx="6046788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sz="2000"/>
              <a:t>现在t=2.1194＜t</a:t>
            </a:r>
            <a:r>
              <a:rPr sz="2000" baseline="-25000"/>
              <a:t>0.05/2</a:t>
            </a:r>
            <a:r>
              <a:rPr sz="2000"/>
              <a:t>（5）=2.57，因此接受原假设。</a:t>
            </a:r>
            <a:endParaRPr sz="2000"/>
          </a:p>
        </p:txBody>
      </p:sp>
      <p:sp>
        <p:nvSpPr>
          <p:cNvPr id="2765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765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7A80D4D5-2ADC-49D6-95AD-437858F6743B}" type="footer">
              <a:rPr sz="1400"/>
              <a:t/>
            </a:fld>
            <a:endParaRPr sz="1400"/>
          </a:p>
        </p:txBody>
      </p:sp>
      <p:sp>
        <p:nvSpPr>
          <p:cNvPr id="27657" name="TextBox 2765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600" b="1"/>
              <a:t>二、一元线性回归分析</a:t>
            </a:r>
            <a:endParaRPr sz="3600" b="1"/>
          </a:p>
        </p:txBody>
      </p:sp>
      <p:sp>
        <p:nvSpPr>
          <p:cNvPr id="29699" name=""/>
          <p:cNvSpPr/>
          <p:nvPr>
            <p:ph type="body" idx="4294967295"/>
          </p:nvPr>
        </p:nvSpPr>
        <p:spPr>
          <a:xfrm>
            <a:off x="457200" y="1600200"/>
            <a:ext cx="8362950" cy="49244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t>   </a:t>
            </a:r>
            <a:r>
              <a:rPr sz="2400"/>
              <a:t>对                                                    两边平方可得：</a:t>
            </a:r>
            <a:endParaRPr sz="2400"/>
          </a:p>
          <a:p>
            <a:pPr lvl="0">
              <a:buNone/>
            </a:pPr>
            <a:endParaRPr sz="2400"/>
          </a:p>
        </p:txBody>
      </p:sp>
      <p:graphicFrame>
        <p:nvGraphicFramePr>
          <p:cNvPr id="29700" name=""/>
          <p:cNvGraphicFramePr>
            <a:graphicFrameLocks noChangeAspect="1"/>
          </p:cNvGraphicFramePr>
          <p:nvPr>
            <p:ph sz="quarter" idx="2"/>
          </p:nvPr>
        </p:nvGraphicFramePr>
        <p:xfrm>
          <a:off x="1331912" y="1557338"/>
          <a:ext cx="3960812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31912" y="1557338"/>
                        <a:ext cx="3960812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1" name=""/>
          <p:cNvGraphicFramePr>
            <a:graphicFrameLocks noChangeAspect="1"/>
          </p:cNvGraphicFramePr>
          <p:nvPr>
            <p:ph sz="quarter" idx="3"/>
          </p:nvPr>
        </p:nvGraphicFramePr>
        <p:xfrm>
          <a:off x="763588" y="2420938"/>
          <a:ext cx="7794625" cy="809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63588" y="2420938"/>
                        <a:ext cx="7794625" cy="8096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2" name=""/>
          <p:cNvSpPr/>
          <p:nvPr/>
        </p:nvSpPr>
        <p:spPr>
          <a:xfrm>
            <a:off x="971550" y="3284538"/>
            <a:ext cx="20129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solidFill>
                  <a:schemeClr val="folHlink"/>
                </a:solidFill>
              </a:rPr>
              <a:t>这里可用的条件：</a:t>
            </a:r>
            <a:endParaRPr b="1">
              <a:solidFill>
                <a:schemeClr val="folHlink"/>
              </a:solidFill>
            </a:endParaRPr>
          </a:p>
        </p:txBody>
      </p:sp>
      <p:graphicFrame>
        <p:nvGraphicFramePr>
          <p:cNvPr id="29703" name=""/>
          <p:cNvGraphicFramePr>
            <a:graphicFrameLocks noChangeAspect="1"/>
          </p:cNvGraphicFramePr>
          <p:nvPr/>
        </p:nvGraphicFramePr>
        <p:xfrm>
          <a:off x="971550" y="3716338"/>
          <a:ext cx="7672388" cy="9334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6" progId="Equation.3">
                  <p:embed/>
                </p:oleObj>
              </mc:Choice>
              <mc:Fallback>
                <p:oleObj r:id="rId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971550" y="3716338"/>
                        <a:ext cx="7672388" cy="9334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9704" name=""/>
          <p:cNvGraphicFramePr>
            <a:graphicFrameLocks noChangeAspect="1"/>
          </p:cNvGraphicFramePr>
          <p:nvPr/>
        </p:nvGraphicFramePr>
        <p:xfrm>
          <a:off x="971550" y="4724400"/>
          <a:ext cx="2838450" cy="6381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8" progId="Equation.3">
                  <p:embed/>
                </p:oleObj>
              </mc:Choice>
              <mc:Fallback>
                <p:oleObj r:id="rId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971550" y="4724400"/>
                        <a:ext cx="2838450" cy="6381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5" name=""/>
          <p:cNvSpPr/>
          <p:nvPr/>
        </p:nvSpPr>
        <p:spPr>
          <a:xfrm>
            <a:off x="1042988" y="5491162"/>
            <a:ext cx="94615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sz="2000" b="1"/>
              <a:t>从而有</a:t>
            </a:r>
            <a:endParaRPr sz="2000" b="1"/>
          </a:p>
        </p:txBody>
      </p:sp>
      <p:graphicFrame>
        <p:nvGraphicFramePr>
          <p:cNvPr id="29706" name=""/>
          <p:cNvGraphicFramePr>
            <a:graphicFrameLocks noChangeAspect="1"/>
          </p:cNvGraphicFramePr>
          <p:nvPr/>
        </p:nvGraphicFramePr>
        <p:xfrm>
          <a:off x="2268538" y="5300662"/>
          <a:ext cx="4752975" cy="7429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10" progId="Equation.3">
                  <p:embed/>
                </p:oleObj>
              </mc:Choice>
              <mc:Fallback>
                <p:oleObj r:id="rId1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268538" y="5300662"/>
                        <a:ext cx="4752975" cy="7429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7" name=""/>
          <p:cNvSpPr/>
          <p:nvPr/>
        </p:nvSpPr>
        <p:spPr>
          <a:xfrm>
            <a:off x="1258888" y="6251575"/>
            <a:ext cx="5310188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sz="2000"/>
              <a:t>即：             SST      =        SSR     +        SSE</a:t>
            </a:r>
            <a:endParaRPr sz="2000"/>
          </a:p>
        </p:txBody>
      </p:sp>
      <p:sp>
        <p:nvSpPr>
          <p:cNvPr id="29708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9709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0FA9CF6-0308-4B4D-95D8-1BA9107412B6}" type="footer">
              <a:rPr sz="1400"/>
              <a:t/>
            </a:fld>
            <a:endParaRPr sz="1400"/>
          </a:p>
        </p:txBody>
      </p:sp>
      <p:sp>
        <p:nvSpPr>
          <p:cNvPr id="29710" name="TextBox 2970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"/>
          <p:cNvSpPr/>
          <p:nvPr>
            <p:ph type="title" idx="4294967295"/>
          </p:nvPr>
        </p:nvSpPr>
        <p:spPr>
          <a:xfrm>
            <a:off x="457200" y="274638"/>
            <a:ext cx="8229600" cy="2714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600" b="1"/>
              <a:t>二、一元线性回归分析</a:t>
            </a:r>
            <a:endParaRPr sz="3600" b="1"/>
          </a:p>
        </p:txBody>
      </p:sp>
      <p:sp>
        <p:nvSpPr>
          <p:cNvPr id="31747" name=""/>
          <p:cNvSpPr/>
          <p:nvPr>
            <p:ph type="body" idx="4294967295"/>
          </p:nvPr>
        </p:nvSpPr>
        <p:spPr>
          <a:xfrm>
            <a:off x="457200" y="836612"/>
            <a:ext cx="8291512" cy="56880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rPr lang="en-US" altLang="en-US"/>
              <a:t>   </a:t>
            </a:r>
            <a:r>
              <a:rPr lang="en-US" altLang="en-US" sz="2000" b="1"/>
              <a:t>例3  计算例1中的拟合的样本回归方程的可决系数</a:t>
            </a:r>
            <a:endParaRPr lang="en-US" altLang="en-US" sz="2000" b="1"/>
          </a:p>
          <a:p>
            <a:pPr lvl="0">
              <a:buNone/>
            </a:pPr>
            <a:r>
              <a:rPr lang="en-US" altLang="en-US" sz="2000" b="1"/>
              <a:t>         解：</a:t>
            </a:r>
            <a:endParaRPr lang="en-US" altLang="en-US" sz="2000" b="1"/>
          </a:p>
          <a:p>
            <a:pPr lvl="0">
              <a:buNone/>
            </a:pPr>
            <a:r>
              <a:rPr lang="en-US" altLang="en-US" sz="2000" b="1"/>
              <a:t>  </a:t>
            </a:r>
            <a:endParaRPr lang="en-US" altLang="en-US" sz="2000" b="1"/>
          </a:p>
          <a:p>
            <a:pPr lvl="0">
              <a:buNone/>
            </a:pPr>
            <a:endParaRPr lang="en-US" altLang="en-US" sz="2000" b="1"/>
          </a:p>
          <a:p>
            <a:pPr lvl="0">
              <a:buNone/>
            </a:pPr>
            <a:endParaRPr lang="en-US" altLang="en-US" sz="2000" b="1"/>
          </a:p>
          <a:p>
            <a:pPr lvl="0">
              <a:buNone/>
            </a:pPr>
            <a:r>
              <a:rPr lang="en-US" altLang="en-US" b="1">
                <a:solidFill>
                  <a:srgbClr val="FF0000"/>
                </a:solidFill>
              </a:rPr>
              <a:t>   </a:t>
            </a:r>
            <a:r>
              <a:rPr lang="en-US" altLang="en-US" sz="2400" b="1">
                <a:solidFill>
                  <a:srgbClr val="FF0000"/>
                </a:solidFill>
              </a:rPr>
              <a:t>对检验假设H</a:t>
            </a:r>
            <a:r>
              <a:rPr lang="en-US" altLang="en-US" sz="2400" b="1" baseline="-25000">
                <a:solidFill>
                  <a:srgbClr val="FF0000"/>
                </a:solidFill>
              </a:rPr>
              <a:t>0</a:t>
            </a:r>
            <a:r>
              <a:rPr lang="en-US" altLang="en-US" sz="2400" b="1">
                <a:solidFill>
                  <a:srgbClr val="FF0000"/>
                </a:solidFill>
              </a:rPr>
              <a:t>：β=0的F检验</a:t>
            </a:r>
            <a:endParaRPr lang="en-US" altLang="en-US" sz="2400" b="1">
              <a:solidFill>
                <a:srgbClr val="FF0000"/>
              </a:solidFill>
            </a:endParaRPr>
          </a:p>
          <a:p>
            <a:pPr lvl="0">
              <a:buNone/>
            </a:pPr>
            <a:r>
              <a:rPr lang="en-US" altLang="en-US" sz="2400" b="1">
                <a:solidFill>
                  <a:srgbClr val="FF0000"/>
                </a:solidFill>
              </a:rPr>
              <a:t>   </a:t>
            </a:r>
            <a:r>
              <a:rPr lang="en-US" altLang="en-US" sz="2400" b="1"/>
              <a:t>  </a:t>
            </a:r>
            <a:r>
              <a:rPr lang="en-US" altLang="en-US" sz="2000" b="1"/>
              <a:t>步：提出假设： </a:t>
            </a:r>
            <a:r>
              <a:rPr lang="en-US" altLang="en-US" sz="2400" b="1"/>
              <a:t>H</a:t>
            </a:r>
            <a:r>
              <a:rPr lang="en-US" altLang="en-US" sz="2400" b="1" baseline="-25000"/>
              <a:t>0</a:t>
            </a:r>
            <a:r>
              <a:rPr lang="en-US" altLang="en-US" sz="2400" b="1"/>
              <a:t>：β=0； H</a:t>
            </a:r>
            <a:r>
              <a:rPr lang="en-US" altLang="en-US" sz="2400" b="1" baseline="-25000"/>
              <a:t>0</a:t>
            </a:r>
            <a:r>
              <a:rPr lang="en-US" altLang="en-US" sz="2400" b="1"/>
              <a:t>：β</a:t>
            </a:r>
            <a:r>
              <a:rPr lang="en-US" altLang="en-US" sz="2000" b="1"/>
              <a:t>≠</a:t>
            </a:r>
            <a:r>
              <a:rPr lang="en-US" altLang="en-US" sz="2400" b="1"/>
              <a:t>0</a:t>
            </a:r>
            <a:endParaRPr lang="en-US" altLang="en-US" sz="2400" b="1"/>
          </a:p>
          <a:p>
            <a:pPr lvl="0">
              <a:buNone/>
            </a:pPr>
            <a:r>
              <a:rPr lang="en-US" altLang="en-US" sz="2000" b="1"/>
              <a:t>      第二步：选取统计量</a:t>
            </a:r>
            <a:endParaRPr lang="en-US" altLang="en-US" sz="2000" b="1"/>
          </a:p>
        </p:txBody>
      </p:sp>
      <p:graphicFrame>
        <p:nvGraphicFramePr>
          <p:cNvPr id="31748" name=""/>
          <p:cNvGraphicFramePr>
            <a:graphicFrameLocks noChangeAspect="1"/>
          </p:cNvGraphicFramePr>
          <p:nvPr>
            <p:ph sz="quarter" idx="2"/>
          </p:nvPr>
        </p:nvGraphicFramePr>
        <p:xfrm>
          <a:off x="971550" y="1700212"/>
          <a:ext cx="7993062" cy="11953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71550" y="1700212"/>
                        <a:ext cx="7993062" cy="11953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1749" name=""/>
          <p:cNvGraphicFramePr>
            <a:graphicFrameLocks noChangeAspect="1"/>
          </p:cNvGraphicFramePr>
          <p:nvPr>
            <p:ph sz="quarter" idx="3"/>
          </p:nvPr>
        </p:nvGraphicFramePr>
        <p:xfrm>
          <a:off x="1258888" y="4005262"/>
          <a:ext cx="6664325" cy="28527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258888" y="4005262"/>
                        <a:ext cx="6664325" cy="28527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1750" name=""/>
          <p:cNvCxnSpPr/>
          <p:nvPr/>
        </p:nvCxnSpPr>
        <p:spPr>
          <a:xfrm flipV="1">
            <a:off x="4932362" y="5516562"/>
            <a:ext cx="358775" cy="720725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31751" name=""/>
          <p:cNvSpPr/>
          <p:nvPr/>
        </p:nvSpPr>
        <p:spPr>
          <a:xfrm>
            <a:off x="5148262" y="5157788"/>
            <a:ext cx="6731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β=0</a:t>
            </a:r>
          </a:p>
        </p:txBody>
      </p:sp>
      <p:sp>
        <p:nvSpPr>
          <p:cNvPr id="3175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175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3D8F3E4-97F0-4F10-810F-7DBBD8CA36B2}" type="footer">
              <a:rPr sz="1400"/>
              <a:t/>
            </a:fld>
            <a:endParaRPr sz="1400"/>
          </a:p>
        </p:txBody>
      </p:sp>
      <p:sp>
        <p:nvSpPr>
          <p:cNvPr id="31754" name="TextBox 317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4000" b="1"/>
              <a:t>二、一元线性回归分析</a:t>
            </a:r>
            <a:endParaRPr sz="4000" b="1"/>
          </a:p>
        </p:txBody>
      </p:sp>
      <p:sp>
        <p:nvSpPr>
          <p:cNvPr id="33795" name=""/>
          <p:cNvSpPr/>
          <p:nvPr>
            <p:ph type="body" idx="4294967295"/>
          </p:nvPr>
        </p:nvSpPr>
        <p:spPr>
          <a:xfrm>
            <a:off x="457200" y="1600200"/>
            <a:ext cx="8218488" cy="485298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t>    一元线性回归方差分析表</a:t>
            </a:r>
          </a:p>
        </p:txBody>
      </p:sp>
      <p:graphicFrame>
        <p:nvGraphicFramePr>
          <p:cNvPr id="33796" name=""/>
          <p:cNvGraphicFramePr>
            <a:graphicFrameLocks noGrp="1"/>
          </p:cNvGraphicFramePr>
          <p:nvPr>
            <p:ph sz="quarter" idx="2"/>
          </p:nvPr>
        </p:nvGraphicFramePr>
        <p:xfrm>
          <a:off x="827088" y="2779712"/>
          <a:ext cx="7632700" cy="2332038"/>
        </p:xfrm>
        <a:graphic>
          <a:graphicData uri="http://schemas.openxmlformats.org/drawingml/2006/table">
            <a:tbl>
              <a:tblPr/>
              <a:tblGrid>
                <a:gridCol w="1223962"/>
                <a:gridCol w="1830388"/>
                <a:gridCol w="1195388"/>
                <a:gridCol w="1855788"/>
                <a:gridCol w="1527175"/>
              </a:tblGrid>
              <a:tr h="711200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sz="2000"/>
                    </a:p>
                  </a:txBody>
                  <a:tcPr>
                    <a:lnL w="28575" cap="sq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28575" cap="sq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000"/>
                        <a:t>平方和</a:t>
                      </a:r>
                      <a:endParaRPr sz="2000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28575" cap="sq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000"/>
                        <a:t>自由度</a:t>
                      </a:r>
                      <a:endParaRPr sz="2000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28575" cap="sq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000"/>
                        <a:t>平均平方和</a:t>
                      </a:r>
                      <a:endParaRPr sz="2000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28575" cap="sq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ctr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sz="2000"/>
                        <a:t>F值</a:t>
                      </a:r>
                      <a:endParaRPr sz="2000"/>
                    </a:p>
                  </a:txBody>
                  <a:tcPr anchor="ctr"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28575" cap="sq" cmpd="sng">
                      <a:solidFill>
                        <a:schemeClr val="tx1"/>
                      </a:solidFill>
                      <a:miter lim="800000"/>
                    </a:lnR>
                    <a:lnT w="28575" cap="sq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511175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/>
                        <a:t>回归偏差</a:t>
                      </a:r>
                      <a:endParaRPr sz="2000"/>
                    </a:p>
                  </a:txBody>
                  <a:tcPr>
                    <a:lnL w="28575" cap="sq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/>
                        <a:t>1</a:t>
                      </a: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rowSpan="2"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28575" cap="sq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554038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/>
                        <a:t>剩余偏差</a:t>
                      </a:r>
                      <a:endParaRPr sz="2000"/>
                    </a:p>
                  </a:txBody>
                  <a:tcPr>
                    <a:lnL w="28575" cap="sq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/>
                        <a:t>n-2</a:t>
                      </a: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12700" cap="flat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28575" cap="sq" cmpd="sng">
                      <a:solidFill>
                        <a:schemeClr val="tx1"/>
                      </a:solidFill>
                      <a:miter lim="800000"/>
                    </a:lnR>
                    <a:lnB w="12700" cap="flat" cmpd="sng">
                      <a:miter lim="800000"/>
                    </a:lnB>
                  </a:tcPr>
                </a:tc>
              </a:tr>
              <a:tr h="555625"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/>
                        <a:t>总偏差</a:t>
                      </a:r>
                      <a:endParaRPr sz="2000"/>
                    </a:p>
                  </a:txBody>
                  <a:tcPr>
                    <a:lnL w="28575" cap="sq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28575" cap="sq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28575" cap="sq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r>
                        <a:rPr sz="2000"/>
                        <a:t>n-1</a:t>
                      </a: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28575" cap="sq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12700" cap="flat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28575" cap="sq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rot="0" vert="horz" wrap="square" anchor="t" anchorCtr="0"/>
                    <a:lstStyle>
                      <a:lvl1pPr marL="342900" indent="-3429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1pPr>
                      <a:lvl2pPr marL="742950" indent="-28575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24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2pPr>
                      <a:lvl3pPr marL="11430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lang="zh-CN" altLang="en-US" sz="20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3pPr>
                      <a:lvl4pPr marL="16002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4pPr>
                      <a:lvl5pPr marL="2057400" indent="-228600" algn="l" defTabSz="91440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sz="2000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miter lim="800000"/>
                    </a:lnL>
                    <a:lnR w="28575" cap="sq" cmpd="sng">
                      <a:solidFill>
                        <a:schemeClr val="tx1"/>
                      </a:solidFill>
                      <a:miter lim="800000"/>
                    </a:lnR>
                    <a:lnT w="12700" cap="flat" cmpd="sng">
                      <a:solidFill>
                        <a:schemeClr val="tx1"/>
                      </a:solidFill>
                      <a:miter lim="800000"/>
                    </a:lnT>
                    <a:lnB w="28575" cap="sq" cmpd="sng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33827" name=""/>
          <p:cNvGraphicFramePr>
            <a:graphicFrameLocks noChangeAspect="1"/>
          </p:cNvGraphicFramePr>
          <p:nvPr>
            <p:ph sz="quarter" idx="3"/>
          </p:nvPr>
        </p:nvGraphicFramePr>
        <p:xfrm>
          <a:off x="2051050" y="3427412"/>
          <a:ext cx="1584325" cy="5699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051050" y="3427412"/>
                        <a:ext cx="1584325" cy="5699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28" name=""/>
          <p:cNvGraphicFramePr>
            <a:graphicFrameLocks noChangeAspect="1"/>
          </p:cNvGraphicFramePr>
          <p:nvPr/>
        </p:nvGraphicFramePr>
        <p:xfrm>
          <a:off x="2051050" y="4005262"/>
          <a:ext cx="1801812" cy="5921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51050" y="4005262"/>
                        <a:ext cx="1801812" cy="5921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29" name=""/>
          <p:cNvGraphicFramePr>
            <a:graphicFrameLocks noChangeAspect="1"/>
          </p:cNvGraphicFramePr>
          <p:nvPr/>
        </p:nvGraphicFramePr>
        <p:xfrm>
          <a:off x="2051050" y="4508500"/>
          <a:ext cx="1914525" cy="6270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6" progId="Equation.3">
                  <p:embed/>
                </p:oleObj>
              </mc:Choice>
              <mc:Fallback>
                <p:oleObj r:id="rId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051050" y="4508500"/>
                        <a:ext cx="1914525" cy="62706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30" name=""/>
          <p:cNvGraphicFramePr>
            <a:graphicFrameLocks noChangeAspect="1"/>
          </p:cNvGraphicFramePr>
          <p:nvPr/>
        </p:nvGraphicFramePr>
        <p:xfrm>
          <a:off x="5219700" y="3429000"/>
          <a:ext cx="1584325" cy="6302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r:id="rId8" progId="Equation.3">
                  <p:embed/>
                </p:oleObj>
              </mc:Choice>
              <mc:Fallback>
                <p:oleObj r:id="rId8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5219700" y="3429000"/>
                        <a:ext cx="1584325" cy="6302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31" name=""/>
          <p:cNvGraphicFramePr>
            <a:graphicFrameLocks noChangeAspect="1"/>
          </p:cNvGraphicFramePr>
          <p:nvPr/>
        </p:nvGraphicFramePr>
        <p:xfrm>
          <a:off x="5219700" y="4076700"/>
          <a:ext cx="1657350" cy="457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r:id="rId10" progId="Equation.3">
                  <p:embed/>
                </p:oleObj>
              </mc:Choice>
              <mc:Fallback>
                <p:oleObj r:id="rId1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5219700" y="4076700"/>
                        <a:ext cx="1657350" cy="4572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32" name=""/>
          <p:cNvGraphicFramePr>
            <a:graphicFrameLocks noChangeAspect="1"/>
          </p:cNvGraphicFramePr>
          <p:nvPr/>
        </p:nvGraphicFramePr>
        <p:xfrm>
          <a:off x="5292725" y="4652962"/>
          <a:ext cx="1584325" cy="4714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r:id="rId12" progId="Equation.3">
                  <p:embed/>
                </p:oleObj>
              </mc:Choice>
              <mc:Fallback>
                <p:oleObj r:id="rId1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5292725" y="4652962"/>
                        <a:ext cx="1584325" cy="4714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3833" name=""/>
          <p:cNvGraphicFramePr>
            <a:graphicFrameLocks noChangeAspect="1"/>
          </p:cNvGraphicFramePr>
          <p:nvPr/>
        </p:nvGraphicFramePr>
        <p:xfrm>
          <a:off x="6877050" y="3644900"/>
          <a:ext cx="1608138" cy="698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r:id="rId14" progId="Equation.3">
                  <p:embed/>
                </p:oleObj>
              </mc:Choice>
              <mc:Fallback>
                <p:oleObj r:id="rId1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6877050" y="3644900"/>
                        <a:ext cx="1608138" cy="698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834" name=""/>
          <p:cNvSpPr/>
          <p:nvPr/>
        </p:nvSpPr>
        <p:spPr>
          <a:xfrm>
            <a:off x="971550" y="5516562"/>
            <a:ext cx="1544638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R</a:t>
            </a:r>
            <a:r>
              <a:rPr baseline="30000"/>
              <a:t>2</a:t>
            </a:r>
            <a:r>
              <a:t>=SSR/SST</a:t>
            </a:r>
          </a:p>
        </p:txBody>
      </p:sp>
      <p:sp>
        <p:nvSpPr>
          <p:cNvPr id="3383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383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54EA6C4-218E-4326-8701-07E6F11D583A}" type="footer">
              <a:rPr sz="1400"/>
              <a:t/>
            </a:fld>
            <a:endParaRPr sz="1400"/>
          </a:p>
        </p:txBody>
      </p:sp>
      <p:sp>
        <p:nvSpPr>
          <p:cNvPr id="33837" name="TextBox 3383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"/>
          <p:cNvSpPr/>
          <p:nvPr>
            <p:ph type="title" idx="4294967295"/>
          </p:nvPr>
        </p:nvSpPr>
        <p:spPr>
          <a:xfrm>
            <a:off x="457200" y="274638"/>
            <a:ext cx="8229600" cy="6302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3600" b="1"/>
              <a:t>二、一元线性回归分析</a:t>
            </a:r>
            <a:endParaRPr sz="3600" b="1"/>
          </a:p>
        </p:txBody>
      </p:sp>
      <p:sp>
        <p:nvSpPr>
          <p:cNvPr id="35843" name=""/>
          <p:cNvSpPr/>
          <p:nvPr>
            <p:ph type="body" idx="4294967295"/>
          </p:nvPr>
        </p:nvSpPr>
        <p:spPr>
          <a:xfrm>
            <a:off x="457200" y="1600200"/>
            <a:ext cx="4038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t>    </a:t>
            </a:r>
          </a:p>
        </p:txBody>
      </p:sp>
      <p:sp>
        <p:nvSpPr>
          <p:cNvPr id="35844" name=""/>
          <p:cNvSpPr/>
          <p:nvPr>
            <p:ph sz="quarter" idx="2"/>
          </p:nvPr>
        </p:nvSpPr>
        <p:spPr>
          <a:xfrm>
            <a:off x="5024438" y="1600200"/>
            <a:ext cx="3284538" cy="2187575"/>
          </a:xfrm>
          <a:noFill/>
          <a:ln>
            <a:noFill/>
            <a:miter lim="800000"/>
          </a:ln>
          <a:effectLst/>
        </p:spPr>
        <p:txBody>
          <a:bodyPr/>
          <a:lstStyle/>
          <a:p/>
        </p:txBody>
      </p:sp>
      <p:graphicFrame>
        <p:nvGraphicFramePr>
          <p:cNvPr id="35845" name=""/>
          <p:cNvGraphicFramePr>
            <a:graphicFrameLocks noChangeAspect="1"/>
          </p:cNvGraphicFramePr>
          <p:nvPr>
            <p:ph sz="quarter" idx="3"/>
          </p:nvPr>
        </p:nvGraphicFramePr>
        <p:xfrm>
          <a:off x="900112" y="908050"/>
          <a:ext cx="6048375" cy="3794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00112" y="908050"/>
                        <a:ext cx="6048375" cy="37941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6" name=""/>
          <p:cNvSpPr/>
          <p:nvPr/>
        </p:nvSpPr>
        <p:spPr>
          <a:xfrm>
            <a:off x="755650" y="4627562"/>
            <a:ext cx="6880225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sz="2000" b="1"/>
              <a:t>上式中σ</a:t>
            </a:r>
            <a:r>
              <a:rPr sz="2000" b="1" baseline="30000"/>
              <a:t>2</a:t>
            </a:r>
            <a:r>
              <a:rPr sz="2000" b="1"/>
              <a:t>是未知的，通常用它的无偏估计代入，可得统计量</a:t>
            </a:r>
            <a:endParaRPr sz="2000" b="1"/>
          </a:p>
        </p:txBody>
      </p:sp>
      <p:graphicFrame>
        <p:nvGraphicFramePr>
          <p:cNvPr id="35847" name=""/>
          <p:cNvGraphicFramePr>
            <a:graphicFrameLocks noChangeAspect="1"/>
          </p:cNvGraphicFramePr>
          <p:nvPr/>
        </p:nvGraphicFramePr>
        <p:xfrm>
          <a:off x="4425950" y="3270250"/>
          <a:ext cx="292100" cy="317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r:id="rId4" progId="Equation.3">
                  <p:embed/>
                </p:oleObj>
              </mc:Choice>
              <mc:Fallback>
                <p:oleObj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425950" y="3270250"/>
                        <a:ext cx="292100" cy="3175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5848" name=""/>
          <p:cNvGraphicFramePr>
            <a:graphicFrameLocks noChangeAspect="1"/>
          </p:cNvGraphicFramePr>
          <p:nvPr/>
        </p:nvGraphicFramePr>
        <p:xfrm>
          <a:off x="971550" y="4941888"/>
          <a:ext cx="3600450" cy="17176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r:id="rId6" progId="Equation.3">
                  <p:embed/>
                </p:oleObj>
              </mc:Choice>
              <mc:Fallback>
                <p:oleObj r:id="rId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971550" y="4941888"/>
                        <a:ext cx="3600450" cy="17176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585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32D8881-A525-4FD6-B97A-80928E4719E0}" type="footer">
              <a:rPr sz="1400"/>
              <a:t/>
            </a:fld>
            <a:endParaRPr sz="1400"/>
          </a:p>
        </p:txBody>
      </p:sp>
      <p:sp>
        <p:nvSpPr>
          <p:cNvPr id="35851" name="TextBox 358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4000" b="1"/>
              <a:t>二、一元线性回归分析</a:t>
            </a:r>
            <a:endParaRPr sz="4000" b="1"/>
          </a:p>
        </p:txBody>
      </p:sp>
      <p:sp>
        <p:nvSpPr>
          <p:cNvPr id="37891" name=""/>
          <p:cNvSpPr/>
          <p:nvPr>
            <p:ph type="body" idx="4294967295"/>
          </p:nvPr>
        </p:nvSpPr>
        <p:spPr>
          <a:xfrm>
            <a:off x="457200" y="1268412"/>
            <a:ext cx="4038600" cy="48625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>
              <a:buNone/>
            </a:pPr>
            <a:r>
              <a:t>  </a:t>
            </a:r>
            <a:r>
              <a:rPr sz="2400" b="1"/>
              <a:t>预测区间上下限</a:t>
            </a:r>
            <a:endParaRPr sz="2400" b="1"/>
          </a:p>
        </p:txBody>
      </p:sp>
      <p:cxnSp>
        <p:nvCxnSpPr>
          <p:cNvPr id="37892" name=""/>
          <p:cNvCxnSpPr/>
          <p:nvPr/>
        </p:nvCxnSpPr>
        <p:spPr>
          <a:xfrm>
            <a:off x="1835150" y="5445125"/>
            <a:ext cx="5113338" cy="0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37893" name=""/>
          <p:cNvCxnSpPr/>
          <p:nvPr/>
        </p:nvCxnSpPr>
        <p:spPr>
          <a:xfrm flipH="1" flipV="1">
            <a:off x="1835150" y="1700212"/>
            <a:ext cx="0" cy="3744912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37894" name=""/>
          <p:cNvCxnSpPr/>
          <p:nvPr/>
        </p:nvCxnSpPr>
        <p:spPr>
          <a:xfrm flipV="1">
            <a:off x="2555875" y="2852738"/>
            <a:ext cx="3095625" cy="1728788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sp>
        <p:nvSpPr>
          <p:cNvPr id="37895" name="未知"/>
          <p:cNvSpPr/>
          <p:nvPr/>
        </p:nvSpPr>
        <p:spPr>
          <a:xfrm>
            <a:off x="2206625" y="2336800"/>
            <a:ext cx="2743200" cy="1679575"/>
          </a:xfrm>
          <a:custGeom>
            <a:rect l="l" t="t" r="r" b="b"/>
            <a:pathLst>
              <a:path w="1728" h="1058">
                <a:moveTo>
                  <a:pt x="0" y="1051"/>
                </a:moveTo>
                <a:cubicBezTo>
                  <a:pt x="37" y="1052"/>
                  <a:pt x="131" y="1058"/>
                  <a:pt x="220" y="1051"/>
                </a:cubicBezTo>
                <a:cubicBezTo>
                  <a:pt x="309" y="1044"/>
                  <a:pt x="426" y="1027"/>
                  <a:pt x="537" y="1006"/>
                </a:cubicBezTo>
                <a:cubicBezTo>
                  <a:pt x="648" y="985"/>
                  <a:pt x="771" y="964"/>
                  <a:pt x="887" y="923"/>
                </a:cubicBezTo>
                <a:cubicBezTo>
                  <a:pt x="1003" y="882"/>
                  <a:pt x="1134" y="828"/>
                  <a:pt x="1234" y="759"/>
                </a:cubicBezTo>
                <a:cubicBezTo>
                  <a:pt x="1334" y="690"/>
                  <a:pt x="1420" y="597"/>
                  <a:pt x="1490" y="507"/>
                </a:cubicBezTo>
                <a:cubicBezTo>
                  <a:pt x="1560" y="417"/>
                  <a:pt x="1615" y="303"/>
                  <a:pt x="1655" y="219"/>
                </a:cubicBezTo>
                <a:cubicBezTo>
                  <a:pt x="1695" y="135"/>
                  <a:pt x="1713" y="46"/>
                  <a:pt x="1728" y="0"/>
                </a:cubicBezTo>
              </a:path>
            </a:pathLst>
          </a:cu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37896" name="未知"/>
          <p:cNvSpPr/>
          <p:nvPr/>
        </p:nvSpPr>
        <p:spPr>
          <a:xfrm>
            <a:off x="2757488" y="3668712"/>
            <a:ext cx="3033712" cy="1411288"/>
          </a:xfrm>
          <a:custGeom>
            <a:rect l="l" t="t" r="r" b="b"/>
            <a:pathLst>
              <a:path w="1910" h="889">
                <a:moveTo>
                  <a:pt x="0" y="889"/>
                </a:moveTo>
                <a:cubicBezTo>
                  <a:pt x="21" y="855"/>
                  <a:pt x="64" y="766"/>
                  <a:pt x="128" y="688"/>
                </a:cubicBezTo>
                <a:cubicBezTo>
                  <a:pt x="192" y="610"/>
                  <a:pt x="311" y="490"/>
                  <a:pt x="384" y="423"/>
                </a:cubicBezTo>
                <a:cubicBezTo>
                  <a:pt x="457" y="356"/>
                  <a:pt x="495" y="333"/>
                  <a:pt x="567" y="286"/>
                </a:cubicBezTo>
                <a:cubicBezTo>
                  <a:pt x="639" y="239"/>
                  <a:pt x="729" y="179"/>
                  <a:pt x="814" y="139"/>
                </a:cubicBezTo>
                <a:cubicBezTo>
                  <a:pt x="899" y="99"/>
                  <a:pt x="974" y="69"/>
                  <a:pt x="1079" y="48"/>
                </a:cubicBezTo>
                <a:cubicBezTo>
                  <a:pt x="1184" y="27"/>
                  <a:pt x="1377" y="17"/>
                  <a:pt x="1445" y="11"/>
                </a:cubicBezTo>
                <a:cubicBezTo>
                  <a:pt x="1513" y="5"/>
                  <a:pt x="1412" y="0"/>
                  <a:pt x="1490" y="11"/>
                </a:cubicBezTo>
                <a:cubicBezTo>
                  <a:pt x="1568" y="22"/>
                  <a:pt x="1823" y="62"/>
                  <a:pt x="1911" y="75"/>
                </a:cubicBezTo>
              </a:path>
            </a:pathLst>
          </a:custGeom>
          <a:noFill/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cxnSp>
        <p:nvCxnSpPr>
          <p:cNvPr id="37897" name=""/>
          <p:cNvCxnSpPr/>
          <p:nvPr/>
        </p:nvCxnSpPr>
        <p:spPr>
          <a:xfrm flipH="1">
            <a:off x="3995738" y="3789362"/>
            <a:ext cx="0" cy="1655762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37898" name=""/>
          <p:cNvCxnSpPr/>
          <p:nvPr/>
        </p:nvCxnSpPr>
        <p:spPr>
          <a:xfrm flipH="1">
            <a:off x="1835150" y="3789362"/>
            <a:ext cx="2160588" cy="0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37899" name=""/>
          <p:cNvCxnSpPr/>
          <p:nvPr/>
        </p:nvCxnSpPr>
        <p:spPr>
          <a:xfrm flipH="1">
            <a:off x="4787900" y="2852738"/>
            <a:ext cx="0" cy="2592388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cxnSp>
        <p:nvCxnSpPr>
          <p:cNvPr id="37900" name=""/>
          <p:cNvCxnSpPr/>
          <p:nvPr/>
        </p:nvCxnSpPr>
        <p:spPr>
          <a:xfrm flipH="1">
            <a:off x="3203575" y="3933825"/>
            <a:ext cx="0" cy="1511300"/>
          </a:xfrm>
          <a:prstGeom prst="line">
            <a:avLst/>
          </a:prstGeom>
          <a:noFill/>
          <a:ln cmpd="sng">
            <a:solidFill>
              <a:schemeClr val="tx1"/>
            </a:solidFill>
            <a:prstDash val="dash"/>
            <a:miter lim="800000"/>
          </a:ln>
        </p:spPr>
      </p:cxnSp>
      <p:sp>
        <p:nvSpPr>
          <p:cNvPr id="37901" name=""/>
          <p:cNvSpPr/>
          <p:nvPr/>
        </p:nvSpPr>
        <p:spPr>
          <a:xfrm>
            <a:off x="7019925" y="5157788"/>
            <a:ext cx="3365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X</a:t>
            </a:r>
          </a:p>
        </p:txBody>
      </p:sp>
      <p:sp>
        <p:nvSpPr>
          <p:cNvPr id="37902" name=""/>
          <p:cNvSpPr/>
          <p:nvPr/>
        </p:nvSpPr>
        <p:spPr>
          <a:xfrm>
            <a:off x="1547812" y="1700212"/>
            <a:ext cx="3365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Y</a:t>
            </a:r>
          </a:p>
        </p:txBody>
      </p:sp>
      <p:sp>
        <p:nvSpPr>
          <p:cNvPr id="37903" name=""/>
          <p:cNvSpPr/>
          <p:nvPr/>
        </p:nvSpPr>
        <p:spPr>
          <a:xfrm>
            <a:off x="1476375" y="3644900"/>
            <a:ext cx="3365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Y</a:t>
            </a:r>
          </a:p>
        </p:txBody>
      </p:sp>
      <p:cxnSp>
        <p:nvCxnSpPr>
          <p:cNvPr id="37904" name=""/>
          <p:cNvCxnSpPr/>
          <p:nvPr/>
        </p:nvCxnSpPr>
        <p:spPr>
          <a:xfrm>
            <a:off x="1547812" y="3644900"/>
            <a:ext cx="144462" cy="0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sp>
        <p:nvSpPr>
          <p:cNvPr id="37905" name=""/>
          <p:cNvSpPr/>
          <p:nvPr/>
        </p:nvSpPr>
        <p:spPr>
          <a:xfrm>
            <a:off x="3851275" y="5516562"/>
            <a:ext cx="3365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X</a:t>
            </a:r>
          </a:p>
        </p:txBody>
      </p:sp>
      <p:cxnSp>
        <p:nvCxnSpPr>
          <p:cNvPr id="37906" name=""/>
          <p:cNvCxnSpPr/>
          <p:nvPr/>
        </p:nvCxnSpPr>
        <p:spPr>
          <a:xfrm>
            <a:off x="3924300" y="5516562"/>
            <a:ext cx="142875" cy="0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graphicFrame>
        <p:nvGraphicFramePr>
          <p:cNvPr id="37907" name=""/>
          <p:cNvGraphicFramePr>
            <a:graphicFrameLocks noChangeAspect="1"/>
          </p:cNvGraphicFramePr>
          <p:nvPr>
            <p:ph sz="half" idx="2"/>
          </p:nvPr>
        </p:nvGraphicFramePr>
        <p:xfrm>
          <a:off x="5508625" y="2851150"/>
          <a:ext cx="1584325" cy="5794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r:id="rId2" progId="Equation.3">
                  <p:embed/>
                </p:oleObj>
              </mc:Choice>
              <mc:Fallback>
                <p:oleObj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508625" y="2851150"/>
                        <a:ext cx="1584325" cy="5794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908" name=""/>
          <p:cNvSpPr/>
          <p:nvPr/>
        </p:nvSpPr>
        <p:spPr>
          <a:xfrm>
            <a:off x="4572000" y="5445125"/>
            <a:ext cx="420688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X</a:t>
            </a:r>
            <a:r>
              <a:rPr baseline="-25000"/>
              <a:t>0</a:t>
            </a:r>
          </a:p>
        </p:txBody>
      </p:sp>
      <p:sp>
        <p:nvSpPr>
          <p:cNvPr id="37909" name=""/>
          <p:cNvSpPr/>
          <p:nvPr/>
        </p:nvSpPr>
        <p:spPr>
          <a:xfrm>
            <a:off x="2987675" y="5445125"/>
            <a:ext cx="420688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X</a:t>
            </a:r>
            <a:r>
              <a:rPr baseline="-25000"/>
              <a:t>0</a:t>
            </a:r>
          </a:p>
        </p:txBody>
      </p:sp>
      <p:cxnSp>
        <p:nvCxnSpPr>
          <p:cNvPr id="37910" name=""/>
          <p:cNvCxnSpPr/>
          <p:nvPr/>
        </p:nvCxnSpPr>
        <p:spPr>
          <a:xfrm flipH="1">
            <a:off x="4787900" y="2781300"/>
            <a:ext cx="0" cy="0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sp>
        <p:nvSpPr>
          <p:cNvPr id="37911" name=""/>
          <p:cNvSpPr/>
          <p:nvPr/>
        </p:nvSpPr>
        <p:spPr>
          <a:xfrm>
            <a:off x="4859338" y="2781300"/>
            <a:ext cx="73025" cy="863600"/>
          </a:xfrm>
          <a:prstGeom prst="rightBrace">
            <a:avLst>
              <a:gd name="adj1" fmla="val 98551"/>
              <a:gd name="adj2" fmla="val 50000"/>
            </a:avLst>
          </a:prstGeom>
          <a:noFill/>
          <a:ln cmpd="sng">
            <a:solidFill>
              <a:schemeClr val="tx1"/>
            </a:solidFill>
            <a:round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37912" name=""/>
          <p:cNvSpPr/>
          <p:nvPr/>
        </p:nvSpPr>
        <p:spPr>
          <a:xfrm>
            <a:off x="3059112" y="3933825"/>
            <a:ext cx="73025" cy="574675"/>
          </a:xfrm>
          <a:prstGeom prst="leftBrace">
            <a:avLst>
              <a:gd name="adj1" fmla="val 65580"/>
              <a:gd name="adj2" fmla="val 50000"/>
            </a:avLst>
          </a:prstGeom>
          <a:noFill/>
          <a:ln cmpd="sng">
            <a:solidFill>
              <a:schemeClr val="tx1"/>
            </a:solidFill>
            <a:round/>
          </a:ln>
        </p:spPr>
        <p:txBody>
          <a:bodyPr/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cxnSp>
        <p:nvCxnSpPr>
          <p:cNvPr id="37913" name=""/>
          <p:cNvCxnSpPr/>
          <p:nvPr/>
        </p:nvCxnSpPr>
        <p:spPr>
          <a:xfrm flipH="1">
            <a:off x="4859338" y="5516562"/>
            <a:ext cx="73025" cy="73025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cxnSp>
        <p:nvCxnSpPr>
          <p:cNvPr id="37914" name=""/>
          <p:cNvCxnSpPr/>
          <p:nvPr/>
        </p:nvCxnSpPr>
        <p:spPr>
          <a:xfrm flipH="1">
            <a:off x="4932362" y="5516562"/>
            <a:ext cx="71438" cy="73025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cxnSp>
        <p:nvCxnSpPr>
          <p:cNvPr id="37915" name=""/>
          <p:cNvCxnSpPr/>
          <p:nvPr/>
        </p:nvCxnSpPr>
        <p:spPr>
          <a:xfrm flipH="1">
            <a:off x="3276600" y="5516562"/>
            <a:ext cx="71438" cy="73025"/>
          </a:xfrm>
          <a:prstGeom prst="line">
            <a:avLst/>
          </a:prstGeom>
          <a:noFill/>
          <a:ln cmpd="sng">
            <a:solidFill>
              <a:schemeClr val="tx1"/>
            </a:solidFill>
            <a:miter lim="800000"/>
          </a:ln>
        </p:spPr>
      </p:cxnSp>
      <p:sp>
        <p:nvSpPr>
          <p:cNvPr id="37916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7917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93B68E0C-A72A-4501-963D-A4A62B6A2A46}" type="footer">
              <a:rPr sz="1400"/>
              <a:t/>
            </a:fld>
            <a:endParaRPr sz="1400"/>
          </a:p>
        </p:txBody>
      </p:sp>
      <p:sp>
        <p:nvSpPr>
          <p:cNvPr id="37918" name="TextBox 379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4000" b="1"/>
              <a:t>二、一元线性回归分析</a:t>
            </a:r>
            <a:endParaRPr sz="4000" b="1"/>
          </a:p>
        </p:txBody>
      </p:sp>
      <p:sp>
        <p:nvSpPr>
          <p:cNvPr id="39939" name=""/>
          <p:cNvSpPr/>
          <p:nvPr>
            <p:ph type="body" idx="4294967295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 Eviews 软件在回归方程中的运用 </a:t>
            </a:r>
          </a:p>
          <a:p>
            <a:pPr lvl="0">
              <a:buNone/>
            </a:pPr>
            <a:r>
              <a:t>    </a:t>
            </a:r>
            <a:r>
              <a:rPr sz="2800"/>
              <a:t>一元线性回归模型：</a:t>
            </a:r>
            <a:endParaRPr sz="2800"/>
          </a:p>
          <a:p>
            <a:pPr lvl="0">
              <a:buNone/>
            </a:pPr>
            <a:r>
              <a:t>         </a:t>
            </a:r>
            <a:r>
              <a:rPr sz="2400"/>
              <a:t>利用1990年——2005年中国GDP与外贸出口EX的数据，求GDP与EX回归方程。</a:t>
            </a:r>
            <a:r>
              <a:rPr sz="2000"/>
              <a:t>  </a:t>
            </a:r>
            <a:endParaRPr sz="2000"/>
          </a:p>
          <a:p>
            <a:pPr lvl="0">
              <a:buNone/>
            </a:pPr>
            <a:endParaRPr sz="2000"/>
          </a:p>
          <a:p>
            <a:pPr lvl="0">
              <a:buNone/>
            </a:pPr>
            <a:r>
              <a:rPr sz="2000"/>
              <a:t>      </a:t>
            </a:r>
            <a:r>
              <a:rPr sz="2800"/>
              <a:t>多元线性回归模型：</a:t>
            </a:r>
            <a:endParaRPr sz="2800"/>
          </a:p>
          <a:p>
            <a:pPr lvl="0">
              <a:buNone/>
            </a:pPr>
            <a:endParaRPr sz="2000"/>
          </a:p>
          <a:p>
            <a:pPr lvl="0">
              <a:buNone/>
            </a:pPr>
            <a:r>
              <a:rPr sz="2800"/>
              <a:t>          </a:t>
            </a:r>
            <a:r>
              <a:rPr sz="2400"/>
              <a:t>利用1990年——2005年中国GDP、外贸出口额EX和</a:t>
            </a:r>
            <a:endParaRPr sz="2400"/>
          </a:p>
          <a:p>
            <a:pPr lvl="0">
              <a:buNone/>
            </a:pPr>
            <a:r>
              <a:rPr sz="2400"/>
              <a:t>    固定资产投资额GZ，求GDP与EX、GZ的回归方程。</a:t>
            </a:r>
            <a:endParaRPr sz="2400"/>
          </a:p>
        </p:txBody>
      </p:sp>
      <p:sp>
        <p:nvSpPr>
          <p:cNvPr id="3994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994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69B4E39-5FCA-4C74-B537-D80796780CDC}" type="footer">
              <a:rPr sz="1400"/>
              <a:t/>
            </a:fld>
            <a:endParaRPr sz="1400"/>
          </a:p>
        </p:txBody>
      </p:sp>
      <p:sp>
        <p:nvSpPr>
          <p:cNvPr id="39942" name="TextBox 399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"/>
          <p:cNvSpPr/>
          <p:nvPr>
            <p:ph type="title"/>
          </p:nvPr>
        </p:nvSpPr>
        <p:spPr>
          <a:xfrm>
            <a:off x="457200" y="274638"/>
            <a:ext cx="8229600" cy="630238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rPr sz="4000"/>
              <a:t>三、相关分析</a:t>
            </a:r>
            <a:endParaRPr sz="4000"/>
          </a:p>
        </p:txBody>
      </p:sp>
      <p:sp>
        <p:nvSpPr>
          <p:cNvPr id="41987" name=""/>
          <p:cNvSpPr/>
          <p:nvPr>
            <p:ph type="body" idx="4294967295"/>
          </p:nvPr>
        </p:nvSpPr>
        <p:spPr>
          <a:xfrm>
            <a:off x="457200" y="1125538"/>
            <a:ext cx="8686800" cy="57324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sz="2400" b="1"/>
              <a:t>相关系数r与可决系数R</a:t>
            </a:r>
            <a:r>
              <a:rPr sz="2400" b="1" baseline="30000"/>
              <a:t>2</a:t>
            </a:r>
            <a:endParaRPr sz="2400" b="1" baseline="30000"/>
          </a:p>
          <a:p>
            <a:pPr lvl="0">
              <a:buNone/>
            </a:pPr>
            <a:r>
              <a:rPr sz="2400" b="1"/>
              <a:t>        简单线性回归模型中只有一个自变量和应变量，其样</a:t>
            </a:r>
            <a:endParaRPr sz="2400" b="1"/>
          </a:p>
          <a:p>
            <a:pPr lvl="0">
              <a:buNone/>
            </a:pPr>
            <a:r>
              <a:rPr sz="2400" b="1"/>
              <a:t>本回归方程的拟合程度取决于X与Y的相关程度，因此，在这</a:t>
            </a:r>
            <a:endParaRPr sz="2400" b="1"/>
          </a:p>
          <a:p>
            <a:pPr lvl="0">
              <a:buNone/>
            </a:pPr>
            <a:r>
              <a:rPr sz="2400" b="1"/>
              <a:t>样的场合下，相关系数r的平方就等于可决系数R</a:t>
            </a:r>
            <a:r>
              <a:rPr sz="2400" b="1" baseline="30000"/>
              <a:t>2</a:t>
            </a:r>
            <a:r>
              <a:rPr sz="2400" b="1"/>
              <a:t>。</a:t>
            </a:r>
            <a:endParaRPr sz="2400" b="1"/>
          </a:p>
          <a:p>
            <a:pPr lvl="0">
              <a:buNone/>
            </a:pPr>
            <a:r>
              <a:rPr sz="2400" b="1"/>
              <a:t>       </a:t>
            </a:r>
            <a:r>
              <a:rPr sz="2400" b="1">
                <a:solidFill>
                  <a:schemeClr val="folHlink"/>
                </a:solidFill>
              </a:rPr>
              <a:t>相关系数具有以下特点：</a:t>
            </a:r>
            <a:endParaRPr sz="2400" b="1">
              <a:solidFill>
                <a:schemeClr val="folHlink"/>
              </a:solidFill>
            </a:endParaRPr>
          </a:p>
          <a:p>
            <a:pPr lvl="0">
              <a:buNone/>
            </a:pPr>
            <a:r>
              <a:rPr sz="2400" b="1"/>
              <a:t>     1.r的取值介于-1与1之间；</a:t>
            </a:r>
            <a:endParaRPr sz="2400" b="1"/>
          </a:p>
          <a:p>
            <a:pPr lvl="0">
              <a:buNone/>
            </a:pPr>
            <a:r>
              <a:rPr sz="2400" b="1"/>
              <a:t>     2.当r=0时，说明X与Y的样本观测值之间没有线性关系；</a:t>
            </a:r>
            <a:endParaRPr sz="2400" b="1"/>
          </a:p>
          <a:p>
            <a:pPr lvl="0">
              <a:buNone/>
            </a:pPr>
            <a:r>
              <a:rPr sz="2400" b="1"/>
              <a:t>     3.当r=1时，说明X与Y完全线性相关，而且是完全正相关；</a:t>
            </a:r>
            <a:endParaRPr sz="2400" b="1"/>
          </a:p>
          <a:p>
            <a:pPr lvl="0">
              <a:buNone/>
            </a:pPr>
            <a:r>
              <a:rPr sz="2400" b="1"/>
              <a:t>     4.当r=-1时，说明X与Y完全线性相关，而且是完全负相关；</a:t>
            </a:r>
            <a:endParaRPr sz="2400" b="1"/>
          </a:p>
          <a:p>
            <a:pPr lvl="0">
              <a:buNone/>
            </a:pPr>
            <a:r>
              <a:rPr sz="2400" b="1"/>
              <a:t>     5.r是对变量之间线性相关关系的度量。R=0只是表明两个变</a:t>
            </a:r>
            <a:endParaRPr sz="2400" b="1"/>
          </a:p>
          <a:p>
            <a:pPr lvl="0">
              <a:buNone/>
            </a:pPr>
            <a:r>
              <a:rPr sz="2400" b="1"/>
              <a:t>量之间不存在线性关系，并不意味着X与Y不存在其他类型的关</a:t>
            </a:r>
            <a:endParaRPr sz="2400" b="1"/>
          </a:p>
          <a:p>
            <a:pPr lvl="0">
              <a:buNone/>
            </a:pPr>
            <a:r>
              <a:rPr sz="2400" b="1"/>
              <a:t>系。</a:t>
            </a:r>
            <a:endParaRPr sz="2400" b="1"/>
          </a:p>
        </p:txBody>
      </p:sp>
      <p:sp>
        <p:nvSpPr>
          <p:cNvPr id="419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198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9A9A90A-3268-4CF4-8CAD-F81842B1F9B9}" type="footer">
              <a:rPr sz="1400"/>
              <a:t/>
            </a:fld>
            <a:endParaRPr sz="1400"/>
          </a:p>
        </p:txBody>
      </p:sp>
      <p:sp>
        <p:nvSpPr>
          <p:cNvPr id="41990" name="TextBox 4198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eaLnBrk="1" hangingPunct="1"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相关与回归分析(4)共42页，您现在浏览的是第21页!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https://d.book118.com/217053032141006033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空白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193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宋体</vt:lpstr>
      <vt:lpstr>Tahoma</vt:lpstr>
      <vt:lpstr>Office Theme</vt:lpstr>
      <vt:lpstr>第十一章 相关与回归分析</vt:lpstr>
      <vt:lpstr>一、相关与回归分析的基本概念</vt:lpstr>
      <vt:lpstr>一、相关与回归分析的基本概念</vt:lpstr>
      <vt:lpstr>一、相关与回归分析的基本概念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二、一元线性回归分析</vt:lpstr>
      <vt:lpstr>三、相关分析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2024-09-07T08:13:42.311</cp:lastPrinted>
  <dcterms:created xsi:type="dcterms:W3CDTF">2024-09-07T00:13:42Z</dcterms:created>
  <dcterms:modified xsi:type="dcterms:W3CDTF">2024-09-07T00:13:44Z</dcterms:modified>
</cp:coreProperties>
</file>