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B79EEBB-5967-4394-95DC-2DD64C62EE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6F105C4-A754-4769-959A-1148BA951D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EF3C0D6-4841-400B-92C4-F2827C3476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4F88C96-95D2-4660-87CD-6C62183387B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5712F52-1D99-4A82-81F9-638BD24E6CA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ED47A29-B722-4574-8628-F906FDE164D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EBAA88D-9B1E-47D9-AAF3-ADA2761A245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5795DE5-EC2C-4AB9-8EB3-7B9A29A7EB5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C6A0217-A9E5-4A7D-876A-4FEEEDB78F0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198C2E8-BA70-4A8F-8460-1DF58B9B69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4199C23-9A9F-4EE4-959D-D8A52CC489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17104050020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464373" y="453466"/>
            <a:ext cx="11263254" cy="5951068"/>
          </a:xfrm>
          <a:prstGeom prst="roundRect">
            <a:avLst>
              <a:gd name="adj" fmla="val 12500"/>
            </a:avLst>
          </a:prstGeom>
          <a:solidFill>
            <a:srgbClr val="FFFFFF">
              <a:alpha val="100000"/>
            </a:srgbClr>
          </a:solidFill>
          <a:ln w="476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pic>
        <p:nvPicPr>
          <p:cNvPr id="3" name="Picture 3"/>
          <p:cNvPicPr>
            <a:picLocks noChangeAspect="1"/>
          </p:cNvPicPr>
          <p:nvPr/>
        </p:nvPicPr>
        <p:blipFill>
          <a:blip r:embed="rId2"/>
          <a:srcRect l="6034" t="20497" r="7759" b="17391"/>
          <a:stretch>
            <a:fillRect/>
          </a:stretch>
        </p:blipFill>
        <p:spPr>
          <a:xfrm>
            <a:off x="5993587" y="2318682"/>
            <a:ext cx="5414600" cy="3886633"/>
          </a:xfrm>
          <a:prstGeom prst="rect">
            <a:avLst/>
          </a:prstGeom>
        </p:spPr>
      </p:pic>
      <p:sp>
        <p:nvSpPr>
          <p:cNvPr id="4" name="TextBox 4"/>
          <p:cNvSpPr txBox="1"/>
          <p:nvPr/>
        </p:nvSpPr>
        <p:spPr>
          <a:xfrm>
            <a:off x="1097280" y="886781"/>
            <a:ext cx="667928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lt1">
                    <a:alpha val="100000"/>
                  </a:schemeClr>
                </a:solidFill>
                <a:latin typeface="Microsoft Yahei"/>
                <a:ea typeface="Microsoft Yahei"/>
                <a:cs typeface="Microsoft Yahei"/>
              </a:rPr>
              <a:t>运动治疗技术被动转移</a:t>
            </a:r>
          </a:p>
        </p:txBody>
      </p:sp>
      <p:sp>
        <p:nvSpPr>
          <p:cNvPr id="6" name="AutoShape 6"/>
          <p:cNvSpPr/>
          <p:nvPr/>
        </p:nvSpPr>
        <p:spPr>
          <a:xfrm>
            <a:off x="1221803" y="5065668"/>
            <a:ext cx="365760" cy="365760"/>
          </a:xfrm>
          <a:prstGeom prst="donu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221803" y="4523253"/>
            <a:ext cx="365760" cy="365760"/>
          </a:xfrm>
          <a:prstGeom prst="donu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运动治疗技术被动转移概述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运动治疗技术被动转移的原理与方法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运动治疗技术被动转移的应用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运动治疗技术被动转移的注意事项与风险</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运动治疗技术被动转移的前景与展望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运动治疗技术被动转移概述</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261268" y="1197930"/>
            <a:ext cx="2584705" cy="252109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65729" y="1205454"/>
            <a:ext cx="2584705" cy="252109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46028" y="1193270"/>
            <a:ext cx="2584705" cy="252109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alphaModFix amt="70000"/>
          </a:blip>
          <a:srcRect l="11405" r="11405"/>
          <a:stretch>
            <a:fillRect/>
          </a:stretch>
        </p:blipFill>
        <p:spPr>
          <a:xfrm>
            <a:off x="1415276" y="1289262"/>
            <a:ext cx="2433158" cy="2364134"/>
          </a:xfrm>
          <a:prstGeom prst="ellipse">
            <a:avLst/>
          </a:prstGeom>
        </p:spPr>
      </p:pic>
      <p:sp>
        <p:nvSpPr>
          <p:cNvPr id="6" name="TextBox 6"/>
          <p:cNvSpPr txBox="1"/>
          <p:nvPr/>
        </p:nvSpPr>
        <p:spPr>
          <a:xfrm>
            <a:off x="795406" y="4001686"/>
            <a:ext cx="10658475" cy="2038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96000"/>
              </a:lnSpc>
              <a:buFont typeface="Arial"/>
              <a:buChar char="•"/>
            </a:pPr>
            <a:r>
              <a:rPr lang="en-US" sz="1500">
                <a:solidFill>
                  <a:schemeClr val="dk1">
                    <a:alpha val="100000"/>
                  </a:schemeClr>
                </a:solidFill>
                <a:latin typeface="Microsoft Yahei"/>
                <a:ea typeface="Microsoft Yahei"/>
                <a:cs typeface="Microsoft Yahei"/>
              </a:rPr>
              <a:t>请输入您的内容</a:t>
            </a:r>
          </a:p>
        </p:txBody>
      </p:sp>
      <p:pic>
        <p:nvPicPr>
          <p:cNvPr id="7" name="Picture 7"/>
          <p:cNvPicPr>
            <a:picLocks noChangeAspect="1"/>
          </p:cNvPicPr>
          <p:nvPr/>
        </p:nvPicPr>
        <p:blipFill>
          <a:blip r:embed="rId3">
            <a:alphaModFix amt="70000"/>
          </a:blip>
          <a:srcRect t="1418" b="1418"/>
          <a:stretch>
            <a:fillRect/>
          </a:stretch>
        </p:blipFill>
        <p:spPr>
          <a:xfrm>
            <a:off x="4855037" y="1276410"/>
            <a:ext cx="2433158" cy="2364134"/>
          </a:xfrm>
          <a:prstGeom prst="ellipse">
            <a:avLst/>
          </a:prstGeom>
        </p:spPr>
      </p:pic>
      <p:pic>
        <p:nvPicPr>
          <p:cNvPr id="8" name="Picture 8"/>
          <p:cNvPicPr>
            <a:picLocks noChangeAspect="1"/>
          </p:cNvPicPr>
          <p:nvPr/>
        </p:nvPicPr>
        <p:blipFill>
          <a:blip r:embed="rId4">
            <a:alphaModFix amt="70000"/>
          </a:blip>
          <a:srcRect t="1418" b="1418"/>
          <a:stretch>
            <a:fillRect/>
          </a:stretch>
        </p:blipFill>
        <p:spPr>
          <a:xfrm>
            <a:off x="8349233" y="1271082"/>
            <a:ext cx="2433158" cy="2364134"/>
          </a:xfrm>
          <a:prstGeom prst="ellipse">
            <a:avLst/>
          </a:prstGeom>
        </p:spPr>
      </p:pic>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运动治疗技术被动转移概述</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运动治疗技术被动转移的原理与方法</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02</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运动治疗技术被动转移的原理是通过外力或设备来帮助患者进行被动运动，以促进肌肉、关节和神经系统的功能恢复。这种技术通常用于康复治疗中，帮助患者恢复运动功能，减轻疼痛和僵硬，提高生活质量。</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被动转移技术可以刺激肌肉收缩，改善血液循环，促进新陈代谢，加速神经再生和恢复。同时，被动转移还可以减轻患者的疼痛和不适感，提高患者的自信心和生活质量。</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原理</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被动肌肉收缩</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通过外力或设备来帮助患者进行肌肉的被动收缩，以促进肌肉的血液循环和神经再生。这种方法可以减轻肌肉萎缩和无力，提高肌肉力量和耐力。</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被动关节活动</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通过外力或设备来帮助患者进行关节的被动活动，以促进关节灵活性和运动范围。这种方法可以改善关节僵硬和疼痛，促进关节周围肌肉的恢复。</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被动体位保持</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通过外力或设备来帮助患者保持特定的体位，以减轻疼痛和不适感。这种方法可以改善患者的姿势和平衡能力，减少跌倒的风险。</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625" r="16625"/>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25" r="16625"/>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2708" r="12708"/>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方法</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跟踪与反馈</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在治疗过程中，要定期跟踪患者的进展情况，及时调整治疗方案和目标。同时，也要与患者保持沟通，了解患者的感受和需求，提高治疗效果。</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评估</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对患者进行全面的评估，了解患者的病情、运动功能和康复目标。</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制定方案</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根据评估结果，制定适合患者的被动转移方案，包括运动方式、强度、频率和时间等。</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实施</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根据方案，使用外力或设备对患者进行被动转移治疗。在治疗过程中，要注意患者的反应和感受，及时调整治疗方案。</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步骤与操作</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运动治疗技术被动转移的应用</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03</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3457" y="1876457"/>
            <a:ext cx="3105086" cy="3105086"/>
          </a:xfrm>
          <a:prstGeom prst="ellipse">
            <a:avLst/>
          </a:prstGeom>
          <a:solidFill>
            <a:schemeClr val="accent2">
              <a:alpha val="2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838682" y="2171682"/>
            <a:ext cx="2514635" cy="25146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75049" y="2026920"/>
            <a:ext cx="3466777"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康复医学是运用各种康复治疗手段，以减轻患者功能障碍、提高生活质量为主要目标的医学学科。运动治疗技术被动转移在康复医学中具有广泛的应用，可以帮助患者恢复肌肉力量、关节活动度和日常生活能力。例如，对于中风患者，运动治疗技术被动转移可以帮助他们恢复上肢和下肢的功能，提高站立、行走和平衡能力。</a:t>
            </a:r>
          </a:p>
        </p:txBody>
      </p:sp>
      <p:sp>
        <p:nvSpPr>
          <p:cNvPr id="5" name="TextBox 5"/>
          <p:cNvSpPr txBox="1"/>
          <p:nvPr/>
        </p:nvSpPr>
        <p:spPr>
          <a:xfrm>
            <a:off x="8072018" y="2026920"/>
            <a:ext cx="3466777"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350">
                <a:solidFill>
                  <a:schemeClr val="dk1">
                    <a:alpha val="100000"/>
                  </a:schemeClr>
                </a:solidFill>
                <a:latin typeface="Microsoft Yahei"/>
                <a:ea typeface="Microsoft Yahei"/>
                <a:cs typeface="Microsoft Yahei"/>
              </a:rPr>
              <a:t>运动治疗技术被动转移在康复医学中还可以用于治疗肌肉萎缩、关节僵硬和疼痛等问题。通过适当的被动运动，可以缓解肌肉紧张和疼痛，改善关节活动范围，促进血液循环和淋巴回流，预防深静脉血栓形成等并发症。</a:t>
            </a:r>
          </a:p>
        </p:txBody>
      </p:sp>
      <p:sp>
        <p:nvSpPr>
          <p:cNvPr id="6" name="Freeform 6"/>
          <p:cNvSpPr/>
          <p:nvPr/>
        </p:nvSpPr>
        <p:spPr>
          <a:xfrm>
            <a:off x="5503755" y="2836755"/>
            <a:ext cx="1184490" cy="1184490"/>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在康复医学中的应用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https://d.book118.com/217104050020006030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83502"/>
      </a:lt1>
      <a:dk2>
        <a:srgbClr val="E7FFE3"/>
      </a:dk2>
      <a:lt2>
        <a:srgbClr val="000000"/>
      </a:lt2>
      <a:accent1>
        <a:srgbClr val="45AE37"/>
      </a:accent1>
      <a:accent2>
        <a:srgbClr val="38B526"/>
      </a:accent2>
      <a:accent3>
        <a:srgbClr val="007D49"/>
      </a:accent3>
      <a:accent4>
        <a:srgbClr val="90DA33"/>
      </a:accent4>
      <a:accent5>
        <a:srgbClr val="CBED6A"/>
      </a:accent5>
      <a:accent6>
        <a:srgbClr val="FF9CEA"/>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42</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2024-09-01T14:02:34.187</cp:lastPrinted>
  <dcterms:created xsi:type="dcterms:W3CDTF">2024-09-01T06:02:34Z</dcterms:created>
  <dcterms:modified xsi:type="dcterms:W3CDTF">2024-09-01T06:02:35Z</dcterms:modified>
</cp:coreProperties>
</file>