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04F10A-133D-4C3D-A0FE-D1BC9915A2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AADBCB-2B31-4EA5-B95D-4577818B1E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0CC65D-4210-42B6-A2CC-355CBD5C70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1B5A12-26C4-42FC-AB80-E547DF84BE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CBB871-2AC6-464E-B408-C307798E03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418421-6F9B-4ABC-B02B-1A7E382B3B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E39E3A-1A76-4C90-96F9-7E6B995D0C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9C847D-12E9-4CCE-977E-CBE3415441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FEDA85-D793-4294-BF64-2E0AEE0EAB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A4F462-B9F2-473D-873A-2CD3A21D2B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455EEF-1321-46EF-B399-D5ACA377EA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7"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2"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7"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10504400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我国对外贸易管制制度\n## 1.对外贸易管制制度的概念与意义\n### 1.1对外贸易管制制度的定义及目的\n### 1.2对外贸易管制制度的重要性\n### 1.3对外贸易管制制度的影响\n## 2.我国对外贸易管制制度的法律法规\n### 2.1对外贸易管制制度的法律体系\n### 2.2对外贸易管制制度的法规内容\n### 2.3对外贸易管制制度的法规执行\n## 3.我国对外贸易管制制度的主要手段\n### 3.1进出口许可制度\n### 3.2关税制度\n### 3.3对外贸易经营资格管理制度\n## 4.我国对外贸易管制制度的实施与监管\n### 4.1对外贸易管制制度的实施程序\n### 4.2对外贸易管制制度的监管体系\n### 4.3对外贸易管制制度的法律责任\n## 5.我国对外贸易管制制度的发展趋势与建议\n### 5.1对外贸易管制制度的发展趋势\n### 5.2对外贸易管制制度的改革建议\n### 5.3对外贸易管制制度的未来展望\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a:t>我国对外贸易管制制度</a:t>
            </a:r>
            <a:endParaRPr/>
          </a:p>
        </p:txBody>
      </p:sp>
      <p:sp>
        <p:nvSpPr>
          <p:cNvPr id="3" name="副标题 2"/>
          <p:cNvSpPr>
            <a:spLocks noGrp="1"/>
          </p:cNvSpPr>
          <p:nvPr>
            <p:ph type="subTitle" idx="1"/>
          </p:nvPr>
        </p:nvSpPr>
        <p:spPr>
          <a:xfrm>
            <a:off x="6877435" y="5591814"/>
            <a:ext cx="4775200" cy="336550"/>
          </a:xfrm>
        </p:spPr>
        <p:txBody>
          <a:bodyPr>
            <a:spAutoFit/>
          </a:bodyPr>
          <a:lstStyle/>
          <a:p>
            <a:pPr marL="0" indent="0">
              <a:buNone/>
            </a:pPr>
            <a:r>
              <a:rPr lang="en-US"/>
              <a:t> </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10107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pc="0">
                <a:solidFill>
                  <a:schemeClr val="accent1"/>
                </a:solidFill>
                <a:effectLst/>
                <a:latin typeface="Microsoft YaHei Light" panose="020b0503020204020204" pitchFamily="34" charset="-122"/>
                <a:ea typeface="Microsoft YaHei Light" panose="020b0503020204020204" pitchFamily="34" charset="-122"/>
              </a:rPr>
              <a:t> </a:t>
            </a:r>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6" name="" descr="{&quot;isTemplate&quot;:true,&quot;type&quot;:2}"/>
        <p:cNvGrpSpPr/>
        <p:nvPr/>
      </p:nvGrpSpPr>
      <p:grpSpPr>
        <a:xfrm>
          <a:off x="0" y="0"/>
          <a:ext cx="0" cy="0"/>
        </a:xfrm>
      </p:grpSpPr>
      <p:sp>
        <p:nvSpPr>
          <p:cNvPr id="6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对外贸易管制制度的概念与意义</a:t>
            </a:r>
            <a:endParaRPr/>
          </a:p>
        </p:txBody>
      </p:sp>
      <p:sp>
        <p:nvSpPr>
          <p:cNvPr id="6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descr="{&quot;isTemplate&quot;:true,&quot;type&quot;:3}"/>
        <p:cNvGrpSpPr/>
        <p:nvPr/>
      </p:nvGrpSpPr>
      <p:grpSpPr>
        <a:xfrm>
          <a:off x="0" y="0"/>
          <a:ext cx="0" cy="0"/>
        </a:xfrm>
      </p:grpSpPr>
      <p:sp>
        <p:nvSpPr>
          <p:cNvPr id="90"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定义：对外贸易管制制度是指一国政府为了维护国家安全、促进经济发展和保护生态环境等目的，对进出口商品、技术和服务以及国际经济合作等方面实施的一系列限制和管理措施。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国家安全：保护国家的领土、主权、政治、经济和社会安全，防止敏感物资和技术流入敌对势力手中。</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经济发展：促进国内产业结构调整和优化，保护国内市场和产业，防止过度竞争和资源浪费。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生态环境：保护生态环境，限制有害物资和技术的进出口，促进可持续发展。</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目的：对外贸易管制制度的目的是维护国家利益、保护国内产业和促进国际经济合作。</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国家利益：维护国家的主权、尊严和利益，维护国家的经济安全。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保护国内产业：保护国内的新兴产业、关键产业和弱势群体，促进产业结构的优化和升级。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促进国际经济合作：推动国际贸易和投资的自由化和便利化，参与全球经济治理，推动构建人类命运共同体。</a:t>
            </a:r>
            <a:endParaRPr/>
          </a:p>
        </p:txBody>
      </p:sp>
      <p:sp>
        <p:nvSpPr>
          <p:cNvPr id="9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对外贸易管制制度的定义及目的</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2" name="" descr="{&quot;isTemplate&quot;:true,&quot;type&quot;:3}"/>
        <p:cNvGrpSpPr/>
        <p:nvPr/>
      </p:nvGrpSpPr>
      <p:grpSpPr>
        <a:xfrm>
          <a:off x="0" y="0"/>
          <a:ext cx="0" cy="0"/>
        </a:xfrm>
      </p:grpSpPr>
      <p:grpSp>
        <p:nvGrpSpPr>
          <p:cNvPr id="93"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94" name=""/>
            <p:cNvGrpSpPr/>
            <p:nvPr/>
          </p:nvGrpSpPr>
          <p:grpSpPr>
            <a:xfrm>
              <a:off x="685801" y="3146904"/>
              <a:ext cx="4207178" cy="3287791"/>
              <a:chOff x="685801" y="3146904"/>
              <a:chExt cx="4207178" cy="3287791"/>
            </a:xfrm>
          </p:grpSpPr>
          <p:sp>
            <p:nvSpPr>
              <p:cNvPr id="95"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维护国家安全：对外贸易管制制度可以防止敏感物资和技术流入敌对势力手中，维护国家的主权、尊严和利益。</a:t>
                </a:r>
                <a:endParaRPr kumimoji="1" lang="en-US" altLang="zh-CN" sz="1800" b="1">
                  <a:solidFill>
                    <a:schemeClr val="bg1"/>
                  </a:solidFill>
                  <a:latin typeface="+mj-ea"/>
                  <a:ea typeface="+mj-ea"/>
                </a:endParaRPr>
              </a:p>
            </p:txBody>
          </p:sp>
          <p:sp>
            <p:nvSpPr>
              <p:cNvPr id="96"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防止敏感物资和技术流失：限制涉及国家安全、社会公共利益和生态环境的物资和技术的进出口。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保护国家利益：在国际贸易中维护国家利益，防止受到不公平待遇和歧视性措施的影响。</a:t>
                </a:r>
                <a:endParaRPr/>
              </a:p>
            </p:txBody>
          </p:sp>
        </p:grpSp>
        <p:grpSp>
          <p:nvGrpSpPr>
            <p:cNvPr id="97" name=""/>
            <p:cNvGrpSpPr/>
            <p:nvPr/>
          </p:nvGrpSpPr>
          <p:grpSpPr>
            <a:xfrm>
              <a:off x="4408278" y="3146904"/>
              <a:ext cx="3798485" cy="3287791"/>
              <a:chOff x="4408278" y="3146904"/>
              <a:chExt cx="3798485" cy="3287791"/>
            </a:xfrm>
          </p:grpSpPr>
          <p:sp>
            <p:nvSpPr>
              <p:cNvPr id="98"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促进经济发展：对外贸易管制制度可以保护国内市场和产业，促进产业结构调整和优化。</a:t>
                </a:r>
                <a:endParaRPr kumimoji="1" lang="en-US" altLang="zh-CN" sz="1800" b="1">
                  <a:solidFill>
                    <a:schemeClr val="bg1"/>
                  </a:solidFill>
                  <a:latin typeface="+mj-ea"/>
                  <a:ea typeface="+mj-ea"/>
                </a:endParaRPr>
              </a:p>
            </p:txBody>
          </p:sp>
          <p:sp>
            <p:nvSpPr>
              <p:cNvPr id="99"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保护国内市场：限制过度竞争和资源浪费，保护国内市场的稳定和健康发展。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促进产业升级：鼓励创新和技术进步，促进产业结构从低附加值向高附加值转变。</a:t>
                </a:r>
                <a:endParaRPr/>
              </a:p>
            </p:txBody>
          </p:sp>
        </p:grpSp>
        <p:grpSp>
          <p:nvGrpSpPr>
            <p:cNvPr id="100" name=""/>
            <p:cNvGrpSpPr/>
            <p:nvPr/>
          </p:nvGrpSpPr>
          <p:grpSpPr>
            <a:xfrm>
              <a:off x="7707715" y="3146904"/>
              <a:ext cx="3798485" cy="3287791"/>
              <a:chOff x="7707715" y="3146904"/>
              <a:chExt cx="3798485" cy="3287791"/>
            </a:xfrm>
          </p:grpSpPr>
          <p:sp>
            <p:nvSpPr>
              <p:cNvPr id="101"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保护生态环境：对外贸易管制制度可以限制有害物资和技术的进出口，保护生态环境和自然资源。</a:t>
                </a:r>
                <a:endParaRPr kumimoji="1" lang="en-US" altLang="zh-CN" sz="1800" b="1">
                  <a:solidFill>
                    <a:schemeClr val="bg1"/>
                  </a:solidFill>
                  <a:latin typeface="+mj-ea"/>
                  <a:ea typeface="+mj-ea"/>
                </a:endParaRPr>
              </a:p>
            </p:txBody>
          </p:sp>
          <p:sp>
            <p:nvSpPr>
              <p:cNvPr id="102"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限制有害物资和技术进出口：禁止或限制危害生态环境、公共健康和自然资源的物资和技术的进出口。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促进可持续发展：鼓励绿色发展和循环经济，促进经济、社会和环境的协调发展。</a:t>
                </a:r>
                <a:endParaRPr/>
              </a:p>
            </p:txBody>
          </p:sp>
        </p:grpSp>
      </p:grpSp>
      <p:sp>
        <p:nvSpPr>
          <p:cNvPr id="10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对外贸易管制制度的重要性</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4" name="" descr="{&quot;isTemplate&quot;:true,&quot;type&quot;:3}"/>
        <p:cNvGrpSpPr/>
        <p:nvPr/>
      </p:nvGrpSpPr>
      <p:grpSpPr>
        <a:xfrm>
          <a:off x="0" y="0"/>
          <a:ext cx="0" cy="0"/>
        </a:xfrm>
      </p:grpSpPr>
      <p:grpSp>
        <p:nvGrpSpPr>
          <p:cNvPr id="105"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06" name=""/>
            <p:cNvGrpSpPr/>
            <p:nvPr/>
          </p:nvGrpSpPr>
          <p:grpSpPr>
            <a:xfrm>
              <a:off x="685801" y="3146904"/>
              <a:ext cx="4207178" cy="3287791"/>
              <a:chOff x="685801" y="3146904"/>
              <a:chExt cx="4207178" cy="3287791"/>
            </a:xfrm>
          </p:grpSpPr>
          <p:sp>
            <p:nvSpPr>
              <p:cNvPr id="107"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对国内产业的影响：对外贸易管制制度可以保护国内产业，促进产业结构调整和优化。</a:t>
                </a:r>
                <a:endParaRPr kumimoji="1" lang="en-US" altLang="zh-CN" sz="1800" b="1">
                  <a:solidFill>
                    <a:schemeClr val="bg1"/>
                  </a:solidFill>
                  <a:latin typeface="+mj-ea"/>
                  <a:ea typeface="+mj-ea"/>
                </a:endParaRPr>
              </a:p>
            </p:txBody>
          </p:sp>
          <p:sp>
            <p:nvSpPr>
              <p:cNvPr id="108"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保护关键产业：对涉及国家安全、经济命脉和民生福祉的关键产业实施保护措施。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促进产业升级：鼓励创新和技术进步，提高产业附加值和竞争力。</a:t>
                </a:r>
                <a:endParaRPr/>
              </a:p>
            </p:txBody>
          </p:sp>
        </p:grpSp>
        <p:grpSp>
          <p:nvGrpSpPr>
            <p:cNvPr id="109" name=""/>
            <p:cNvGrpSpPr/>
            <p:nvPr/>
          </p:nvGrpSpPr>
          <p:grpSpPr>
            <a:xfrm>
              <a:off x="4408278" y="3146904"/>
              <a:ext cx="3798485" cy="3287791"/>
              <a:chOff x="4408278" y="3146904"/>
              <a:chExt cx="3798485" cy="3287791"/>
            </a:xfrm>
          </p:grpSpPr>
          <p:sp>
            <p:nvSpPr>
              <p:cNvPr id="110"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对国际贸易的影响：对外贸易管制制度可以推动国际贸易的自由化和便利化，促进全球经济一体化。</a:t>
                </a:r>
                <a:endParaRPr kumimoji="1" lang="en-US" altLang="zh-CN" sz="1800" b="1">
                  <a:solidFill>
                    <a:schemeClr val="bg1"/>
                  </a:solidFill>
                  <a:latin typeface="+mj-ea"/>
                  <a:ea typeface="+mj-ea"/>
                </a:endParaRPr>
              </a:p>
            </p:txBody>
          </p:sp>
          <p:sp>
            <p:nvSpPr>
              <p:cNvPr id="111"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促进贸易自由化：逐步减少贸易壁垒，推动国际贸易的自由化进程。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促进国际合作：参与全球经济治理，推动国际经济合作和发展。</a:t>
                </a:r>
                <a:endParaRPr/>
              </a:p>
            </p:txBody>
          </p:sp>
        </p:grpSp>
        <p:grpSp>
          <p:nvGrpSpPr>
            <p:cNvPr id="112" name=""/>
            <p:cNvGrpSpPr/>
            <p:nvPr/>
          </p:nvGrpSpPr>
          <p:grpSpPr>
            <a:xfrm>
              <a:off x="7707715" y="3146904"/>
              <a:ext cx="3798485" cy="3287791"/>
              <a:chOff x="7707715" y="3146904"/>
              <a:chExt cx="3798485" cy="3287791"/>
            </a:xfrm>
          </p:grpSpPr>
          <p:sp>
            <p:nvSpPr>
              <p:cNvPr id="113"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对企业的影响：对外贸易管制制度可以规范企业的进出口行为，保护企业的合法权益。</a:t>
                </a:r>
                <a:endParaRPr kumimoji="1" lang="en-US" altLang="zh-CN" sz="1800" b="1">
                  <a:solidFill>
                    <a:schemeClr val="bg1"/>
                  </a:solidFill>
                  <a:latin typeface="+mj-ea"/>
                  <a:ea typeface="+mj-ea"/>
                </a:endParaRPr>
              </a:p>
            </p:txBody>
          </p:sp>
          <p:sp>
            <p:nvSpPr>
              <p:cNvPr id="114"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规范企业行为：要求企业遵守国家法律法规，依法开展对外贸易活动。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保护企业权益：维护企业在国际贸易中的合法权益，防止受到不公平待遇和歧视性措施的影响。</a:t>
                </a:r>
                <a:endParaRPr/>
              </a:p>
            </p:txBody>
          </p:sp>
        </p:grpSp>
      </p:grpSp>
      <p:sp>
        <p:nvSpPr>
          <p:cNvPr id="11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对外贸易管制制度的影响</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6" name="" descr="{&quot;isTemplate&quot;:true,&quot;type&quot;:2}"/>
        <p:cNvGrpSpPr/>
        <p:nvPr/>
      </p:nvGrpSpPr>
      <p:grpSpPr>
        <a:xfrm>
          <a:off x="0" y="0"/>
          <a:ext cx="0" cy="0"/>
        </a:xfrm>
      </p:grpSpPr>
      <p:sp>
        <p:nvSpPr>
          <p:cNvPr id="11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我国对外贸易管制制度的法律法规</a:t>
            </a:r>
            <a:endParaRPr/>
          </a:p>
        </p:txBody>
      </p:sp>
      <p:sp>
        <p:nvSpPr>
          <p:cNvPr id="11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9" name="" descr="{&quot;isTemplate&quot;:true,&quot;type&quot;:3}"/>
        <p:cNvGrpSpPr/>
        <p:nvPr/>
      </p:nvGrpSpPr>
      <p:grpSpPr>
        <a:xfrm>
          <a:off x="0" y="0"/>
          <a:ext cx="0" cy="0"/>
        </a:xfrm>
      </p:grpSpPr>
      <p:sp>
        <p:nvSpPr>
          <p:cNvPr id="120"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法律层面：主要包括《中华人民共和国对外贸易法》、《中华人民共和国进出口商品检验法》等。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《中华人民共和国对外贸易法》：规定了对外贸易管制制度的基本框架和原则，是我国对外贸易管制制度的法律基础。</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《中华人民共和国进出口商品检验法》：规定了进出口商品的检验制度，确保进出口商品的质量和安全。</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法规层面：主要包括《中华人民共和国货物进出口管理条例》、《中华人民共和国技术进出口管理条例》等。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《中华人民共和国货物进出口管理条例》：详细规定了货物进出口许可制度、关税制度等，是我国对外贸易管制制度的重要法规。</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《中华人民共和国技术进出口管理条例》：详细规定了技术进出口许可制度、审查制度等，保护国家的技术安全和经济利益。</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部门规章层面：主要包括《对外贸易经营者备案登记办法》、《进出口许可管理办法》等。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《对外贸易经营者备案登记办法》：规定了对外贸易经营者的备案登记制度，规范对外贸易经营者的进出口行为。</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《进出口许可管理办法》：规定了进出口许可制度的具体实施程序和要求，确保进出口许可制度的有效实施。</a:t>
            </a:r>
            <a:endParaRPr/>
          </a:p>
        </p:txBody>
      </p:sp>
      <p:sp>
        <p:nvSpPr>
          <p:cNvPr id="12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对外贸易管制制度的法律体系</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2" name="" descr="{&quot;isTemplate&quot;:true,&quot;type&quot;:3}"/>
        <p:cNvGrpSpPr/>
        <p:nvPr/>
      </p:nvGrpSpPr>
      <p:grpSpPr>
        <a:xfrm>
          <a:off x="0" y="0"/>
          <a:ext cx="0" cy="0"/>
        </a:xfrm>
      </p:grpSpPr>
      <p:sp>
        <p:nvSpPr>
          <p:cNvPr id="123"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进出口许可制度：规定了对进出口商品、技术和服务实施许可管理的制度，包括配额管理、许可证管理等方式。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配额管理：对部分敏感商品实行配额管理，限制进出口数量，保护国内市场和产业。</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许可证管理：对进出口商品、技术和服务实施许可证管理，确保进出口活动的合法性和合规性。</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关税制度：规定了进出口商品的关税税率、征税范围和减免政策，维护国家税收利益和国内市场稳定。</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关税税率：根据商品的种类、来源地和用途等因素，制定不同的关税税率。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征税范围：对进出口商品征收关税，保护国内产业和消费者权益。</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减免政策：对部分进口商品实行关税减免政策，促进国际贸易和合作。</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对外贸易经营资格管理制度：规定了对对外贸易经营者的资格要求和监督管理制度，确保对外贸易活动的规范有序。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资格要求：对外贸易经营者应当具备一定的资质、信誉和经营能力，遵守国家法律法规。</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监督管理：对外贸易主管部门对对外贸易经营者实施监督管理，规范对外贸易行为。</a:t>
            </a:r>
            <a:endParaRPr/>
          </a:p>
        </p:txBody>
      </p:sp>
      <p:sp>
        <p:nvSpPr>
          <p:cNvPr id="12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对外贸易管制制度的法规内容</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5" name="" descr="{&quot;isTemplate&quot;:true,&quot;type&quot;:3}"/>
        <p:cNvGrpSpPr/>
        <p:nvPr/>
      </p:nvGrpSpPr>
      <p:grpSpPr>
        <a:xfrm>
          <a:off x="0" y="0"/>
          <a:ext cx="0" cy="0"/>
        </a:xfrm>
      </p:grpSpPr>
      <p:sp>
        <p:nvSpPr>
          <p:cNvPr id="126"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政府部门：对外贸易主管部门负责组织实施对外贸易管制制度，包括审批、监管和处罚等环节。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审批：对外贸易主管部门负责审批对外贸易经营者的备案登记和进出口许可申请。</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监管：对外贸易主管部门对对外贸易经营者实施监督管理，确保进出口活动的合法性和合规性。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处罚：对外贸易主管部门对违反对外贸易管制制度的经营者实施处罚，维护市场秩序。</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行业协会：行业协会协助政府部门开展对外贸易管制制度的实施和监管工作，提供行业信息和技术支持。</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信息反馈：行业协会收集和整理行业信息，向政府部门提供对外贸易管制制度的实施情况和建议。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技术支持：行业协会为对外贸易经营者提供技术指导和培训，提高行业整体水平和竞争力。</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企业：企业应当遵守国家法律法规，依法开展对外贸易活动，履行对外贸易管制制度的各项要求。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遵守法律法规：企业应当遵守国家关于对外贸易管制制度的法律法规，依法开展进出口活动。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履行社会责任：企业在对外贸易活动中要履行社会责任，保护生态环境，促进可持续发展。</a:t>
            </a:r>
            <a:endParaRPr/>
          </a:p>
        </p:txBody>
      </p:sp>
      <p:sp>
        <p:nvSpPr>
          <p:cNvPr id="12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对外贸易管制制度的法规执行</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我国对外贸易管制制度的主要手段</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grpSp>
        <p:nvGrpSpPr>
          <p:cNvPr id="1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1" name=""/>
            <p:cNvGrpSpPr/>
            <p:nvPr/>
          </p:nvGrpSpPr>
          <p:grpSpPr>
            <a:xfrm>
              <a:off x="685800" y="3146904"/>
              <a:ext cx="5760000" cy="3225487"/>
              <a:chOff x="685800" y="3146904"/>
              <a:chExt cx="5760000" cy="3225487"/>
            </a:xfrm>
          </p:grpSpPr>
          <p:sp>
            <p:nvSpPr>
              <p:cNvPr id="1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配额管理：对部分敏感商品实行配额管理，限制进出口数量，保护国内市场和产业。</a:t>
                </a:r>
                <a:endParaRPr kumimoji="1" lang="en-US" altLang="zh-CN" sz="1800" b="1">
                  <a:solidFill>
                    <a:schemeClr val="bg1"/>
                  </a:solidFill>
                  <a:latin typeface="+mj-ea"/>
                  <a:ea typeface="+mj-ea"/>
                </a:endParaRPr>
              </a:p>
            </p:txBody>
          </p:sp>
          <p:sp>
            <p:nvSpPr>
              <p:cNvPr id="1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敏感商品：涉及国家安全、社会公共利益和生态环境的商品，如农产品、能源、原材料等。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配额分配：根据国家经济发展需要和资源禀赋，制定合理的配额分配方案。</a:t>
                </a:r>
                <a:endParaRPr/>
              </a:p>
            </p:txBody>
          </p:sp>
        </p:grpSp>
        <p:grpSp>
          <p:nvGrpSpPr>
            <p:cNvPr id="14" name=""/>
            <p:cNvGrpSpPr/>
            <p:nvPr/>
          </p:nvGrpSpPr>
          <p:grpSpPr>
            <a:xfrm>
              <a:off x="6016236" y="3146904"/>
              <a:ext cx="5400000" cy="3225487"/>
              <a:chOff x="6016236" y="3146904"/>
              <a:chExt cx="5400000" cy="3225487"/>
            </a:xfrm>
          </p:grpSpPr>
          <p:sp>
            <p:nvSpPr>
              <p:cNvPr id="1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许可证管理：对进出口商品、技术和服务实施许可证管理，确保进出口活动的合法性和合规性。</a:t>
                </a:r>
                <a:endParaRPr kumimoji="1" lang="en-US" altLang="zh-CN" sz="1800" b="1">
                  <a:solidFill>
                    <a:schemeClr val="bg1"/>
                  </a:solidFill>
                  <a:latin typeface="+mj-ea"/>
                  <a:ea typeface="+mj-ea"/>
                </a:endParaRPr>
              </a:p>
            </p:txBody>
          </p:sp>
          <p:sp>
            <p:nvSpPr>
              <p:cNvPr id="1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许可证种类：包括进口许可证、出口许可证、技术许可证等，针对不同进出口商品和服务实施不同的许可证管理。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许可证申请：企业向对外贸易主管部门申请许可证，提交相关证明材料和申请文件。</a:t>
                </a:r>
                <a:endParaRPr/>
              </a:p>
            </p:txBody>
          </p:sp>
        </p:grpSp>
      </p:grpSp>
      <p:sp>
        <p:nvSpPr>
          <p:cNvPr id="1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进出口许可制度</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https://d.book118.com/217105044003006046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Arial Black</vt:lpstr>
      <vt:lpstr>微软雅黑</vt:lpstr>
      <vt:lpstr>黑体</vt:lpstr>
      <vt:lpstr>Microsoft YaHei</vt:lpstr>
      <vt:lpstr>Microsoft YaHei Light</vt:lpstr>
      <vt:lpstr>Office Theme</vt:lpstr>
      <vt:lpstr>我国对外贸易管制制度</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2024-09-20T22:58:37.782</cp:lastPrinted>
  <dcterms:created xsi:type="dcterms:W3CDTF">2024-09-20T14:58:37Z</dcterms:created>
  <dcterms:modified xsi:type="dcterms:W3CDTF">2024-09-20T14:58:39Z</dcterms:modified>
</cp:coreProperties>
</file>