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6" r:id="rId19"/>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tags" Target="tags/tag1.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DF47D638-1C0E-4F99-96D6-555C365C90D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EDF0938-584F-41F2-9019-BEF77A1C0F6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AB098C63-8161-4EB5-B87D-D10E2403AE8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DF571723-A525-4577-98EA-6AA10E73578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809B4320-5DC8-4470-9844-25CD93776AAA}"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E8879DA4-A9D2-4244-8B7C-B1203F2CEE20}"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47CD338E-E996-4F6F-8BC1-88E7FE6FDC49}"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95C13B6-43A2-4B5F-8AAE-A05B0C37743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EA39CC3-6CF4-4BBD-A6D8-E69203F4FAF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4D42F6B-F24A-41ED-8B4F-4978D9E5832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EC0C182-E74A-440E-A834-578D4DA2965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 Id="rId3" Type="http://schemas.openxmlformats.org/officeDocument/2006/relationships/image" Target="../media/image3.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3.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3.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3.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7.jpeg" /><Relationship Id="rId3"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8.jpeg" /><Relationship Id="rId3" Type="http://schemas.openxmlformats.org/officeDocument/2006/relationships/image" Target="../media/image19.jpeg" /><Relationship Id="rId4" Type="http://schemas.openxmlformats.org/officeDocument/2006/relationships/image" Target="../media/image20.jpeg" /><Relationship Id="rId5" Type="http://schemas.openxmlformats.org/officeDocument/2006/relationships/image" Target="../media/image3.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1.jpeg" /><Relationship Id="rId3" Type="http://schemas.openxmlformats.org/officeDocument/2006/relationships/image" Target="../media/image3.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2.jpeg" /><Relationship Id="rId3" Type="http://schemas.openxmlformats.org/officeDocument/2006/relationships/image" Target="../media/image3.jpe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21711201305100603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978406" y="3807625"/>
            <a:ext cx="2059305" cy="481965"/>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endParaRPr lang="en-US" sz="1950">
              <a:solidFill>
                <a:schemeClr val="lt2">
                  <a:alpha val="100000"/>
                </a:schemeClr>
              </a:solidFill>
              <a:latin typeface="Microsoft Yahei"/>
              <a:ea typeface="Microsoft Yahei"/>
              <a:cs typeface="Microsoft Yahei"/>
            </a:endParaRPr>
          </a:p>
        </p:txBody>
      </p:sp>
      <p:sp>
        <p:nvSpPr>
          <p:cNvPr id="4" name="TextBox 4"/>
          <p:cNvSpPr txBox="1"/>
          <p:nvPr/>
        </p:nvSpPr>
        <p:spPr>
          <a:xfrm>
            <a:off x="763747" y="1807375"/>
            <a:ext cx="6503541" cy="2000250"/>
          </a:xfrm>
          <a:prstGeom prst="rect">
            <a:avLst/>
          </a:prstGeom>
        </p:spPr>
        <p:txBody>
          <a:bodyPr vert="horz" wrap="square" lIns="114300" tIns="57150" rIns="114300" bIns="5715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ct val="0"/>
              </a:spcBef>
            </a:pPr>
            <a:r>
              <a:rPr lang="en-US" sz="5400" b="1">
                <a:solidFill>
                  <a:schemeClr val="dk1">
                    <a:alpha val="100000"/>
                  </a:schemeClr>
                </a:solidFill>
                <a:latin typeface="Microsoft Yahei"/>
                <a:ea typeface="Microsoft Yahei"/>
                <a:cs typeface="Microsoft Yahei"/>
              </a:rPr>
              <a:t>伤口造口护理PPT比赛</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544858" y="364824"/>
            <a:ext cx="2792730" cy="100584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5400" b="1">
                <a:solidFill>
                  <a:schemeClr val="dk1">
                    <a:alpha val="100000"/>
                  </a:schemeClr>
                </a:solidFill>
                <a:latin typeface="Microsoft Yahei"/>
                <a:ea typeface="Microsoft Yahei"/>
                <a:cs typeface="Microsoft Yahei"/>
              </a:rPr>
              <a:t>目录</a:t>
            </a:r>
          </a:p>
        </p:txBody>
      </p:sp>
      <p:sp>
        <p:nvSpPr>
          <p:cNvPr id="4" name="TextBox 4"/>
          <p:cNvSpPr txBox="1"/>
          <p:nvPr/>
        </p:nvSpPr>
        <p:spPr>
          <a:xfrm>
            <a:off x="628470" y="1110632"/>
            <a:ext cx="2792730" cy="5010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400" b="1">
                <a:solidFill>
                  <a:schemeClr val="lt2">
                    <a:alpha val="100000"/>
                  </a:schemeClr>
                </a:solidFill>
                <a:latin typeface="Microsoft Yahei"/>
                <a:ea typeface="Microsoft Yahei"/>
                <a:cs typeface="Microsoft Yahei"/>
              </a:rPr>
              <a:t>CONTENTS</a:t>
            </a:r>
          </a:p>
        </p:txBody>
      </p:sp>
      <p:sp>
        <p:nvSpPr>
          <p:cNvPr id="5" name="TextBox 5"/>
          <p:cNvSpPr txBox="1"/>
          <p:nvPr/>
        </p:nvSpPr>
        <p:spPr>
          <a:xfrm>
            <a:off x="1281479" y="1690367"/>
            <a:ext cx="5811370" cy="4253602"/>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伤口造口护理概述</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伤口造口护理的基本原则与技巧</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各类伤口造口的护理要点</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伤口造口护理的常见问题与处理方法</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伤口造口护理的未来发展趋势与展望</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案例分享与经验交流</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561387" y="2462858"/>
            <a:ext cx="2333945" cy="1138956"/>
            <a:chOff x="1561387" y="2462858"/>
            <a:chExt cx="2333945" cy="1138956"/>
          </a:xfrm>
        </p:grpSpPr>
        <p:sp>
          <p:nvSpPr>
            <p:cNvPr id="3" name="TextBox 3"/>
            <p:cNvSpPr txBox="1"/>
            <p:nvPr/>
          </p:nvSpPr>
          <p:spPr>
            <a:xfrm>
              <a:off x="1561387" y="2462858"/>
              <a:ext cx="233394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8025" b="1">
                  <a:solidFill>
                    <a:schemeClr val="accent1">
                      <a:alpha val="100000"/>
                    </a:schemeClr>
                  </a:solidFill>
                  <a:latin typeface="Microsoft Yahei"/>
                  <a:ea typeface="Microsoft Yahei"/>
                  <a:cs typeface="Microsoft Yahei"/>
                </a:rPr>
                <a:t>01</a:t>
              </a:r>
            </a:p>
          </p:txBody>
        </p:sp>
      </p:grpSp>
      <p:sp>
        <p:nvSpPr>
          <p:cNvPr id="4" name="TextBox 4"/>
          <p:cNvSpPr txBox="1"/>
          <p:nvPr/>
        </p:nvSpPr>
        <p:spPr>
          <a:xfrm>
            <a:off x="3996198" y="2019814"/>
            <a:ext cx="6164285" cy="1996469"/>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40000"/>
              </a:lnSpc>
              <a:spcBef>
                <a:spcPct val="0"/>
              </a:spcBef>
            </a:pPr>
            <a:r>
              <a:rPr lang="en-US" sz="4500" b="1">
                <a:solidFill>
                  <a:schemeClr val="dk1">
                    <a:alpha val="100000"/>
                  </a:schemeClr>
                </a:solidFill>
                <a:latin typeface="Microsoft Yahei"/>
                <a:ea typeface="Microsoft Yahei"/>
                <a:cs typeface="Microsoft Yahei"/>
              </a:rPr>
              <a:t>伤口造口护理概述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2546" r="32546"/>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1477" r="31477"/>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2546" r="32546"/>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伤口造口护理是指对因各种原因造成的身体表面上的伤口或人造开口（如肠造口）进行的专业护理。</a:t>
            </a:r>
            <a:endParaRPr lang="en-US" sz="1100"/>
          </a:p>
        </p:txBody>
      </p:sp>
      <p:sp>
        <p:nvSpPr>
          <p:cNvPr id="8" name="AutoShape 8"/>
          <p:cNvSpPr/>
          <p:nvPr/>
        </p:nvSpPr>
        <p:spPr>
          <a:xfrm>
            <a:off x="8901714" y="1901965"/>
            <a:ext cx="2084387" cy="46037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定义</a:t>
            </a:r>
            <a:endParaRPr lang="en-US" sz="1100"/>
          </a:p>
        </p:txBody>
      </p:sp>
      <p:sp>
        <p:nvSpPr>
          <p:cNvPr id="9" name="AutoShape 9"/>
          <p:cNvSpPr/>
          <p:nvPr/>
        </p:nvSpPr>
        <p:spPr>
          <a:xfrm>
            <a:off x="8406414" y="45259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伤口造口护理根据伤口的类型、成因和位置可分为多种类型，如外科手术伤口、烧伤伤口、压疮等。</a:t>
            </a:r>
            <a:endParaRPr lang="en-US" sz="1100"/>
          </a:p>
        </p:txBody>
      </p:sp>
      <p:sp>
        <p:nvSpPr>
          <p:cNvPr id="10" name="AutoShape 10"/>
          <p:cNvSpPr/>
          <p:nvPr/>
        </p:nvSpPr>
        <p:spPr>
          <a:xfrm>
            <a:off x="8901714" y="4005263"/>
            <a:ext cx="2084387" cy="46037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分类</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定义与分类</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正确的护理方法有助于伤口的愈合，减少并发症的发生。</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促进愈合</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6000" r="16000"/>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提高生活质量</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t="11750" b="11750"/>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减少医疗成本</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t="9250" b="9250"/>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通过减轻疼痛、预防感染和促进愈合，可以提高患者的生活质量。</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及时的伤口造口护理可以减少患者的住院时间和医疗费用。</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伤口造口护理的重要性</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从古代的简单处理到现代的专业护理，伤口造口护理的发展历程漫长。</a:t>
            </a:r>
          </a:p>
        </p:txBody>
      </p:sp>
      <p:pic>
        <p:nvPicPr>
          <p:cNvPr id="6" name="Picture 6"/>
          <p:cNvPicPr>
            <a:picLocks noChangeAspect="1"/>
          </p:cNvPicPr>
          <p:nvPr/>
        </p:nvPicPr>
        <p:blipFill>
          <a:blip r:embed="rId2"/>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历史回顾</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随着医学技术的进步，伤口造口护理的方法和材料也在不断改进。</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技术进步</a:t>
            </a:r>
          </a:p>
        </p:txBody>
      </p:sp>
      <p:pic>
        <p:nvPicPr>
          <p:cNvPr id="10" name="Picture 10"/>
          <p:cNvPicPr>
            <a:picLocks noChangeAspect="1"/>
          </p:cNvPicPr>
          <p:nvPr/>
        </p:nvPicPr>
        <p:blipFill>
          <a:blip r:embed="rId3"/>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随着科技的发展和研究的深入，伤口造口护理将更加专业化和个性化。</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未来展望</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伤口造口护理的历史与发展</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561387" y="2462858"/>
            <a:ext cx="2333945" cy="1138956"/>
            <a:chOff x="1561387" y="2462858"/>
            <a:chExt cx="2333945" cy="1138956"/>
          </a:xfrm>
        </p:grpSpPr>
        <p:sp>
          <p:nvSpPr>
            <p:cNvPr id="3" name="TextBox 3"/>
            <p:cNvSpPr txBox="1"/>
            <p:nvPr/>
          </p:nvSpPr>
          <p:spPr>
            <a:xfrm>
              <a:off x="1561387" y="2462858"/>
              <a:ext cx="233394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8025" b="1">
                  <a:solidFill>
                    <a:schemeClr val="accent1">
                      <a:alpha val="100000"/>
                    </a:schemeClr>
                  </a:solidFill>
                  <a:latin typeface="Microsoft Yahei"/>
                  <a:ea typeface="Microsoft Yahei"/>
                  <a:cs typeface="Microsoft Yahei"/>
                </a:rPr>
                <a:t>02</a:t>
              </a:r>
            </a:p>
          </p:txBody>
        </p:sp>
      </p:grpSp>
      <p:sp>
        <p:nvSpPr>
          <p:cNvPr id="4" name="TextBox 4"/>
          <p:cNvSpPr txBox="1"/>
          <p:nvPr/>
        </p:nvSpPr>
        <p:spPr>
          <a:xfrm>
            <a:off x="3996198" y="2019814"/>
            <a:ext cx="6164285" cy="1996469"/>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40000"/>
              </a:lnSpc>
              <a:spcBef>
                <a:spcPct val="0"/>
              </a:spcBef>
            </a:pPr>
            <a:r>
              <a:rPr lang="en-US" sz="4275" b="1">
                <a:solidFill>
                  <a:schemeClr val="dk1">
                    <a:alpha val="100000"/>
                  </a:schemeClr>
                </a:solidFill>
                <a:latin typeface="Microsoft Yahei"/>
                <a:ea typeface="Microsoft Yahei"/>
                <a:cs typeface="Microsoft Yahei"/>
              </a:rPr>
              <a:t>伤口造口护理的基本原则与技巧</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51" r="151"/>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使用温和的肥皂和温水清洁伤口周围皮肤，保持皮肤干燥。避免使用刺激性化学清洁剂。</a:t>
            </a:r>
            <a:endParaRPr lang="en-US" sz="1100"/>
          </a:p>
        </p:txBody>
      </p:sp>
      <p:sp>
        <p:nvSpPr>
          <p:cNvPr id="5" name="AutoShape 5"/>
          <p:cNvSpPr/>
          <p:nvPr/>
        </p:nvSpPr>
        <p:spPr>
          <a:xfrm>
            <a:off x="601724" y="431596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使用适当的消毒剂（如碘伏、酒精等）消毒伤口及周围皮肤，遵循消毒剂的使用说明。</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清洁与消毒</a:t>
              </a:r>
            </a:p>
          </p:txBody>
        </p:sp>
      </p:grpSp>
      <p:sp>
        <p:nvSpPr>
          <p:cNvPr id="28" name="AutoShape 28"/>
          <p:cNvSpPr/>
          <p:nvPr/>
        </p:nvSpPr>
        <p:spPr>
          <a:xfrm>
            <a:off x="601724" y="3976765"/>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消毒</a:t>
            </a:r>
            <a:endParaRPr lang="en-US" sz="1100"/>
          </a:p>
        </p:txBody>
      </p:sp>
      <p:sp>
        <p:nvSpPr>
          <p:cNvPr id="29" name="AutoShape 29"/>
          <p:cNvSpPr/>
          <p:nvPr/>
        </p:nvSpPr>
        <p:spPr>
          <a:xfrm>
            <a:off x="563624" y="1405309"/>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清洁</a:t>
            </a:r>
            <a:endParaRPr lang="en-US" sz="1100"/>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选择合适的敷料</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根据伤口类型和状况选择适当的敷料，如纱布、泡沫敷料、水胶体敷料等。</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敷料更换</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定期更换敷料，根据敷料类型和伤口状况确定更换时间，更换时应遵循无菌操作原则。</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5006" r="25006"/>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敷料的正确使用</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23724" r="23724"/>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疼痛评估</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对患者的疼痛程度进行评估，了解疼痛的性质和程度，以便采取适当的疼痛管理措施。</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心理支持</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关注患者的心理状态，提供必要的心理支持和疏导，帮助患者缓解焦虑和抑郁情绪。</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疼痛管理与心理支持</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6667" r="16667"/>
          <a:stretch>
            <a:fillRect/>
          </a:stretch>
        </p:blipFill>
        <p:spPr>
          <a:xfrm>
            <a:off x="939482" y="1415327"/>
            <a:ext cx="4843296"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了解患者的营养需求，提供高热量、高蛋白、富含维生素和矿物质的食物。</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营养需求</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根据患者的具体情况调整饮食，避免刺激性、坚硬和不易消化的食物。</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饮食调整</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营养与饮食建议</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康复锻炼与日常活动指导</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康复锻炼</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根据患者的具体情况制定康复锻炼计划，鼓励患者进行适量的运动，增强体质和免疫力。</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日常活动指导</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指导患者进行日常活动，如散步、慢跑、太极拳等，避免剧烈运动和重体力劳动。</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561387" y="2462858"/>
            <a:ext cx="2333945" cy="1138956"/>
            <a:chOff x="1561387" y="2462858"/>
            <a:chExt cx="2333945" cy="1138956"/>
          </a:xfrm>
        </p:grpSpPr>
        <p:sp>
          <p:nvSpPr>
            <p:cNvPr id="3" name="TextBox 3"/>
            <p:cNvSpPr txBox="1"/>
            <p:nvPr/>
          </p:nvSpPr>
          <p:spPr>
            <a:xfrm>
              <a:off x="1561387" y="2462858"/>
              <a:ext cx="233394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8025" b="1">
                  <a:solidFill>
                    <a:schemeClr val="accent1">
                      <a:alpha val="100000"/>
                    </a:schemeClr>
                  </a:solidFill>
                  <a:latin typeface="Microsoft Yahei"/>
                  <a:ea typeface="Microsoft Yahei"/>
                  <a:cs typeface="Microsoft Yahei"/>
                </a:rPr>
                <a:t>03</a:t>
              </a:r>
            </a:p>
          </p:txBody>
        </p:sp>
      </p:grpSp>
      <p:sp>
        <p:nvSpPr>
          <p:cNvPr id="4" name="TextBox 4"/>
          <p:cNvSpPr txBox="1"/>
          <p:nvPr/>
        </p:nvSpPr>
        <p:spPr>
          <a:xfrm>
            <a:off x="3996198" y="2019814"/>
            <a:ext cx="6164285" cy="1996469"/>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40000"/>
              </a:lnSpc>
              <a:spcBef>
                <a:spcPct val="0"/>
              </a:spcBef>
            </a:pPr>
            <a:r>
              <a:rPr lang="en-US" sz="4275" b="1">
                <a:solidFill>
                  <a:schemeClr val="dk1">
                    <a:alpha val="100000"/>
                  </a:schemeClr>
                </a:solidFill>
                <a:latin typeface="Microsoft Yahei"/>
                <a:ea typeface="Microsoft Yahei"/>
                <a:cs typeface="Microsoft Yahei"/>
              </a:rPr>
              <a:t>各类伤口造口的护理要点</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5054" b="5054"/>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2638" b="2638"/>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l="514" r="514"/>
          <a:stretch>
            <a:fillRect/>
          </a:stretch>
        </p:blipFill>
        <p:spPr>
          <a:xfrm>
            <a:off x="7771734"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手术伤口的护理</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手术伤口的护理要点</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保持伤口清洁、干燥，定期更换敷料，观察伤口愈合情况，预防感染。</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术后护理注意事项</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注意饮食调理、适当运动、保持良好的生活习惯，以促进伤口愈合。</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常见问题处理</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如出现红肿、疼痛、渗出等症状，应及时就医处理。</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烧伤护理注意事项</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注意保暖、避免受伤部位受压或摩擦，保持适当的体位，减轻疼痛。</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常见问题处理</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如出现焦痂感染、水肿等症状，应及时就医处理。</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烧伤伤口的护理要点</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保持创面清洁、避免感染，及时清理坏死组织，促进肉芽组织生长。</a:t>
            </a:r>
          </a:p>
        </p:txBody>
      </p:sp>
      <p:pic>
        <p:nvPicPr>
          <p:cNvPr id="10" name="Picture 10"/>
          <p:cNvPicPr>
            <a:picLocks noChangeAspect="1"/>
          </p:cNvPicPr>
          <p:nvPr/>
        </p:nvPicPr>
        <p:blipFill>
          <a:blip r:embed="rId2"/>
          <a:srcRect l="26667" r="26667"/>
          <a:stretch>
            <a:fillRect/>
          </a:stretch>
        </p:blipFill>
        <p:spPr>
          <a:xfrm>
            <a:off x="869006" y="1293634"/>
            <a:ext cx="4563025"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烧伤伤口的护理</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常见问题处理</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如出现感染、出血等症状，应及时就医处理。</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慢性疾病导致的溃疡伤口的护理要点</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控制原发病，促进血液循环，保持创面湿润，促进肉芽组织生长。</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溃疡伤口护理注意事项</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注意饮食调理、避免长时间站立或久坐、适当运动。</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慢性疾病导致的溃疡伤口的护理</a:t>
              </a:r>
            </a:p>
          </p:txBody>
        </p:sp>
      </p:gr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https://d.book118.com/217112013051006032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BFF"/>
      </a:lt1>
      <a:dk2>
        <a:srgbClr val="002F40"/>
      </a:dk2>
      <a:lt2>
        <a:srgbClr val="FFFFFF"/>
      </a:lt2>
      <a:accent1>
        <a:srgbClr val="3045FD"/>
      </a:accent1>
      <a:accent2>
        <a:srgbClr val="0085FF"/>
      </a:accent2>
      <a:accent3>
        <a:srgbClr val="2947E8"/>
      </a:accent3>
      <a:accent4>
        <a:srgbClr val="3CD6DF"/>
      </a:accent4>
      <a:accent5>
        <a:srgbClr val="73DDE3"/>
      </a:accent5>
      <a:accent6>
        <a:srgbClr val="FFC67C"/>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MoolBoran"/>
        <a:font script="Taml" typeface="Latha"/>
        <a:font script="Hebr" typeface="Times New Roman"/>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DaunPenh"/>
        <a:font script="Taml" typeface="Latha"/>
        <a:font script="Hebr" typeface="Arial"/>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88</Paragraphs>
  <Slides>17</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17</vt:i4>
      </vt:variant>
    </vt:vector>
  </HeadingPairs>
  <TitlesOfParts>
    <vt:vector baseType="lpstr" size="21">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2024-09-05T03:18:59.682</cp:lastPrinted>
  <dcterms:created xsi:type="dcterms:W3CDTF">2024-09-04T19:18:59Z</dcterms:created>
  <dcterms:modified xsi:type="dcterms:W3CDTF">2024-09-04T19:19:01Z</dcterms:modified>
</cp:coreProperties>
</file>