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ink/ink1.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5"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ink/ink1.xml><?xml version="1.0" encoding="utf-8"?>
<inkml:ink xmlns:inkml="http://www.w3.org/2003/InkML">
  <inkml:definitions>
    <inkml:context xml:id="ctx0">
      <inkml:inkSource xml:id="inkSrc0">
        <inkml:traceFormat>
          <inkml:channel name="X" type="integer" min="0" max="3840" units="cm"/>
          <inkml:channel name="Y" type="integer" min="0" max="1080" units="cm"/>
          <inkml:channel name="T" type="integer" min="0" max="2.14748E+09" units="dev"/>
        </inkml:traceFormat>
        <inkml:channelProperties>
          <inkml:channelProperty channel="X" name="resolution" value="75.44204" units="1/cm"/>
          <inkml:channelProperty channel="Y" name="resolution" value="37.76224" units="1/cm"/>
          <inkml:channelProperty channel="T" name="resolution" value="1" units="1/dev"/>
        </inkml:channelProperties>
      </inkml:inkSource>
      <inkml:timestamp xml:id="ts0" timeString="2020-07-26T08:09:07.5520000"/>
    </inkml:context>
    <inkml:brush xml:id="br0">
      <inkml:brushProperty name="width" value="0.05292" units="cm"/>
      <inkml:brushProperty name="height" value="0.05292" units="cm"/>
      <inkml:brushProperty name="color" value="#FF0000"/>
    </inkml:brush>
  </inkml:definitions>
  <inkml:trace contextRef="#ctx0" brushRef="#br0">18133 6879 0,'-18'35'31,"18"-52"-31</inkml:trace>
  <inkml:trace contextRef="#ctx0" brushRef="#br0" timeOffset="11580.46">28363 11324 0,'0'-35'15,"0"53"1,0-36-1</inkml:trace>
  <inkml:trace contextRef="#ctx0" brushRef="#br0" timeOffset="12025.27">28663 12312 0,'0'35'15,"0"-52"17</inkml:trace>
</inkml:ink>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A8E65-2CAD-48FC-AB70-8A377CBC77CD}" type="datetimeFigureOut">
              <a:rPr lang="zh-CN" altLang="en-US" smtClean="0"/>
              <a:t>2023/12/14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A0D6CE-30E3-43CA-AFD8-64EC9E80A691}" type="slidenum">
              <a:rPr lang="zh-CN" altLang="en-US" smtClean="0"/>
              <a:t>‹#›</a:t>
            </a:fld>
            <a:endParaRPr lang="zh-CN" altLang="en-US"/>
          </a:p>
        </p:txBody>
      </p:sp>
    </p:spTree>
    <p:extLst>
      <p:ext uri="{BB962C8B-B14F-4D97-AF65-F5344CB8AC3E}">
        <p14:creationId xmlns:p14="http://schemas.microsoft.com/office/powerpoint/2010/main" val="2965714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BA0D6CE-30E3-43CA-AFD8-64EC9E80A691}" type="slidenum">
              <a:rPr lang="zh-CN" altLang="en-US" smtClean="0"/>
              <a:t>2</a:t>
            </a:fld>
            <a:endParaRPr lang="zh-CN" altLang="en-US"/>
          </a:p>
        </p:txBody>
      </p:sp>
    </p:spTree>
    <p:extLst>
      <p:ext uri="{BB962C8B-B14F-4D97-AF65-F5344CB8AC3E}">
        <p14:creationId xmlns:p14="http://schemas.microsoft.com/office/powerpoint/2010/main" val="61122407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0D1C246-BA55-4ADD-8DC0-BBC6228F55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7673C1-3F87-4640-899F-2FF9EDA6A3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D79045B-D76A-41EE-9670-A73134AF6D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77D452E-EA4F-448A-96FF-911D8B2DD9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4788C1B-4567-4AE9-8B3C-7A86C4B34CA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1C386B-8BE5-4ECE-8CCA-25FEAA5C5DC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0F8F1A7-7B5F-430C-8FBF-61BBB89ACD2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701C6C-7459-4CFC-889D-D242CE883F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A583F3-472A-4624-BCC5-F476350F5A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DB3D4A-D1D0-4513-8F3B-C891E85F8A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E10AF0-165A-4682-B341-87DB311088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49495777"/>
      </p:ext>
    </p:extLst>
  </p:cSld>
  <p:clrMapOvr>
    <a:masterClrMapping/>
  </p:clrMapOvr>
  <p:transition/>
  <p:timing/>
  <p:extLst>
    <p:ext uri="{DCECCB84-F9BA-43D5-87BE-67443E8EF086}">
      <p15:sldGuideLst xmlns:p15="http://schemas.microsoft.com/office/powerpoint/2012/main">
        <p15:guide id="1" orient="horz" pos="2069" userDrawn="1">
          <p15:clr>
            <a:srgbClr val="FBAE40"/>
          </p15:clr>
        </p15:guide>
        <p15:guide id="2" pos="3840" userDrawn="1">
          <p15:clr>
            <a:srgbClr val="FBAE40"/>
          </p15:clr>
        </p15:guide>
        <p15:guide id="3" pos="325" userDrawn="1">
          <p15:clr>
            <a:srgbClr val="FBAE40"/>
          </p15:clr>
        </p15:guide>
        <p15:guide id="4" pos="7355" userDrawn="1">
          <p15:clr>
            <a:srgbClr val="FBAE40"/>
          </p15:clr>
        </p15:guide>
        <p15:guide id="5" orient="horz" pos="3748" userDrawn="1">
          <p15:clr>
            <a:srgbClr val="FBAE40"/>
          </p15:clr>
        </p15:guide>
        <p15:guide id="6" orient="horz" pos="34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标题幻灯片">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2883365701"/>
      </p:ext>
    </p:extLst>
  </p:cSld>
  <p:clrMapOvr>
    <a:masterClrMapping/>
  </p:clrMapOvr>
  <p:transition/>
  <p:timing/>
  <p:extLst>
    <p:ext uri="{DCECCB84-F9BA-43D5-87BE-67443E8EF086}">
      <p15:sldGuideLst xmlns:p15="http://schemas.microsoft.com/office/powerpoint/2012/main">
        <p15:guide id="1" orient="horz" pos="2069" userDrawn="1">
          <p15:clr>
            <a:srgbClr val="FBAE40"/>
          </p15:clr>
        </p15:guide>
        <p15:guide id="2" pos="3840" userDrawn="1">
          <p15:clr>
            <a:srgbClr val="FBAE40"/>
          </p15:clr>
        </p15:guide>
        <p15:guide id="3" pos="325" userDrawn="1">
          <p15:clr>
            <a:srgbClr val="FBAE40"/>
          </p15:clr>
        </p15:guide>
        <p15:guide id="4" pos="7355" userDrawn="1">
          <p15:clr>
            <a:srgbClr val="FBAE40"/>
          </p15:clr>
        </p15:guide>
        <p15:guide id="5" orient="horz" pos="3748" userDrawn="1">
          <p15:clr>
            <a:srgbClr val="FBAE40"/>
          </p15:clr>
        </p15:guide>
        <p15:guide id="6" orient="horz" pos="3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blipFill>
          <a:blip r:embed="rId1"/>
          <a:stretch>
            <a:fillRect/>
          </a:stretch>
        </a:blipFill>
        <a:effectLst/>
      </p:bgPr>
    </p:bg>
    <p:spTree>
      <p:nvGrpSpPr>
        <p:cNvPr id="1" name=""/>
        <p:cNvGrpSpPr/>
        <p:nvPr/>
      </p:nvGrpSpPr>
      <p:grpSpPr>
        <a:xfrm>
          <a:off x="0" y="0"/>
          <a:ext cx="0" cy="0"/>
        </a:xfrm>
      </p:grpSpPr>
      <p:sp>
        <p:nvSpPr>
          <p:cNvPr id="3" name="内容占位符 2">
            <a:extLst>
              <a:ext uri="{FF2B5EF4-FFF2-40B4-BE49-F238E27FC236}">
                <a16:creationId xmlns:a16="http://schemas.microsoft.com/office/drawing/2014/main" id="{A7D7EA94-DA5D-469A-A290-7C0ACEA8CA1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511160955"/>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blipFill>
          <a:blip r:embed="rId1"/>
          <a:stretch>
            <a:fillRect/>
          </a:stretch>
        </a:blipFill>
        <a:effectLst/>
      </p:bgPr>
    </p:bg>
    <p:spTree>
      <p:nvGrpSpPr>
        <p:cNvPr id="1" name=""/>
        <p:cNvGrpSpPr/>
        <p:nvPr/>
      </p:nvGrpSpPr>
      <p:grpSpPr>
        <a:xfrm>
          <a:off x="0" y="0"/>
          <a:ext cx="0" cy="0"/>
        </a:xfrm>
      </p:grpSpPr>
      <p:sp>
        <p:nvSpPr>
          <p:cNvPr id="2" name="标题 1">
            <a:extLst>
              <a:ext uri="{FF2B5EF4-FFF2-40B4-BE49-F238E27FC236}">
                <a16:creationId xmlns:a16="http://schemas.microsoft.com/office/drawing/2014/main" id="{E7203D06-7639-43C6-A258-7BA3A6045A0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Tree>
    <p:extLst>
      <p:ext uri="{BB962C8B-B14F-4D97-AF65-F5344CB8AC3E}">
        <p14:creationId xmlns:p14="http://schemas.microsoft.com/office/powerpoint/2010/main" val="2608447613"/>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blipFill>
          <a:blip r:embed="rId1"/>
          <a:stretch>
            <a:fillRect/>
          </a:stretch>
        </a:blipFill>
        <a:effectLst/>
      </p:bgPr>
    </p:bg>
    <p:spTree>
      <p:nvGrpSpPr>
        <p:cNvPr id="1" name=""/>
        <p:cNvGrpSpPr/>
        <p:nvPr/>
      </p:nvGrpSpPr>
      <p:grpSpPr>
        <a:xfrm>
          <a:off x="0" y="0"/>
          <a:ext cx="0" cy="0"/>
        </a:xfrm>
      </p:grpSpPr>
      <p:sp>
        <p:nvSpPr>
          <p:cNvPr id="3" name="内容占位符 2">
            <a:extLst>
              <a:ext uri="{FF2B5EF4-FFF2-40B4-BE49-F238E27FC236}">
                <a16:creationId xmlns:a16="http://schemas.microsoft.com/office/drawing/2014/main" id="{EE42D24A-BAFB-4B06-B1E9-EEEFB095764B}"/>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9C918350-551C-4CA0-B111-5CFC003DE10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1132220224"/>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blipFill>
          <a:blip r:embed="rId1"/>
          <a:stretch>
            <a:fillRect/>
          </a:stretch>
        </a:blipFill>
        <a:effectLst/>
      </p:bgPr>
    </p:bg>
    <p:spTree>
      <p:nvGrpSpPr>
        <p:cNvPr id="1" name=""/>
        <p:cNvGrpSpPr/>
        <p:nvPr/>
      </p:nvGrpSpPr>
      <p:grpSpPr>
        <a:xfrm>
          <a:off x="0" y="0"/>
          <a:ext cx="0" cy="0"/>
        </a:xfrm>
      </p:grpSpPr>
      <p:sp>
        <p:nvSpPr>
          <p:cNvPr id="3" name="文本占位符 2">
            <a:extLst>
              <a:ext uri="{FF2B5EF4-FFF2-40B4-BE49-F238E27FC236}">
                <a16:creationId xmlns:a16="http://schemas.microsoft.com/office/drawing/2014/main" id="{4302E4E5-E860-4684-A115-BFFC690419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535D905-DD3B-4CD1-AD7C-10A54F7F9BC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EF06DF0B-CC78-473F-8F68-180964032D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ED61320-B0D7-47F7-AAD6-D2399D85F95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495411436"/>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695935989"/>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1919848653"/>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bg>
      <p:bgPr>
        <a:blipFill>
          <a:blip r:embed="rId1"/>
          <a:stretch>
            <a:fillRect/>
          </a:stretch>
        </a:blipFill>
        <a:effectLst/>
      </p:bgPr>
    </p:bg>
    <p:spTree>
      <p:nvGrpSpPr>
        <p:cNvPr id="1" name=""/>
        <p:cNvGrpSpPr/>
        <p:nvPr/>
      </p:nvGrpSpPr>
      <p:grpSpPr>
        <a:xfrm>
          <a:off x="0" y="0"/>
          <a:ext cx="0" cy="0"/>
        </a:xfrm>
      </p:grpSpPr>
      <p:sp>
        <p:nvSpPr>
          <p:cNvPr id="2" name="标题 1">
            <a:extLst>
              <a:ext uri="{FF2B5EF4-FFF2-40B4-BE49-F238E27FC236}">
                <a16:creationId xmlns:a16="http://schemas.microsoft.com/office/drawing/2014/main" id="{B631E3BE-CB2D-499B-9D37-FBF08127FEB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D2B94D5-259E-4834-BAE1-6161105A74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19687E0-E0FB-42A5-A20D-EE8BEB8525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3831183887"/>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bg>
      <p:bgPr>
        <a:blipFill>
          <a:blip r:embed="rId1"/>
          <a:stretch>
            <a:fillRect/>
          </a:stretch>
        </a:blipFill>
        <a:effectLst/>
      </p:bgPr>
    </p:bg>
    <p:spTree>
      <p:nvGrpSpPr>
        <p:cNvPr id="1" name=""/>
        <p:cNvGrpSpPr/>
        <p:nvPr/>
      </p:nvGrpSpPr>
      <p:grpSpPr>
        <a:xfrm>
          <a:off x="0" y="0"/>
          <a:ext cx="0" cy="0"/>
        </a:xfrm>
      </p:grpSpPr>
      <p:sp>
        <p:nvSpPr>
          <p:cNvPr id="2" name="标题 1">
            <a:extLst>
              <a:ext uri="{FF2B5EF4-FFF2-40B4-BE49-F238E27FC236}">
                <a16:creationId xmlns:a16="http://schemas.microsoft.com/office/drawing/2014/main" id="{7CCD2D05-4BF5-4E89-AB1B-D101EF3F228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0330B13-F022-460F-844B-5874858512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D20ADC9-355A-4F62-B948-7535E7FBA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2922668747"/>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bg>
      <p:bgPr>
        <a:blipFill>
          <a:blip r:embed="rId1"/>
          <a:stretch>
            <a:fillRect/>
          </a:stretch>
        </a:blipFill>
        <a:effectLst/>
      </p:bgPr>
    </p:bg>
    <p:spTree>
      <p:nvGrpSpPr>
        <p:cNvPr id="1" name=""/>
        <p:cNvGrpSpPr/>
        <p:nvPr/>
      </p:nvGrpSpPr>
      <p:grpSpPr>
        <a:xfrm>
          <a:off x="0" y="0"/>
          <a:ext cx="0" cy="0"/>
        </a:xfrm>
      </p:grpSpPr>
      <p:sp>
        <p:nvSpPr>
          <p:cNvPr id="3" name="竖排文字占位符 2">
            <a:extLst>
              <a:ext uri="{FF2B5EF4-FFF2-40B4-BE49-F238E27FC236}">
                <a16:creationId xmlns:a16="http://schemas.microsoft.com/office/drawing/2014/main" id="{198E437C-D86F-49B0-817C-4206FB5F1C2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179933465"/>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blipFill>
          <a:blip r:embed="rId1"/>
          <a:stretch>
            <a:fillRect/>
          </a:stretch>
        </a:blipFill>
        <a:effectLst/>
      </p:bgPr>
    </p:bg>
    <p:spTree>
      <p:nvGrpSpPr>
        <p:cNvPr id="1" name=""/>
        <p:cNvGrpSpPr/>
        <p:nvPr/>
      </p:nvGrpSpPr>
      <p:grpSpPr>
        <a:xfrm>
          <a:off x="0" y="0"/>
          <a:ext cx="0" cy="0"/>
        </a:xfrm>
      </p:grpSpPr>
      <p:sp>
        <p:nvSpPr>
          <p:cNvPr id="3" name="竖排文字占位符 2">
            <a:extLst>
              <a:ext uri="{FF2B5EF4-FFF2-40B4-BE49-F238E27FC236}">
                <a16:creationId xmlns:a16="http://schemas.microsoft.com/office/drawing/2014/main" id="{4904EAB1-C2C5-42EE-AA93-C95D623BEA9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93263994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image" Target="../media/image1.png" /><Relationship Id="rId14"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a:blip r:embed="rId13"/>
          <a:stretch>
            <a:fillRect/>
          </a:stretch>
        </a:blipFill>
        <a:effectLst/>
      </p:bgPr>
    </p:bg>
    <p:spTree>
      <p:nvGrpSpPr>
        <p:cNvPr id="1" name=""/>
        <p:cNvGrpSpPr/>
        <p:nvPr/>
      </p:nvGrpSpPr>
      <p:grpSpPr>
        <a:xfrm>
          <a:off x="0" y="0"/>
          <a:ext cx="0" cy="0"/>
        </a:xfrm>
      </p:grpSpPr>
      <p:sp>
        <p:nvSpPr>
          <p:cNvPr id="3" name="文本占位符 2">
            <a:extLst>
              <a:ext uri="{FF2B5EF4-FFF2-40B4-BE49-F238E27FC236}">
                <a16:creationId xmlns:a16="http://schemas.microsoft.com/office/drawing/2014/main" id="{6E911434-18B6-4B5C-A7A0-4DFC73D523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89728272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customXml" Target="../ink/ink1.xml" /><Relationship Id="rId4"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7121005102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9" name="文本框 8">
            <a:extLst>
              <a:ext uri="{FF2B5EF4-FFF2-40B4-BE49-F238E27FC236}">
                <a16:creationId xmlns:a16="http://schemas.microsoft.com/office/drawing/2014/main" id="{3CE6D761-80DE-4BAF-9FE6-0BF053BEFE6F}"/>
              </a:ext>
            </a:extLst>
          </p:cNvPr>
          <p:cNvSpPr txBox="1"/>
          <p:nvPr/>
        </p:nvSpPr>
        <p:spPr>
          <a:xfrm>
            <a:off x="760379" y="2496014"/>
            <a:ext cx="6340198" cy="156966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9600" b="1">
                <a:ln w="6350">
                  <a:solidFill>
                    <a:schemeClr val="bg1"/>
                  </a:solidFill>
                </a:ln>
                <a:solidFill>
                  <a:srgbClr val="0070C0"/>
                </a:solidFill>
                <a:effectLst>
                  <a:outerShdw blurRad="25400" dist="25400" dir="2700000" algn="tl" rotWithShape="0">
                    <a:prstClr val="black">
                      <a:alpha val="40000"/>
                    </a:prstClr>
                  </a:outerShdw>
                </a:effectLst>
                <a:latin typeface="迷你简菱心" panose="02010609000101010101" pitchFamily="49" charset="-122"/>
                <a:ea typeface="迷你简菱心" panose="02010609000101010101" pitchFamily="49" charset="-122"/>
              </a:rPr>
              <a:t>蓄电池充电</a:t>
            </a:r>
          </a:p>
        </p:txBody>
      </p:sp>
    </p:spTree>
    <p:extLst>
      <p:ext uri="{BB962C8B-B14F-4D97-AF65-F5344CB8AC3E}">
        <p14:creationId xmlns:p14="http://schemas.microsoft.com/office/powerpoint/2010/main" val="6601053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2" presetClass="entr" presetSubtype="8" dur="5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52" name="组合 51">
            <a:extLst>
              <a:ext uri="{FF2B5EF4-FFF2-40B4-BE49-F238E27FC236}">
                <a16:creationId xmlns:a16="http://schemas.microsoft.com/office/drawing/2014/main" id="{C1D1BF45-9BC6-4E7A-B3AE-3A6E8891AA72}"/>
              </a:ext>
            </a:extLst>
          </p:cNvPr>
          <p:cNvGrpSpPr/>
          <p:nvPr/>
        </p:nvGrpSpPr>
        <p:grpSpPr>
          <a:xfrm>
            <a:off x="815306" y="1928304"/>
            <a:ext cx="2349042" cy="2531716"/>
            <a:chOff x="602049" y="1439616"/>
            <a:chExt cx="1869254" cy="2014619"/>
          </a:xfrm>
        </p:grpSpPr>
        <p:sp>
          <p:nvSpPr>
            <p:cNvPr id="55" name="矩形 39">
              <a:extLst>
                <a:ext uri="{FF2B5EF4-FFF2-40B4-BE49-F238E27FC236}">
                  <a16:creationId xmlns:a16="http://schemas.microsoft.com/office/drawing/2014/main" id="{A2135F7D-A515-471E-85C1-AD4827427E26}"/>
                </a:ext>
              </a:extLst>
            </p:cNvPr>
            <p:cNvSpPr/>
            <p:nvPr/>
          </p:nvSpPr>
          <p:spPr>
            <a:xfrm>
              <a:off x="602049" y="1439616"/>
              <a:ext cx="1606779" cy="2014619"/>
            </a:xfrm>
            <a:custGeom>
              <a:gdLst>
                <a:gd name="connsiteX0" fmla="*/ 1606779 w 1606779"/>
                <a:gd name="connsiteY0" fmla="*/ 2014619 h 2014619"/>
                <a:gd name="connsiteX1" fmla="*/ 0 w 1606779"/>
                <a:gd name="connsiteY1" fmla="*/ 2014619 h 2014619"/>
                <a:gd name="connsiteX2" fmla="*/ 0 w 1606779"/>
                <a:gd name="connsiteY2" fmla="*/ 0 h 2014619"/>
                <a:gd name="connsiteX3" fmla="*/ 1606779 w 1606779"/>
                <a:gd name="connsiteY3" fmla="*/ 0 h 2014619"/>
                <a:gd name="connsiteX4" fmla="*/ 1600131 w 1606779"/>
                <a:gd name="connsiteY4" fmla="*/ 1433124 h 2014619"/>
                <a:gd name="connsiteX5" fmla="*/ 1698219 w 1698219"/>
                <a:gd name="connsiteY5" fmla="*/ 2106059 h 2106059"/>
              </a:gdLst>
              <a:cxnLst>
                <a:cxn ang="0">
                  <a:pos x="connsiteX0" y="connsiteY0"/>
                </a:cxn>
                <a:cxn ang="0">
                  <a:pos x="connsiteX1" y="connsiteY1"/>
                </a:cxn>
                <a:cxn ang="0">
                  <a:pos x="connsiteX2" y="connsiteY2"/>
                </a:cxn>
                <a:cxn ang="0">
                  <a:pos x="connsiteX3" y="connsiteY3"/>
                </a:cxn>
                <a:cxn ang="0">
                  <a:pos x="connsiteX4" y="connsiteY4"/>
                </a:cxn>
              </a:cxnLst>
              <a:rect l="l" t="t" r="r" b="b"/>
              <a:pathLst>
                <a:path w="1606779" h="2014618">
                  <a:moveTo>
                    <a:pt x="1606779" y="2014619"/>
                  </a:moveTo>
                  <a:lnTo>
                    <a:pt x="0" y="2014619"/>
                  </a:lnTo>
                  <a:lnTo>
                    <a:pt x="0" y="0"/>
                  </a:lnTo>
                  <a:lnTo>
                    <a:pt x="1606779" y="0"/>
                  </a:lnTo>
                  <a:lnTo>
                    <a:pt x="1600131" y="1433124"/>
                  </a:lnTo>
                </a:path>
              </a:pathLst>
            </a:custGeom>
            <a:noFill/>
            <a:ln>
              <a:solidFill>
                <a:srgbClr val="306D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6" name="文本框 55">
              <a:extLst>
                <a:ext uri="{FF2B5EF4-FFF2-40B4-BE49-F238E27FC236}">
                  <a16:creationId xmlns:a16="http://schemas.microsoft.com/office/drawing/2014/main" id="{535ECCDE-4228-453C-90AB-5EE4C5021B8A}"/>
                </a:ext>
              </a:extLst>
            </p:cNvPr>
            <p:cNvSpPr txBox="1"/>
            <p:nvPr/>
          </p:nvSpPr>
          <p:spPr>
            <a:xfrm>
              <a:off x="880639" y="2885821"/>
              <a:ext cx="1550685" cy="2938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b="1" spc="600">
                  <a:solidFill>
                    <a:schemeClr val="accent5">
                      <a:lumMod val="50000"/>
                    </a:schemeClr>
                  </a:solidFill>
                  <a:latin typeface="Times New Roman" panose="02020603050405020304" pitchFamily="18" charset="0"/>
                  <a:ea typeface="明兰" panose="02010600030101010101" pitchFamily="2" charset="-122"/>
                  <a:cs typeface="Times New Roman" panose="02020603050405020304" pitchFamily="18" charset="0"/>
                </a:rPr>
                <a:t>CONTENT</a:t>
              </a:r>
              <a:endParaRPr lang="zh-CN" altLang="en-US" b="1" spc="600">
                <a:solidFill>
                  <a:schemeClr val="accent5">
                    <a:lumMod val="50000"/>
                  </a:schemeClr>
                </a:solidFill>
                <a:latin typeface="Times New Roman" panose="02020603050405020304" pitchFamily="18" charset="0"/>
                <a:ea typeface="明兰" panose="02010600030101010101" pitchFamily="2" charset="-122"/>
                <a:cs typeface="Times New Roman" panose="02020603050405020304" pitchFamily="18" charset="0"/>
              </a:endParaRPr>
            </a:p>
          </p:txBody>
        </p:sp>
        <p:sp>
          <p:nvSpPr>
            <p:cNvPr id="57" name="矩形 56">
              <a:extLst>
                <a:ext uri="{FF2B5EF4-FFF2-40B4-BE49-F238E27FC236}">
                  <a16:creationId xmlns:a16="http://schemas.microsoft.com/office/drawing/2014/main" id="{3C4A4269-C0F7-4327-9D92-B5A34D2E8346}"/>
                </a:ext>
              </a:extLst>
            </p:cNvPr>
            <p:cNvSpPr/>
            <p:nvPr/>
          </p:nvSpPr>
          <p:spPr>
            <a:xfrm>
              <a:off x="770210" y="2209240"/>
              <a:ext cx="1701093" cy="7078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8" name="文本框 57">
              <a:extLst>
                <a:ext uri="{FF2B5EF4-FFF2-40B4-BE49-F238E27FC236}">
                  <a16:creationId xmlns:a16="http://schemas.microsoft.com/office/drawing/2014/main" id="{44F2268F-EC2C-41F8-A230-674EF53EF54A}"/>
                </a:ext>
              </a:extLst>
            </p:cNvPr>
            <p:cNvSpPr txBox="1"/>
            <p:nvPr/>
          </p:nvSpPr>
          <p:spPr>
            <a:xfrm>
              <a:off x="964167" y="2232549"/>
              <a:ext cx="1375813" cy="66126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800" spc="600">
                  <a:solidFill>
                    <a:schemeClr val="bg1"/>
                  </a:solidFill>
                  <a:latin typeface="迷你简菱心" panose="02010609000101010101" pitchFamily="49" charset="-122"/>
                  <a:ea typeface="迷你简菱心" panose="02010609000101010101" pitchFamily="49" charset="-122"/>
                </a:rPr>
                <a:t>目录</a:t>
              </a:r>
            </a:p>
          </p:txBody>
        </p:sp>
        <p:cxnSp>
          <p:nvCxnSpPr>
            <p:cNvPr id="59" name="直接连接符 58">
              <a:extLst>
                <a:ext uri="{FF2B5EF4-FFF2-40B4-BE49-F238E27FC236}">
                  <a16:creationId xmlns:a16="http://schemas.microsoft.com/office/drawing/2014/main" id="{239F78E1-F77B-41FA-9C15-7AE95C7FD8D4}"/>
                </a:ext>
              </a:extLst>
            </p:cNvPr>
            <p:cNvCxnSpPr/>
            <p:nvPr/>
          </p:nvCxnSpPr>
          <p:spPr>
            <a:xfrm flipH="1">
              <a:off x="2204066" y="3301963"/>
              <a:ext cx="0" cy="152272"/>
            </a:xfrm>
            <a:prstGeom prst="line">
              <a:avLst/>
            </a:prstGeom>
            <a:noFill/>
            <a:ln>
              <a:solidFill>
                <a:srgbClr val="306DA5"/>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 name="组合 1">
            <a:extLst>
              <a:ext uri="{FF2B5EF4-FFF2-40B4-BE49-F238E27FC236}">
                <a16:creationId xmlns:a16="http://schemas.microsoft.com/office/drawing/2014/main" id="{9F599831-1FAC-45A0-BF70-7CC5C7BCFFF1}"/>
              </a:ext>
            </a:extLst>
          </p:cNvPr>
          <p:cNvGrpSpPr/>
          <p:nvPr/>
        </p:nvGrpSpPr>
        <p:grpSpPr>
          <a:xfrm>
            <a:off x="4071606" y="1443294"/>
            <a:ext cx="6706337" cy="758462"/>
            <a:chOff x="4101750" y="1297394"/>
            <a:chExt cx="6706337" cy="758462"/>
          </a:xfrm>
        </p:grpSpPr>
        <p:grpSp>
          <p:nvGrpSpPr>
            <p:cNvPr id="36" name="组合 35">
              <a:extLst>
                <a:ext uri="{FF2B5EF4-FFF2-40B4-BE49-F238E27FC236}">
                  <a16:creationId xmlns:a16="http://schemas.microsoft.com/office/drawing/2014/main" id="{539E4E96-7F96-4AE8-A59C-D038E641E292}"/>
                </a:ext>
              </a:extLst>
            </p:cNvPr>
            <p:cNvGrpSpPr/>
            <p:nvPr/>
          </p:nvGrpSpPr>
          <p:grpSpPr>
            <a:xfrm>
              <a:off x="4269630" y="1403813"/>
              <a:ext cx="6538457" cy="652043"/>
              <a:chOff x="3800962" y="1416003"/>
              <a:chExt cx="6538457" cy="652043"/>
            </a:xfrm>
          </p:grpSpPr>
          <p:grpSp>
            <p:nvGrpSpPr>
              <p:cNvPr id="34" name="组合 33">
                <a:extLst>
                  <a:ext uri="{FF2B5EF4-FFF2-40B4-BE49-F238E27FC236}">
                    <a16:creationId xmlns:a16="http://schemas.microsoft.com/office/drawing/2014/main" id="{6325885A-3F3D-4DB7-AF53-FBAE0BFC5380}"/>
                  </a:ext>
                </a:extLst>
              </p:cNvPr>
              <p:cNvGrpSpPr/>
              <p:nvPr/>
            </p:nvGrpSpPr>
            <p:grpSpPr>
              <a:xfrm>
                <a:off x="3911715" y="1416003"/>
                <a:ext cx="6427704" cy="652043"/>
                <a:chOff x="3585411" y="1394401"/>
                <a:chExt cx="6427704" cy="652043"/>
              </a:xfrm>
            </p:grpSpPr>
            <p:sp>
              <p:nvSpPr>
                <p:cNvPr id="33" name="矩形: 圆角 32">
                  <a:extLst>
                    <a:ext uri="{FF2B5EF4-FFF2-40B4-BE49-F238E27FC236}">
                      <a16:creationId xmlns:a16="http://schemas.microsoft.com/office/drawing/2014/main" id="{764E1CDC-C46C-4641-8A0E-3474271CF899}"/>
                    </a:ext>
                  </a:extLst>
                </p:cNvPr>
                <p:cNvSpPr/>
                <p:nvPr/>
              </p:nvSpPr>
              <p:spPr>
                <a:xfrm>
                  <a:off x="3585411" y="1394401"/>
                  <a:ext cx="6427704" cy="652043"/>
                </a:xfrm>
                <a:prstGeom prst="roundRect">
                  <a:avLst>
                    <a:gd name="adj" fmla="val 50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sp>
              <p:nvSpPr>
                <p:cNvPr id="27" name="文本框 26">
                  <a:extLst>
                    <a:ext uri="{FF2B5EF4-FFF2-40B4-BE49-F238E27FC236}">
                      <a16:creationId xmlns:a16="http://schemas.microsoft.com/office/drawing/2014/main" id="{D3C0AAE1-9D77-428C-8E57-9CFC0653ECC2}"/>
                    </a:ext>
                  </a:extLst>
                </p:cNvPr>
                <p:cNvSpPr txBox="1"/>
                <p:nvPr/>
              </p:nvSpPr>
              <p:spPr>
                <a:xfrm>
                  <a:off x="3894479" y="1437605"/>
                  <a:ext cx="6093994"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eaLnBrk="1" hangingPunct="1">
                    <a:buFont typeface="Wingdings" panose="05000000000000000000" pitchFamily="2" charset="2"/>
                    <a:buNone/>
                  </a:pPr>
                  <a:r>
                    <a:rPr lang="zh-CN" altLang="en-US" sz="3200">
                      <a:latin typeface="Times New Roman" panose="02020603050405020304" pitchFamily="18" charset="0"/>
                      <a:ea typeface="思源黑体 CN Normal" panose="020b0400000000000000" pitchFamily="34" charset="-122"/>
                      <a:cs typeface="Times New Roman" panose="02020603050405020304" pitchFamily="18" charset="0"/>
                    </a:rPr>
                    <a:t>一、</a:t>
                  </a:r>
                  <a:r>
                    <a:rPr lang="en-US" altLang="zh-CN" sz="3200">
                      <a:latin typeface="Times New Roman" panose="02020603050405020304" pitchFamily="18" charset="0"/>
                      <a:ea typeface="思源黑体 CN Normal" panose="020b0400000000000000" pitchFamily="34" charset="-122"/>
                      <a:cs typeface="Times New Roman" panose="02020603050405020304" pitchFamily="18" charset="0"/>
                    </a:rPr>
                    <a:t>VRLA</a:t>
                  </a:r>
                  <a:r>
                    <a:rPr lang="zh-CN" altLang="en-US" sz="3200">
                      <a:latin typeface="Times New Roman" panose="02020603050405020304" pitchFamily="18" charset="0"/>
                      <a:ea typeface="思源黑体 CN Normal" panose="020b0400000000000000" pitchFamily="34" charset="-122"/>
                      <a:cs typeface="Times New Roman" panose="02020603050405020304" pitchFamily="18" charset="0"/>
                    </a:rPr>
                    <a:t>蓄电池的电压特性</a:t>
                  </a:r>
                </a:p>
              </p:txBody>
            </p:sp>
          </p:grpSp>
          <p:sp>
            <p:nvSpPr>
              <p:cNvPr id="35" name="矩形: 圆角 34">
                <a:extLst>
                  <a:ext uri="{FF2B5EF4-FFF2-40B4-BE49-F238E27FC236}">
                    <a16:creationId xmlns:a16="http://schemas.microsoft.com/office/drawing/2014/main" id="{C05666AB-B73E-4546-B78B-040AC97D9071}"/>
                  </a:ext>
                </a:extLst>
              </p:cNvPr>
              <p:cNvSpPr/>
              <p:nvPr/>
            </p:nvSpPr>
            <p:spPr>
              <a:xfrm rot="2700000" flipV="1">
                <a:off x="3800962" y="1664102"/>
                <a:ext cx="221506" cy="221506"/>
              </a:xfrm>
              <a:prstGeom prst="roundRect">
                <a:avLst/>
              </a:prstGeom>
              <a:solidFill>
                <a:srgbClr val="0070C0"/>
              </a:solidFill>
              <a:ln>
                <a:solidFill>
                  <a:srgbClr val="F8FA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60" name="组合 59">
              <a:extLst>
                <a:ext uri="{FF2B5EF4-FFF2-40B4-BE49-F238E27FC236}">
                  <a16:creationId xmlns:a16="http://schemas.microsoft.com/office/drawing/2014/main" id="{BD8E5150-BEF0-4A7B-A73A-B1DFCD205003}"/>
                </a:ext>
              </a:extLst>
            </p:cNvPr>
            <p:cNvGrpSpPr/>
            <p:nvPr/>
          </p:nvGrpSpPr>
          <p:grpSpPr>
            <a:xfrm>
              <a:off x="4101750" y="1297394"/>
              <a:ext cx="478312" cy="721286"/>
              <a:chOff x="6554232" y="1977381"/>
              <a:chExt cx="478312" cy="721286"/>
            </a:xfrm>
          </p:grpSpPr>
          <p:sp>
            <p:nvSpPr>
              <p:cNvPr id="62" name="椭圆 61">
                <a:extLst>
                  <a:ext uri="{FF2B5EF4-FFF2-40B4-BE49-F238E27FC236}">
                    <a16:creationId xmlns:a16="http://schemas.microsoft.com/office/drawing/2014/main" id="{0A7850BC-7013-46FD-AA7F-92F8D9B59A2C}"/>
                  </a:ext>
                </a:extLst>
              </p:cNvPr>
              <p:cNvSpPr/>
              <p:nvPr/>
            </p:nvSpPr>
            <p:spPr>
              <a:xfrm flipH="1">
                <a:off x="6945885" y="1977381"/>
                <a:ext cx="86659" cy="86659"/>
              </a:xfrm>
              <a:prstGeom prst="ellipse">
                <a:avLst/>
              </a:prstGeom>
              <a:solidFill>
                <a:srgbClr val="FBD278">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sp>
            <p:nvSpPr>
              <p:cNvPr id="63" name="椭圆 62">
                <a:extLst>
                  <a:ext uri="{FF2B5EF4-FFF2-40B4-BE49-F238E27FC236}">
                    <a16:creationId xmlns:a16="http://schemas.microsoft.com/office/drawing/2014/main" id="{79257D61-C3B0-4E7D-9B99-76AD8C833288}"/>
                  </a:ext>
                </a:extLst>
              </p:cNvPr>
              <p:cNvSpPr/>
              <p:nvPr/>
            </p:nvSpPr>
            <p:spPr>
              <a:xfrm>
                <a:off x="6692102" y="2630246"/>
                <a:ext cx="68421" cy="68421"/>
              </a:xfrm>
              <a:prstGeom prst="ellipse">
                <a:avLst/>
              </a:prstGeom>
              <a:solidFill>
                <a:srgbClr val="8ED2F4">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sp>
            <p:nvSpPr>
              <p:cNvPr id="64" name="椭圆 63">
                <a:extLst>
                  <a:ext uri="{FF2B5EF4-FFF2-40B4-BE49-F238E27FC236}">
                    <a16:creationId xmlns:a16="http://schemas.microsoft.com/office/drawing/2014/main" id="{6BDD08D4-C8F9-4349-AC3A-B6E4CC4C02A1}"/>
                  </a:ext>
                </a:extLst>
              </p:cNvPr>
              <p:cNvSpPr/>
              <p:nvPr/>
            </p:nvSpPr>
            <p:spPr>
              <a:xfrm>
                <a:off x="6554232" y="2332087"/>
                <a:ext cx="47921" cy="47921"/>
              </a:xfrm>
              <a:prstGeom prst="ellipse">
                <a:avLst/>
              </a:prstGeom>
              <a:solidFill>
                <a:srgbClr val="365D8E">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grpSp>
      </p:grpSp>
      <p:grpSp>
        <p:nvGrpSpPr>
          <p:cNvPr id="3" name="组合 2">
            <a:extLst>
              <a:ext uri="{FF2B5EF4-FFF2-40B4-BE49-F238E27FC236}">
                <a16:creationId xmlns:a16="http://schemas.microsoft.com/office/drawing/2014/main" id="{BC1780DF-FE92-44E8-AB00-7D4AF240F0F2}"/>
              </a:ext>
            </a:extLst>
          </p:cNvPr>
          <p:cNvGrpSpPr/>
          <p:nvPr/>
        </p:nvGrpSpPr>
        <p:grpSpPr>
          <a:xfrm>
            <a:off x="4071606" y="2825749"/>
            <a:ext cx="6706337" cy="738190"/>
            <a:chOff x="4101750" y="2442317"/>
            <a:chExt cx="6706337" cy="738190"/>
          </a:xfrm>
        </p:grpSpPr>
        <p:grpSp>
          <p:nvGrpSpPr>
            <p:cNvPr id="37" name="组合 36">
              <a:extLst>
                <a:ext uri="{FF2B5EF4-FFF2-40B4-BE49-F238E27FC236}">
                  <a16:creationId xmlns:a16="http://schemas.microsoft.com/office/drawing/2014/main" id="{EED7FE6F-7955-462C-92AE-9B08914E762E}"/>
                </a:ext>
              </a:extLst>
            </p:cNvPr>
            <p:cNvGrpSpPr/>
            <p:nvPr/>
          </p:nvGrpSpPr>
          <p:grpSpPr>
            <a:xfrm>
              <a:off x="4269630" y="2528464"/>
              <a:ext cx="6538457" cy="652043"/>
              <a:chOff x="3800962" y="1416003"/>
              <a:chExt cx="6538457" cy="652043"/>
            </a:xfrm>
          </p:grpSpPr>
          <p:grpSp>
            <p:nvGrpSpPr>
              <p:cNvPr id="38" name="组合 37">
                <a:extLst>
                  <a:ext uri="{FF2B5EF4-FFF2-40B4-BE49-F238E27FC236}">
                    <a16:creationId xmlns:a16="http://schemas.microsoft.com/office/drawing/2014/main" id="{1221FBD9-6393-4EB6-ACC7-AB621002E4DB}"/>
                  </a:ext>
                </a:extLst>
              </p:cNvPr>
              <p:cNvGrpSpPr/>
              <p:nvPr/>
            </p:nvGrpSpPr>
            <p:grpSpPr>
              <a:xfrm>
                <a:off x="3911715" y="1416003"/>
                <a:ext cx="6427704" cy="652043"/>
                <a:chOff x="3585411" y="1394401"/>
                <a:chExt cx="6427704" cy="652043"/>
              </a:xfrm>
            </p:grpSpPr>
            <p:sp>
              <p:nvSpPr>
                <p:cNvPr id="40" name="矩形: 圆角 39">
                  <a:extLst>
                    <a:ext uri="{FF2B5EF4-FFF2-40B4-BE49-F238E27FC236}">
                      <a16:creationId xmlns:a16="http://schemas.microsoft.com/office/drawing/2014/main" id="{2B4D2F4C-276C-4CAE-8528-CA7E3547F65B}"/>
                    </a:ext>
                  </a:extLst>
                </p:cNvPr>
                <p:cNvSpPr/>
                <p:nvPr/>
              </p:nvSpPr>
              <p:spPr>
                <a:xfrm>
                  <a:off x="3585411" y="1394401"/>
                  <a:ext cx="6427704" cy="652043"/>
                </a:xfrm>
                <a:prstGeom prst="roundRect">
                  <a:avLst>
                    <a:gd name="adj" fmla="val 50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sp>
              <p:nvSpPr>
                <p:cNvPr id="41" name="文本框 40">
                  <a:extLst>
                    <a:ext uri="{FF2B5EF4-FFF2-40B4-BE49-F238E27FC236}">
                      <a16:creationId xmlns:a16="http://schemas.microsoft.com/office/drawing/2014/main" id="{53B2E018-8E85-47B3-8CF7-736D91A6273D}"/>
                    </a:ext>
                  </a:extLst>
                </p:cNvPr>
                <p:cNvSpPr txBox="1"/>
                <p:nvPr/>
              </p:nvSpPr>
              <p:spPr>
                <a:xfrm>
                  <a:off x="3894479" y="1437605"/>
                  <a:ext cx="6093994"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eaLnBrk="1" hangingPunct="1">
                    <a:buFont typeface="Wingdings" panose="05000000000000000000" pitchFamily="2" charset="2"/>
                    <a:buNone/>
                  </a:pPr>
                  <a:r>
                    <a:rPr lang="zh-CN" altLang="en-US" sz="3200">
                      <a:latin typeface="Times New Roman" panose="02020603050405020304" pitchFamily="18" charset="0"/>
                      <a:ea typeface="思源黑体 CN Normal" panose="020b0400000000000000" pitchFamily="34" charset="-122"/>
                      <a:cs typeface="Times New Roman" panose="02020603050405020304" pitchFamily="18" charset="0"/>
                    </a:rPr>
                    <a:t>二、全浮充工作方式</a:t>
                  </a:r>
                </a:p>
              </p:txBody>
            </p:sp>
          </p:grpSp>
          <p:sp>
            <p:nvSpPr>
              <p:cNvPr id="39" name="矩形: 圆角 38">
                <a:extLst>
                  <a:ext uri="{FF2B5EF4-FFF2-40B4-BE49-F238E27FC236}">
                    <a16:creationId xmlns:a16="http://schemas.microsoft.com/office/drawing/2014/main" id="{CB428DC7-36D7-4BFC-AE3A-A6CD8E202E1C}"/>
                  </a:ext>
                </a:extLst>
              </p:cNvPr>
              <p:cNvSpPr/>
              <p:nvPr/>
            </p:nvSpPr>
            <p:spPr>
              <a:xfrm rot="2700000" flipV="1">
                <a:off x="3800962" y="1664102"/>
                <a:ext cx="221506" cy="221506"/>
              </a:xfrm>
              <a:prstGeom prst="roundRect">
                <a:avLst/>
              </a:prstGeom>
              <a:solidFill>
                <a:srgbClr val="0070C0"/>
              </a:solidFill>
              <a:ln>
                <a:solidFill>
                  <a:srgbClr val="F8FA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67" name="组合 66">
              <a:extLst>
                <a:ext uri="{FF2B5EF4-FFF2-40B4-BE49-F238E27FC236}">
                  <a16:creationId xmlns:a16="http://schemas.microsoft.com/office/drawing/2014/main" id="{DE01D6F6-92E4-40C0-9B42-7F2D335C81CF}"/>
                </a:ext>
              </a:extLst>
            </p:cNvPr>
            <p:cNvGrpSpPr/>
            <p:nvPr/>
          </p:nvGrpSpPr>
          <p:grpSpPr>
            <a:xfrm>
              <a:off x="4101750" y="2442317"/>
              <a:ext cx="478312" cy="721286"/>
              <a:chOff x="6554232" y="1977381"/>
              <a:chExt cx="478312" cy="721286"/>
            </a:xfrm>
          </p:grpSpPr>
          <p:sp>
            <p:nvSpPr>
              <p:cNvPr id="68" name="椭圆 67">
                <a:extLst>
                  <a:ext uri="{FF2B5EF4-FFF2-40B4-BE49-F238E27FC236}">
                    <a16:creationId xmlns:a16="http://schemas.microsoft.com/office/drawing/2014/main" id="{54105EB2-255D-41FB-A25E-2D32577BB22F}"/>
                  </a:ext>
                </a:extLst>
              </p:cNvPr>
              <p:cNvSpPr/>
              <p:nvPr/>
            </p:nvSpPr>
            <p:spPr>
              <a:xfrm flipH="1">
                <a:off x="6945885" y="1977381"/>
                <a:ext cx="86659" cy="86659"/>
              </a:xfrm>
              <a:prstGeom prst="ellipse">
                <a:avLst/>
              </a:prstGeom>
              <a:solidFill>
                <a:srgbClr val="FBD278">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sp>
            <p:nvSpPr>
              <p:cNvPr id="69" name="椭圆 68">
                <a:extLst>
                  <a:ext uri="{FF2B5EF4-FFF2-40B4-BE49-F238E27FC236}">
                    <a16:creationId xmlns:a16="http://schemas.microsoft.com/office/drawing/2014/main" id="{166AC91B-2E4A-419B-9A6D-9E5CE5FDE0FC}"/>
                  </a:ext>
                </a:extLst>
              </p:cNvPr>
              <p:cNvSpPr/>
              <p:nvPr/>
            </p:nvSpPr>
            <p:spPr>
              <a:xfrm>
                <a:off x="6692102" y="2630246"/>
                <a:ext cx="68421" cy="68421"/>
              </a:xfrm>
              <a:prstGeom prst="ellipse">
                <a:avLst/>
              </a:prstGeom>
              <a:solidFill>
                <a:srgbClr val="8ED2F4">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sp>
            <p:nvSpPr>
              <p:cNvPr id="70" name="椭圆 69">
                <a:extLst>
                  <a:ext uri="{FF2B5EF4-FFF2-40B4-BE49-F238E27FC236}">
                    <a16:creationId xmlns:a16="http://schemas.microsoft.com/office/drawing/2014/main" id="{07891954-0C04-4355-B481-4CA15E81E94A}"/>
                  </a:ext>
                </a:extLst>
              </p:cNvPr>
              <p:cNvSpPr/>
              <p:nvPr/>
            </p:nvSpPr>
            <p:spPr>
              <a:xfrm>
                <a:off x="6554232" y="2332087"/>
                <a:ext cx="47921" cy="47921"/>
              </a:xfrm>
              <a:prstGeom prst="ellipse">
                <a:avLst/>
              </a:prstGeom>
              <a:solidFill>
                <a:srgbClr val="365D8E">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grpSp>
      </p:grpSp>
      <p:grpSp>
        <p:nvGrpSpPr>
          <p:cNvPr id="4" name="组合 3">
            <a:extLst>
              <a:ext uri="{FF2B5EF4-FFF2-40B4-BE49-F238E27FC236}">
                <a16:creationId xmlns:a16="http://schemas.microsoft.com/office/drawing/2014/main" id="{607A91C2-E9D5-45B0-BB93-A978382FE0DC}"/>
              </a:ext>
            </a:extLst>
          </p:cNvPr>
          <p:cNvGrpSpPr/>
          <p:nvPr/>
        </p:nvGrpSpPr>
        <p:grpSpPr>
          <a:xfrm>
            <a:off x="4119527" y="4187931"/>
            <a:ext cx="6658416" cy="765199"/>
            <a:chOff x="4149671" y="3539959"/>
            <a:chExt cx="6658416" cy="765199"/>
          </a:xfrm>
        </p:grpSpPr>
        <p:grpSp>
          <p:nvGrpSpPr>
            <p:cNvPr id="42" name="组合 41">
              <a:extLst>
                <a:ext uri="{FF2B5EF4-FFF2-40B4-BE49-F238E27FC236}">
                  <a16:creationId xmlns:a16="http://schemas.microsoft.com/office/drawing/2014/main" id="{4A092A06-CC4F-4E35-B68F-4CF8F68F0AF5}"/>
                </a:ext>
              </a:extLst>
            </p:cNvPr>
            <p:cNvGrpSpPr/>
            <p:nvPr/>
          </p:nvGrpSpPr>
          <p:grpSpPr>
            <a:xfrm>
              <a:off x="4269630" y="3653115"/>
              <a:ext cx="6538457" cy="652043"/>
              <a:chOff x="3800962" y="1416003"/>
              <a:chExt cx="6538457" cy="652043"/>
            </a:xfrm>
          </p:grpSpPr>
          <p:grpSp>
            <p:nvGrpSpPr>
              <p:cNvPr id="43" name="组合 42">
                <a:extLst>
                  <a:ext uri="{FF2B5EF4-FFF2-40B4-BE49-F238E27FC236}">
                    <a16:creationId xmlns:a16="http://schemas.microsoft.com/office/drawing/2014/main" id="{C77271E3-0A39-4F53-AD6E-9A5D3386611E}"/>
                  </a:ext>
                </a:extLst>
              </p:cNvPr>
              <p:cNvGrpSpPr/>
              <p:nvPr/>
            </p:nvGrpSpPr>
            <p:grpSpPr>
              <a:xfrm>
                <a:off x="3911715" y="1416003"/>
                <a:ext cx="6427704" cy="652043"/>
                <a:chOff x="3585411" y="1394401"/>
                <a:chExt cx="6427704" cy="652043"/>
              </a:xfrm>
            </p:grpSpPr>
            <p:sp>
              <p:nvSpPr>
                <p:cNvPr id="45" name="矩形: 圆角 44">
                  <a:extLst>
                    <a:ext uri="{FF2B5EF4-FFF2-40B4-BE49-F238E27FC236}">
                      <a16:creationId xmlns:a16="http://schemas.microsoft.com/office/drawing/2014/main" id="{054BB3CD-218C-4E3A-8A83-D77F3ACDD921}"/>
                    </a:ext>
                  </a:extLst>
                </p:cNvPr>
                <p:cNvSpPr/>
                <p:nvPr/>
              </p:nvSpPr>
              <p:spPr>
                <a:xfrm>
                  <a:off x="3585411" y="1394401"/>
                  <a:ext cx="6427704" cy="652043"/>
                </a:xfrm>
                <a:prstGeom prst="roundRect">
                  <a:avLst>
                    <a:gd name="adj" fmla="val 50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sp>
              <p:nvSpPr>
                <p:cNvPr id="46" name="文本框 45">
                  <a:extLst>
                    <a:ext uri="{FF2B5EF4-FFF2-40B4-BE49-F238E27FC236}">
                      <a16:creationId xmlns:a16="http://schemas.microsoft.com/office/drawing/2014/main" id="{A81E3784-B160-416A-AD08-82EF5B51B96E}"/>
                    </a:ext>
                  </a:extLst>
                </p:cNvPr>
                <p:cNvSpPr txBox="1"/>
                <p:nvPr/>
              </p:nvSpPr>
              <p:spPr>
                <a:xfrm>
                  <a:off x="3894479" y="1437605"/>
                  <a:ext cx="6093994" cy="5847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latin typeface="Times New Roman" panose="02020603050405020304" pitchFamily="18" charset="0"/>
                      <a:ea typeface="思源黑体 CN Normal" panose="020b0400000000000000" pitchFamily="34" charset="-122"/>
                      <a:cs typeface="Times New Roman" panose="02020603050405020304" pitchFamily="18" charset="0"/>
                    </a:rPr>
                    <a:t>三、均衡充电工作方式</a:t>
                  </a:r>
                </a:p>
              </p:txBody>
            </p:sp>
          </p:grpSp>
          <p:sp>
            <p:nvSpPr>
              <p:cNvPr id="44" name="矩形: 圆角 43">
                <a:extLst>
                  <a:ext uri="{FF2B5EF4-FFF2-40B4-BE49-F238E27FC236}">
                    <a16:creationId xmlns:a16="http://schemas.microsoft.com/office/drawing/2014/main" id="{60431FD3-1988-46C3-A244-F4CA6DFA57D8}"/>
                  </a:ext>
                </a:extLst>
              </p:cNvPr>
              <p:cNvSpPr/>
              <p:nvPr/>
            </p:nvSpPr>
            <p:spPr>
              <a:xfrm rot="2700000" flipV="1">
                <a:off x="3800962" y="1664102"/>
                <a:ext cx="221506" cy="221506"/>
              </a:xfrm>
              <a:prstGeom prst="roundRect">
                <a:avLst/>
              </a:prstGeom>
              <a:solidFill>
                <a:srgbClr val="0070C0"/>
              </a:solidFill>
              <a:ln>
                <a:solidFill>
                  <a:srgbClr val="F8FA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71" name="组合 70">
              <a:extLst>
                <a:ext uri="{FF2B5EF4-FFF2-40B4-BE49-F238E27FC236}">
                  <a16:creationId xmlns:a16="http://schemas.microsoft.com/office/drawing/2014/main" id="{5C872F42-D13C-443F-AC4C-A6B69AD259BC}"/>
                </a:ext>
              </a:extLst>
            </p:cNvPr>
            <p:cNvGrpSpPr/>
            <p:nvPr/>
          </p:nvGrpSpPr>
          <p:grpSpPr>
            <a:xfrm>
              <a:off x="4149671" y="3539959"/>
              <a:ext cx="478312" cy="721286"/>
              <a:chOff x="6554232" y="1977381"/>
              <a:chExt cx="478312" cy="721286"/>
            </a:xfrm>
          </p:grpSpPr>
          <p:sp>
            <p:nvSpPr>
              <p:cNvPr id="72" name="椭圆 71">
                <a:extLst>
                  <a:ext uri="{FF2B5EF4-FFF2-40B4-BE49-F238E27FC236}">
                    <a16:creationId xmlns:a16="http://schemas.microsoft.com/office/drawing/2014/main" id="{1FC10397-8A6C-41D3-8F03-D1926401D416}"/>
                  </a:ext>
                </a:extLst>
              </p:cNvPr>
              <p:cNvSpPr/>
              <p:nvPr/>
            </p:nvSpPr>
            <p:spPr>
              <a:xfrm flipH="1">
                <a:off x="6945885" y="1977381"/>
                <a:ext cx="86659" cy="86659"/>
              </a:xfrm>
              <a:prstGeom prst="ellipse">
                <a:avLst/>
              </a:prstGeom>
              <a:solidFill>
                <a:srgbClr val="FBD278">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sp>
            <p:nvSpPr>
              <p:cNvPr id="73" name="椭圆 72">
                <a:extLst>
                  <a:ext uri="{FF2B5EF4-FFF2-40B4-BE49-F238E27FC236}">
                    <a16:creationId xmlns:a16="http://schemas.microsoft.com/office/drawing/2014/main" id="{7F54374E-53CC-41B3-B3C0-42A2991D4126}"/>
                  </a:ext>
                </a:extLst>
              </p:cNvPr>
              <p:cNvSpPr/>
              <p:nvPr/>
            </p:nvSpPr>
            <p:spPr>
              <a:xfrm>
                <a:off x="6692102" y="2630246"/>
                <a:ext cx="68421" cy="68421"/>
              </a:xfrm>
              <a:prstGeom prst="ellipse">
                <a:avLst/>
              </a:prstGeom>
              <a:solidFill>
                <a:srgbClr val="8ED2F4">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sp>
            <p:nvSpPr>
              <p:cNvPr id="74" name="椭圆 73">
                <a:extLst>
                  <a:ext uri="{FF2B5EF4-FFF2-40B4-BE49-F238E27FC236}">
                    <a16:creationId xmlns:a16="http://schemas.microsoft.com/office/drawing/2014/main" id="{6591CD84-60F0-431E-A0AE-F8F483581ECC}"/>
                  </a:ext>
                </a:extLst>
              </p:cNvPr>
              <p:cNvSpPr/>
              <p:nvPr/>
            </p:nvSpPr>
            <p:spPr>
              <a:xfrm>
                <a:off x="6554232" y="2332087"/>
                <a:ext cx="47921" cy="47921"/>
              </a:xfrm>
              <a:prstGeom prst="ellipse">
                <a:avLst/>
              </a:prstGeom>
              <a:solidFill>
                <a:srgbClr val="365D8E">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lumMod val="85000"/>
                      <a:lumOff val="15000"/>
                    </a:schemeClr>
                  </a:solidFill>
                </a:endParaRPr>
              </a:p>
            </p:txBody>
          </p:sp>
        </p:grpSp>
      </p:grpSp>
    </p:spTree>
    <p:extLst>
      <p:ext uri="{BB962C8B-B14F-4D97-AF65-F5344CB8AC3E}">
        <p14:creationId xmlns:p14="http://schemas.microsoft.com/office/powerpoint/2010/main" val="24441856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5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nodeType="afterGroup">
                            <p:stCondLst>
                              <p:cond delay="500"/>
                            </p:stCondLst>
                            <p:childTnLst>
                              <p:par>
                                <p:cTn id="11" presetID="22" presetClass="entr" presetSubtype="8" dur="5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nodeType="afterGroup">
                            <p:stCondLst>
                              <p:cond delay="1000"/>
                            </p:stCondLst>
                            <p:childTnLst>
                              <p:par>
                                <p:cTn id="15" presetID="22" presetClass="entr" presetSubtype="8" dur="5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nodeType="afterGroup">
                            <p:stCondLst>
                              <p:cond delay="1500"/>
                            </p:stCondLst>
                            <p:childTnLst>
                              <p:par>
                                <p:cTn id="19" presetID="22" presetClass="entr" presetSubtype="8" dur="5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3" name="组合 2">
            <a:extLst>
              <a:ext uri="{FF2B5EF4-FFF2-40B4-BE49-F238E27FC236}">
                <a16:creationId xmlns:a16="http://schemas.microsoft.com/office/drawing/2014/main" id="{82F18571-E1ED-4AEC-B4F6-FBB177395A8B}"/>
              </a:ext>
            </a:extLst>
          </p:cNvPr>
          <p:cNvGrpSpPr/>
          <p:nvPr/>
        </p:nvGrpSpPr>
        <p:grpSpPr>
          <a:xfrm>
            <a:off x="155816" y="230468"/>
            <a:ext cx="5988133" cy="880557"/>
            <a:chOff x="155816" y="230468"/>
            <a:chExt cx="5988133" cy="880557"/>
          </a:xfrm>
        </p:grpSpPr>
        <p:sp>
          <p:nvSpPr>
            <p:cNvPr id="55" name="任意多边形: 形状 54">
              <a:extLst>
                <a:ext uri="{FF2B5EF4-FFF2-40B4-BE49-F238E27FC236}">
                  <a16:creationId xmlns:a16="http://schemas.microsoft.com/office/drawing/2014/main" id="{DD22B97C-C087-4CA6-9FC2-DB2C9DF92983}"/>
                </a:ext>
              </a:extLst>
            </p:cNvPr>
            <p:cNvSpPr/>
            <p:nvPr/>
          </p:nvSpPr>
          <p:spPr>
            <a:xfrm>
              <a:off x="320391" y="324660"/>
              <a:ext cx="1612206" cy="786365"/>
            </a:xfrm>
            <a:custGeom>
              <a:gdLst>
                <a:gd name="connsiteX0" fmla="*/ 901700 w 1727200"/>
                <a:gd name="connsiteY0" fmla="*/ 0 h 1905000"/>
                <a:gd name="connsiteX1" fmla="*/ 0 w 1727200"/>
                <a:gd name="connsiteY1" fmla="*/ 0 h 1905000"/>
                <a:gd name="connsiteX2" fmla="*/ 0 w 1727200"/>
                <a:gd name="connsiteY2" fmla="*/ 1905000 h 1905000"/>
                <a:gd name="connsiteX3" fmla="*/ 1727200 w 1727200"/>
                <a:gd name="connsiteY3" fmla="*/ 1905000 h 1905000"/>
              </a:gdLst>
              <a:cxnLst>
                <a:cxn ang="0">
                  <a:pos x="connsiteX0" y="connsiteY0"/>
                </a:cxn>
                <a:cxn ang="0">
                  <a:pos x="connsiteX1" y="connsiteY1"/>
                </a:cxn>
                <a:cxn ang="0">
                  <a:pos x="connsiteX2" y="connsiteY2"/>
                </a:cxn>
                <a:cxn ang="0">
                  <a:pos x="connsiteX3" y="connsiteY3"/>
                </a:cxn>
              </a:cxnLst>
              <a:rect l="l" t="t" r="r" b="b"/>
              <a:pathLst>
                <a:path w="1727200" h="1905000">
                  <a:moveTo>
                    <a:pt x="901700" y="0"/>
                  </a:moveTo>
                  <a:lnTo>
                    <a:pt x="0" y="0"/>
                  </a:lnTo>
                  <a:lnTo>
                    <a:pt x="0" y="1905000"/>
                  </a:lnTo>
                  <a:lnTo>
                    <a:pt x="1727200" y="1905000"/>
                  </a:lnTo>
                </a:path>
              </a:pathLst>
            </a:custGeom>
            <a:noFill/>
            <a:ln w="19050">
              <a:solidFill>
                <a:schemeClr val="bg1">
                  <a:lumMod val="65000"/>
                </a:schemeClr>
              </a:solidFill>
              <a:headEnd type="diamond"/>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2" name="椭圆 1">
              <a:extLst>
                <a:ext uri="{FF2B5EF4-FFF2-40B4-BE49-F238E27FC236}">
                  <a16:creationId xmlns:a16="http://schemas.microsoft.com/office/drawing/2014/main" id="{B89E2152-D599-4412-B44F-5ED8B2A91491}"/>
                </a:ext>
              </a:extLst>
            </p:cNvPr>
            <p:cNvSpPr/>
            <p:nvPr/>
          </p:nvSpPr>
          <p:spPr>
            <a:xfrm>
              <a:off x="155816" y="230468"/>
              <a:ext cx="594197" cy="59419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grpSp>
          <p:nvGrpSpPr>
            <p:cNvPr id="52" name="组合 51">
              <a:extLst>
                <a:ext uri="{FF2B5EF4-FFF2-40B4-BE49-F238E27FC236}">
                  <a16:creationId xmlns:a16="http://schemas.microsoft.com/office/drawing/2014/main" id="{31FA80C7-03DA-4476-8D97-84B40765A941}"/>
                </a:ext>
              </a:extLst>
            </p:cNvPr>
            <p:cNvGrpSpPr/>
            <p:nvPr/>
          </p:nvGrpSpPr>
          <p:grpSpPr>
            <a:xfrm>
              <a:off x="394480" y="426994"/>
              <a:ext cx="5749469" cy="595049"/>
              <a:chOff x="1631033" y="3193599"/>
              <a:chExt cx="2438078" cy="1844639"/>
            </a:xfrm>
          </p:grpSpPr>
          <p:sp>
            <p:nvSpPr>
              <p:cNvPr id="53" name="矩形: 圆角 52">
                <a:extLst>
                  <a:ext uri="{FF2B5EF4-FFF2-40B4-BE49-F238E27FC236}">
                    <a16:creationId xmlns:a16="http://schemas.microsoft.com/office/drawing/2014/main" id="{3F42557A-76A8-4F91-9A6F-9A48B1EC35CE}"/>
                  </a:ext>
                </a:extLst>
              </p:cNvPr>
              <p:cNvSpPr/>
              <p:nvPr/>
            </p:nvSpPr>
            <p:spPr>
              <a:xfrm>
                <a:off x="1631033" y="3193599"/>
                <a:ext cx="2438078" cy="1739547"/>
              </a:xfrm>
              <a:prstGeom prst="round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4" name="矩形 53">
                <a:extLst>
                  <a:ext uri="{FF2B5EF4-FFF2-40B4-BE49-F238E27FC236}">
                    <a16:creationId xmlns:a16="http://schemas.microsoft.com/office/drawing/2014/main" id="{6F36419D-3C87-48C2-AACE-3ED9FC00D10B}"/>
                  </a:ext>
                </a:extLst>
              </p:cNvPr>
              <p:cNvSpPr/>
              <p:nvPr/>
            </p:nvSpPr>
            <p:spPr>
              <a:xfrm>
                <a:off x="1681873" y="3225448"/>
                <a:ext cx="2387238" cy="181279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chemeClr val="bg1"/>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一、</a:t>
                </a:r>
                <a:r>
                  <a:rPr lang="en-US" altLang="zh-CN" sz="32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Bold" panose="020b0800000000000000" pitchFamily="34" charset="-122"/>
                    <a:cs typeface="Times New Roman" panose="02020603050405020304" pitchFamily="18" charset="0"/>
                  </a:rPr>
                  <a:t>VRLA</a:t>
                </a:r>
                <a:r>
                  <a:rPr lang="zh-CN" altLang="en-US" sz="3200">
                    <a:solidFill>
                      <a:schemeClr val="bg1"/>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蓄电池的电压特性</a:t>
                </a:r>
              </a:p>
            </p:txBody>
          </p:sp>
        </p:grpSp>
      </p:grpSp>
      <p:grpSp>
        <p:nvGrpSpPr>
          <p:cNvPr id="17" name="组合 16">
            <a:extLst>
              <a:ext uri="{FF2B5EF4-FFF2-40B4-BE49-F238E27FC236}">
                <a16:creationId xmlns:a16="http://schemas.microsoft.com/office/drawing/2014/main" id="{B42F6999-2C8B-462D-8EEF-3E468E817FAC}"/>
              </a:ext>
            </a:extLst>
          </p:cNvPr>
          <p:cNvGrpSpPr/>
          <p:nvPr/>
        </p:nvGrpSpPr>
        <p:grpSpPr>
          <a:xfrm>
            <a:off x="682988" y="1436686"/>
            <a:ext cx="6172366" cy="523220"/>
            <a:chOff x="452914" y="1840189"/>
            <a:chExt cx="6172366" cy="523220"/>
          </a:xfrm>
        </p:grpSpPr>
        <p:sp>
          <p:nvSpPr>
            <p:cNvPr id="57" name="TextBox 2">
              <a:extLst>
                <a:ext uri="{FF2B5EF4-FFF2-40B4-BE49-F238E27FC236}">
                  <a16:creationId xmlns:a16="http://schemas.microsoft.com/office/drawing/2014/main" id="{6E7A1E7D-B8B7-4297-BA79-27521234D04E}"/>
                </a:ext>
              </a:extLst>
            </p:cNvPr>
            <p:cNvSpPr>
              <a:spLocks noChangeArrowheads="1"/>
            </p:cNvSpPr>
            <p:nvPr/>
          </p:nvSpPr>
          <p:spPr bwMode="auto">
            <a:xfrm>
              <a:off x="875811" y="1840189"/>
              <a:ext cx="5749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工作电压：</a:t>
              </a:r>
            </a:p>
          </p:txBody>
        </p:sp>
        <p:grpSp>
          <p:nvGrpSpPr>
            <p:cNvPr id="12" name="组合 11">
              <a:extLst>
                <a:ext uri="{FF2B5EF4-FFF2-40B4-BE49-F238E27FC236}">
                  <a16:creationId xmlns:a16="http://schemas.microsoft.com/office/drawing/2014/main" id="{E0E5B085-FD4F-41C1-A8DC-B9BCDC181CC0}"/>
                </a:ext>
              </a:extLst>
            </p:cNvPr>
            <p:cNvGrpSpPr/>
            <p:nvPr/>
          </p:nvGrpSpPr>
          <p:grpSpPr>
            <a:xfrm>
              <a:off x="452914" y="1911539"/>
              <a:ext cx="456088" cy="369161"/>
              <a:chOff x="7114233" y="1005350"/>
              <a:chExt cx="586647" cy="474836"/>
            </a:xfrm>
          </p:grpSpPr>
          <p:sp>
            <p:nvSpPr>
              <p:cNvPr id="10" name="箭头: V 形 9">
                <a:extLst>
                  <a:ext uri="{FF2B5EF4-FFF2-40B4-BE49-F238E27FC236}">
                    <a16:creationId xmlns:a16="http://schemas.microsoft.com/office/drawing/2014/main" id="{AC1E2B1E-3A5A-4E4B-B50B-004600342918}"/>
                  </a:ext>
                </a:extLst>
              </p:cNvPr>
              <p:cNvSpPr/>
              <p:nvPr/>
            </p:nvSpPr>
            <p:spPr>
              <a:xfrm>
                <a:off x="7114233" y="1005350"/>
                <a:ext cx="586647" cy="426373"/>
              </a:xfrm>
              <a:prstGeom prst="chevron">
                <a:avLst>
                  <a:gd name="adj" fmla="val 3586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sp>
            <p:nvSpPr>
              <p:cNvPr id="11" name="箭头: V 形 10">
                <a:extLst>
                  <a:ext uri="{FF2B5EF4-FFF2-40B4-BE49-F238E27FC236}">
                    <a16:creationId xmlns:a16="http://schemas.microsoft.com/office/drawing/2014/main" id="{CBD79A7C-5522-4676-A70D-CAB61DB56C32}"/>
                  </a:ext>
                </a:extLst>
              </p:cNvPr>
              <p:cNvSpPr/>
              <p:nvPr/>
            </p:nvSpPr>
            <p:spPr>
              <a:xfrm>
                <a:off x="7356359" y="1184577"/>
                <a:ext cx="344521" cy="29560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grpSp>
      </p:grpSp>
      <p:sp>
        <p:nvSpPr>
          <p:cNvPr id="6" name="文本框 5">
            <a:extLst>
              <a:ext uri="{FF2B5EF4-FFF2-40B4-BE49-F238E27FC236}">
                <a16:creationId xmlns:a16="http://schemas.microsoft.com/office/drawing/2014/main" id="{27CBAAF7-8EA7-49FD-AD13-7756342B200C}"/>
              </a:ext>
            </a:extLst>
          </p:cNvPr>
          <p:cNvSpPr txBox="1"/>
          <p:nvPr/>
        </p:nvSpPr>
        <p:spPr>
          <a:xfrm>
            <a:off x="990302" y="2009999"/>
            <a:ext cx="10330469" cy="57509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45000"/>
              </a:lnSpc>
              <a:buClr>
                <a:schemeClr val="accent1"/>
              </a:buClr>
              <a:buFont typeface="Arial" pitchFamily="34" charset="0"/>
              <a:buChar char="•"/>
            </a:pPr>
            <a:r>
              <a:rPr lang="zh-CN" altLang="en-US" sz="2400">
                <a:latin typeface="思源黑体 CN Normal" panose="020b0400000000000000" pitchFamily="34" charset="-122"/>
                <a:ea typeface="思源黑体 CN Normal" panose="020b0400000000000000" pitchFamily="34" charset="-122"/>
              </a:rPr>
              <a:t>工作电压指电池接通负载后在充放电过程中显示的电压，又称负载电压。</a:t>
            </a:r>
          </a:p>
        </p:txBody>
      </p:sp>
      <p:sp>
        <p:nvSpPr>
          <p:cNvPr id="46" name="文本框 45">
            <a:extLst>
              <a:ext uri="{FF2B5EF4-FFF2-40B4-BE49-F238E27FC236}">
                <a16:creationId xmlns:a16="http://schemas.microsoft.com/office/drawing/2014/main" id="{6EDC9103-7E59-461A-8E85-EA9A4C19B540}"/>
              </a:ext>
            </a:extLst>
          </p:cNvPr>
          <p:cNvSpPr txBox="1"/>
          <p:nvPr/>
        </p:nvSpPr>
        <p:spPr>
          <a:xfrm>
            <a:off x="990302" y="2727026"/>
            <a:ext cx="10330469" cy="57509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45000"/>
              </a:lnSpc>
              <a:buClr>
                <a:schemeClr val="accent1"/>
              </a:buClr>
              <a:buFont typeface="Arial" pitchFamily="34" charset="0"/>
              <a:buChar char="•"/>
            </a:pPr>
            <a:r>
              <a:rPr lang="zh-CN" altLang="en-US" sz="2400">
                <a:latin typeface="思源黑体 CN Normal" panose="020b0400000000000000" pitchFamily="34" charset="-122"/>
                <a:ea typeface="思源黑体 CN Normal" panose="020b0400000000000000" pitchFamily="34" charset="-122"/>
              </a:rPr>
              <a:t>在电池放电初始的工作电压称为初始电压。</a:t>
            </a:r>
          </a:p>
        </p:txBody>
      </p:sp>
      <p:sp>
        <p:nvSpPr>
          <p:cNvPr id="47" name="文本框 46">
            <a:extLst>
              <a:ext uri="{FF2B5EF4-FFF2-40B4-BE49-F238E27FC236}">
                <a16:creationId xmlns:a16="http://schemas.microsoft.com/office/drawing/2014/main" id="{5C7B934D-4F45-4366-874E-0A436C1B7657}"/>
              </a:ext>
            </a:extLst>
          </p:cNvPr>
          <p:cNvSpPr txBox="1"/>
          <p:nvPr/>
        </p:nvSpPr>
        <p:spPr>
          <a:xfrm>
            <a:off x="990302" y="3444053"/>
            <a:ext cx="10330469" cy="57509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45000"/>
              </a:lnSpc>
              <a:buClr>
                <a:schemeClr val="accent1"/>
              </a:buClr>
              <a:buFont typeface="Arial" pitchFamily="34" charset="0"/>
              <a:buChar char="•"/>
            </a:pPr>
            <a:r>
              <a:rPr lang="zh-CN" altLang="en-US" sz="2400">
                <a:latin typeface="思源黑体 CN Normal" panose="020b0400000000000000" pitchFamily="34" charset="-122"/>
                <a:ea typeface="思源黑体 CN Normal" panose="020b0400000000000000" pitchFamily="34" charset="-122"/>
              </a:rPr>
              <a:t>电池放电时电压下降到不宜继续放电时的最低工作电压称为终止电压。</a:t>
            </a:r>
          </a:p>
        </p:txBody>
      </p:sp>
      <p:grpSp>
        <p:nvGrpSpPr>
          <p:cNvPr id="48" name="组合 47">
            <a:extLst>
              <a:ext uri="{FF2B5EF4-FFF2-40B4-BE49-F238E27FC236}">
                <a16:creationId xmlns:a16="http://schemas.microsoft.com/office/drawing/2014/main" id="{7A65F4A7-645F-4320-9AA2-33BDBCE41A7F}"/>
              </a:ext>
            </a:extLst>
          </p:cNvPr>
          <p:cNvGrpSpPr/>
          <p:nvPr/>
        </p:nvGrpSpPr>
        <p:grpSpPr>
          <a:xfrm>
            <a:off x="1363439" y="4401669"/>
            <a:ext cx="9465121" cy="1221876"/>
            <a:chOff x="1363439" y="4316115"/>
            <a:chExt cx="9465121" cy="1498940"/>
          </a:xfrm>
        </p:grpSpPr>
        <p:grpSp>
          <p:nvGrpSpPr>
            <p:cNvPr id="49" name="组合 48">
              <a:extLst>
                <a:ext uri="{FF2B5EF4-FFF2-40B4-BE49-F238E27FC236}">
                  <a16:creationId xmlns:a16="http://schemas.microsoft.com/office/drawing/2014/main" id="{14C233F8-08F7-4384-B70C-2C2A8769028B}"/>
                </a:ext>
              </a:extLst>
            </p:cNvPr>
            <p:cNvGrpSpPr/>
            <p:nvPr/>
          </p:nvGrpSpPr>
          <p:grpSpPr>
            <a:xfrm>
              <a:off x="1363439" y="4316115"/>
              <a:ext cx="9465121" cy="1498940"/>
              <a:chOff x="1135890" y="4333370"/>
              <a:chExt cx="9465121" cy="1498940"/>
            </a:xfrm>
          </p:grpSpPr>
          <p:sp>
            <p:nvSpPr>
              <p:cNvPr id="56" name="矩形: 圆角 55">
                <a:extLst>
                  <a:ext uri="{FF2B5EF4-FFF2-40B4-BE49-F238E27FC236}">
                    <a16:creationId xmlns:a16="http://schemas.microsoft.com/office/drawing/2014/main" id="{5268AF2B-4DDD-4812-9D39-B9B048EF049F}"/>
                  </a:ext>
                </a:extLst>
              </p:cNvPr>
              <p:cNvSpPr/>
              <p:nvPr/>
            </p:nvSpPr>
            <p:spPr>
              <a:xfrm>
                <a:off x="1135890" y="4333370"/>
                <a:ext cx="9465121" cy="1498940"/>
              </a:xfrm>
              <a:prstGeom prst="roundRect">
                <a:avLst>
                  <a:gd name="adj" fmla="val 728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8" name="TextBox 19">
                <a:extLst>
                  <a:ext uri="{FF2B5EF4-FFF2-40B4-BE49-F238E27FC236}">
                    <a16:creationId xmlns:a16="http://schemas.microsoft.com/office/drawing/2014/main" id="{0103AE78-79C7-445D-BA7F-D50A6FEFAF66}"/>
                  </a:ext>
                </a:extLst>
              </p:cNvPr>
              <p:cNvSpPr txBox="1"/>
              <p:nvPr/>
            </p:nvSpPr>
            <p:spPr>
              <a:xfrm>
                <a:off x="1423198" y="4459695"/>
                <a:ext cx="9044139" cy="12411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一般规定铅酸蓄电池</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10</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小时率的放电终止电压为</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1.80v</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3</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小时率和</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1</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小时率为</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1.75V</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t>
                </a:r>
              </a:p>
            </p:txBody>
          </p:sp>
        </p:grpSp>
        <p:cxnSp>
          <p:nvCxnSpPr>
            <p:cNvPr id="50" name="直接连接符 49">
              <a:extLst>
                <a:ext uri="{FF2B5EF4-FFF2-40B4-BE49-F238E27FC236}">
                  <a16:creationId xmlns:a16="http://schemas.microsoft.com/office/drawing/2014/main" id="{34D0D337-BF03-4548-B60A-66388064572C}"/>
                </a:ext>
              </a:extLst>
            </p:cNvPr>
            <p:cNvCxnSpPr/>
            <p:nvPr/>
          </p:nvCxnSpPr>
          <p:spPr>
            <a:xfrm flipH="1">
              <a:off x="1363439"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7B9F0E88-9E73-44BC-B80E-E73857ED8D97}"/>
                </a:ext>
              </a:extLst>
            </p:cNvPr>
            <p:cNvCxnSpPr/>
            <p:nvPr/>
          </p:nvCxnSpPr>
          <p:spPr>
            <a:xfrm flipH="1">
              <a:off x="10828560"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969484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nodeType="afterGroup">
                            <p:stCondLst>
                              <p:cond delay="1000"/>
                            </p:stCondLst>
                            <p:childTnLst>
                              <p:par>
                                <p:cTn id="13" presetID="22" presetClass="entr" presetSubtype="8" dur="5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nodeType="afterGroup">
                            <p:stCondLst>
                              <p:cond delay="1500"/>
                            </p:stCondLst>
                            <p:childTnLst>
                              <p:par>
                                <p:cTn id="17" presetID="22" presetClass="entr" presetSubtype="8" dur="50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500"/>
                                        <p:tgtEl>
                                          <p:spTgt spid="46"/>
                                        </p:tgtEl>
                                      </p:cBhvr>
                                    </p:animEffect>
                                  </p:childTnLst>
                                </p:cTn>
                              </p:par>
                            </p:childTnLst>
                          </p:cTn>
                        </p:par>
                        <p:par>
                          <p:cTn id="20" fill="hold" nodeType="afterGroup">
                            <p:stCondLst>
                              <p:cond delay="2000"/>
                            </p:stCondLst>
                            <p:childTnLst>
                              <p:par>
                                <p:cTn id="21" presetID="22" presetClass="entr" presetSubtype="8" dur="50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childTnLst>
                          </p:cTn>
                        </p:par>
                        <p:par>
                          <p:cTn id="24" fill="hold" nodeType="afterGroup">
                            <p:stCondLst>
                              <p:cond delay="2500"/>
                            </p:stCondLst>
                            <p:childTnLst>
                              <p:par>
                                <p:cTn id="25" presetID="16" presetClass="entr" presetSubtype="37" dur="50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barn(outVertical)">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47"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3" name="组合 2">
            <a:extLst>
              <a:ext uri="{FF2B5EF4-FFF2-40B4-BE49-F238E27FC236}">
                <a16:creationId xmlns:a16="http://schemas.microsoft.com/office/drawing/2014/main" id="{82F18571-E1ED-4AEC-B4F6-FBB177395A8B}"/>
              </a:ext>
            </a:extLst>
          </p:cNvPr>
          <p:cNvGrpSpPr/>
          <p:nvPr/>
        </p:nvGrpSpPr>
        <p:grpSpPr>
          <a:xfrm>
            <a:off x="155816" y="230468"/>
            <a:ext cx="5988133" cy="880557"/>
            <a:chOff x="155816" y="230468"/>
            <a:chExt cx="5988133" cy="880557"/>
          </a:xfrm>
        </p:grpSpPr>
        <p:sp>
          <p:nvSpPr>
            <p:cNvPr id="55" name="任意多边形: 形状 54">
              <a:extLst>
                <a:ext uri="{FF2B5EF4-FFF2-40B4-BE49-F238E27FC236}">
                  <a16:creationId xmlns:a16="http://schemas.microsoft.com/office/drawing/2014/main" id="{DD22B97C-C087-4CA6-9FC2-DB2C9DF92983}"/>
                </a:ext>
              </a:extLst>
            </p:cNvPr>
            <p:cNvSpPr/>
            <p:nvPr/>
          </p:nvSpPr>
          <p:spPr>
            <a:xfrm>
              <a:off x="320391" y="324660"/>
              <a:ext cx="1612206" cy="786365"/>
            </a:xfrm>
            <a:custGeom>
              <a:gdLst>
                <a:gd name="connsiteX0" fmla="*/ 901700 w 1727200"/>
                <a:gd name="connsiteY0" fmla="*/ 0 h 1905000"/>
                <a:gd name="connsiteX1" fmla="*/ 0 w 1727200"/>
                <a:gd name="connsiteY1" fmla="*/ 0 h 1905000"/>
                <a:gd name="connsiteX2" fmla="*/ 0 w 1727200"/>
                <a:gd name="connsiteY2" fmla="*/ 1905000 h 1905000"/>
                <a:gd name="connsiteX3" fmla="*/ 1727200 w 1727200"/>
                <a:gd name="connsiteY3" fmla="*/ 1905000 h 1905000"/>
              </a:gdLst>
              <a:cxnLst>
                <a:cxn ang="0">
                  <a:pos x="connsiteX0" y="connsiteY0"/>
                </a:cxn>
                <a:cxn ang="0">
                  <a:pos x="connsiteX1" y="connsiteY1"/>
                </a:cxn>
                <a:cxn ang="0">
                  <a:pos x="connsiteX2" y="connsiteY2"/>
                </a:cxn>
                <a:cxn ang="0">
                  <a:pos x="connsiteX3" y="connsiteY3"/>
                </a:cxn>
              </a:cxnLst>
              <a:rect l="l" t="t" r="r" b="b"/>
              <a:pathLst>
                <a:path w="1727200" h="1905000">
                  <a:moveTo>
                    <a:pt x="901700" y="0"/>
                  </a:moveTo>
                  <a:lnTo>
                    <a:pt x="0" y="0"/>
                  </a:lnTo>
                  <a:lnTo>
                    <a:pt x="0" y="1905000"/>
                  </a:lnTo>
                  <a:lnTo>
                    <a:pt x="1727200" y="1905000"/>
                  </a:lnTo>
                </a:path>
              </a:pathLst>
            </a:custGeom>
            <a:noFill/>
            <a:ln w="19050">
              <a:solidFill>
                <a:schemeClr val="bg1">
                  <a:lumMod val="65000"/>
                </a:schemeClr>
              </a:solidFill>
              <a:headEnd type="diamond"/>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2" name="椭圆 1">
              <a:extLst>
                <a:ext uri="{FF2B5EF4-FFF2-40B4-BE49-F238E27FC236}">
                  <a16:creationId xmlns:a16="http://schemas.microsoft.com/office/drawing/2014/main" id="{B89E2152-D599-4412-B44F-5ED8B2A91491}"/>
                </a:ext>
              </a:extLst>
            </p:cNvPr>
            <p:cNvSpPr/>
            <p:nvPr/>
          </p:nvSpPr>
          <p:spPr>
            <a:xfrm>
              <a:off x="155816" y="230468"/>
              <a:ext cx="594197" cy="59419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grpSp>
          <p:nvGrpSpPr>
            <p:cNvPr id="52" name="组合 51">
              <a:extLst>
                <a:ext uri="{FF2B5EF4-FFF2-40B4-BE49-F238E27FC236}">
                  <a16:creationId xmlns:a16="http://schemas.microsoft.com/office/drawing/2014/main" id="{31FA80C7-03DA-4476-8D97-84B40765A941}"/>
                </a:ext>
              </a:extLst>
            </p:cNvPr>
            <p:cNvGrpSpPr/>
            <p:nvPr/>
          </p:nvGrpSpPr>
          <p:grpSpPr>
            <a:xfrm>
              <a:off x="394480" y="410373"/>
              <a:ext cx="5749469" cy="584775"/>
              <a:chOff x="1631033" y="3142075"/>
              <a:chExt cx="2438078" cy="1812790"/>
            </a:xfrm>
          </p:grpSpPr>
          <p:sp>
            <p:nvSpPr>
              <p:cNvPr id="53" name="矩形: 圆角 52">
                <a:extLst>
                  <a:ext uri="{FF2B5EF4-FFF2-40B4-BE49-F238E27FC236}">
                    <a16:creationId xmlns:a16="http://schemas.microsoft.com/office/drawing/2014/main" id="{3F42557A-76A8-4F91-9A6F-9A48B1EC35CE}"/>
                  </a:ext>
                </a:extLst>
              </p:cNvPr>
              <p:cNvSpPr/>
              <p:nvPr/>
            </p:nvSpPr>
            <p:spPr>
              <a:xfrm>
                <a:off x="1631033" y="3193599"/>
                <a:ext cx="1782893" cy="1739547"/>
              </a:xfrm>
              <a:prstGeom prst="round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4" name="矩形 53">
                <a:extLst>
                  <a:ext uri="{FF2B5EF4-FFF2-40B4-BE49-F238E27FC236}">
                    <a16:creationId xmlns:a16="http://schemas.microsoft.com/office/drawing/2014/main" id="{6F36419D-3C87-48C2-AACE-3ED9FC00D10B}"/>
                  </a:ext>
                </a:extLst>
              </p:cNvPr>
              <p:cNvSpPr/>
              <p:nvPr/>
            </p:nvSpPr>
            <p:spPr>
              <a:xfrm>
                <a:off x="1681873" y="3142075"/>
                <a:ext cx="2387238" cy="181279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a:solidFill>
                      <a:schemeClr val="bg1"/>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二、全浮充工作方式</a:t>
                </a:r>
              </a:p>
            </p:txBody>
          </p:sp>
        </p:grpSp>
      </p:grpSp>
      <p:grpSp>
        <p:nvGrpSpPr>
          <p:cNvPr id="22" name="组合 21">
            <a:extLst>
              <a:ext uri="{FF2B5EF4-FFF2-40B4-BE49-F238E27FC236}">
                <a16:creationId xmlns:a16="http://schemas.microsoft.com/office/drawing/2014/main" id="{3332A195-93FC-4DE4-B92C-1ED99043D174}"/>
              </a:ext>
            </a:extLst>
          </p:cNvPr>
          <p:cNvGrpSpPr/>
          <p:nvPr/>
        </p:nvGrpSpPr>
        <p:grpSpPr>
          <a:xfrm>
            <a:off x="1495639" y="2210063"/>
            <a:ext cx="9202820" cy="3583268"/>
            <a:chOff x="1495639" y="2254561"/>
            <a:chExt cx="9202820" cy="3583268"/>
          </a:xfrm>
        </p:grpSpPr>
        <p:sp>
          <p:nvSpPr>
            <p:cNvPr id="23" name="Rectangle: Rounded Corners 9">
              <a:extLst>
                <a:ext uri="{FF2B5EF4-FFF2-40B4-BE49-F238E27FC236}">
                  <a16:creationId xmlns:a16="http://schemas.microsoft.com/office/drawing/2014/main" id="{2487CF8F-13D6-49DA-9B13-18BAD1C3A35B}"/>
                </a:ext>
              </a:extLst>
            </p:cNvPr>
            <p:cNvSpPr/>
            <p:nvPr/>
          </p:nvSpPr>
          <p:spPr>
            <a:xfrm>
              <a:off x="1501847" y="2254561"/>
              <a:ext cx="9188306" cy="3554503"/>
            </a:xfrm>
            <a:prstGeom prst="roundRect">
              <a:avLst>
                <a:gd name="adj" fmla="val 2232"/>
              </a:avLst>
            </a:prstGeom>
            <a:solidFill>
              <a:schemeClr val="bg1"/>
            </a:solidFill>
            <a:ln>
              <a:noFill/>
            </a:ln>
            <a:effectLst>
              <a:outerShdw blurRad="215900" dist="381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solidFill>
                  <a:schemeClr val="tx1"/>
                </a:solidFill>
              </a:endParaRPr>
            </a:p>
          </p:txBody>
        </p:sp>
        <p:grpSp>
          <p:nvGrpSpPr>
            <p:cNvPr id="24" name="Group 14">
              <a:extLst>
                <a:ext uri="{FF2B5EF4-FFF2-40B4-BE49-F238E27FC236}">
                  <a16:creationId xmlns:a16="http://schemas.microsoft.com/office/drawing/2014/main" id="{41AB8BFE-9C68-4545-99A9-98AE69E16A9A}"/>
                </a:ext>
              </a:extLst>
            </p:cNvPr>
            <p:cNvGrpSpPr/>
            <p:nvPr/>
          </p:nvGrpSpPr>
          <p:grpSpPr>
            <a:xfrm>
              <a:off x="1615096" y="2652373"/>
              <a:ext cx="295275" cy="246132"/>
              <a:chOff x="466725" y="3385706"/>
              <a:chExt cx="295275" cy="246132"/>
            </a:xfrm>
          </p:grpSpPr>
          <p:sp>
            <p:nvSpPr>
              <p:cNvPr id="31" name="Rectangle: Rounded Corners 15">
                <a:extLst>
                  <a:ext uri="{FF2B5EF4-FFF2-40B4-BE49-F238E27FC236}">
                    <a16:creationId xmlns:a16="http://schemas.microsoft.com/office/drawing/2014/main" id="{A39BE781-3174-421D-B8D8-5D05639D73B1}"/>
                  </a:ext>
                </a:extLst>
              </p:cNvPr>
              <p:cNvSpPr/>
              <p:nvPr/>
            </p:nvSpPr>
            <p:spPr>
              <a:xfrm>
                <a:off x="466725" y="3385706"/>
                <a:ext cx="295275" cy="922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solidFill>
                    <a:schemeClr val="tx1"/>
                  </a:solidFill>
                </a:endParaRPr>
              </a:p>
            </p:txBody>
          </p:sp>
          <p:sp>
            <p:nvSpPr>
              <p:cNvPr id="32" name="Rectangle: Rounded Corners 16">
                <a:extLst>
                  <a:ext uri="{FF2B5EF4-FFF2-40B4-BE49-F238E27FC236}">
                    <a16:creationId xmlns:a16="http://schemas.microsoft.com/office/drawing/2014/main" id="{CED07974-3B32-464E-9CAB-6AB5750A494E}"/>
                  </a:ext>
                </a:extLst>
              </p:cNvPr>
              <p:cNvSpPr/>
              <p:nvPr/>
            </p:nvSpPr>
            <p:spPr>
              <a:xfrm>
                <a:off x="578644" y="3539593"/>
                <a:ext cx="183355" cy="92245"/>
              </a:xfrm>
              <a:prstGeom prst="roundRect">
                <a:avLst>
                  <a:gd name="adj" fmla="val 50000"/>
                </a:avLst>
              </a:prstGeom>
              <a:solidFill>
                <a:srgbClr val="2C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solidFill>
                    <a:schemeClr val="tx1"/>
                  </a:solidFill>
                </a:endParaRPr>
              </a:p>
            </p:txBody>
          </p:sp>
        </p:grpSp>
        <p:sp>
          <p:nvSpPr>
            <p:cNvPr id="25" name="TextBox 19">
              <a:extLst>
                <a:ext uri="{FF2B5EF4-FFF2-40B4-BE49-F238E27FC236}">
                  <a16:creationId xmlns:a16="http://schemas.microsoft.com/office/drawing/2014/main" id="{CC3253F9-A899-4B0A-A829-DDE05DB8E134}"/>
                </a:ext>
              </a:extLst>
            </p:cNvPr>
            <p:cNvSpPr txBox="1"/>
            <p:nvPr/>
          </p:nvSpPr>
          <p:spPr>
            <a:xfrm>
              <a:off x="1727015" y="2703812"/>
              <a:ext cx="8737970" cy="22875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latin typeface="思源黑体 CN Normal" panose="020b0400000000000000" pitchFamily="34" charset="-122"/>
                  <a:ea typeface="思源黑体 CN Normal" panose="020b0400000000000000" pitchFamily="34" charset="-122"/>
                </a:rPr>
                <a:t>         通信局（站）现在都采用全浮充工作方式，即整流器与蓄电池组并联向负载（通信设备等）供电，正常情况下蓄电池组始终同整流器和负载并联，充电时也不脱离负载。</a:t>
              </a:r>
            </a:p>
          </p:txBody>
        </p:sp>
        <p:grpSp>
          <p:nvGrpSpPr>
            <p:cNvPr id="26" name="Group 149">
              <a:extLst>
                <a:ext uri="{FF2B5EF4-FFF2-40B4-BE49-F238E27FC236}">
                  <a16:creationId xmlns:a16="http://schemas.microsoft.com/office/drawing/2014/main" id="{B888FEAD-F176-4AFA-9745-277D59AFC3B4}"/>
                </a:ext>
              </a:extLst>
            </p:cNvPr>
            <p:cNvGrpSpPr/>
            <p:nvPr/>
          </p:nvGrpSpPr>
          <p:grpSpPr>
            <a:xfrm>
              <a:off x="1495639" y="2444921"/>
              <a:ext cx="9202820" cy="3164380"/>
              <a:chOff x="-1894563" y="740974"/>
              <a:chExt cx="16360797" cy="5625644"/>
            </a:xfrm>
          </p:grpSpPr>
          <p:sp>
            <p:nvSpPr>
              <p:cNvPr id="28" name="Freeform: Shape 148">
                <a:extLst>
                  <a:ext uri="{FF2B5EF4-FFF2-40B4-BE49-F238E27FC236}">
                    <a16:creationId xmlns:a16="http://schemas.microsoft.com/office/drawing/2014/main" id="{5814FE69-DD07-4B61-BCFD-F153EBD08B70}"/>
                  </a:ext>
                </a:extLst>
              </p:cNvPr>
              <p:cNvSpPr/>
              <p:nvPr/>
            </p:nvSpPr>
            <p:spPr>
              <a:xfrm>
                <a:off x="-1894563" y="4765721"/>
                <a:ext cx="2541522" cy="896722"/>
              </a:xfrm>
              <a:custGeom>
                <a:gdLst>
                  <a:gd name="connsiteX0" fmla="*/ 0 w 2541522"/>
                  <a:gd name="connsiteY0" fmla="*/ 0 h 896722"/>
                  <a:gd name="connsiteX1" fmla="*/ 2093161 w 2541522"/>
                  <a:gd name="connsiteY1" fmla="*/ 0 h 896722"/>
                  <a:gd name="connsiteX2" fmla="*/ 2541522 w 2541522"/>
                  <a:gd name="connsiteY2" fmla="*/ 448361 h 896722"/>
                  <a:gd name="connsiteX3" fmla="*/ 2093161 w 2541522"/>
                  <a:gd name="connsiteY3" fmla="*/ 896722 h 896722"/>
                  <a:gd name="connsiteX4" fmla="*/ 0 w 2541522"/>
                  <a:gd name="connsiteY4" fmla="*/ 896722 h 8967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2541522" h="896722">
                    <a:moveTo>
                      <a:pt x="0" y="0"/>
                    </a:moveTo>
                    <a:lnTo>
                      <a:pt x="2093161" y="0"/>
                    </a:lnTo>
                    <a:cubicBezTo>
                      <a:pt x="2340784" y="0"/>
                      <a:pt x="2541522" y="200738"/>
                      <a:pt x="2541522" y="448361"/>
                    </a:cubicBezTo>
                    <a:cubicBezTo>
                      <a:pt x="2541522" y="695984"/>
                      <a:pt x="2340784" y="896722"/>
                      <a:pt x="2093161" y="896722"/>
                    </a:cubicBezTo>
                    <a:lnTo>
                      <a:pt x="0" y="896722"/>
                    </a:lnTo>
                    <a:close/>
                  </a:path>
                </a:pathLst>
              </a:cu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solidFill>
                    <a:schemeClr val="tx1"/>
                  </a:solidFill>
                </a:endParaRPr>
              </a:p>
            </p:txBody>
          </p:sp>
          <p:sp>
            <p:nvSpPr>
              <p:cNvPr id="29" name="Freeform: Shape 146">
                <a:extLst>
                  <a:ext uri="{FF2B5EF4-FFF2-40B4-BE49-F238E27FC236}">
                    <a16:creationId xmlns:a16="http://schemas.microsoft.com/office/drawing/2014/main" id="{7422DD97-6B83-4EC4-9866-E52E4DEBEC2D}"/>
                  </a:ext>
                </a:extLst>
              </p:cNvPr>
              <p:cNvSpPr/>
              <p:nvPr/>
            </p:nvSpPr>
            <p:spPr>
              <a:xfrm>
                <a:off x="13569420" y="740974"/>
                <a:ext cx="896814" cy="344801"/>
              </a:xfrm>
              <a:custGeom>
                <a:gdLst>
                  <a:gd name="connsiteX0" fmla="*/ 172401 w 896815"/>
                  <a:gd name="connsiteY0" fmla="*/ 0 h 344802"/>
                  <a:gd name="connsiteX1" fmla="*/ 896815 w 896815"/>
                  <a:gd name="connsiteY1" fmla="*/ 0 h 344802"/>
                  <a:gd name="connsiteX2" fmla="*/ 896815 w 896815"/>
                  <a:gd name="connsiteY2" fmla="*/ 344802 h 344802"/>
                  <a:gd name="connsiteX3" fmla="*/ 172401 w 896815"/>
                  <a:gd name="connsiteY3" fmla="*/ 344802 h 344802"/>
                  <a:gd name="connsiteX4" fmla="*/ 0 w 896815"/>
                  <a:gd name="connsiteY4" fmla="*/ 172401 h 344802"/>
                  <a:gd name="connsiteX5" fmla="*/ 172401 w 896815"/>
                  <a:gd name="connsiteY5" fmla="*/ 0 h 34480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814" h="344802">
                    <a:moveTo>
                      <a:pt x="172401" y="0"/>
                    </a:moveTo>
                    <a:lnTo>
                      <a:pt x="896815" y="0"/>
                    </a:lnTo>
                    <a:lnTo>
                      <a:pt x="896815" y="344802"/>
                    </a:lnTo>
                    <a:lnTo>
                      <a:pt x="172401" y="344802"/>
                    </a:lnTo>
                    <a:cubicBezTo>
                      <a:pt x="77187" y="344802"/>
                      <a:pt x="0" y="267615"/>
                      <a:pt x="0" y="172401"/>
                    </a:cubicBezTo>
                    <a:cubicBezTo>
                      <a:pt x="0" y="77187"/>
                      <a:pt x="77187" y="0"/>
                      <a:pt x="172401" y="0"/>
                    </a:cubicBezTo>
                    <a:close/>
                  </a:path>
                </a:pathLst>
              </a:cu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solidFill>
                    <a:schemeClr val="tx1"/>
                  </a:solidFill>
                </a:endParaRPr>
              </a:p>
            </p:txBody>
          </p:sp>
          <p:sp>
            <p:nvSpPr>
              <p:cNvPr id="30" name="Rectangle: Rounded Corners 143">
                <a:extLst>
                  <a:ext uri="{FF2B5EF4-FFF2-40B4-BE49-F238E27FC236}">
                    <a16:creationId xmlns:a16="http://schemas.microsoft.com/office/drawing/2014/main" id="{5076550E-C72C-40EA-AF17-FC16DE79AF87}"/>
                  </a:ext>
                </a:extLst>
              </p:cNvPr>
              <p:cNvSpPr/>
              <p:nvPr/>
            </p:nvSpPr>
            <p:spPr>
              <a:xfrm>
                <a:off x="-520967" y="5855779"/>
                <a:ext cx="1900135" cy="510839"/>
              </a:xfrm>
              <a:prstGeom prst="roundRect">
                <a:avLst>
                  <a:gd name="adj" fmla="val 50000"/>
                </a:avLst>
              </a:pr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solidFill>
                    <a:schemeClr val="tx1"/>
                  </a:solidFill>
                </a:endParaRPr>
              </a:p>
            </p:txBody>
          </p:sp>
        </p:grpSp>
        <p:pic>
          <p:nvPicPr>
            <p:cNvPr id="27" name="图片 26">
              <a:extLst>
                <a:ext uri="{FF2B5EF4-FFF2-40B4-BE49-F238E27FC236}">
                  <a16:creationId xmlns:a16="http://schemas.microsoft.com/office/drawing/2014/main" id="{FBFB7108-245A-4EF8-8AD4-D68D4A462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687089" y="4269927"/>
              <a:ext cx="2009272" cy="1567902"/>
            </a:xfrm>
            <a:prstGeom prst="rect">
              <a:avLst/>
            </a:prstGeom>
          </p:spPr>
        </p:pic>
      </p:grpSp>
      <p:sp>
        <p:nvSpPr>
          <p:cNvPr id="33" name="文本框 32">
            <a:extLst>
              <a:ext uri="{FF2B5EF4-FFF2-40B4-BE49-F238E27FC236}">
                <a16:creationId xmlns:a16="http://schemas.microsoft.com/office/drawing/2014/main" id="{E2B12D33-4152-4D3E-A398-FBBB8D28A4F3}"/>
              </a:ext>
            </a:extLst>
          </p:cNvPr>
          <p:cNvSpPr txBox="1"/>
          <p:nvPr/>
        </p:nvSpPr>
        <p:spPr>
          <a:xfrm>
            <a:off x="2053806" y="1365227"/>
            <a:ext cx="8319247" cy="65556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5000"/>
              </a:lnSpc>
            </a:pPr>
            <a:r>
              <a:rPr lang="zh-CN" altLang="en-US" sz="2800">
                <a:latin typeface="思源黑体 CN Normal" panose="020b0400000000000000" pitchFamily="34" charset="-122"/>
                <a:ea typeface="思源黑体 CN Normal" panose="020b0400000000000000" pitchFamily="34" charset="-122"/>
              </a:rPr>
              <a:t>蓄电池的运行有</a:t>
            </a:r>
            <a:r>
              <a:rPr lang="zh-CN" altLang="en-US" sz="2800">
                <a:solidFill>
                  <a:srgbClr val="0070C0"/>
                </a:solidFill>
                <a:latin typeface="思源黑体 CN Normal" panose="020b0400000000000000" pitchFamily="34" charset="-122"/>
                <a:ea typeface="思源黑体 CN Normal" panose="020b0400000000000000" pitchFamily="34" charset="-122"/>
              </a:rPr>
              <a:t>充放电循环</a:t>
            </a:r>
            <a:r>
              <a:rPr lang="zh-CN" altLang="en-US" sz="2800">
                <a:latin typeface="思源黑体 CN Normal" panose="020b0400000000000000" pitchFamily="34" charset="-122"/>
                <a:ea typeface="思源黑体 CN Normal" panose="020b0400000000000000" pitchFamily="34" charset="-122"/>
              </a:rPr>
              <a:t>和</a:t>
            </a:r>
            <a:r>
              <a:rPr lang="zh-CN" altLang="en-US" sz="2800">
                <a:solidFill>
                  <a:srgbClr val="0070C0"/>
                </a:solidFill>
                <a:latin typeface="思源黑体 CN Normal" panose="020b0400000000000000" pitchFamily="34" charset="-122"/>
                <a:ea typeface="思源黑体 CN Normal" panose="020b0400000000000000" pitchFamily="34" charset="-122"/>
              </a:rPr>
              <a:t>浮充</a:t>
            </a:r>
            <a:r>
              <a:rPr lang="zh-CN" altLang="en-US" sz="2800">
                <a:latin typeface="思源黑体 CN Normal" panose="020b0400000000000000" pitchFamily="34" charset="-122"/>
                <a:ea typeface="思源黑体 CN Normal" panose="020b0400000000000000" pitchFamily="34" charset="-122"/>
              </a:rPr>
              <a:t>两种工作方式。</a:t>
            </a:r>
          </a:p>
        </p:txBody>
      </p:sp>
    </p:spTree>
    <p:extLst>
      <p:ext uri="{BB962C8B-B14F-4D97-AF65-F5344CB8AC3E}">
        <p14:creationId xmlns:p14="http://schemas.microsoft.com/office/powerpoint/2010/main" val="3424013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2" presetClass="entr" presetSubtype="8" dur="50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nodeType="afterGroup">
                            <p:stCondLst>
                              <p:cond delay="1000"/>
                            </p:stCondLst>
                            <p:childTnLst>
                              <p:par>
                                <p:cTn id="13" presetID="17" presetClass="entr" presetSubtype="10" dur="50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20" name="组合 19">
            <a:extLst>
              <a:ext uri="{FF2B5EF4-FFF2-40B4-BE49-F238E27FC236}">
                <a16:creationId xmlns:a16="http://schemas.microsoft.com/office/drawing/2014/main" id="{AA8800A4-4068-41FB-AF86-730F6AC8FEC3}"/>
              </a:ext>
            </a:extLst>
          </p:cNvPr>
          <p:cNvGrpSpPr/>
          <p:nvPr/>
        </p:nvGrpSpPr>
        <p:grpSpPr>
          <a:xfrm>
            <a:off x="4007716" y="-2"/>
            <a:ext cx="4176568" cy="723481"/>
            <a:chOff x="2475244" y="-2"/>
            <a:chExt cx="7241512" cy="723481"/>
          </a:xfrm>
        </p:grpSpPr>
        <p:sp>
          <p:nvSpPr>
            <p:cNvPr id="21" name="矩形: 圆顶角 20">
              <a:extLst>
                <a:ext uri="{FF2B5EF4-FFF2-40B4-BE49-F238E27FC236}">
                  <a16:creationId xmlns:a16="http://schemas.microsoft.com/office/drawing/2014/main" id="{3399D24F-664F-4CA6-93C1-7F32667794D5}"/>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34" name="文本框 33">
              <a:extLst>
                <a:ext uri="{FF2B5EF4-FFF2-40B4-BE49-F238E27FC236}">
                  <a16:creationId xmlns:a16="http://schemas.microsoft.com/office/drawing/2014/main" id="{4262C216-32AD-410B-8E9A-7EC8D8AA392F}"/>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全浮充电路原理图</a:t>
              </a:r>
            </a:p>
          </p:txBody>
        </p:sp>
      </p:grpSp>
      <p:grpSp>
        <p:nvGrpSpPr>
          <p:cNvPr id="11" name="组合 10">
            <a:extLst>
              <a:ext uri="{FF2B5EF4-FFF2-40B4-BE49-F238E27FC236}">
                <a16:creationId xmlns:a16="http://schemas.microsoft.com/office/drawing/2014/main" id="{A0FAE207-3A38-4B67-90A9-DE4733359C37}"/>
              </a:ext>
            </a:extLst>
          </p:cNvPr>
          <p:cNvGrpSpPr/>
          <p:nvPr/>
        </p:nvGrpSpPr>
        <p:grpSpPr>
          <a:xfrm>
            <a:off x="1630361" y="1193847"/>
            <a:ext cx="3817278" cy="4247390"/>
            <a:chOff x="1630361" y="1193847"/>
            <a:chExt cx="3817278" cy="4247390"/>
          </a:xfrm>
        </p:grpSpPr>
        <p:pic>
          <p:nvPicPr>
            <p:cNvPr id="5" name="图片 4">
              <a:extLst>
                <a:ext uri="{FF2B5EF4-FFF2-40B4-BE49-F238E27FC236}">
                  <a16:creationId xmlns:a16="http://schemas.microsoft.com/office/drawing/2014/main" id="{F8897503-0C83-4F3B-8BC4-AE48CBBFDE4C}"/>
                </a:ext>
              </a:extLst>
            </p:cNvPr>
            <p:cNvPicPr>
              <a:picLocks noChangeAspect="1"/>
            </p:cNvPicPr>
            <p:nvPr/>
          </p:nvPicPr>
          <p:blipFill>
            <a:blip r:embed="rId2">
              <a:extLst>
                <a:ext uri="{28A0092B-C50C-407E-A947-70E740481C1C}">
                  <a14:useLocalDpi xmlns:a14="http://schemas.microsoft.com/office/drawing/2010/main" val="0"/>
                </a:ext>
              </a:extLst>
            </a:blip>
            <a:srcRect l="1188" b="1730"/>
            <a:stretch>
              <a:fillRect/>
            </a:stretch>
          </p:blipFill>
          <p:spPr>
            <a:xfrm>
              <a:off x="1630361" y="1193847"/>
              <a:ext cx="3817278" cy="3646083"/>
            </a:xfrm>
            <a:prstGeom prst="rect">
              <a:avLst/>
            </a:prstGeom>
          </p:spPr>
        </p:pic>
        <p:grpSp>
          <p:nvGrpSpPr>
            <p:cNvPr id="37" name="组合 36">
              <a:extLst>
                <a:ext uri="{FF2B5EF4-FFF2-40B4-BE49-F238E27FC236}">
                  <a16:creationId xmlns:a16="http://schemas.microsoft.com/office/drawing/2014/main" id="{1910CDBD-5F74-4700-B28E-30CB47AF8615}"/>
                </a:ext>
              </a:extLst>
            </p:cNvPr>
            <p:cNvGrpSpPr/>
            <p:nvPr/>
          </p:nvGrpSpPr>
          <p:grpSpPr>
            <a:xfrm>
              <a:off x="1829851" y="4839929"/>
              <a:ext cx="3418298" cy="601308"/>
              <a:chOff x="1690890" y="2113884"/>
              <a:chExt cx="4250643" cy="747725"/>
            </a:xfrm>
          </p:grpSpPr>
          <p:grpSp>
            <p:nvGrpSpPr>
              <p:cNvPr id="38" name="组合 37">
                <a:extLst>
                  <a:ext uri="{FF2B5EF4-FFF2-40B4-BE49-F238E27FC236}">
                    <a16:creationId xmlns:a16="http://schemas.microsoft.com/office/drawing/2014/main" id="{3ABCB462-CBD3-425E-8B09-262869427FEC}"/>
                  </a:ext>
                </a:extLst>
              </p:cNvPr>
              <p:cNvGrpSpPr/>
              <p:nvPr/>
            </p:nvGrpSpPr>
            <p:grpSpPr>
              <a:xfrm>
                <a:off x="1690890" y="2337122"/>
                <a:ext cx="4250643" cy="524487"/>
                <a:chOff x="4049647" y="1392577"/>
                <a:chExt cx="4250643" cy="524487"/>
              </a:xfrm>
            </p:grpSpPr>
            <p:grpSp>
              <p:nvGrpSpPr>
                <p:cNvPr id="40" name="组合 39">
                  <a:extLst>
                    <a:ext uri="{FF2B5EF4-FFF2-40B4-BE49-F238E27FC236}">
                      <a16:creationId xmlns:a16="http://schemas.microsoft.com/office/drawing/2014/main" id="{6379ADF3-B3DA-45FE-8861-9CD072A17BFA}"/>
                    </a:ext>
                  </a:extLst>
                </p:cNvPr>
                <p:cNvGrpSpPr/>
                <p:nvPr/>
              </p:nvGrpSpPr>
              <p:grpSpPr>
                <a:xfrm>
                  <a:off x="4590584" y="1392577"/>
                  <a:ext cx="3709706" cy="524487"/>
                  <a:chOff x="4590584" y="1389765"/>
                  <a:chExt cx="3709706" cy="524487"/>
                </a:xfrm>
              </p:grpSpPr>
              <p:sp>
                <p:nvSpPr>
                  <p:cNvPr id="44" name="平行四边形 43">
                    <a:extLst>
                      <a:ext uri="{FF2B5EF4-FFF2-40B4-BE49-F238E27FC236}">
                        <a16:creationId xmlns:a16="http://schemas.microsoft.com/office/drawing/2014/main" id="{A6851B65-B9F9-448B-AFE8-D820CBF7D94D}"/>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45" name="平行四边形 44">
                    <a:extLst>
                      <a:ext uri="{FF2B5EF4-FFF2-40B4-BE49-F238E27FC236}">
                        <a16:creationId xmlns:a16="http://schemas.microsoft.com/office/drawing/2014/main" id="{21EDC244-B88C-493D-93C5-327EBA1A764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grpSp>
            <p:grpSp>
              <p:nvGrpSpPr>
                <p:cNvPr id="41" name="组合 40">
                  <a:extLst>
                    <a:ext uri="{FF2B5EF4-FFF2-40B4-BE49-F238E27FC236}">
                      <a16:creationId xmlns:a16="http://schemas.microsoft.com/office/drawing/2014/main" id="{1231F830-A71C-4D36-954F-7C2AFA319384}"/>
                    </a:ext>
                  </a:extLst>
                </p:cNvPr>
                <p:cNvGrpSpPr/>
                <p:nvPr/>
              </p:nvGrpSpPr>
              <p:grpSpPr>
                <a:xfrm flipH="1">
                  <a:off x="4049647" y="1392577"/>
                  <a:ext cx="3709706" cy="524487"/>
                  <a:chOff x="4590584" y="1389765"/>
                  <a:chExt cx="3709706" cy="524487"/>
                </a:xfrm>
              </p:grpSpPr>
              <p:sp>
                <p:nvSpPr>
                  <p:cNvPr id="42" name="平行四边形 41">
                    <a:extLst>
                      <a:ext uri="{FF2B5EF4-FFF2-40B4-BE49-F238E27FC236}">
                        <a16:creationId xmlns:a16="http://schemas.microsoft.com/office/drawing/2014/main" id="{DC63ADB5-6F3B-4FFE-BD85-F521B2645A54}"/>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43" name="平行四边形 42">
                    <a:extLst>
                      <a:ext uri="{FF2B5EF4-FFF2-40B4-BE49-F238E27FC236}">
                        <a16:creationId xmlns:a16="http://schemas.microsoft.com/office/drawing/2014/main" id="{A9AF7B83-1FC0-4150-A933-1121BCF697EA}"/>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grpSp>
          </p:grpSp>
          <p:sp>
            <p:nvSpPr>
              <p:cNvPr id="39" name="矩形 38">
                <a:extLst>
                  <a:ext uri="{FF2B5EF4-FFF2-40B4-BE49-F238E27FC236}">
                    <a16:creationId xmlns:a16="http://schemas.microsoft.com/office/drawing/2014/main" id="{5BDE0F46-AEFA-4558-9C26-6A0D0B4C1A17}"/>
                  </a:ext>
                </a:extLst>
              </p:cNvPr>
              <p:cNvSpPr/>
              <p:nvPr/>
            </p:nvSpPr>
            <p:spPr>
              <a:xfrm>
                <a:off x="2309209" y="2113884"/>
                <a:ext cx="3022287" cy="727166"/>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400" b="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48V</a:t>
                </a:r>
                <a:r>
                  <a:rPr lang="zh-CN" altLang="en-US" sz="2400" b="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全浮充系统</a:t>
                </a:r>
                <a:endParaRPr lang="zh-CN" altLang="en-US" sz="3200" b="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endParaRPr>
              </a:p>
            </p:txBody>
          </p:sp>
        </p:grpSp>
      </p:grpSp>
      <p:grpSp>
        <p:nvGrpSpPr>
          <p:cNvPr id="12" name="组合 11">
            <a:extLst>
              <a:ext uri="{FF2B5EF4-FFF2-40B4-BE49-F238E27FC236}">
                <a16:creationId xmlns:a16="http://schemas.microsoft.com/office/drawing/2014/main" id="{00C694F2-BBD4-43B9-A5B6-97AF1C02643C}"/>
              </a:ext>
            </a:extLst>
          </p:cNvPr>
          <p:cNvGrpSpPr/>
          <p:nvPr/>
        </p:nvGrpSpPr>
        <p:grpSpPr>
          <a:xfrm>
            <a:off x="6433253" y="1250972"/>
            <a:ext cx="3791214" cy="4190267"/>
            <a:chOff x="6433253" y="1250972"/>
            <a:chExt cx="3791214" cy="4190267"/>
          </a:xfrm>
        </p:grpSpPr>
        <p:pic>
          <p:nvPicPr>
            <p:cNvPr id="7" name="图片 6">
              <a:extLst>
                <a:ext uri="{FF2B5EF4-FFF2-40B4-BE49-F238E27FC236}">
                  <a16:creationId xmlns:a16="http://schemas.microsoft.com/office/drawing/2014/main" id="{CD5EDAC3-05E7-4732-8D8A-A0D88F9EF1C6}"/>
                </a:ext>
              </a:extLst>
            </p:cNvPr>
            <p:cNvPicPr>
              <a:picLocks noChangeAspect="1"/>
            </p:cNvPicPr>
            <p:nvPr/>
          </p:nvPicPr>
          <p:blipFill>
            <a:blip r:embed="rId3">
              <a:extLst>
                <a:ext uri="{28A0092B-C50C-407E-A947-70E740481C1C}">
                  <a14:useLocalDpi xmlns:a14="http://schemas.microsoft.com/office/drawing/2010/main" val="0"/>
                </a:ext>
              </a:extLst>
            </a:blip>
            <a:srcRect l="1850" t="1086"/>
            <a:stretch>
              <a:fillRect/>
            </a:stretch>
          </p:blipFill>
          <p:spPr>
            <a:xfrm>
              <a:off x="6433253" y="1250972"/>
              <a:ext cx="3791214" cy="3669480"/>
            </a:xfrm>
            <a:prstGeom prst="rect">
              <a:avLst/>
            </a:prstGeom>
          </p:spPr>
        </p:pic>
        <p:grpSp>
          <p:nvGrpSpPr>
            <p:cNvPr id="46" name="组合 45">
              <a:extLst>
                <a:ext uri="{FF2B5EF4-FFF2-40B4-BE49-F238E27FC236}">
                  <a16:creationId xmlns:a16="http://schemas.microsoft.com/office/drawing/2014/main" id="{12BFA4CA-F878-4B3B-93E7-F73C0C4759F9}"/>
                </a:ext>
              </a:extLst>
            </p:cNvPr>
            <p:cNvGrpSpPr/>
            <p:nvPr/>
          </p:nvGrpSpPr>
          <p:grpSpPr>
            <a:xfrm>
              <a:off x="6706652" y="4959438"/>
              <a:ext cx="3418298" cy="481801"/>
              <a:chOff x="1690890" y="2262491"/>
              <a:chExt cx="4250643" cy="599118"/>
            </a:xfrm>
          </p:grpSpPr>
          <p:grpSp>
            <p:nvGrpSpPr>
              <p:cNvPr id="47" name="组合 46">
                <a:extLst>
                  <a:ext uri="{FF2B5EF4-FFF2-40B4-BE49-F238E27FC236}">
                    <a16:creationId xmlns:a16="http://schemas.microsoft.com/office/drawing/2014/main" id="{5F47B12B-5919-4E1A-8C13-F9874FFDC8EC}"/>
                  </a:ext>
                </a:extLst>
              </p:cNvPr>
              <p:cNvGrpSpPr/>
              <p:nvPr/>
            </p:nvGrpSpPr>
            <p:grpSpPr>
              <a:xfrm>
                <a:off x="1690890" y="2337122"/>
                <a:ext cx="4250643" cy="524487"/>
                <a:chOff x="4049647" y="1392577"/>
                <a:chExt cx="4250643" cy="524487"/>
              </a:xfrm>
            </p:grpSpPr>
            <p:grpSp>
              <p:nvGrpSpPr>
                <p:cNvPr id="49" name="组合 48">
                  <a:extLst>
                    <a:ext uri="{FF2B5EF4-FFF2-40B4-BE49-F238E27FC236}">
                      <a16:creationId xmlns:a16="http://schemas.microsoft.com/office/drawing/2014/main" id="{F2701622-6A94-483B-B9D3-571DB5877D1F}"/>
                    </a:ext>
                  </a:extLst>
                </p:cNvPr>
                <p:cNvGrpSpPr/>
                <p:nvPr/>
              </p:nvGrpSpPr>
              <p:grpSpPr>
                <a:xfrm>
                  <a:off x="4590584" y="1392577"/>
                  <a:ext cx="3709706" cy="524487"/>
                  <a:chOff x="4590584" y="1389765"/>
                  <a:chExt cx="3709706" cy="524487"/>
                </a:xfrm>
              </p:grpSpPr>
              <p:sp>
                <p:nvSpPr>
                  <p:cNvPr id="57" name="平行四边形 56">
                    <a:extLst>
                      <a:ext uri="{FF2B5EF4-FFF2-40B4-BE49-F238E27FC236}">
                        <a16:creationId xmlns:a16="http://schemas.microsoft.com/office/drawing/2014/main" id="{8B84EF41-CDE9-44EB-99D8-D40218892C6A}"/>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8" name="平行四边形 57">
                    <a:extLst>
                      <a:ext uri="{FF2B5EF4-FFF2-40B4-BE49-F238E27FC236}">
                        <a16:creationId xmlns:a16="http://schemas.microsoft.com/office/drawing/2014/main" id="{FE7A233D-7E27-4F5B-83D0-DA13DB491604}"/>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grpSp>
            <p:grpSp>
              <p:nvGrpSpPr>
                <p:cNvPr id="50" name="组合 49">
                  <a:extLst>
                    <a:ext uri="{FF2B5EF4-FFF2-40B4-BE49-F238E27FC236}">
                      <a16:creationId xmlns:a16="http://schemas.microsoft.com/office/drawing/2014/main" id="{A16DCECB-3A87-4CBF-A98E-51B117EA8A3F}"/>
                    </a:ext>
                  </a:extLst>
                </p:cNvPr>
                <p:cNvGrpSpPr/>
                <p:nvPr/>
              </p:nvGrpSpPr>
              <p:grpSpPr>
                <a:xfrm flipH="1">
                  <a:off x="4049647" y="1392577"/>
                  <a:ext cx="3709706" cy="524487"/>
                  <a:chOff x="4590584" y="1389765"/>
                  <a:chExt cx="3709706" cy="524487"/>
                </a:xfrm>
              </p:grpSpPr>
              <p:sp>
                <p:nvSpPr>
                  <p:cNvPr id="51" name="平行四边形 50">
                    <a:extLst>
                      <a:ext uri="{FF2B5EF4-FFF2-40B4-BE49-F238E27FC236}">
                        <a16:creationId xmlns:a16="http://schemas.microsoft.com/office/drawing/2014/main" id="{32587197-5CE2-4317-8089-54FBEECC9781}"/>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6" name="平行四边形 55">
                    <a:extLst>
                      <a:ext uri="{FF2B5EF4-FFF2-40B4-BE49-F238E27FC236}">
                        <a16:creationId xmlns:a16="http://schemas.microsoft.com/office/drawing/2014/main" id="{145368B2-A0FD-4559-B9D7-EBDFC266AA0C}"/>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grpSp>
          </p:grpSp>
          <p:sp>
            <p:nvSpPr>
              <p:cNvPr id="48" name="矩形 47">
                <a:extLst>
                  <a:ext uri="{FF2B5EF4-FFF2-40B4-BE49-F238E27FC236}">
                    <a16:creationId xmlns:a16="http://schemas.microsoft.com/office/drawing/2014/main" id="{02920F8B-8D5A-41DC-91DF-6CD7DF599E90}"/>
                  </a:ext>
                </a:extLst>
              </p:cNvPr>
              <p:cNvSpPr/>
              <p:nvPr/>
            </p:nvSpPr>
            <p:spPr>
              <a:xfrm>
                <a:off x="2285289" y="2262491"/>
                <a:ext cx="3070127" cy="57407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+24V</a:t>
                </a:r>
                <a:r>
                  <a:rPr lang="zh-CN" altLang="en-US" sz="2400" b="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全浮充系统</a:t>
                </a:r>
              </a:p>
            </p:txBody>
          </p:sp>
        </p:grpSp>
      </p:grpSp>
    </p:spTree>
    <p:extLst>
      <p:ext uri="{BB962C8B-B14F-4D97-AF65-F5344CB8AC3E}">
        <p14:creationId xmlns:p14="http://schemas.microsoft.com/office/powerpoint/2010/main" val="30822280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 dur="5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100000">
                                          <p:val>
                                            <p:strVal val="#ppt_x"/>
                                          </p:val>
                                        </p:tav>
                                      </p:tavLst>
                                    </p:anim>
                                    <p:anim calcmode="lin" valueType="num">
                                      <p:cBhvr>
                                        <p:cTn id="8" dur="500" fill="hold"/>
                                        <p:tgtEl>
                                          <p:spTgt spid="20"/>
                                        </p:tgtEl>
                                        <p:attrNameLst>
                                          <p:attrName>ppt_y</p:attrName>
                                        </p:attrNameLst>
                                      </p:cBhvr>
                                      <p:tavLst>
                                        <p:tav tm="0">
                                          <p:val>
                                            <p:strVal val="#ppt_y-#ppt_h/2"/>
                                          </p:val>
                                        </p:tav>
                                        <p:tav tm="100000">
                                          <p:val>
                                            <p:strVal val="#ppt_y"/>
                                          </p:val>
                                        </p:tav>
                                      </p:tavLst>
                                    </p:anim>
                                    <p:anim calcmode="lin" valueType="num">
                                      <p:cBhvr>
                                        <p:cTn id="9" dur="500" fill="hold"/>
                                        <p:tgtEl>
                                          <p:spTgt spid="20"/>
                                        </p:tgtEl>
                                        <p:attrNameLst>
                                          <p:attrName>ppt_w</p:attrName>
                                        </p:attrNameLst>
                                      </p:cBhvr>
                                      <p:tavLst>
                                        <p:tav tm="0">
                                          <p:val>
                                            <p:strVal val="#ppt_w"/>
                                          </p:val>
                                        </p:tav>
                                        <p:tav tm="100000">
                                          <p:val>
                                            <p:strVal val="#ppt_w"/>
                                          </p:val>
                                        </p:tav>
                                      </p:tavLst>
                                    </p:anim>
                                    <p:anim calcmode="lin" valueType="num">
                                      <p:cBhvr>
                                        <p:cTn id="10" dur="500" fill="hold"/>
                                        <p:tgtEl>
                                          <p:spTgt spid="20"/>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22" presetClass="entr" presetSubtype="8" dur="50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par>
                          <p:cTn id="15" fill="hold" nodeType="afterGroup">
                            <p:stCondLst>
                              <p:cond delay="1000"/>
                            </p:stCondLst>
                            <p:childTnLst>
                              <p:par>
                                <p:cTn id="16" presetID="22" presetClass="entr" presetSubtype="8" dur="50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20" name="组合 19">
            <a:extLst>
              <a:ext uri="{FF2B5EF4-FFF2-40B4-BE49-F238E27FC236}">
                <a16:creationId xmlns:a16="http://schemas.microsoft.com/office/drawing/2014/main" id="{AA8800A4-4068-41FB-AF86-730F6AC8FEC3}"/>
              </a:ext>
            </a:extLst>
          </p:cNvPr>
          <p:cNvGrpSpPr/>
          <p:nvPr/>
        </p:nvGrpSpPr>
        <p:grpSpPr>
          <a:xfrm>
            <a:off x="4007716" y="-2"/>
            <a:ext cx="4176568" cy="723481"/>
            <a:chOff x="2475244" y="-2"/>
            <a:chExt cx="7241512" cy="723481"/>
          </a:xfrm>
        </p:grpSpPr>
        <p:sp>
          <p:nvSpPr>
            <p:cNvPr id="21" name="矩形: 圆顶角 20">
              <a:extLst>
                <a:ext uri="{FF2B5EF4-FFF2-40B4-BE49-F238E27FC236}">
                  <a16:creationId xmlns:a16="http://schemas.microsoft.com/office/drawing/2014/main" id="{3399D24F-664F-4CA6-93C1-7F32667794D5}"/>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34" name="文本框 33">
              <a:extLst>
                <a:ext uri="{FF2B5EF4-FFF2-40B4-BE49-F238E27FC236}">
                  <a16:creationId xmlns:a16="http://schemas.microsoft.com/office/drawing/2014/main" id="{4262C216-32AD-410B-8E9A-7EC8D8AA392F}"/>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蓄电池的端电压</a:t>
              </a:r>
            </a:p>
          </p:txBody>
        </p:sp>
      </p:grpSp>
      <p:sp>
        <p:nvSpPr>
          <p:cNvPr id="26" name="文本框 25">
            <a:extLst>
              <a:ext uri="{FF2B5EF4-FFF2-40B4-BE49-F238E27FC236}">
                <a16:creationId xmlns:a16="http://schemas.microsoft.com/office/drawing/2014/main" id="{5CD2E820-B99E-4F77-A571-0C272BEC25A3}"/>
              </a:ext>
            </a:extLst>
          </p:cNvPr>
          <p:cNvSpPr txBox="1"/>
          <p:nvPr/>
        </p:nvSpPr>
        <p:spPr>
          <a:xfrm>
            <a:off x="828673" y="1400823"/>
            <a:ext cx="10382251" cy="1164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30000"/>
              </a:lnSpc>
            </a:pPr>
            <a:r>
              <a:rPr lang="zh-CN" altLang="en-US" sz="2800" b="1">
                <a:ea typeface="宋体" panose="02010600030101010101" pitchFamily="2" charset="-122"/>
              </a:rPr>
              <a:t>       </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蓄电池的电动势</a:t>
            </a:r>
            <a:r>
              <a:rPr lang="en-US" altLang="zh-CN" sz="2800" i="1">
                <a:latin typeface="Times New Roman" panose="02020603050405020304" pitchFamily="18" charset="0"/>
                <a:ea typeface="思源黑体 CN Normal" panose="020b0400000000000000" pitchFamily="34" charset="-122"/>
                <a:cs typeface="Times New Roman" panose="02020603050405020304" pitchFamily="18" charset="0"/>
              </a:rPr>
              <a:t>E </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等于蓄电池的开路电压。单体铅酸蓄电池</a:t>
            </a:r>
            <a:r>
              <a:rPr lang="en-US" altLang="zh-CN" sz="2800" i="1">
                <a:latin typeface="Times New Roman" panose="02020603050405020304" pitchFamily="18" charset="0"/>
                <a:ea typeface="思源黑体 CN Normal" panose="020b0400000000000000" pitchFamily="34" charset="-122"/>
                <a:cs typeface="Times New Roman" panose="02020603050405020304" pitchFamily="18" charset="0"/>
              </a:rPr>
              <a:t>E </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的标称值为</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2V </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，出厂时单体电池开路电压一般为</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2.11V~2.18V </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a:t>
            </a:r>
          </a:p>
        </p:txBody>
      </p:sp>
      <p:grpSp>
        <p:nvGrpSpPr>
          <p:cNvPr id="32" name="组合 31">
            <a:extLst>
              <a:ext uri="{FF2B5EF4-FFF2-40B4-BE49-F238E27FC236}">
                <a16:creationId xmlns:a16="http://schemas.microsoft.com/office/drawing/2014/main" id="{277E70DB-2242-44EE-9A63-4BFCF7424350}"/>
              </a:ext>
            </a:extLst>
          </p:cNvPr>
          <p:cNvGrpSpPr/>
          <p:nvPr/>
        </p:nvGrpSpPr>
        <p:grpSpPr>
          <a:xfrm>
            <a:off x="1325436" y="4125182"/>
            <a:ext cx="9541127" cy="1434821"/>
            <a:chOff x="3238921" y="2527505"/>
            <a:chExt cx="5714158" cy="1434821"/>
          </a:xfrm>
        </p:grpSpPr>
        <p:grpSp>
          <p:nvGrpSpPr>
            <p:cNvPr id="33" name="组合 32">
              <a:extLst>
                <a:ext uri="{FF2B5EF4-FFF2-40B4-BE49-F238E27FC236}">
                  <a16:creationId xmlns:a16="http://schemas.microsoft.com/office/drawing/2014/main" id="{B37D65BE-9C64-4155-89B1-5586CB93D8DD}"/>
                </a:ext>
              </a:extLst>
            </p:cNvPr>
            <p:cNvGrpSpPr/>
            <p:nvPr/>
          </p:nvGrpSpPr>
          <p:grpSpPr>
            <a:xfrm>
              <a:off x="3238921" y="2527505"/>
              <a:ext cx="5714158" cy="1434821"/>
              <a:chOff x="3838645" y="2502039"/>
              <a:chExt cx="4985328" cy="1434821"/>
            </a:xfrm>
          </p:grpSpPr>
          <p:cxnSp>
            <p:nvCxnSpPr>
              <p:cNvPr id="36" name="直接连接符 35">
                <a:extLst>
                  <a:ext uri="{FF2B5EF4-FFF2-40B4-BE49-F238E27FC236}">
                    <a16:creationId xmlns:a16="http://schemas.microsoft.com/office/drawing/2014/main" id="{0163454D-2696-4059-B292-F20D34DBACEA}"/>
                  </a:ext>
                </a:extLst>
              </p:cNvPr>
              <p:cNvCxnSpPr/>
              <p:nvPr/>
            </p:nvCxnSpPr>
            <p:spPr>
              <a:xfrm>
                <a:off x="3838645" y="2502039"/>
                <a:ext cx="4973934" cy="0"/>
              </a:xfrm>
              <a:prstGeom prst="line">
                <a:avLst/>
              </a:prstGeom>
              <a:ln>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4A51CD08-F752-4AA8-8FC0-7D35B6A18DE8}"/>
                  </a:ext>
                </a:extLst>
              </p:cNvPr>
              <p:cNvCxnSpPr/>
              <p:nvPr/>
            </p:nvCxnSpPr>
            <p:spPr>
              <a:xfrm>
                <a:off x="3850039" y="3936860"/>
                <a:ext cx="4973934" cy="0"/>
              </a:xfrm>
              <a:prstGeom prst="line">
                <a:avLst/>
              </a:prstGeom>
              <a:ln>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sp>
          <p:nvSpPr>
            <p:cNvPr id="35" name="矩形 34">
              <a:extLst>
                <a:ext uri="{FF2B5EF4-FFF2-40B4-BE49-F238E27FC236}">
                  <a16:creationId xmlns:a16="http://schemas.microsoft.com/office/drawing/2014/main" id="{9F30BA4B-15D8-42A1-8009-2CD5D63C4291}"/>
                </a:ext>
              </a:extLst>
            </p:cNvPr>
            <p:cNvSpPr/>
            <p:nvPr/>
          </p:nvSpPr>
          <p:spPr>
            <a:xfrm>
              <a:off x="3378035" y="2631625"/>
              <a:ext cx="5529524" cy="11649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一组电池内，各电池间的开路电压，最高与最低差值应不大于</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20mV</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2V</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电池）、 </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100mV</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12V</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电池）。 </a:t>
              </a:r>
            </a:p>
          </p:txBody>
        </p:sp>
      </p:grpSp>
      <p:grpSp>
        <p:nvGrpSpPr>
          <p:cNvPr id="53" name="组合 52">
            <a:extLst>
              <a:ext uri="{FF2B5EF4-FFF2-40B4-BE49-F238E27FC236}">
                <a16:creationId xmlns:a16="http://schemas.microsoft.com/office/drawing/2014/main" id="{9DC1FA81-A4B1-4BD4-83D8-E19BDF15D65B}"/>
              </a:ext>
            </a:extLst>
          </p:cNvPr>
          <p:cNvGrpSpPr/>
          <p:nvPr/>
        </p:nvGrpSpPr>
        <p:grpSpPr>
          <a:xfrm>
            <a:off x="1363439" y="2908426"/>
            <a:ext cx="9465121" cy="798981"/>
            <a:chOff x="1363439" y="4316115"/>
            <a:chExt cx="9465121" cy="1498940"/>
          </a:xfrm>
        </p:grpSpPr>
        <p:grpSp>
          <p:nvGrpSpPr>
            <p:cNvPr id="54" name="组合 53">
              <a:extLst>
                <a:ext uri="{FF2B5EF4-FFF2-40B4-BE49-F238E27FC236}">
                  <a16:creationId xmlns:a16="http://schemas.microsoft.com/office/drawing/2014/main" id="{7578CBD8-2C27-4C97-A446-39FAF016E898}"/>
                </a:ext>
              </a:extLst>
            </p:cNvPr>
            <p:cNvGrpSpPr/>
            <p:nvPr/>
          </p:nvGrpSpPr>
          <p:grpSpPr>
            <a:xfrm>
              <a:off x="1363439" y="4316115"/>
              <a:ext cx="9465121" cy="1498940"/>
              <a:chOff x="1135890" y="4333370"/>
              <a:chExt cx="9465121" cy="1498940"/>
            </a:xfrm>
          </p:grpSpPr>
          <p:sp>
            <p:nvSpPr>
              <p:cNvPr id="60" name="矩形: 圆角 59">
                <a:extLst>
                  <a:ext uri="{FF2B5EF4-FFF2-40B4-BE49-F238E27FC236}">
                    <a16:creationId xmlns:a16="http://schemas.microsoft.com/office/drawing/2014/main" id="{85436492-ED24-471A-A9C4-B01AB0225558}"/>
                  </a:ext>
                </a:extLst>
              </p:cNvPr>
              <p:cNvSpPr/>
              <p:nvPr/>
            </p:nvSpPr>
            <p:spPr>
              <a:xfrm>
                <a:off x="1135890" y="4333370"/>
                <a:ext cx="9465121" cy="1498940"/>
              </a:xfrm>
              <a:prstGeom prst="roundRect">
                <a:avLst>
                  <a:gd name="adj" fmla="val 728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sp>
            <p:nvSpPr>
              <p:cNvPr id="61" name="TextBox 19">
                <a:extLst>
                  <a:ext uri="{FF2B5EF4-FFF2-40B4-BE49-F238E27FC236}">
                    <a16:creationId xmlns:a16="http://schemas.microsoft.com/office/drawing/2014/main" id="{07562949-531C-4775-964A-16CA38714766}"/>
                  </a:ext>
                </a:extLst>
              </p:cNvPr>
              <p:cNvSpPr txBox="1"/>
              <p:nvPr/>
            </p:nvSpPr>
            <p:spPr>
              <a:xfrm>
                <a:off x="1870874" y="4459695"/>
                <a:ext cx="8493378" cy="113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电势与电解液密度有关，密度大电势会有所升高。</a:t>
                </a:r>
              </a:p>
            </p:txBody>
          </p:sp>
        </p:grpSp>
        <p:cxnSp>
          <p:nvCxnSpPr>
            <p:cNvPr id="55" name="直接连接符 54">
              <a:extLst>
                <a:ext uri="{FF2B5EF4-FFF2-40B4-BE49-F238E27FC236}">
                  <a16:creationId xmlns:a16="http://schemas.microsoft.com/office/drawing/2014/main" id="{AF04EE27-5260-4598-8FCD-E3CFFB622DA4}"/>
                </a:ext>
              </a:extLst>
            </p:cNvPr>
            <p:cNvCxnSpPr/>
            <p:nvPr/>
          </p:nvCxnSpPr>
          <p:spPr>
            <a:xfrm flipH="1">
              <a:off x="1363439"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27F884CE-BBB8-41B5-B0E7-4702F2364EAF}"/>
                </a:ext>
              </a:extLst>
            </p:cNvPr>
            <p:cNvCxnSpPr/>
            <p:nvPr/>
          </p:nvCxnSpPr>
          <p:spPr>
            <a:xfrm flipH="1">
              <a:off x="10828560"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57981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 dur="5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100000">
                                          <p:val>
                                            <p:strVal val="#ppt_x"/>
                                          </p:val>
                                        </p:tav>
                                      </p:tavLst>
                                    </p:anim>
                                    <p:anim calcmode="lin" valueType="num">
                                      <p:cBhvr>
                                        <p:cTn id="8" dur="500" fill="hold"/>
                                        <p:tgtEl>
                                          <p:spTgt spid="20"/>
                                        </p:tgtEl>
                                        <p:attrNameLst>
                                          <p:attrName>ppt_y</p:attrName>
                                        </p:attrNameLst>
                                      </p:cBhvr>
                                      <p:tavLst>
                                        <p:tav tm="0">
                                          <p:val>
                                            <p:strVal val="#ppt_y-#ppt_h/2"/>
                                          </p:val>
                                        </p:tav>
                                        <p:tav tm="100000">
                                          <p:val>
                                            <p:strVal val="#ppt_y"/>
                                          </p:val>
                                        </p:tav>
                                      </p:tavLst>
                                    </p:anim>
                                    <p:anim calcmode="lin" valueType="num">
                                      <p:cBhvr>
                                        <p:cTn id="9" dur="500" fill="hold"/>
                                        <p:tgtEl>
                                          <p:spTgt spid="20"/>
                                        </p:tgtEl>
                                        <p:attrNameLst>
                                          <p:attrName>ppt_w</p:attrName>
                                        </p:attrNameLst>
                                      </p:cBhvr>
                                      <p:tavLst>
                                        <p:tav tm="0">
                                          <p:val>
                                            <p:strVal val="#ppt_w"/>
                                          </p:val>
                                        </p:tav>
                                        <p:tav tm="100000">
                                          <p:val>
                                            <p:strVal val="#ppt_w"/>
                                          </p:val>
                                        </p:tav>
                                      </p:tavLst>
                                    </p:anim>
                                    <p:anim calcmode="lin" valueType="num">
                                      <p:cBhvr>
                                        <p:cTn id="10" dur="500" fill="hold"/>
                                        <p:tgtEl>
                                          <p:spTgt spid="20"/>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22" presetClass="entr" presetSubtype="8" dur="500"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childTnLst>
                          </p:cTn>
                        </p:par>
                        <p:par>
                          <p:cTn id="15" fill="hold" nodeType="afterGroup">
                            <p:stCondLst>
                              <p:cond delay="1000"/>
                            </p:stCondLst>
                            <p:childTnLst>
                              <p:par>
                                <p:cTn id="16" presetID="16" presetClass="entr" presetSubtype="37" dur="500"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barn(outVertical)">
                                      <p:cBhvr>
                                        <p:cTn id="18" dur="500"/>
                                        <p:tgtEl>
                                          <p:spTgt spid="53"/>
                                        </p:tgtEl>
                                      </p:cBhvr>
                                    </p:animEffect>
                                  </p:childTnLst>
                                </p:cTn>
                              </p:par>
                            </p:childTnLst>
                          </p:cTn>
                        </p:par>
                        <p:par>
                          <p:cTn id="19" fill="hold" nodeType="afterGroup">
                            <p:stCondLst>
                              <p:cond delay="1500"/>
                            </p:stCondLst>
                            <p:childTnLst>
                              <p:par>
                                <p:cTn id="20" presetID="16" presetClass="entr" presetSubtype="37" dur="500"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arn(outVertical)">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grpSp>
        <p:nvGrpSpPr>
          <p:cNvPr id="20" name="组合 19">
            <a:extLst>
              <a:ext uri="{FF2B5EF4-FFF2-40B4-BE49-F238E27FC236}">
                <a16:creationId xmlns:a16="http://schemas.microsoft.com/office/drawing/2014/main" id="{AA8800A4-4068-41FB-AF86-730F6AC8FEC3}"/>
              </a:ext>
            </a:extLst>
          </p:cNvPr>
          <p:cNvGrpSpPr/>
          <p:nvPr/>
        </p:nvGrpSpPr>
        <p:grpSpPr>
          <a:xfrm>
            <a:off x="4007716" y="-2"/>
            <a:ext cx="4176568" cy="723481"/>
            <a:chOff x="2475244" y="-2"/>
            <a:chExt cx="7241512" cy="723481"/>
          </a:xfrm>
        </p:grpSpPr>
        <p:sp>
          <p:nvSpPr>
            <p:cNvPr id="21" name="矩形: 圆顶角 20">
              <a:extLst>
                <a:ext uri="{FF2B5EF4-FFF2-40B4-BE49-F238E27FC236}">
                  <a16:creationId xmlns:a16="http://schemas.microsoft.com/office/drawing/2014/main" id="{3399D24F-664F-4CA6-93C1-7F32667794D5}"/>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34" name="文本框 33">
              <a:extLst>
                <a:ext uri="{FF2B5EF4-FFF2-40B4-BE49-F238E27FC236}">
                  <a16:creationId xmlns:a16="http://schemas.microsoft.com/office/drawing/2014/main" id="{4262C216-32AD-410B-8E9A-7EC8D8AA392F}"/>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蓄电池的端电压</a:t>
              </a:r>
            </a:p>
          </p:txBody>
        </p:sp>
      </p:grpSp>
      <p:grpSp>
        <p:nvGrpSpPr>
          <p:cNvPr id="9" name="组合 8">
            <a:extLst>
              <a:ext uri="{FF2B5EF4-FFF2-40B4-BE49-F238E27FC236}">
                <a16:creationId xmlns:a16="http://schemas.microsoft.com/office/drawing/2014/main" id="{3EC11F09-77BE-4212-ADB1-4CC78B890806}"/>
              </a:ext>
            </a:extLst>
          </p:cNvPr>
          <p:cNvGrpSpPr/>
          <p:nvPr/>
        </p:nvGrpSpPr>
        <p:grpSpPr>
          <a:xfrm>
            <a:off x="1587863" y="1384494"/>
            <a:ext cx="5232611" cy="1171982"/>
            <a:chOff x="1587863" y="1384494"/>
            <a:chExt cx="5232611" cy="1171982"/>
          </a:xfrm>
        </p:grpSpPr>
        <p:grpSp>
          <p:nvGrpSpPr>
            <p:cNvPr id="17" name="组合 16">
              <a:extLst>
                <a:ext uri="{FF2B5EF4-FFF2-40B4-BE49-F238E27FC236}">
                  <a16:creationId xmlns:a16="http://schemas.microsoft.com/office/drawing/2014/main" id="{9980F665-FEF3-47A0-BB7E-8231F5B91DE2}"/>
                </a:ext>
              </a:extLst>
            </p:cNvPr>
            <p:cNvGrpSpPr/>
            <p:nvPr/>
          </p:nvGrpSpPr>
          <p:grpSpPr>
            <a:xfrm>
              <a:off x="1587863" y="1384494"/>
              <a:ext cx="4250962" cy="523220"/>
              <a:chOff x="452914" y="1840189"/>
              <a:chExt cx="4250962" cy="523220"/>
            </a:xfrm>
          </p:grpSpPr>
          <p:sp>
            <p:nvSpPr>
              <p:cNvPr id="18" name="TextBox 2">
                <a:extLst>
                  <a:ext uri="{FF2B5EF4-FFF2-40B4-BE49-F238E27FC236}">
                    <a16:creationId xmlns:a16="http://schemas.microsoft.com/office/drawing/2014/main" id="{2AFE4AD0-B1FB-4DA2-B2D5-54D8C4B3BAC4}"/>
                  </a:ext>
                </a:extLst>
              </p:cNvPr>
              <p:cNvSpPr>
                <a:spLocks noChangeArrowheads="1"/>
              </p:cNvSpPr>
              <p:nvPr/>
            </p:nvSpPr>
            <p:spPr bwMode="auto">
              <a:xfrm>
                <a:off x="875811" y="1840189"/>
                <a:ext cx="38280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蓄电池放电时，端电压：</a:t>
                </a:r>
              </a:p>
            </p:txBody>
          </p:sp>
          <p:grpSp>
            <p:nvGrpSpPr>
              <p:cNvPr id="19" name="组合 18">
                <a:extLst>
                  <a:ext uri="{FF2B5EF4-FFF2-40B4-BE49-F238E27FC236}">
                    <a16:creationId xmlns:a16="http://schemas.microsoft.com/office/drawing/2014/main" id="{8FE77A58-B837-4E6A-B341-679925F54FAB}"/>
                  </a:ext>
                </a:extLst>
              </p:cNvPr>
              <p:cNvGrpSpPr/>
              <p:nvPr/>
            </p:nvGrpSpPr>
            <p:grpSpPr>
              <a:xfrm>
                <a:off x="452914" y="1911539"/>
                <a:ext cx="456088" cy="369161"/>
                <a:chOff x="7114233" y="1005350"/>
                <a:chExt cx="586647" cy="474836"/>
              </a:xfrm>
            </p:grpSpPr>
            <p:sp>
              <p:nvSpPr>
                <p:cNvPr id="22" name="箭头: V 形 21">
                  <a:extLst>
                    <a:ext uri="{FF2B5EF4-FFF2-40B4-BE49-F238E27FC236}">
                      <a16:creationId xmlns:a16="http://schemas.microsoft.com/office/drawing/2014/main" id="{2FF4F36E-5F54-4E6E-B928-C8D329577723}"/>
                    </a:ext>
                  </a:extLst>
                </p:cNvPr>
                <p:cNvSpPr/>
                <p:nvPr/>
              </p:nvSpPr>
              <p:spPr>
                <a:xfrm>
                  <a:off x="7114233" y="1005350"/>
                  <a:ext cx="586647" cy="426373"/>
                </a:xfrm>
                <a:prstGeom prst="chevron">
                  <a:avLst>
                    <a:gd name="adj" fmla="val 3586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sp>
              <p:nvSpPr>
                <p:cNvPr id="23" name="箭头: V 形 22">
                  <a:extLst>
                    <a:ext uri="{FF2B5EF4-FFF2-40B4-BE49-F238E27FC236}">
                      <a16:creationId xmlns:a16="http://schemas.microsoft.com/office/drawing/2014/main" id="{61EECD33-B7AA-4FA5-BB04-0843D2256E97}"/>
                    </a:ext>
                  </a:extLst>
                </p:cNvPr>
                <p:cNvSpPr/>
                <p:nvPr/>
              </p:nvSpPr>
              <p:spPr>
                <a:xfrm>
                  <a:off x="7356359" y="1184577"/>
                  <a:ext cx="344521" cy="29560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grpSp>
        </p:grpSp>
        <p:sp>
          <p:nvSpPr>
            <p:cNvPr id="24" name="文本框 23">
              <a:extLst>
                <a:ext uri="{FF2B5EF4-FFF2-40B4-BE49-F238E27FC236}">
                  <a16:creationId xmlns:a16="http://schemas.microsoft.com/office/drawing/2014/main" id="{934E1729-102A-4B52-8FCC-0B8C3E8C64F1}"/>
                </a:ext>
              </a:extLst>
            </p:cNvPr>
            <p:cNvSpPr txBox="1"/>
            <p:nvPr/>
          </p:nvSpPr>
          <p:spPr>
            <a:xfrm>
              <a:off x="5344099" y="2033256"/>
              <a:ext cx="1476375"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i="1">
                  <a:latin typeface="Times New Roman" panose="02020603050405020304" pitchFamily="18" charset="0"/>
                  <a:ea typeface="宋体" panose="02010600030101010101" pitchFamily="2" charset="-122"/>
                  <a:cs typeface="Times New Roman" panose="02020603050405020304" pitchFamily="18" charset="0"/>
                </a:rPr>
                <a:t>U=E-Ir</a:t>
              </a:r>
              <a:r>
                <a:rPr lang="en-US" altLang="zh-CN" sz="280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a:latin typeface="Times New Roman" panose="02020603050405020304" pitchFamily="18" charset="0"/>
                <a:cs typeface="Times New Roman" panose="02020603050405020304" pitchFamily="18" charset="0"/>
              </a:endParaRPr>
            </a:p>
          </p:txBody>
        </p:sp>
      </p:grpSp>
      <p:grpSp>
        <p:nvGrpSpPr>
          <p:cNvPr id="10" name="组合 9">
            <a:extLst>
              <a:ext uri="{FF2B5EF4-FFF2-40B4-BE49-F238E27FC236}">
                <a16:creationId xmlns:a16="http://schemas.microsoft.com/office/drawing/2014/main" id="{7325E620-3B3E-4B33-9487-931AC61F76F6}"/>
              </a:ext>
            </a:extLst>
          </p:cNvPr>
          <p:cNvGrpSpPr/>
          <p:nvPr/>
        </p:nvGrpSpPr>
        <p:grpSpPr>
          <a:xfrm>
            <a:off x="1587863" y="3248731"/>
            <a:ext cx="5232037" cy="1171982"/>
            <a:chOff x="1587863" y="3248731"/>
            <a:chExt cx="5232037" cy="1171982"/>
          </a:xfrm>
        </p:grpSpPr>
        <p:grpSp>
          <p:nvGrpSpPr>
            <p:cNvPr id="25" name="组合 24">
              <a:extLst>
                <a:ext uri="{FF2B5EF4-FFF2-40B4-BE49-F238E27FC236}">
                  <a16:creationId xmlns:a16="http://schemas.microsoft.com/office/drawing/2014/main" id="{CE5838D2-6522-491A-B727-F28FA319FCDF}"/>
                </a:ext>
              </a:extLst>
            </p:cNvPr>
            <p:cNvGrpSpPr/>
            <p:nvPr/>
          </p:nvGrpSpPr>
          <p:grpSpPr>
            <a:xfrm>
              <a:off x="1587863" y="3248731"/>
              <a:ext cx="4250962" cy="523220"/>
              <a:chOff x="452914" y="1840189"/>
              <a:chExt cx="4250962" cy="523220"/>
            </a:xfrm>
          </p:grpSpPr>
          <p:sp>
            <p:nvSpPr>
              <p:cNvPr id="27" name="TextBox 2">
                <a:extLst>
                  <a:ext uri="{FF2B5EF4-FFF2-40B4-BE49-F238E27FC236}">
                    <a16:creationId xmlns:a16="http://schemas.microsoft.com/office/drawing/2014/main" id="{130936D5-B870-40CA-89C3-C72BC16C7E67}"/>
                  </a:ext>
                </a:extLst>
              </p:cNvPr>
              <p:cNvSpPr>
                <a:spLocks noChangeArrowheads="1"/>
              </p:cNvSpPr>
              <p:nvPr/>
            </p:nvSpPr>
            <p:spPr bwMode="auto">
              <a:xfrm>
                <a:off x="875811" y="1840189"/>
                <a:ext cx="38280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蓄电池充电时，端电压：</a:t>
                </a:r>
              </a:p>
            </p:txBody>
          </p:sp>
          <p:grpSp>
            <p:nvGrpSpPr>
              <p:cNvPr id="28" name="组合 27">
                <a:extLst>
                  <a:ext uri="{FF2B5EF4-FFF2-40B4-BE49-F238E27FC236}">
                    <a16:creationId xmlns:a16="http://schemas.microsoft.com/office/drawing/2014/main" id="{70EE5DBE-4311-4A3B-936F-98BCD967D928}"/>
                  </a:ext>
                </a:extLst>
              </p:cNvPr>
              <p:cNvGrpSpPr/>
              <p:nvPr/>
            </p:nvGrpSpPr>
            <p:grpSpPr>
              <a:xfrm>
                <a:off x="452914" y="1911539"/>
                <a:ext cx="456088" cy="369161"/>
                <a:chOff x="7114233" y="1005350"/>
                <a:chExt cx="586647" cy="474836"/>
              </a:xfrm>
            </p:grpSpPr>
            <p:sp>
              <p:nvSpPr>
                <p:cNvPr id="29" name="箭头: V 形 28">
                  <a:extLst>
                    <a:ext uri="{FF2B5EF4-FFF2-40B4-BE49-F238E27FC236}">
                      <a16:creationId xmlns:a16="http://schemas.microsoft.com/office/drawing/2014/main" id="{F84DCFEC-458F-4787-B33A-5640060DA369}"/>
                    </a:ext>
                  </a:extLst>
                </p:cNvPr>
                <p:cNvSpPr/>
                <p:nvPr/>
              </p:nvSpPr>
              <p:spPr>
                <a:xfrm>
                  <a:off x="7114233" y="1005350"/>
                  <a:ext cx="586647" cy="426373"/>
                </a:xfrm>
                <a:prstGeom prst="chevron">
                  <a:avLst>
                    <a:gd name="adj" fmla="val 3586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sp>
              <p:nvSpPr>
                <p:cNvPr id="30" name="箭头: V 形 29">
                  <a:extLst>
                    <a:ext uri="{FF2B5EF4-FFF2-40B4-BE49-F238E27FC236}">
                      <a16:creationId xmlns:a16="http://schemas.microsoft.com/office/drawing/2014/main" id="{D888B162-35DF-49C8-9516-0B64490313BA}"/>
                    </a:ext>
                  </a:extLst>
                </p:cNvPr>
                <p:cNvSpPr/>
                <p:nvPr/>
              </p:nvSpPr>
              <p:spPr>
                <a:xfrm>
                  <a:off x="7356359" y="1184577"/>
                  <a:ext cx="344521" cy="29560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grpSp>
        </p:grpSp>
        <p:sp>
          <p:nvSpPr>
            <p:cNvPr id="31" name="文本框 30">
              <a:extLst>
                <a:ext uri="{FF2B5EF4-FFF2-40B4-BE49-F238E27FC236}">
                  <a16:creationId xmlns:a16="http://schemas.microsoft.com/office/drawing/2014/main" id="{55BFD29C-6670-479B-989B-83BDD0461949}"/>
                </a:ext>
              </a:extLst>
            </p:cNvPr>
            <p:cNvSpPr txBox="1"/>
            <p:nvPr/>
          </p:nvSpPr>
          <p:spPr>
            <a:xfrm>
              <a:off x="5343525" y="3897493"/>
              <a:ext cx="1476375"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i="1">
                  <a:latin typeface="Times New Roman" panose="02020603050405020304" pitchFamily="18" charset="0"/>
                  <a:ea typeface="宋体" panose="02010600030101010101" pitchFamily="2" charset="-122"/>
                  <a:cs typeface="Times New Roman" panose="02020603050405020304" pitchFamily="18" charset="0"/>
                </a:rPr>
                <a:t>U=E+Ir </a:t>
              </a:r>
            </a:p>
          </p:txBody>
        </p:sp>
      </p:grpSp>
      <p:sp>
        <p:nvSpPr>
          <p:cNvPr id="37" name="文本框 36">
            <a:extLst>
              <a:ext uri="{FF2B5EF4-FFF2-40B4-BE49-F238E27FC236}">
                <a16:creationId xmlns:a16="http://schemas.microsoft.com/office/drawing/2014/main" id="{C1A8EBFF-03EF-488E-A8C0-BCC33AE3B0D5}"/>
              </a:ext>
            </a:extLst>
          </p:cNvPr>
          <p:cNvSpPr txBox="1"/>
          <p:nvPr/>
        </p:nvSpPr>
        <p:spPr>
          <a:xfrm>
            <a:off x="2043951" y="4973793"/>
            <a:ext cx="4452673" cy="57477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20000"/>
              </a:lnSpc>
              <a:spcBef>
                <a:spcPct val="30000"/>
              </a:spcBef>
            </a:pP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充时电</a:t>
            </a:r>
            <a:r>
              <a:rPr lang="en-US" altLang="zh-CN" sz="2800" i="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U&gt;E</a:t>
            </a: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，放电时</a:t>
            </a:r>
            <a:r>
              <a:rPr lang="en-US" altLang="zh-CN" sz="2800" i="1">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U&lt;E</a:t>
            </a: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 </a:t>
            </a:r>
          </a:p>
        </p:txBody>
      </p:sp>
      <p:pic>
        <p:nvPicPr>
          <p:cNvPr id="5" name="图片 4">
            <a:extLst>
              <a:ext uri="{FF2B5EF4-FFF2-40B4-BE49-F238E27FC236}">
                <a16:creationId xmlns:a16="http://schemas.microsoft.com/office/drawing/2014/main" id="{E3ED66C0-7B98-43EF-A26E-50233D5239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801" y="1183729"/>
            <a:ext cx="3352008" cy="4487367"/>
          </a:xfrm>
          <a:prstGeom prst="rect">
            <a:avLst/>
          </a:prstGeom>
        </p:spPr>
      </p:pic>
      <p:contentPart p14:bwMode="auto" r:id="rId3">
        <p14:nvContentPartPr>
          <p14:cNvPr id="2" name="墨迹 1">
            <a:extLst>
              <a:ext uri="{FF2B5EF4-FFF2-40B4-BE49-F238E27FC236}">
                <a16:creationId xmlns:a16="http://schemas.microsoft.com/office/drawing/2014/main" id="{04387418-AD14-4E75-9890-7C0813088A5C}"/>
              </a:ext>
            </a:extLst>
          </p14:cNvPr>
          <p14:cNvContentPartPr/>
          <p14:nvPr/>
        </p14:nvContentPartPr>
        <p14:xfrm>
          <a:off x="6521400" y="2476440"/>
          <a:ext cx="3797640" cy="1968840"/>
        </p14:xfrm>
      </p:contentPart>
    </p:spTree>
    <p:extLst>
      <p:ext uri="{BB962C8B-B14F-4D97-AF65-F5344CB8AC3E}">
        <p14:creationId xmlns:p14="http://schemas.microsoft.com/office/powerpoint/2010/main" val="33149942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nodeType="afterGroup">
                            <p:stCondLst>
                              <p:cond delay="1000"/>
                            </p:stCondLst>
                            <p:childTnLst>
                              <p:par>
                                <p:cTn id="13" presetID="22" presetClass="entr" presetSubtype="8" dur="50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nodeType="afterGroup">
                            <p:stCondLst>
                              <p:cond delay="1500"/>
                            </p:stCondLst>
                            <p:childTnLst>
                              <p:par>
                                <p:cTn id="17" presetID="22" presetClass="entr" presetSubtype="8" dur="50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20" name="组合 19">
            <a:extLst>
              <a:ext uri="{FF2B5EF4-FFF2-40B4-BE49-F238E27FC236}">
                <a16:creationId xmlns:a16="http://schemas.microsoft.com/office/drawing/2014/main" id="{AA8800A4-4068-41FB-AF86-730F6AC8FEC3}"/>
              </a:ext>
            </a:extLst>
          </p:cNvPr>
          <p:cNvGrpSpPr/>
          <p:nvPr/>
        </p:nvGrpSpPr>
        <p:grpSpPr>
          <a:xfrm>
            <a:off x="4007716" y="-2"/>
            <a:ext cx="4176568" cy="723481"/>
            <a:chOff x="2475244" y="-2"/>
            <a:chExt cx="7241512" cy="723481"/>
          </a:xfrm>
        </p:grpSpPr>
        <p:sp>
          <p:nvSpPr>
            <p:cNvPr id="21" name="矩形: 圆顶角 20">
              <a:extLst>
                <a:ext uri="{FF2B5EF4-FFF2-40B4-BE49-F238E27FC236}">
                  <a16:creationId xmlns:a16="http://schemas.microsoft.com/office/drawing/2014/main" id="{3399D24F-664F-4CA6-93C1-7F32667794D5}"/>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34" name="文本框 33">
              <a:extLst>
                <a:ext uri="{FF2B5EF4-FFF2-40B4-BE49-F238E27FC236}">
                  <a16:creationId xmlns:a16="http://schemas.microsoft.com/office/drawing/2014/main" id="{4262C216-32AD-410B-8E9A-7EC8D8AA392F}"/>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蓄电池的端电压</a:t>
              </a:r>
            </a:p>
          </p:txBody>
        </p:sp>
      </p:grpSp>
      <p:pic>
        <p:nvPicPr>
          <p:cNvPr id="5" name="图片 4">
            <a:extLst>
              <a:ext uri="{FF2B5EF4-FFF2-40B4-BE49-F238E27FC236}">
                <a16:creationId xmlns:a16="http://schemas.microsoft.com/office/drawing/2014/main" id="{E3ED66C0-7B98-43EF-A26E-50233D5239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801" y="1183729"/>
            <a:ext cx="3352008" cy="4487367"/>
          </a:xfrm>
          <a:prstGeom prst="rect">
            <a:avLst/>
          </a:prstGeom>
        </p:spPr>
      </p:pic>
      <p:sp>
        <p:nvSpPr>
          <p:cNvPr id="26" name="文本框 25">
            <a:extLst>
              <a:ext uri="{FF2B5EF4-FFF2-40B4-BE49-F238E27FC236}">
                <a16:creationId xmlns:a16="http://schemas.microsoft.com/office/drawing/2014/main" id="{491CF6AF-80DE-4517-A145-FDE2BDD3C981}"/>
              </a:ext>
            </a:extLst>
          </p:cNvPr>
          <p:cNvSpPr txBox="1"/>
          <p:nvPr/>
        </p:nvSpPr>
        <p:spPr>
          <a:xfrm>
            <a:off x="945270" y="1384292"/>
            <a:ext cx="6131805" cy="116724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30000"/>
              </a:lnSpc>
              <a:spcBef>
                <a:spcPct val="20000"/>
              </a:spcBef>
            </a:pPr>
            <a:r>
              <a:rPr lang="zh-CN" altLang="en-US" sz="2800">
                <a:latin typeface="思源黑体 CN Normal" panose="020b0400000000000000" pitchFamily="34" charset="-122"/>
                <a:ea typeface="思源黑体 CN Normal" panose="020b0400000000000000" pitchFamily="34" charset="-122"/>
              </a:rPr>
              <a:t>         由于硫酸铅的导电性能比较差，因此放电后蓄电池的内阻</a:t>
            </a:r>
            <a:r>
              <a:rPr lang="en-US" altLang="zh-CN" sz="2800" i="1">
                <a:latin typeface="Times New Roman" panose="02020603050405020304" pitchFamily="18" charset="0"/>
                <a:ea typeface="思源黑体 CN Normal" panose="020b0400000000000000" pitchFamily="34" charset="-122"/>
                <a:cs typeface="Times New Roman" panose="02020603050405020304" pitchFamily="18" charset="0"/>
              </a:rPr>
              <a:t>r </a:t>
            </a:r>
            <a:r>
              <a:rPr lang="zh-CN" altLang="en-US" sz="2800">
                <a:latin typeface="思源黑体 CN Normal" panose="020b0400000000000000" pitchFamily="34" charset="-122"/>
                <a:ea typeface="思源黑体 CN Normal" panose="020b0400000000000000" pitchFamily="34" charset="-122"/>
              </a:rPr>
              <a:t>增加。</a:t>
            </a:r>
          </a:p>
        </p:txBody>
      </p:sp>
      <p:sp>
        <p:nvSpPr>
          <p:cNvPr id="32" name="文本框 31">
            <a:extLst>
              <a:ext uri="{FF2B5EF4-FFF2-40B4-BE49-F238E27FC236}">
                <a16:creationId xmlns:a16="http://schemas.microsoft.com/office/drawing/2014/main" id="{9155373E-7723-4389-BDC4-EB415D1A8BAF}"/>
              </a:ext>
            </a:extLst>
          </p:cNvPr>
          <p:cNvSpPr txBox="1"/>
          <p:nvPr/>
        </p:nvSpPr>
        <p:spPr>
          <a:xfrm>
            <a:off x="945270" y="2958090"/>
            <a:ext cx="6131805" cy="116724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eaLnBrk="1" hangingPunct="1">
              <a:lnSpc>
                <a:spcPct val="130000"/>
              </a:lnSpc>
              <a:spcBef>
                <a:spcPct val="20000"/>
              </a:spcBef>
              <a:buFont typeface="Arial" pitchFamily="34" charset="0"/>
              <a:buChar char="•"/>
            </a:pP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放电时，电解液密度减小，</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E </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值也相应地有所降低；</a:t>
            </a:r>
          </a:p>
        </p:txBody>
      </p:sp>
      <p:sp>
        <p:nvSpPr>
          <p:cNvPr id="33" name="文本框 32">
            <a:extLst>
              <a:ext uri="{FF2B5EF4-FFF2-40B4-BE49-F238E27FC236}">
                <a16:creationId xmlns:a16="http://schemas.microsoft.com/office/drawing/2014/main" id="{A97C8F91-C881-4A88-B799-5ACE7F14828C}"/>
              </a:ext>
            </a:extLst>
          </p:cNvPr>
          <p:cNvSpPr txBox="1"/>
          <p:nvPr/>
        </p:nvSpPr>
        <p:spPr>
          <a:xfrm>
            <a:off x="945270" y="4247612"/>
            <a:ext cx="6131805" cy="116724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eaLnBrk="1" hangingPunct="1">
              <a:lnSpc>
                <a:spcPct val="130000"/>
              </a:lnSpc>
              <a:spcBef>
                <a:spcPct val="20000"/>
              </a:spcBef>
              <a:buFont typeface="Arial" pitchFamily="34" charset="0"/>
              <a:buChar char="•"/>
            </a:pP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充电时，电解液密度增大，</a:t>
            </a:r>
            <a:r>
              <a:rPr lang="en-US" altLang="zh-CN" sz="2800">
                <a:latin typeface="Times New Roman" panose="02020603050405020304" pitchFamily="18" charset="0"/>
                <a:ea typeface="思源黑体 CN Normal" panose="020b0400000000000000" pitchFamily="34" charset="-122"/>
                <a:cs typeface="Times New Roman" panose="02020603050405020304" pitchFamily="18" charset="0"/>
              </a:rPr>
              <a:t>E </a:t>
            </a: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值相应地有所升高 。</a:t>
            </a:r>
          </a:p>
        </p:txBody>
      </p:sp>
    </p:spTree>
    <p:extLst>
      <p:ext uri="{BB962C8B-B14F-4D97-AF65-F5344CB8AC3E}">
        <p14:creationId xmlns:p14="http://schemas.microsoft.com/office/powerpoint/2010/main" val="28050048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nodeType="afterGroup">
                            <p:stCondLst>
                              <p:cond delay="500"/>
                            </p:stCondLst>
                            <p:childTnLst>
                              <p:par>
                                <p:cTn id="9" presetID="22" presetClass="entr" presetSubtype="8" dur="50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nodeType="afterGroup">
                            <p:stCondLst>
                              <p:cond delay="1000"/>
                            </p:stCondLst>
                            <p:childTnLst>
                              <p:par>
                                <p:cTn id="13" presetID="22" presetClass="entr" presetSubtype="8" dur="50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2" grpId="0"/>
      <p:bldP spid="33"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22" name="组合 21">
            <a:extLst>
              <a:ext uri="{FF2B5EF4-FFF2-40B4-BE49-F238E27FC236}">
                <a16:creationId xmlns:a16="http://schemas.microsoft.com/office/drawing/2014/main" id="{0C3D425C-5908-4E47-8785-B81D6950F6C3}"/>
              </a:ext>
            </a:extLst>
          </p:cNvPr>
          <p:cNvGrpSpPr/>
          <p:nvPr/>
        </p:nvGrpSpPr>
        <p:grpSpPr>
          <a:xfrm>
            <a:off x="1495639" y="1732546"/>
            <a:ext cx="9202820" cy="3392908"/>
            <a:chOff x="1495639" y="2444921"/>
            <a:chExt cx="9202820" cy="3392908"/>
          </a:xfrm>
        </p:grpSpPr>
        <p:sp>
          <p:nvSpPr>
            <p:cNvPr id="23" name="Rectangle: Rounded Corners 9">
              <a:extLst>
                <a:ext uri="{FF2B5EF4-FFF2-40B4-BE49-F238E27FC236}">
                  <a16:creationId xmlns:a16="http://schemas.microsoft.com/office/drawing/2014/main" id="{C4117FC7-2AA0-4FD4-B6C6-952B77B7E747}"/>
                </a:ext>
              </a:extLst>
            </p:cNvPr>
            <p:cNvSpPr/>
            <p:nvPr/>
          </p:nvSpPr>
          <p:spPr>
            <a:xfrm>
              <a:off x="1501847" y="2444921"/>
              <a:ext cx="9188306" cy="3364143"/>
            </a:xfrm>
            <a:prstGeom prst="roundRect">
              <a:avLst>
                <a:gd name="adj" fmla="val 2232"/>
              </a:avLst>
            </a:prstGeom>
            <a:solidFill>
              <a:schemeClr val="bg1"/>
            </a:solidFill>
            <a:ln>
              <a:noFill/>
            </a:ln>
            <a:effectLst>
              <a:outerShdw blurRad="215900" dist="381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nvGrpSpPr>
            <p:cNvPr id="24" name="Group 14">
              <a:extLst>
                <a:ext uri="{FF2B5EF4-FFF2-40B4-BE49-F238E27FC236}">
                  <a16:creationId xmlns:a16="http://schemas.microsoft.com/office/drawing/2014/main" id="{5642450F-E0FC-4252-95BC-67BEEC95AD57}"/>
                </a:ext>
              </a:extLst>
            </p:cNvPr>
            <p:cNvGrpSpPr/>
            <p:nvPr/>
          </p:nvGrpSpPr>
          <p:grpSpPr>
            <a:xfrm>
              <a:off x="1615096" y="2652373"/>
              <a:ext cx="295275" cy="246132"/>
              <a:chOff x="466725" y="3385706"/>
              <a:chExt cx="295275" cy="246132"/>
            </a:xfrm>
          </p:grpSpPr>
          <p:sp>
            <p:nvSpPr>
              <p:cNvPr id="35" name="Rectangle: Rounded Corners 15">
                <a:extLst>
                  <a:ext uri="{FF2B5EF4-FFF2-40B4-BE49-F238E27FC236}">
                    <a16:creationId xmlns:a16="http://schemas.microsoft.com/office/drawing/2014/main" id="{61A66CA7-952C-4730-8DB3-51BAD29E37FC}"/>
                  </a:ext>
                </a:extLst>
              </p:cNvPr>
              <p:cNvSpPr/>
              <p:nvPr/>
            </p:nvSpPr>
            <p:spPr>
              <a:xfrm>
                <a:off x="466725" y="3385706"/>
                <a:ext cx="295275" cy="922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6" name="Rectangle: Rounded Corners 16">
                <a:extLst>
                  <a:ext uri="{FF2B5EF4-FFF2-40B4-BE49-F238E27FC236}">
                    <a16:creationId xmlns:a16="http://schemas.microsoft.com/office/drawing/2014/main" id="{531935DD-95AF-46FF-A708-E6AB979707B9}"/>
                  </a:ext>
                </a:extLst>
              </p:cNvPr>
              <p:cNvSpPr/>
              <p:nvPr/>
            </p:nvSpPr>
            <p:spPr>
              <a:xfrm>
                <a:off x="578644" y="3539593"/>
                <a:ext cx="183355" cy="92245"/>
              </a:xfrm>
              <a:prstGeom prst="roundRect">
                <a:avLst>
                  <a:gd name="adj" fmla="val 50000"/>
                </a:avLst>
              </a:prstGeom>
              <a:solidFill>
                <a:srgbClr val="2C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sp>
          <p:nvSpPr>
            <p:cNvPr id="25" name="TextBox 19">
              <a:extLst>
                <a:ext uri="{FF2B5EF4-FFF2-40B4-BE49-F238E27FC236}">
                  <a16:creationId xmlns:a16="http://schemas.microsoft.com/office/drawing/2014/main" id="{5C4889ED-C827-4C52-8E74-752134FAA104}"/>
                </a:ext>
              </a:extLst>
            </p:cNvPr>
            <p:cNvSpPr txBox="1"/>
            <p:nvPr/>
          </p:nvSpPr>
          <p:spPr>
            <a:xfrm>
              <a:off x="1762733" y="2703812"/>
              <a:ext cx="8737970" cy="22875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rPr>
                <a:t>         在市电正常时，蓄电池与整流器并联运行，蓄电池自放电引起的容量损失便在全浮充过程被补足，这时，蓄电池组起平滑滤波作用。因为电池组对交流成分有旁路作用，从而保证了负载设备对电压的要求。</a:t>
              </a:r>
            </a:p>
          </p:txBody>
        </p:sp>
        <p:grpSp>
          <p:nvGrpSpPr>
            <p:cNvPr id="27" name="Group 149">
              <a:extLst>
                <a:ext uri="{FF2B5EF4-FFF2-40B4-BE49-F238E27FC236}">
                  <a16:creationId xmlns:a16="http://schemas.microsoft.com/office/drawing/2014/main" id="{FEE1E6EB-C378-4FBD-832D-69F3932FD8CA}"/>
                </a:ext>
              </a:extLst>
            </p:cNvPr>
            <p:cNvGrpSpPr/>
            <p:nvPr/>
          </p:nvGrpSpPr>
          <p:grpSpPr>
            <a:xfrm>
              <a:off x="1495639" y="2592386"/>
              <a:ext cx="9202820" cy="3016915"/>
              <a:chOff x="-1894563" y="1003138"/>
              <a:chExt cx="16360797" cy="5363480"/>
            </a:xfrm>
          </p:grpSpPr>
          <p:sp>
            <p:nvSpPr>
              <p:cNvPr id="29" name="Freeform: Shape 148">
                <a:extLst>
                  <a:ext uri="{FF2B5EF4-FFF2-40B4-BE49-F238E27FC236}">
                    <a16:creationId xmlns:a16="http://schemas.microsoft.com/office/drawing/2014/main" id="{251AF860-18A2-46B5-8ECA-99FDBF4DA232}"/>
                  </a:ext>
                </a:extLst>
              </p:cNvPr>
              <p:cNvSpPr/>
              <p:nvPr/>
            </p:nvSpPr>
            <p:spPr>
              <a:xfrm>
                <a:off x="-1894563" y="4765721"/>
                <a:ext cx="2541522" cy="896722"/>
              </a:xfrm>
              <a:custGeom>
                <a:gdLst>
                  <a:gd name="connsiteX0" fmla="*/ 0 w 2541522"/>
                  <a:gd name="connsiteY0" fmla="*/ 0 h 896722"/>
                  <a:gd name="connsiteX1" fmla="*/ 2093161 w 2541522"/>
                  <a:gd name="connsiteY1" fmla="*/ 0 h 896722"/>
                  <a:gd name="connsiteX2" fmla="*/ 2541522 w 2541522"/>
                  <a:gd name="connsiteY2" fmla="*/ 448361 h 896722"/>
                  <a:gd name="connsiteX3" fmla="*/ 2093161 w 2541522"/>
                  <a:gd name="connsiteY3" fmla="*/ 896722 h 896722"/>
                  <a:gd name="connsiteX4" fmla="*/ 0 w 2541522"/>
                  <a:gd name="connsiteY4" fmla="*/ 896722 h 8967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2541522" h="896722">
                    <a:moveTo>
                      <a:pt x="0" y="0"/>
                    </a:moveTo>
                    <a:lnTo>
                      <a:pt x="2093161" y="0"/>
                    </a:lnTo>
                    <a:cubicBezTo>
                      <a:pt x="2340784" y="0"/>
                      <a:pt x="2541522" y="200738"/>
                      <a:pt x="2541522" y="448361"/>
                    </a:cubicBezTo>
                    <a:cubicBezTo>
                      <a:pt x="2541522" y="695984"/>
                      <a:pt x="2340784" y="896722"/>
                      <a:pt x="2093161" y="896722"/>
                    </a:cubicBezTo>
                    <a:lnTo>
                      <a:pt x="0" y="896722"/>
                    </a:lnTo>
                    <a:close/>
                  </a:path>
                </a:pathLst>
              </a:cu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0" name="Freeform: Shape 146">
                <a:extLst>
                  <a:ext uri="{FF2B5EF4-FFF2-40B4-BE49-F238E27FC236}">
                    <a16:creationId xmlns:a16="http://schemas.microsoft.com/office/drawing/2014/main" id="{1B23C225-EC7F-4E65-B954-F059C70555D7}"/>
                  </a:ext>
                </a:extLst>
              </p:cNvPr>
              <p:cNvSpPr/>
              <p:nvPr/>
            </p:nvSpPr>
            <p:spPr>
              <a:xfrm>
                <a:off x="13569420" y="1003138"/>
                <a:ext cx="896814" cy="344801"/>
              </a:xfrm>
              <a:custGeom>
                <a:gdLst>
                  <a:gd name="connsiteX0" fmla="*/ 172401 w 896815"/>
                  <a:gd name="connsiteY0" fmla="*/ 0 h 344802"/>
                  <a:gd name="connsiteX1" fmla="*/ 896815 w 896815"/>
                  <a:gd name="connsiteY1" fmla="*/ 0 h 344802"/>
                  <a:gd name="connsiteX2" fmla="*/ 896815 w 896815"/>
                  <a:gd name="connsiteY2" fmla="*/ 344802 h 344802"/>
                  <a:gd name="connsiteX3" fmla="*/ 172401 w 896815"/>
                  <a:gd name="connsiteY3" fmla="*/ 344802 h 344802"/>
                  <a:gd name="connsiteX4" fmla="*/ 0 w 896815"/>
                  <a:gd name="connsiteY4" fmla="*/ 172401 h 344802"/>
                  <a:gd name="connsiteX5" fmla="*/ 172401 w 896815"/>
                  <a:gd name="connsiteY5" fmla="*/ 0 h 34480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814" h="344802">
                    <a:moveTo>
                      <a:pt x="172401" y="0"/>
                    </a:moveTo>
                    <a:lnTo>
                      <a:pt x="896815" y="0"/>
                    </a:lnTo>
                    <a:lnTo>
                      <a:pt x="896815" y="344802"/>
                    </a:lnTo>
                    <a:lnTo>
                      <a:pt x="172401" y="344802"/>
                    </a:lnTo>
                    <a:cubicBezTo>
                      <a:pt x="77187" y="344802"/>
                      <a:pt x="0" y="267615"/>
                      <a:pt x="0" y="172401"/>
                    </a:cubicBezTo>
                    <a:cubicBezTo>
                      <a:pt x="0" y="77187"/>
                      <a:pt x="77187" y="0"/>
                      <a:pt x="172401" y="0"/>
                    </a:cubicBezTo>
                    <a:close/>
                  </a:path>
                </a:pathLst>
              </a:cu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1" name="Rectangle: Rounded Corners 143">
                <a:extLst>
                  <a:ext uri="{FF2B5EF4-FFF2-40B4-BE49-F238E27FC236}">
                    <a16:creationId xmlns:a16="http://schemas.microsoft.com/office/drawing/2014/main" id="{0742E78F-48D2-441E-BE27-CB5EE17DEA6B}"/>
                  </a:ext>
                </a:extLst>
              </p:cNvPr>
              <p:cNvSpPr/>
              <p:nvPr/>
            </p:nvSpPr>
            <p:spPr>
              <a:xfrm>
                <a:off x="-520967" y="5855779"/>
                <a:ext cx="1900135" cy="510839"/>
              </a:xfrm>
              <a:prstGeom prst="roundRect">
                <a:avLst>
                  <a:gd name="adj" fmla="val 50000"/>
                </a:avLst>
              </a:pr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pic>
          <p:nvPicPr>
            <p:cNvPr id="28" name="图片 27">
              <a:extLst>
                <a:ext uri="{FF2B5EF4-FFF2-40B4-BE49-F238E27FC236}">
                  <a16:creationId xmlns:a16="http://schemas.microsoft.com/office/drawing/2014/main" id="{2982EC99-18B2-4237-98D1-FA333E7E87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687089" y="4269927"/>
              <a:ext cx="2009272" cy="1567902"/>
            </a:xfrm>
            <a:prstGeom prst="rect">
              <a:avLst/>
            </a:prstGeom>
          </p:spPr>
        </p:pic>
      </p:grpSp>
      <p:grpSp>
        <p:nvGrpSpPr>
          <p:cNvPr id="37" name="组合 36">
            <a:extLst>
              <a:ext uri="{FF2B5EF4-FFF2-40B4-BE49-F238E27FC236}">
                <a16:creationId xmlns:a16="http://schemas.microsoft.com/office/drawing/2014/main" id="{92EB4F60-44D0-4324-ABCF-E54893E951ED}"/>
              </a:ext>
            </a:extLst>
          </p:cNvPr>
          <p:cNvGrpSpPr/>
          <p:nvPr/>
        </p:nvGrpSpPr>
        <p:grpSpPr>
          <a:xfrm>
            <a:off x="4832783" y="-2"/>
            <a:ext cx="2526434" cy="723481"/>
            <a:chOff x="2475244" y="-2"/>
            <a:chExt cx="7241512" cy="723481"/>
          </a:xfrm>
        </p:grpSpPr>
        <p:sp>
          <p:nvSpPr>
            <p:cNvPr id="38" name="矩形: 圆顶角 37">
              <a:extLst>
                <a:ext uri="{FF2B5EF4-FFF2-40B4-BE49-F238E27FC236}">
                  <a16:creationId xmlns:a16="http://schemas.microsoft.com/office/drawing/2014/main" id="{FE2F88F7-7EAC-4020-A14A-59D76F995E86}"/>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39" name="文本框 38">
              <a:extLst>
                <a:ext uri="{FF2B5EF4-FFF2-40B4-BE49-F238E27FC236}">
                  <a16:creationId xmlns:a16="http://schemas.microsoft.com/office/drawing/2014/main" id="{138C339C-282F-4275-A857-065F627A19A0}"/>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浮充电压</a:t>
              </a:r>
            </a:p>
          </p:txBody>
        </p:sp>
      </p:grpSp>
    </p:spTree>
    <p:extLst>
      <p:ext uri="{BB962C8B-B14F-4D97-AF65-F5344CB8AC3E}">
        <p14:creationId xmlns:p14="http://schemas.microsoft.com/office/powerpoint/2010/main" val="36754123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 dur="5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ppt_x</p:attrName>
                                        </p:attrNameLst>
                                      </p:cBhvr>
                                      <p:tavLst>
                                        <p:tav tm="0">
                                          <p:val>
                                            <p:strVal val="#ppt_x"/>
                                          </p:val>
                                        </p:tav>
                                        <p:tav tm="100000">
                                          <p:val>
                                            <p:strVal val="#ppt_x"/>
                                          </p:val>
                                        </p:tav>
                                      </p:tavLst>
                                    </p:anim>
                                    <p:anim calcmode="lin" valueType="num">
                                      <p:cBhvr>
                                        <p:cTn id="8" dur="500" fill="hold"/>
                                        <p:tgtEl>
                                          <p:spTgt spid="37"/>
                                        </p:tgtEl>
                                        <p:attrNameLst>
                                          <p:attrName>ppt_y</p:attrName>
                                        </p:attrNameLst>
                                      </p:cBhvr>
                                      <p:tavLst>
                                        <p:tav tm="0">
                                          <p:val>
                                            <p:strVal val="#ppt_y-#ppt_h/2"/>
                                          </p:val>
                                        </p:tav>
                                        <p:tav tm="100000">
                                          <p:val>
                                            <p:strVal val="#ppt_y"/>
                                          </p:val>
                                        </p:tav>
                                      </p:tavLst>
                                    </p:anim>
                                    <p:anim calcmode="lin" valueType="num">
                                      <p:cBhvr>
                                        <p:cTn id="9" dur="500" fill="hold"/>
                                        <p:tgtEl>
                                          <p:spTgt spid="37"/>
                                        </p:tgtEl>
                                        <p:attrNameLst>
                                          <p:attrName>ppt_w</p:attrName>
                                        </p:attrNameLst>
                                      </p:cBhvr>
                                      <p:tavLst>
                                        <p:tav tm="0">
                                          <p:val>
                                            <p:strVal val="#ppt_w"/>
                                          </p:val>
                                        </p:tav>
                                        <p:tav tm="100000">
                                          <p:val>
                                            <p:strVal val="#ppt_w"/>
                                          </p:val>
                                        </p:tav>
                                      </p:tavLst>
                                    </p:anim>
                                    <p:anim calcmode="lin" valueType="num">
                                      <p:cBhvr>
                                        <p:cTn id="10" dur="500" fill="hold"/>
                                        <p:tgtEl>
                                          <p:spTgt spid="37"/>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17" presetClass="entr" presetSubtype="10" dur="50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22" name="组合 21">
            <a:extLst>
              <a:ext uri="{FF2B5EF4-FFF2-40B4-BE49-F238E27FC236}">
                <a16:creationId xmlns:a16="http://schemas.microsoft.com/office/drawing/2014/main" id="{0C3D425C-5908-4E47-8785-B81D6950F6C3}"/>
              </a:ext>
            </a:extLst>
          </p:cNvPr>
          <p:cNvGrpSpPr/>
          <p:nvPr/>
        </p:nvGrpSpPr>
        <p:grpSpPr>
          <a:xfrm>
            <a:off x="1495639" y="1890292"/>
            <a:ext cx="9202820" cy="3392908"/>
            <a:chOff x="1495639" y="2444921"/>
            <a:chExt cx="9202820" cy="3392908"/>
          </a:xfrm>
        </p:grpSpPr>
        <p:sp>
          <p:nvSpPr>
            <p:cNvPr id="23" name="Rectangle: Rounded Corners 9">
              <a:extLst>
                <a:ext uri="{FF2B5EF4-FFF2-40B4-BE49-F238E27FC236}">
                  <a16:creationId xmlns:a16="http://schemas.microsoft.com/office/drawing/2014/main" id="{C4117FC7-2AA0-4FD4-B6C6-952B77B7E747}"/>
                </a:ext>
              </a:extLst>
            </p:cNvPr>
            <p:cNvSpPr/>
            <p:nvPr/>
          </p:nvSpPr>
          <p:spPr>
            <a:xfrm>
              <a:off x="1501847" y="2444921"/>
              <a:ext cx="9188306" cy="3364143"/>
            </a:xfrm>
            <a:prstGeom prst="roundRect">
              <a:avLst>
                <a:gd name="adj" fmla="val 2232"/>
              </a:avLst>
            </a:prstGeom>
            <a:solidFill>
              <a:schemeClr val="bg1"/>
            </a:solidFill>
            <a:ln>
              <a:noFill/>
            </a:ln>
            <a:effectLst>
              <a:outerShdw blurRad="215900" dist="381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nvGrpSpPr>
            <p:cNvPr id="24" name="Group 14">
              <a:extLst>
                <a:ext uri="{FF2B5EF4-FFF2-40B4-BE49-F238E27FC236}">
                  <a16:creationId xmlns:a16="http://schemas.microsoft.com/office/drawing/2014/main" id="{5642450F-E0FC-4252-95BC-67BEEC95AD57}"/>
                </a:ext>
              </a:extLst>
            </p:cNvPr>
            <p:cNvGrpSpPr/>
            <p:nvPr/>
          </p:nvGrpSpPr>
          <p:grpSpPr>
            <a:xfrm>
              <a:off x="1615096" y="2652373"/>
              <a:ext cx="295275" cy="246132"/>
              <a:chOff x="466725" y="3385706"/>
              <a:chExt cx="295275" cy="246132"/>
            </a:xfrm>
          </p:grpSpPr>
          <p:sp>
            <p:nvSpPr>
              <p:cNvPr id="35" name="Rectangle: Rounded Corners 15">
                <a:extLst>
                  <a:ext uri="{FF2B5EF4-FFF2-40B4-BE49-F238E27FC236}">
                    <a16:creationId xmlns:a16="http://schemas.microsoft.com/office/drawing/2014/main" id="{61A66CA7-952C-4730-8DB3-51BAD29E37FC}"/>
                  </a:ext>
                </a:extLst>
              </p:cNvPr>
              <p:cNvSpPr/>
              <p:nvPr/>
            </p:nvSpPr>
            <p:spPr>
              <a:xfrm>
                <a:off x="466725" y="3385706"/>
                <a:ext cx="295275" cy="922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6" name="Rectangle: Rounded Corners 16">
                <a:extLst>
                  <a:ext uri="{FF2B5EF4-FFF2-40B4-BE49-F238E27FC236}">
                    <a16:creationId xmlns:a16="http://schemas.microsoft.com/office/drawing/2014/main" id="{531935DD-95AF-46FF-A708-E6AB979707B9}"/>
                  </a:ext>
                </a:extLst>
              </p:cNvPr>
              <p:cNvSpPr/>
              <p:nvPr/>
            </p:nvSpPr>
            <p:spPr>
              <a:xfrm>
                <a:off x="578644" y="3539593"/>
                <a:ext cx="183355" cy="92245"/>
              </a:xfrm>
              <a:prstGeom prst="roundRect">
                <a:avLst>
                  <a:gd name="adj" fmla="val 50000"/>
                </a:avLst>
              </a:prstGeom>
              <a:solidFill>
                <a:srgbClr val="2C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sp>
          <p:nvSpPr>
            <p:cNvPr id="25" name="TextBox 19">
              <a:extLst>
                <a:ext uri="{FF2B5EF4-FFF2-40B4-BE49-F238E27FC236}">
                  <a16:creationId xmlns:a16="http://schemas.microsoft.com/office/drawing/2014/main" id="{5C4889ED-C827-4C52-8E74-752134FAA104}"/>
                </a:ext>
              </a:extLst>
            </p:cNvPr>
            <p:cNvSpPr txBox="1"/>
            <p:nvPr/>
          </p:nvSpPr>
          <p:spPr>
            <a:xfrm>
              <a:off x="1762733" y="3103315"/>
              <a:ext cx="8737970" cy="17273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rPr>
                <a:t>         在市电中断或整流器发生故障时，由蓄电池单独向负荷供电，以确保通信不中断。一般说电池组平时并不放电，负载的电流全部由整流器供给。</a:t>
              </a:r>
            </a:p>
          </p:txBody>
        </p:sp>
        <p:grpSp>
          <p:nvGrpSpPr>
            <p:cNvPr id="27" name="Group 149">
              <a:extLst>
                <a:ext uri="{FF2B5EF4-FFF2-40B4-BE49-F238E27FC236}">
                  <a16:creationId xmlns:a16="http://schemas.microsoft.com/office/drawing/2014/main" id="{FEE1E6EB-C378-4FBD-832D-69F3932FD8CA}"/>
                </a:ext>
              </a:extLst>
            </p:cNvPr>
            <p:cNvGrpSpPr/>
            <p:nvPr/>
          </p:nvGrpSpPr>
          <p:grpSpPr>
            <a:xfrm>
              <a:off x="1495639" y="2592386"/>
              <a:ext cx="9202820" cy="3016915"/>
              <a:chOff x="-1894563" y="1003138"/>
              <a:chExt cx="16360797" cy="5363480"/>
            </a:xfrm>
          </p:grpSpPr>
          <p:sp>
            <p:nvSpPr>
              <p:cNvPr id="29" name="Freeform: Shape 148">
                <a:extLst>
                  <a:ext uri="{FF2B5EF4-FFF2-40B4-BE49-F238E27FC236}">
                    <a16:creationId xmlns:a16="http://schemas.microsoft.com/office/drawing/2014/main" id="{251AF860-18A2-46B5-8ECA-99FDBF4DA232}"/>
                  </a:ext>
                </a:extLst>
              </p:cNvPr>
              <p:cNvSpPr/>
              <p:nvPr/>
            </p:nvSpPr>
            <p:spPr>
              <a:xfrm>
                <a:off x="-1894563" y="4765721"/>
                <a:ext cx="2541522" cy="896722"/>
              </a:xfrm>
              <a:custGeom>
                <a:gdLst>
                  <a:gd name="connsiteX0" fmla="*/ 0 w 2541522"/>
                  <a:gd name="connsiteY0" fmla="*/ 0 h 896722"/>
                  <a:gd name="connsiteX1" fmla="*/ 2093161 w 2541522"/>
                  <a:gd name="connsiteY1" fmla="*/ 0 h 896722"/>
                  <a:gd name="connsiteX2" fmla="*/ 2541522 w 2541522"/>
                  <a:gd name="connsiteY2" fmla="*/ 448361 h 896722"/>
                  <a:gd name="connsiteX3" fmla="*/ 2093161 w 2541522"/>
                  <a:gd name="connsiteY3" fmla="*/ 896722 h 896722"/>
                  <a:gd name="connsiteX4" fmla="*/ 0 w 2541522"/>
                  <a:gd name="connsiteY4" fmla="*/ 896722 h 8967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2541522" h="896722">
                    <a:moveTo>
                      <a:pt x="0" y="0"/>
                    </a:moveTo>
                    <a:lnTo>
                      <a:pt x="2093161" y="0"/>
                    </a:lnTo>
                    <a:cubicBezTo>
                      <a:pt x="2340784" y="0"/>
                      <a:pt x="2541522" y="200738"/>
                      <a:pt x="2541522" y="448361"/>
                    </a:cubicBezTo>
                    <a:cubicBezTo>
                      <a:pt x="2541522" y="695984"/>
                      <a:pt x="2340784" y="896722"/>
                      <a:pt x="2093161" y="896722"/>
                    </a:cubicBezTo>
                    <a:lnTo>
                      <a:pt x="0" y="896722"/>
                    </a:lnTo>
                    <a:close/>
                  </a:path>
                </a:pathLst>
              </a:cu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0" name="Freeform: Shape 146">
                <a:extLst>
                  <a:ext uri="{FF2B5EF4-FFF2-40B4-BE49-F238E27FC236}">
                    <a16:creationId xmlns:a16="http://schemas.microsoft.com/office/drawing/2014/main" id="{1B23C225-EC7F-4E65-B954-F059C70555D7}"/>
                  </a:ext>
                </a:extLst>
              </p:cNvPr>
              <p:cNvSpPr/>
              <p:nvPr/>
            </p:nvSpPr>
            <p:spPr>
              <a:xfrm>
                <a:off x="13569420" y="1003138"/>
                <a:ext cx="896814" cy="344801"/>
              </a:xfrm>
              <a:custGeom>
                <a:gdLst>
                  <a:gd name="connsiteX0" fmla="*/ 172401 w 896815"/>
                  <a:gd name="connsiteY0" fmla="*/ 0 h 344802"/>
                  <a:gd name="connsiteX1" fmla="*/ 896815 w 896815"/>
                  <a:gd name="connsiteY1" fmla="*/ 0 h 344802"/>
                  <a:gd name="connsiteX2" fmla="*/ 896815 w 896815"/>
                  <a:gd name="connsiteY2" fmla="*/ 344802 h 344802"/>
                  <a:gd name="connsiteX3" fmla="*/ 172401 w 896815"/>
                  <a:gd name="connsiteY3" fmla="*/ 344802 h 344802"/>
                  <a:gd name="connsiteX4" fmla="*/ 0 w 896815"/>
                  <a:gd name="connsiteY4" fmla="*/ 172401 h 344802"/>
                  <a:gd name="connsiteX5" fmla="*/ 172401 w 896815"/>
                  <a:gd name="connsiteY5" fmla="*/ 0 h 34480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814" h="344802">
                    <a:moveTo>
                      <a:pt x="172401" y="0"/>
                    </a:moveTo>
                    <a:lnTo>
                      <a:pt x="896815" y="0"/>
                    </a:lnTo>
                    <a:lnTo>
                      <a:pt x="896815" y="344802"/>
                    </a:lnTo>
                    <a:lnTo>
                      <a:pt x="172401" y="344802"/>
                    </a:lnTo>
                    <a:cubicBezTo>
                      <a:pt x="77187" y="344802"/>
                      <a:pt x="0" y="267615"/>
                      <a:pt x="0" y="172401"/>
                    </a:cubicBezTo>
                    <a:cubicBezTo>
                      <a:pt x="0" y="77187"/>
                      <a:pt x="77187" y="0"/>
                      <a:pt x="172401" y="0"/>
                    </a:cubicBezTo>
                    <a:close/>
                  </a:path>
                </a:pathLst>
              </a:cu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1" name="Rectangle: Rounded Corners 143">
                <a:extLst>
                  <a:ext uri="{FF2B5EF4-FFF2-40B4-BE49-F238E27FC236}">
                    <a16:creationId xmlns:a16="http://schemas.microsoft.com/office/drawing/2014/main" id="{0742E78F-48D2-441E-BE27-CB5EE17DEA6B}"/>
                  </a:ext>
                </a:extLst>
              </p:cNvPr>
              <p:cNvSpPr/>
              <p:nvPr/>
            </p:nvSpPr>
            <p:spPr>
              <a:xfrm>
                <a:off x="-520967" y="5855779"/>
                <a:ext cx="1900135" cy="510839"/>
              </a:xfrm>
              <a:prstGeom prst="roundRect">
                <a:avLst>
                  <a:gd name="adj" fmla="val 50000"/>
                </a:avLst>
              </a:pr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pic>
          <p:nvPicPr>
            <p:cNvPr id="28" name="图片 27">
              <a:extLst>
                <a:ext uri="{FF2B5EF4-FFF2-40B4-BE49-F238E27FC236}">
                  <a16:creationId xmlns:a16="http://schemas.microsoft.com/office/drawing/2014/main" id="{2982EC99-18B2-4237-98D1-FA333E7E87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687089" y="4269927"/>
              <a:ext cx="2009272" cy="1567902"/>
            </a:xfrm>
            <a:prstGeom prst="rect">
              <a:avLst/>
            </a:prstGeom>
          </p:spPr>
        </p:pic>
      </p:grpSp>
      <p:grpSp>
        <p:nvGrpSpPr>
          <p:cNvPr id="44" name="组合 43">
            <a:extLst>
              <a:ext uri="{FF2B5EF4-FFF2-40B4-BE49-F238E27FC236}">
                <a16:creationId xmlns:a16="http://schemas.microsoft.com/office/drawing/2014/main" id="{6F79EF9C-8A59-47AC-B2E9-9BE3FFD65748}"/>
              </a:ext>
            </a:extLst>
          </p:cNvPr>
          <p:cNvGrpSpPr/>
          <p:nvPr/>
        </p:nvGrpSpPr>
        <p:grpSpPr>
          <a:xfrm>
            <a:off x="4832783" y="-2"/>
            <a:ext cx="2526434" cy="723481"/>
            <a:chOff x="2475244" y="-2"/>
            <a:chExt cx="7241512" cy="723481"/>
          </a:xfrm>
        </p:grpSpPr>
        <p:sp>
          <p:nvSpPr>
            <p:cNvPr id="45" name="矩形: 圆顶角 44">
              <a:extLst>
                <a:ext uri="{FF2B5EF4-FFF2-40B4-BE49-F238E27FC236}">
                  <a16:creationId xmlns:a16="http://schemas.microsoft.com/office/drawing/2014/main" id="{D0D6B2A6-2E9F-4CAC-9C75-49A2ADF5DFAC}"/>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46" name="文本框 45">
              <a:extLst>
                <a:ext uri="{FF2B5EF4-FFF2-40B4-BE49-F238E27FC236}">
                  <a16:creationId xmlns:a16="http://schemas.microsoft.com/office/drawing/2014/main" id="{3AF54329-8DA9-411A-9C49-2256C9033278}"/>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浮充电压</a:t>
              </a:r>
            </a:p>
          </p:txBody>
        </p:sp>
      </p:grpSp>
    </p:spTree>
    <p:extLst>
      <p:ext uri="{BB962C8B-B14F-4D97-AF65-F5344CB8AC3E}">
        <p14:creationId xmlns:p14="http://schemas.microsoft.com/office/powerpoint/2010/main" val="37082567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dur="5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22" name="组合 21">
            <a:extLst>
              <a:ext uri="{FF2B5EF4-FFF2-40B4-BE49-F238E27FC236}">
                <a16:creationId xmlns:a16="http://schemas.microsoft.com/office/drawing/2014/main" id="{0C3D425C-5908-4E47-8785-B81D6950F6C3}"/>
              </a:ext>
            </a:extLst>
          </p:cNvPr>
          <p:cNvGrpSpPr/>
          <p:nvPr/>
        </p:nvGrpSpPr>
        <p:grpSpPr>
          <a:xfrm>
            <a:off x="1495639" y="1890292"/>
            <a:ext cx="9202820" cy="3392908"/>
            <a:chOff x="1495639" y="2444921"/>
            <a:chExt cx="9202820" cy="3392908"/>
          </a:xfrm>
        </p:grpSpPr>
        <p:sp>
          <p:nvSpPr>
            <p:cNvPr id="23" name="Rectangle: Rounded Corners 9">
              <a:extLst>
                <a:ext uri="{FF2B5EF4-FFF2-40B4-BE49-F238E27FC236}">
                  <a16:creationId xmlns:a16="http://schemas.microsoft.com/office/drawing/2014/main" id="{C4117FC7-2AA0-4FD4-B6C6-952B77B7E747}"/>
                </a:ext>
              </a:extLst>
            </p:cNvPr>
            <p:cNvSpPr/>
            <p:nvPr/>
          </p:nvSpPr>
          <p:spPr>
            <a:xfrm>
              <a:off x="1501847" y="2444921"/>
              <a:ext cx="9188306" cy="3364143"/>
            </a:xfrm>
            <a:prstGeom prst="roundRect">
              <a:avLst>
                <a:gd name="adj" fmla="val 2232"/>
              </a:avLst>
            </a:prstGeom>
            <a:solidFill>
              <a:schemeClr val="bg1"/>
            </a:solidFill>
            <a:ln>
              <a:noFill/>
            </a:ln>
            <a:effectLst>
              <a:outerShdw blurRad="215900" dist="381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nvGrpSpPr>
            <p:cNvPr id="24" name="Group 14">
              <a:extLst>
                <a:ext uri="{FF2B5EF4-FFF2-40B4-BE49-F238E27FC236}">
                  <a16:creationId xmlns:a16="http://schemas.microsoft.com/office/drawing/2014/main" id="{5642450F-E0FC-4252-95BC-67BEEC95AD57}"/>
                </a:ext>
              </a:extLst>
            </p:cNvPr>
            <p:cNvGrpSpPr/>
            <p:nvPr/>
          </p:nvGrpSpPr>
          <p:grpSpPr>
            <a:xfrm>
              <a:off x="1615096" y="2652373"/>
              <a:ext cx="295275" cy="246132"/>
              <a:chOff x="466725" y="3385706"/>
              <a:chExt cx="295275" cy="246132"/>
            </a:xfrm>
          </p:grpSpPr>
          <p:sp>
            <p:nvSpPr>
              <p:cNvPr id="35" name="Rectangle: Rounded Corners 15">
                <a:extLst>
                  <a:ext uri="{FF2B5EF4-FFF2-40B4-BE49-F238E27FC236}">
                    <a16:creationId xmlns:a16="http://schemas.microsoft.com/office/drawing/2014/main" id="{61A66CA7-952C-4730-8DB3-51BAD29E37FC}"/>
                  </a:ext>
                </a:extLst>
              </p:cNvPr>
              <p:cNvSpPr/>
              <p:nvPr/>
            </p:nvSpPr>
            <p:spPr>
              <a:xfrm>
                <a:off x="466725" y="3385706"/>
                <a:ext cx="295275" cy="922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6" name="Rectangle: Rounded Corners 16">
                <a:extLst>
                  <a:ext uri="{FF2B5EF4-FFF2-40B4-BE49-F238E27FC236}">
                    <a16:creationId xmlns:a16="http://schemas.microsoft.com/office/drawing/2014/main" id="{531935DD-95AF-46FF-A708-E6AB979707B9}"/>
                  </a:ext>
                </a:extLst>
              </p:cNvPr>
              <p:cNvSpPr/>
              <p:nvPr/>
            </p:nvSpPr>
            <p:spPr>
              <a:xfrm>
                <a:off x="578644" y="3539593"/>
                <a:ext cx="183355" cy="92245"/>
              </a:xfrm>
              <a:prstGeom prst="roundRect">
                <a:avLst>
                  <a:gd name="adj" fmla="val 50000"/>
                </a:avLst>
              </a:prstGeom>
              <a:solidFill>
                <a:srgbClr val="2C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sp>
          <p:nvSpPr>
            <p:cNvPr id="25" name="TextBox 19">
              <a:extLst>
                <a:ext uri="{FF2B5EF4-FFF2-40B4-BE49-F238E27FC236}">
                  <a16:creationId xmlns:a16="http://schemas.microsoft.com/office/drawing/2014/main" id="{5C4889ED-C827-4C52-8E74-752134FAA104}"/>
                </a:ext>
              </a:extLst>
            </p:cNvPr>
            <p:cNvSpPr txBox="1"/>
            <p:nvPr/>
          </p:nvSpPr>
          <p:spPr>
            <a:xfrm>
              <a:off x="1762733" y="3084436"/>
              <a:ext cx="8737970" cy="22875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rPr>
                <a:t>         在全浮充工作方式下的蓄电池，充放电循环次数少，自放电和浅放电后的电量能迅速补足，所以正负极活性物质利用率转化次数少，使用寿命长。</a:t>
              </a:r>
            </a:p>
            <a:p>
              <a:pPr>
                <a:lnSpc>
                  <a:spcPct val="130000"/>
                </a:lnSpc>
              </a:pPr>
              <a:endPar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endParaRPr>
            </a:p>
          </p:txBody>
        </p:sp>
        <p:grpSp>
          <p:nvGrpSpPr>
            <p:cNvPr id="27" name="Group 149">
              <a:extLst>
                <a:ext uri="{FF2B5EF4-FFF2-40B4-BE49-F238E27FC236}">
                  <a16:creationId xmlns:a16="http://schemas.microsoft.com/office/drawing/2014/main" id="{FEE1E6EB-C378-4FBD-832D-69F3932FD8CA}"/>
                </a:ext>
              </a:extLst>
            </p:cNvPr>
            <p:cNvGrpSpPr/>
            <p:nvPr/>
          </p:nvGrpSpPr>
          <p:grpSpPr>
            <a:xfrm>
              <a:off x="1495639" y="2592386"/>
              <a:ext cx="9202820" cy="3016915"/>
              <a:chOff x="-1894563" y="1003138"/>
              <a:chExt cx="16360797" cy="5363480"/>
            </a:xfrm>
          </p:grpSpPr>
          <p:sp>
            <p:nvSpPr>
              <p:cNvPr id="29" name="Freeform: Shape 148">
                <a:extLst>
                  <a:ext uri="{FF2B5EF4-FFF2-40B4-BE49-F238E27FC236}">
                    <a16:creationId xmlns:a16="http://schemas.microsoft.com/office/drawing/2014/main" id="{251AF860-18A2-46B5-8ECA-99FDBF4DA232}"/>
                  </a:ext>
                </a:extLst>
              </p:cNvPr>
              <p:cNvSpPr/>
              <p:nvPr/>
            </p:nvSpPr>
            <p:spPr>
              <a:xfrm>
                <a:off x="-1894563" y="4765721"/>
                <a:ext cx="2541522" cy="896722"/>
              </a:xfrm>
              <a:custGeom>
                <a:gdLst>
                  <a:gd name="connsiteX0" fmla="*/ 0 w 2541522"/>
                  <a:gd name="connsiteY0" fmla="*/ 0 h 896722"/>
                  <a:gd name="connsiteX1" fmla="*/ 2093161 w 2541522"/>
                  <a:gd name="connsiteY1" fmla="*/ 0 h 896722"/>
                  <a:gd name="connsiteX2" fmla="*/ 2541522 w 2541522"/>
                  <a:gd name="connsiteY2" fmla="*/ 448361 h 896722"/>
                  <a:gd name="connsiteX3" fmla="*/ 2093161 w 2541522"/>
                  <a:gd name="connsiteY3" fmla="*/ 896722 h 896722"/>
                  <a:gd name="connsiteX4" fmla="*/ 0 w 2541522"/>
                  <a:gd name="connsiteY4" fmla="*/ 896722 h 8967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2541522" h="896722">
                    <a:moveTo>
                      <a:pt x="0" y="0"/>
                    </a:moveTo>
                    <a:lnTo>
                      <a:pt x="2093161" y="0"/>
                    </a:lnTo>
                    <a:cubicBezTo>
                      <a:pt x="2340784" y="0"/>
                      <a:pt x="2541522" y="200738"/>
                      <a:pt x="2541522" y="448361"/>
                    </a:cubicBezTo>
                    <a:cubicBezTo>
                      <a:pt x="2541522" y="695984"/>
                      <a:pt x="2340784" y="896722"/>
                      <a:pt x="2093161" y="896722"/>
                    </a:cubicBezTo>
                    <a:lnTo>
                      <a:pt x="0" y="896722"/>
                    </a:lnTo>
                    <a:close/>
                  </a:path>
                </a:pathLst>
              </a:cu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0" name="Freeform: Shape 146">
                <a:extLst>
                  <a:ext uri="{FF2B5EF4-FFF2-40B4-BE49-F238E27FC236}">
                    <a16:creationId xmlns:a16="http://schemas.microsoft.com/office/drawing/2014/main" id="{1B23C225-EC7F-4E65-B954-F059C70555D7}"/>
                  </a:ext>
                </a:extLst>
              </p:cNvPr>
              <p:cNvSpPr/>
              <p:nvPr/>
            </p:nvSpPr>
            <p:spPr>
              <a:xfrm>
                <a:off x="13569420" y="1003138"/>
                <a:ext cx="896814" cy="344801"/>
              </a:xfrm>
              <a:custGeom>
                <a:gdLst>
                  <a:gd name="connsiteX0" fmla="*/ 172401 w 896815"/>
                  <a:gd name="connsiteY0" fmla="*/ 0 h 344802"/>
                  <a:gd name="connsiteX1" fmla="*/ 896815 w 896815"/>
                  <a:gd name="connsiteY1" fmla="*/ 0 h 344802"/>
                  <a:gd name="connsiteX2" fmla="*/ 896815 w 896815"/>
                  <a:gd name="connsiteY2" fmla="*/ 344802 h 344802"/>
                  <a:gd name="connsiteX3" fmla="*/ 172401 w 896815"/>
                  <a:gd name="connsiteY3" fmla="*/ 344802 h 344802"/>
                  <a:gd name="connsiteX4" fmla="*/ 0 w 896815"/>
                  <a:gd name="connsiteY4" fmla="*/ 172401 h 344802"/>
                  <a:gd name="connsiteX5" fmla="*/ 172401 w 896815"/>
                  <a:gd name="connsiteY5" fmla="*/ 0 h 34480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814" h="344802">
                    <a:moveTo>
                      <a:pt x="172401" y="0"/>
                    </a:moveTo>
                    <a:lnTo>
                      <a:pt x="896815" y="0"/>
                    </a:lnTo>
                    <a:lnTo>
                      <a:pt x="896815" y="344802"/>
                    </a:lnTo>
                    <a:lnTo>
                      <a:pt x="172401" y="344802"/>
                    </a:lnTo>
                    <a:cubicBezTo>
                      <a:pt x="77187" y="344802"/>
                      <a:pt x="0" y="267615"/>
                      <a:pt x="0" y="172401"/>
                    </a:cubicBezTo>
                    <a:cubicBezTo>
                      <a:pt x="0" y="77187"/>
                      <a:pt x="77187" y="0"/>
                      <a:pt x="172401" y="0"/>
                    </a:cubicBezTo>
                    <a:close/>
                  </a:path>
                </a:pathLst>
              </a:cu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31" name="Rectangle: Rounded Corners 143">
                <a:extLst>
                  <a:ext uri="{FF2B5EF4-FFF2-40B4-BE49-F238E27FC236}">
                    <a16:creationId xmlns:a16="http://schemas.microsoft.com/office/drawing/2014/main" id="{0742E78F-48D2-441E-BE27-CB5EE17DEA6B}"/>
                  </a:ext>
                </a:extLst>
              </p:cNvPr>
              <p:cNvSpPr/>
              <p:nvPr/>
            </p:nvSpPr>
            <p:spPr>
              <a:xfrm>
                <a:off x="-520967" y="5855779"/>
                <a:ext cx="1900135" cy="510839"/>
              </a:xfrm>
              <a:prstGeom prst="roundRect">
                <a:avLst>
                  <a:gd name="adj" fmla="val 50000"/>
                </a:avLst>
              </a:pr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pic>
          <p:nvPicPr>
            <p:cNvPr id="28" name="图片 27">
              <a:extLst>
                <a:ext uri="{FF2B5EF4-FFF2-40B4-BE49-F238E27FC236}">
                  <a16:creationId xmlns:a16="http://schemas.microsoft.com/office/drawing/2014/main" id="{2982EC99-18B2-4237-98D1-FA333E7E87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687089" y="4269927"/>
              <a:ext cx="2009272" cy="1567902"/>
            </a:xfrm>
            <a:prstGeom prst="rect">
              <a:avLst/>
            </a:prstGeom>
          </p:spPr>
        </p:pic>
      </p:grpSp>
      <p:grpSp>
        <p:nvGrpSpPr>
          <p:cNvPr id="26" name="组合 25">
            <a:extLst>
              <a:ext uri="{FF2B5EF4-FFF2-40B4-BE49-F238E27FC236}">
                <a16:creationId xmlns:a16="http://schemas.microsoft.com/office/drawing/2014/main" id="{C991F39A-041B-4310-9B19-816E97BA18B7}"/>
              </a:ext>
            </a:extLst>
          </p:cNvPr>
          <p:cNvGrpSpPr/>
          <p:nvPr/>
        </p:nvGrpSpPr>
        <p:grpSpPr>
          <a:xfrm>
            <a:off x="4832783" y="-2"/>
            <a:ext cx="2526434" cy="723481"/>
            <a:chOff x="2475244" y="-2"/>
            <a:chExt cx="7241512" cy="723481"/>
          </a:xfrm>
        </p:grpSpPr>
        <p:sp>
          <p:nvSpPr>
            <p:cNvPr id="32" name="矩形: 圆顶角 31">
              <a:extLst>
                <a:ext uri="{FF2B5EF4-FFF2-40B4-BE49-F238E27FC236}">
                  <a16:creationId xmlns:a16="http://schemas.microsoft.com/office/drawing/2014/main" id="{F999D51E-4C95-411E-91D4-B7F98E21DCDF}"/>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33" name="文本框 32">
              <a:extLst>
                <a:ext uri="{FF2B5EF4-FFF2-40B4-BE49-F238E27FC236}">
                  <a16:creationId xmlns:a16="http://schemas.microsoft.com/office/drawing/2014/main" id="{65FAF0C7-061E-435A-8058-8B95F453C61C}"/>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浮充电压</a:t>
              </a:r>
            </a:p>
          </p:txBody>
        </p:sp>
      </p:grpSp>
    </p:spTree>
    <p:extLst>
      <p:ext uri="{BB962C8B-B14F-4D97-AF65-F5344CB8AC3E}">
        <p14:creationId xmlns:p14="http://schemas.microsoft.com/office/powerpoint/2010/main" val="768367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dur="5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26" name="组合 25">
            <a:extLst>
              <a:ext uri="{FF2B5EF4-FFF2-40B4-BE49-F238E27FC236}">
                <a16:creationId xmlns:a16="http://schemas.microsoft.com/office/drawing/2014/main" id="{0353AD72-5BB7-4C0A-9EA3-CFB09B602D62}"/>
              </a:ext>
            </a:extLst>
          </p:cNvPr>
          <p:cNvGrpSpPr/>
          <p:nvPr/>
        </p:nvGrpSpPr>
        <p:grpSpPr>
          <a:xfrm>
            <a:off x="621629" y="1197303"/>
            <a:ext cx="10962416" cy="2930567"/>
            <a:chOff x="641725" y="2195477"/>
            <a:chExt cx="10962416" cy="2930567"/>
          </a:xfrm>
        </p:grpSpPr>
        <p:grpSp>
          <p:nvGrpSpPr>
            <p:cNvPr id="32" name="组合 31">
              <a:extLst>
                <a:ext uri="{FF2B5EF4-FFF2-40B4-BE49-F238E27FC236}">
                  <a16:creationId xmlns:a16="http://schemas.microsoft.com/office/drawing/2014/main" id="{35225223-5EEC-4A2A-AC69-EF4DB1365205}"/>
                </a:ext>
              </a:extLst>
            </p:cNvPr>
            <p:cNvGrpSpPr/>
            <p:nvPr/>
          </p:nvGrpSpPr>
          <p:grpSpPr>
            <a:xfrm>
              <a:off x="641725" y="2195477"/>
              <a:ext cx="1938688" cy="800520"/>
              <a:chOff x="633690" y="2111829"/>
              <a:chExt cx="1938688" cy="800520"/>
            </a:xfrm>
          </p:grpSpPr>
          <p:grpSp>
            <p:nvGrpSpPr>
              <p:cNvPr id="42" name="组合 41">
                <a:extLst>
                  <a:ext uri="{FF2B5EF4-FFF2-40B4-BE49-F238E27FC236}">
                    <a16:creationId xmlns:a16="http://schemas.microsoft.com/office/drawing/2014/main" id="{D4C27223-4FE0-4354-9640-6A4FBDE1F5E3}"/>
                  </a:ext>
                </a:extLst>
              </p:cNvPr>
              <p:cNvGrpSpPr/>
              <p:nvPr/>
            </p:nvGrpSpPr>
            <p:grpSpPr>
              <a:xfrm>
                <a:off x="633690" y="2111829"/>
                <a:ext cx="1828156" cy="800520"/>
                <a:chOff x="633690" y="2111829"/>
                <a:chExt cx="1828156" cy="800520"/>
              </a:xfrm>
            </p:grpSpPr>
            <p:cxnSp>
              <p:nvCxnSpPr>
                <p:cNvPr id="44" name="直接连接符 43">
                  <a:extLst>
                    <a:ext uri="{FF2B5EF4-FFF2-40B4-BE49-F238E27FC236}">
                      <a16:creationId xmlns:a16="http://schemas.microsoft.com/office/drawing/2014/main" id="{55A49EDA-A91B-4656-A476-BB56DEC81BCE}"/>
                    </a:ext>
                  </a:extLst>
                </p:cNvPr>
                <p:cNvCxnSpPr/>
                <p:nvPr/>
              </p:nvCxnSpPr>
              <p:spPr>
                <a:xfrm>
                  <a:off x="633690" y="2270927"/>
                  <a:ext cx="182815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FAC23727-69A8-4E53-81C7-5F5935FA30D9}"/>
                    </a:ext>
                  </a:extLst>
                </p:cNvPr>
                <p:cNvCxnSpPr/>
                <p:nvPr/>
              </p:nvCxnSpPr>
              <p:spPr>
                <a:xfrm flipH="1">
                  <a:off x="750013" y="211182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D216A59D-BCD3-43F4-9DC6-1CCA1E44A528}"/>
                    </a:ext>
                  </a:extLst>
                </p:cNvPr>
                <p:cNvCxnSpPr/>
                <p:nvPr/>
              </p:nvCxnSpPr>
              <p:spPr>
                <a:xfrm flipH="1">
                  <a:off x="800253" y="221063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a:extLst>
                  <a:ext uri="{FF2B5EF4-FFF2-40B4-BE49-F238E27FC236}">
                    <a16:creationId xmlns:a16="http://schemas.microsoft.com/office/drawing/2014/main" id="{3EDFD9C9-EB04-4029-869E-68CB77BF1297}"/>
                  </a:ext>
                </a:extLst>
              </p:cNvPr>
              <p:cNvCxnSpPr/>
              <p:nvPr/>
            </p:nvCxnSpPr>
            <p:spPr>
              <a:xfrm>
                <a:off x="891228" y="2321167"/>
                <a:ext cx="168115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A67C06A9-A056-49CA-8085-EBDA6346E588}"/>
                </a:ext>
              </a:extLst>
            </p:cNvPr>
            <p:cNvGrpSpPr/>
            <p:nvPr/>
          </p:nvGrpSpPr>
          <p:grpSpPr>
            <a:xfrm rot="10800000">
              <a:off x="9665453" y="4325524"/>
              <a:ext cx="1938688" cy="800520"/>
              <a:chOff x="633690" y="2664279"/>
              <a:chExt cx="1938688" cy="800520"/>
            </a:xfrm>
          </p:grpSpPr>
          <p:grpSp>
            <p:nvGrpSpPr>
              <p:cNvPr id="37" name="组合 36">
                <a:extLst>
                  <a:ext uri="{FF2B5EF4-FFF2-40B4-BE49-F238E27FC236}">
                    <a16:creationId xmlns:a16="http://schemas.microsoft.com/office/drawing/2014/main" id="{B98FFDE4-0759-4B8F-9CBF-976C58F0B25D}"/>
                  </a:ext>
                </a:extLst>
              </p:cNvPr>
              <p:cNvGrpSpPr/>
              <p:nvPr/>
            </p:nvGrpSpPr>
            <p:grpSpPr>
              <a:xfrm>
                <a:off x="633690" y="2664279"/>
                <a:ext cx="1828156" cy="800520"/>
                <a:chOff x="633690" y="2664279"/>
                <a:chExt cx="1828156" cy="800520"/>
              </a:xfrm>
            </p:grpSpPr>
            <p:cxnSp>
              <p:nvCxnSpPr>
                <p:cNvPr id="39" name="直接连接符 38">
                  <a:extLst>
                    <a:ext uri="{FF2B5EF4-FFF2-40B4-BE49-F238E27FC236}">
                      <a16:creationId xmlns:a16="http://schemas.microsoft.com/office/drawing/2014/main" id="{8BF091E2-596B-4E91-86E9-A83592C45BD9}"/>
                    </a:ext>
                  </a:extLst>
                </p:cNvPr>
                <p:cNvCxnSpPr/>
                <p:nvPr/>
              </p:nvCxnSpPr>
              <p:spPr>
                <a:xfrm>
                  <a:off x="633690" y="2823377"/>
                  <a:ext cx="182815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6D679F00-8D56-4969-8920-766A317DBE31}"/>
                    </a:ext>
                  </a:extLst>
                </p:cNvPr>
                <p:cNvCxnSpPr/>
                <p:nvPr/>
              </p:nvCxnSpPr>
              <p:spPr>
                <a:xfrm flipH="1">
                  <a:off x="750013" y="266427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37624ECF-0117-46E8-B534-34862FCF9B01}"/>
                    </a:ext>
                  </a:extLst>
                </p:cNvPr>
                <p:cNvCxnSpPr/>
                <p:nvPr/>
              </p:nvCxnSpPr>
              <p:spPr>
                <a:xfrm flipH="1">
                  <a:off x="800253" y="276308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38" name="直接连接符 37">
                <a:extLst>
                  <a:ext uri="{FF2B5EF4-FFF2-40B4-BE49-F238E27FC236}">
                    <a16:creationId xmlns:a16="http://schemas.microsoft.com/office/drawing/2014/main" id="{B39AC67A-A0AA-4A49-ABAB-694848CAE842}"/>
                  </a:ext>
                </a:extLst>
              </p:cNvPr>
              <p:cNvCxnSpPr/>
              <p:nvPr/>
            </p:nvCxnSpPr>
            <p:spPr>
              <a:xfrm>
                <a:off x="891228" y="2873617"/>
                <a:ext cx="168115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34" name="TextBox 19">
              <a:extLst>
                <a:ext uri="{FF2B5EF4-FFF2-40B4-BE49-F238E27FC236}">
                  <a16:creationId xmlns:a16="http://schemas.microsoft.com/office/drawing/2014/main" id="{025075B3-30F7-47E6-B876-8E445B0285C7}"/>
                </a:ext>
              </a:extLst>
            </p:cNvPr>
            <p:cNvSpPr txBox="1"/>
            <p:nvPr/>
          </p:nvSpPr>
          <p:spPr>
            <a:xfrm>
              <a:off x="845397" y="2503203"/>
              <a:ext cx="10433246" cy="228530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        浮充使用时蓄电池的充电电压必须保持一个恒定值，在该电压下，充放电量应足以补偿蓄电池由于自放电而损失的电量以及氧循环的需要，保证在相对较短的时间内使放过电的蓄电池充足电，这样就可以使蓄电池长期处于充足电状态。</a:t>
              </a:r>
            </a:p>
          </p:txBody>
        </p:sp>
      </p:grpSp>
      <p:grpSp>
        <p:nvGrpSpPr>
          <p:cNvPr id="48" name="组合 47">
            <a:extLst>
              <a:ext uri="{FF2B5EF4-FFF2-40B4-BE49-F238E27FC236}">
                <a16:creationId xmlns:a16="http://schemas.microsoft.com/office/drawing/2014/main" id="{1DF6B30C-4A06-47A3-92FA-71DE6438FCA9}"/>
              </a:ext>
            </a:extLst>
          </p:cNvPr>
          <p:cNvGrpSpPr/>
          <p:nvPr/>
        </p:nvGrpSpPr>
        <p:grpSpPr>
          <a:xfrm>
            <a:off x="1363439" y="4409652"/>
            <a:ext cx="9465121" cy="1221876"/>
            <a:chOff x="1363439" y="4316115"/>
            <a:chExt cx="9465121" cy="1498940"/>
          </a:xfrm>
        </p:grpSpPr>
        <p:grpSp>
          <p:nvGrpSpPr>
            <p:cNvPr id="49" name="组合 48">
              <a:extLst>
                <a:ext uri="{FF2B5EF4-FFF2-40B4-BE49-F238E27FC236}">
                  <a16:creationId xmlns:a16="http://schemas.microsoft.com/office/drawing/2014/main" id="{5D248EDF-D9C2-4F48-9B63-59693CEBD826}"/>
                </a:ext>
              </a:extLst>
            </p:cNvPr>
            <p:cNvGrpSpPr/>
            <p:nvPr/>
          </p:nvGrpSpPr>
          <p:grpSpPr>
            <a:xfrm>
              <a:off x="1363439" y="4316115"/>
              <a:ext cx="9465121" cy="1498940"/>
              <a:chOff x="1135890" y="4333370"/>
              <a:chExt cx="9465121" cy="1498940"/>
            </a:xfrm>
          </p:grpSpPr>
          <p:sp>
            <p:nvSpPr>
              <p:cNvPr id="52" name="矩形: 圆角 51">
                <a:extLst>
                  <a:ext uri="{FF2B5EF4-FFF2-40B4-BE49-F238E27FC236}">
                    <a16:creationId xmlns:a16="http://schemas.microsoft.com/office/drawing/2014/main" id="{7C028CC8-D850-4DE9-A194-FEB3CDD32FA6}"/>
                  </a:ext>
                </a:extLst>
              </p:cNvPr>
              <p:cNvSpPr/>
              <p:nvPr/>
            </p:nvSpPr>
            <p:spPr>
              <a:xfrm>
                <a:off x="1135890" y="4333370"/>
                <a:ext cx="9465121" cy="1498940"/>
              </a:xfrm>
              <a:prstGeom prst="roundRect">
                <a:avLst>
                  <a:gd name="adj" fmla="val 728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3" name="TextBox 19">
                <a:extLst>
                  <a:ext uri="{FF2B5EF4-FFF2-40B4-BE49-F238E27FC236}">
                    <a16:creationId xmlns:a16="http://schemas.microsoft.com/office/drawing/2014/main" id="{5B923B70-238F-4536-83C3-0EFE3FE06831}"/>
                  </a:ext>
                </a:extLst>
              </p:cNvPr>
              <p:cNvSpPr txBox="1"/>
              <p:nvPr/>
            </p:nvSpPr>
            <p:spPr>
              <a:xfrm>
                <a:off x="1423198" y="4459695"/>
                <a:ext cx="9044139" cy="12411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        同时，该电压的选择应使蓄电池因过充电而造成损坏达到最低程度。此电压称为浮充电压。</a:t>
                </a:r>
              </a:p>
            </p:txBody>
          </p:sp>
        </p:grpSp>
        <p:cxnSp>
          <p:nvCxnSpPr>
            <p:cNvPr id="50" name="直接连接符 49">
              <a:extLst>
                <a:ext uri="{FF2B5EF4-FFF2-40B4-BE49-F238E27FC236}">
                  <a16:creationId xmlns:a16="http://schemas.microsoft.com/office/drawing/2014/main" id="{154E5360-6A27-4847-9718-590AB96C86AF}"/>
                </a:ext>
              </a:extLst>
            </p:cNvPr>
            <p:cNvCxnSpPr/>
            <p:nvPr/>
          </p:nvCxnSpPr>
          <p:spPr>
            <a:xfrm flipH="1">
              <a:off x="1363439"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43CE5DFC-40F2-4F86-B2E4-260CD90C0FA0}"/>
                </a:ext>
              </a:extLst>
            </p:cNvPr>
            <p:cNvCxnSpPr/>
            <p:nvPr/>
          </p:nvCxnSpPr>
          <p:spPr>
            <a:xfrm flipH="1">
              <a:off x="10828560"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54" name="组合 53">
            <a:extLst>
              <a:ext uri="{FF2B5EF4-FFF2-40B4-BE49-F238E27FC236}">
                <a16:creationId xmlns:a16="http://schemas.microsoft.com/office/drawing/2014/main" id="{11EC6440-EFAA-4AE5-A3CE-8F77B29B5361}"/>
              </a:ext>
            </a:extLst>
          </p:cNvPr>
          <p:cNvGrpSpPr/>
          <p:nvPr/>
        </p:nvGrpSpPr>
        <p:grpSpPr>
          <a:xfrm>
            <a:off x="4832783" y="-2"/>
            <a:ext cx="2526434" cy="723481"/>
            <a:chOff x="2475244" y="-2"/>
            <a:chExt cx="7241512" cy="723481"/>
          </a:xfrm>
        </p:grpSpPr>
        <p:sp>
          <p:nvSpPr>
            <p:cNvPr id="55" name="矩形: 圆顶角 54">
              <a:extLst>
                <a:ext uri="{FF2B5EF4-FFF2-40B4-BE49-F238E27FC236}">
                  <a16:creationId xmlns:a16="http://schemas.microsoft.com/office/drawing/2014/main" id="{DB3E798C-B717-471F-8037-5C836C8D3914}"/>
                </a:ext>
              </a:extLst>
            </p:cNvPr>
            <p:cNvSpPr/>
            <p:nvPr/>
          </p:nvSpPr>
          <p:spPr>
            <a:xfrm rot="10800000">
              <a:off x="2475244" y="-2"/>
              <a:ext cx="7241512" cy="723481"/>
            </a:xfrm>
            <a:prstGeom prst="round2SameRect">
              <a:avLst>
                <a:gd name="adj1" fmla="val 2894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6" name="文本框 55">
              <a:extLst>
                <a:ext uri="{FF2B5EF4-FFF2-40B4-BE49-F238E27FC236}">
                  <a16:creationId xmlns:a16="http://schemas.microsoft.com/office/drawing/2014/main" id="{8F53280E-01FD-4F4F-B4C4-E5D7FBB72420}"/>
                </a:ext>
              </a:extLst>
            </p:cNvPr>
            <p:cNvSpPr txBox="1"/>
            <p:nvPr/>
          </p:nvSpPr>
          <p:spPr>
            <a:xfrm>
              <a:off x="2605873" y="130272"/>
              <a:ext cx="6980254"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浮充电压</a:t>
              </a:r>
            </a:p>
          </p:txBody>
        </p:sp>
      </p:grpSp>
    </p:spTree>
    <p:extLst>
      <p:ext uri="{BB962C8B-B14F-4D97-AF65-F5344CB8AC3E}">
        <p14:creationId xmlns:p14="http://schemas.microsoft.com/office/powerpoint/2010/main" val="15435279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5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nodeType="afterGroup">
                            <p:stCondLst>
                              <p:cond delay="500"/>
                            </p:stCondLst>
                            <p:childTnLst>
                              <p:par>
                                <p:cTn id="11" presetID="16" presetClass="entr" presetSubtype="37" dur="50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outVertical)">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9" name="组合 8">
            <a:extLst>
              <a:ext uri="{FF2B5EF4-FFF2-40B4-BE49-F238E27FC236}">
                <a16:creationId xmlns:a16="http://schemas.microsoft.com/office/drawing/2014/main" id="{E703BEFF-6321-4F0E-A2F5-3BFEAEE3CB1A}"/>
              </a:ext>
            </a:extLst>
          </p:cNvPr>
          <p:cNvGrpSpPr/>
          <p:nvPr/>
        </p:nvGrpSpPr>
        <p:grpSpPr>
          <a:xfrm>
            <a:off x="182173" y="726780"/>
            <a:ext cx="5656648" cy="585663"/>
            <a:chOff x="1352112" y="2272398"/>
            <a:chExt cx="4936479" cy="589212"/>
          </a:xfrm>
        </p:grpSpPr>
        <p:grpSp>
          <p:nvGrpSpPr>
            <p:cNvPr id="10" name="组合 9">
              <a:extLst>
                <a:ext uri="{FF2B5EF4-FFF2-40B4-BE49-F238E27FC236}">
                  <a16:creationId xmlns:a16="http://schemas.microsoft.com/office/drawing/2014/main" id="{4E592C21-AA7B-42AD-A31A-6B1C50FB2CEB}"/>
                </a:ext>
              </a:extLst>
            </p:cNvPr>
            <p:cNvGrpSpPr/>
            <p:nvPr/>
          </p:nvGrpSpPr>
          <p:grpSpPr>
            <a:xfrm>
              <a:off x="1690890" y="2337122"/>
              <a:ext cx="4250643" cy="524488"/>
              <a:chOff x="4049647" y="1392577"/>
              <a:chExt cx="4250643" cy="524488"/>
            </a:xfrm>
          </p:grpSpPr>
          <p:grpSp>
            <p:nvGrpSpPr>
              <p:cNvPr id="12" name="组合 11">
                <a:extLst>
                  <a:ext uri="{FF2B5EF4-FFF2-40B4-BE49-F238E27FC236}">
                    <a16:creationId xmlns:a16="http://schemas.microsoft.com/office/drawing/2014/main" id="{2DFB2D3F-D1C4-4725-837A-EB305C0FD347}"/>
                  </a:ext>
                </a:extLst>
              </p:cNvPr>
              <p:cNvGrpSpPr/>
              <p:nvPr/>
            </p:nvGrpSpPr>
            <p:grpSpPr>
              <a:xfrm>
                <a:off x="4590584" y="1392577"/>
                <a:ext cx="3709706" cy="524487"/>
                <a:chOff x="4590584" y="1389765"/>
                <a:chExt cx="3709706" cy="524487"/>
              </a:xfrm>
            </p:grpSpPr>
            <p:sp>
              <p:nvSpPr>
                <p:cNvPr id="16" name="平行四边形 15">
                  <a:extLst>
                    <a:ext uri="{FF2B5EF4-FFF2-40B4-BE49-F238E27FC236}">
                      <a16:creationId xmlns:a16="http://schemas.microsoft.com/office/drawing/2014/main" id="{3D0FBD13-FFF9-4E32-A870-CCC64F19EB56}"/>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7" name="平行四边形 16">
                  <a:extLst>
                    <a:ext uri="{FF2B5EF4-FFF2-40B4-BE49-F238E27FC236}">
                      <a16:creationId xmlns:a16="http://schemas.microsoft.com/office/drawing/2014/main" id="{8ECCB588-6434-4B8E-8860-8449AA37DE2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nvGrpSpPr>
              <p:cNvPr id="13" name="组合 12">
                <a:extLst>
                  <a:ext uri="{FF2B5EF4-FFF2-40B4-BE49-F238E27FC236}">
                    <a16:creationId xmlns:a16="http://schemas.microsoft.com/office/drawing/2014/main" id="{AC314A10-2CB1-4178-BD30-7D1C07A98008}"/>
                  </a:ext>
                </a:extLst>
              </p:cNvPr>
              <p:cNvGrpSpPr/>
              <p:nvPr/>
            </p:nvGrpSpPr>
            <p:grpSpPr>
              <a:xfrm flipH="1">
                <a:off x="4049647" y="1392577"/>
                <a:ext cx="3709706" cy="524488"/>
                <a:chOff x="4590584" y="1389765"/>
                <a:chExt cx="3709706" cy="524488"/>
              </a:xfrm>
            </p:grpSpPr>
            <p:sp>
              <p:nvSpPr>
                <p:cNvPr id="14" name="平行四边形 13">
                  <a:extLst>
                    <a:ext uri="{FF2B5EF4-FFF2-40B4-BE49-F238E27FC236}">
                      <a16:creationId xmlns:a16="http://schemas.microsoft.com/office/drawing/2014/main" id="{4E664D76-7004-4F7F-93B6-011E13122ACC}"/>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5" name="平行四边形 14">
                  <a:extLst>
                    <a:ext uri="{FF2B5EF4-FFF2-40B4-BE49-F238E27FC236}">
                      <a16:creationId xmlns:a16="http://schemas.microsoft.com/office/drawing/2014/main" id="{A83A4EF8-EF65-4FD1-8724-C0CCE41EFD20}"/>
                    </a:ext>
                  </a:extLst>
                </p:cNvPr>
                <p:cNvSpPr/>
                <p:nvPr/>
              </p:nvSpPr>
              <p:spPr>
                <a:xfrm>
                  <a:off x="4666774" y="1452587"/>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sp>
          <p:nvSpPr>
            <p:cNvPr id="11" name="矩形 10">
              <a:extLst>
                <a:ext uri="{FF2B5EF4-FFF2-40B4-BE49-F238E27FC236}">
                  <a16:creationId xmlns:a16="http://schemas.microsoft.com/office/drawing/2014/main" id="{22B3E6EB-55CD-4852-83B0-1EEB467AD2D8}"/>
                </a:ext>
              </a:extLst>
            </p:cNvPr>
            <p:cNvSpPr/>
            <p:nvPr/>
          </p:nvSpPr>
          <p:spPr>
            <a:xfrm>
              <a:off x="1352112" y="2272398"/>
              <a:ext cx="4936479" cy="52639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a:t>
              </a:r>
              <a:r>
                <a:rPr lang="en-US" altLang="zh-CN"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1</a:t>
              </a: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）选择浮充电压的原则</a:t>
              </a:r>
            </a:p>
          </p:txBody>
        </p:sp>
      </p:grpSp>
      <p:grpSp>
        <p:nvGrpSpPr>
          <p:cNvPr id="31" name="组合 30">
            <a:extLst>
              <a:ext uri="{FF2B5EF4-FFF2-40B4-BE49-F238E27FC236}">
                <a16:creationId xmlns:a16="http://schemas.microsoft.com/office/drawing/2014/main" id="{75A67D24-5B16-4F91-8B98-769930A1BF28}"/>
              </a:ext>
            </a:extLst>
          </p:cNvPr>
          <p:cNvGrpSpPr/>
          <p:nvPr/>
        </p:nvGrpSpPr>
        <p:grpSpPr>
          <a:xfrm>
            <a:off x="1495639" y="1838684"/>
            <a:ext cx="9202820" cy="3392908"/>
            <a:chOff x="1495639" y="2444921"/>
            <a:chExt cx="9202820" cy="3392908"/>
          </a:xfrm>
        </p:grpSpPr>
        <p:sp>
          <p:nvSpPr>
            <p:cNvPr id="35" name="Rectangle: Rounded Corners 9">
              <a:extLst>
                <a:ext uri="{FF2B5EF4-FFF2-40B4-BE49-F238E27FC236}">
                  <a16:creationId xmlns:a16="http://schemas.microsoft.com/office/drawing/2014/main" id="{98CA5D62-7462-42EF-A601-D40807FC43B2}"/>
                </a:ext>
              </a:extLst>
            </p:cNvPr>
            <p:cNvSpPr/>
            <p:nvPr/>
          </p:nvSpPr>
          <p:spPr>
            <a:xfrm>
              <a:off x="1501847" y="2444921"/>
              <a:ext cx="9188306" cy="3364143"/>
            </a:xfrm>
            <a:prstGeom prst="roundRect">
              <a:avLst>
                <a:gd name="adj" fmla="val 2232"/>
              </a:avLst>
            </a:prstGeom>
            <a:solidFill>
              <a:schemeClr val="bg1"/>
            </a:solidFill>
            <a:ln>
              <a:noFill/>
            </a:ln>
            <a:effectLst>
              <a:outerShdw blurRad="215900" dist="381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nvGrpSpPr>
            <p:cNvPr id="36" name="Group 14">
              <a:extLst>
                <a:ext uri="{FF2B5EF4-FFF2-40B4-BE49-F238E27FC236}">
                  <a16:creationId xmlns:a16="http://schemas.microsoft.com/office/drawing/2014/main" id="{EAE4191E-6CDA-4735-9B74-02CF2A9F3103}"/>
                </a:ext>
              </a:extLst>
            </p:cNvPr>
            <p:cNvGrpSpPr/>
            <p:nvPr/>
          </p:nvGrpSpPr>
          <p:grpSpPr>
            <a:xfrm>
              <a:off x="1615096" y="2652373"/>
              <a:ext cx="295275" cy="246132"/>
              <a:chOff x="466725" y="3385706"/>
              <a:chExt cx="295275" cy="246132"/>
            </a:xfrm>
          </p:grpSpPr>
          <p:sp>
            <p:nvSpPr>
              <p:cNvPr id="59" name="Rectangle: Rounded Corners 15">
                <a:extLst>
                  <a:ext uri="{FF2B5EF4-FFF2-40B4-BE49-F238E27FC236}">
                    <a16:creationId xmlns:a16="http://schemas.microsoft.com/office/drawing/2014/main" id="{4B3D7C6E-1442-4ECC-A034-E12CDE3D0CF8}"/>
                  </a:ext>
                </a:extLst>
              </p:cNvPr>
              <p:cNvSpPr/>
              <p:nvPr/>
            </p:nvSpPr>
            <p:spPr>
              <a:xfrm>
                <a:off x="466725" y="3385706"/>
                <a:ext cx="295275" cy="922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60" name="Rectangle: Rounded Corners 16">
                <a:extLst>
                  <a:ext uri="{FF2B5EF4-FFF2-40B4-BE49-F238E27FC236}">
                    <a16:creationId xmlns:a16="http://schemas.microsoft.com/office/drawing/2014/main" id="{E64C4ED1-E5A9-4AEB-87E1-A644BD9C5870}"/>
                  </a:ext>
                </a:extLst>
              </p:cNvPr>
              <p:cNvSpPr/>
              <p:nvPr/>
            </p:nvSpPr>
            <p:spPr>
              <a:xfrm>
                <a:off x="578644" y="3539593"/>
                <a:ext cx="183355" cy="92245"/>
              </a:xfrm>
              <a:prstGeom prst="roundRect">
                <a:avLst>
                  <a:gd name="adj" fmla="val 50000"/>
                </a:avLst>
              </a:prstGeom>
              <a:solidFill>
                <a:srgbClr val="2C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sp>
          <p:nvSpPr>
            <p:cNvPr id="47" name="TextBox 19">
              <a:extLst>
                <a:ext uri="{FF2B5EF4-FFF2-40B4-BE49-F238E27FC236}">
                  <a16:creationId xmlns:a16="http://schemas.microsoft.com/office/drawing/2014/main" id="{075442F1-41C9-4CCE-ADBD-8F0090A9D6B6}"/>
                </a:ext>
              </a:extLst>
            </p:cNvPr>
            <p:cNvSpPr txBox="1"/>
            <p:nvPr/>
          </p:nvSpPr>
          <p:spPr>
            <a:xfrm>
              <a:off x="2098499" y="3007390"/>
              <a:ext cx="8347734" cy="17273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rPr>
                <a:t>         各种类型的</a:t>
              </a:r>
              <a:r>
                <a:rPr lang="en-US" altLang="zh-CN" sz="2800">
                  <a:solidFill>
                    <a:schemeClr val="tx1">
                      <a:lumMod val="85000"/>
                      <a:lumOff val="15000"/>
                    </a:schemeClr>
                  </a:solidFill>
                  <a:latin typeface="思源黑体 CN Normal" panose="020b0400000000000000" pitchFamily="34" charset="-122"/>
                  <a:ea typeface="思源黑体 CN Normal" panose="020b0400000000000000" pitchFamily="34" charset="-122"/>
                </a:rPr>
                <a:t>VRLA</a:t>
              </a:r>
              <a:r>
                <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rPr>
                <a:t>蓄电池的浮充电压不尽相同，在理论上要求浮充电压产生的电流是以达到补偿自放电量及蓄电池单放电电量和维持氧循环需要。</a:t>
              </a:r>
            </a:p>
          </p:txBody>
        </p:sp>
        <p:grpSp>
          <p:nvGrpSpPr>
            <p:cNvPr id="54" name="Group 149">
              <a:extLst>
                <a:ext uri="{FF2B5EF4-FFF2-40B4-BE49-F238E27FC236}">
                  <a16:creationId xmlns:a16="http://schemas.microsoft.com/office/drawing/2014/main" id="{6B33D0EC-A757-4DEA-965B-19493A775FEE}"/>
                </a:ext>
              </a:extLst>
            </p:cNvPr>
            <p:cNvGrpSpPr/>
            <p:nvPr/>
          </p:nvGrpSpPr>
          <p:grpSpPr>
            <a:xfrm>
              <a:off x="1495639" y="2592386"/>
              <a:ext cx="9202820" cy="3016915"/>
              <a:chOff x="-1894563" y="1003138"/>
              <a:chExt cx="16360797" cy="5363480"/>
            </a:xfrm>
          </p:grpSpPr>
          <p:sp>
            <p:nvSpPr>
              <p:cNvPr id="56" name="Freeform: Shape 148">
                <a:extLst>
                  <a:ext uri="{FF2B5EF4-FFF2-40B4-BE49-F238E27FC236}">
                    <a16:creationId xmlns:a16="http://schemas.microsoft.com/office/drawing/2014/main" id="{D68AE513-6123-48ED-AD7F-9372C6B924DB}"/>
                  </a:ext>
                </a:extLst>
              </p:cNvPr>
              <p:cNvSpPr/>
              <p:nvPr/>
            </p:nvSpPr>
            <p:spPr>
              <a:xfrm>
                <a:off x="-1894563" y="4765721"/>
                <a:ext cx="2541522" cy="896722"/>
              </a:xfrm>
              <a:custGeom>
                <a:gdLst>
                  <a:gd name="connsiteX0" fmla="*/ 0 w 2541522"/>
                  <a:gd name="connsiteY0" fmla="*/ 0 h 896722"/>
                  <a:gd name="connsiteX1" fmla="*/ 2093161 w 2541522"/>
                  <a:gd name="connsiteY1" fmla="*/ 0 h 896722"/>
                  <a:gd name="connsiteX2" fmla="*/ 2541522 w 2541522"/>
                  <a:gd name="connsiteY2" fmla="*/ 448361 h 896722"/>
                  <a:gd name="connsiteX3" fmla="*/ 2093161 w 2541522"/>
                  <a:gd name="connsiteY3" fmla="*/ 896722 h 896722"/>
                  <a:gd name="connsiteX4" fmla="*/ 0 w 2541522"/>
                  <a:gd name="connsiteY4" fmla="*/ 896722 h 8967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2541522" h="896722">
                    <a:moveTo>
                      <a:pt x="0" y="0"/>
                    </a:moveTo>
                    <a:lnTo>
                      <a:pt x="2093161" y="0"/>
                    </a:lnTo>
                    <a:cubicBezTo>
                      <a:pt x="2340784" y="0"/>
                      <a:pt x="2541522" y="200738"/>
                      <a:pt x="2541522" y="448361"/>
                    </a:cubicBezTo>
                    <a:cubicBezTo>
                      <a:pt x="2541522" y="695984"/>
                      <a:pt x="2340784" y="896722"/>
                      <a:pt x="2093161" y="896722"/>
                    </a:cubicBezTo>
                    <a:lnTo>
                      <a:pt x="0" y="896722"/>
                    </a:lnTo>
                    <a:close/>
                  </a:path>
                </a:pathLst>
              </a:cu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57" name="Freeform: Shape 146">
                <a:extLst>
                  <a:ext uri="{FF2B5EF4-FFF2-40B4-BE49-F238E27FC236}">
                    <a16:creationId xmlns:a16="http://schemas.microsoft.com/office/drawing/2014/main" id="{04C3E3D1-47F5-41FC-A0A8-1A56147F5CA9}"/>
                  </a:ext>
                </a:extLst>
              </p:cNvPr>
              <p:cNvSpPr/>
              <p:nvPr/>
            </p:nvSpPr>
            <p:spPr>
              <a:xfrm>
                <a:off x="13569420" y="1003138"/>
                <a:ext cx="896814" cy="344801"/>
              </a:xfrm>
              <a:custGeom>
                <a:gdLst>
                  <a:gd name="connsiteX0" fmla="*/ 172401 w 896815"/>
                  <a:gd name="connsiteY0" fmla="*/ 0 h 344802"/>
                  <a:gd name="connsiteX1" fmla="*/ 896815 w 896815"/>
                  <a:gd name="connsiteY1" fmla="*/ 0 h 344802"/>
                  <a:gd name="connsiteX2" fmla="*/ 896815 w 896815"/>
                  <a:gd name="connsiteY2" fmla="*/ 344802 h 344802"/>
                  <a:gd name="connsiteX3" fmla="*/ 172401 w 896815"/>
                  <a:gd name="connsiteY3" fmla="*/ 344802 h 344802"/>
                  <a:gd name="connsiteX4" fmla="*/ 0 w 896815"/>
                  <a:gd name="connsiteY4" fmla="*/ 172401 h 344802"/>
                  <a:gd name="connsiteX5" fmla="*/ 172401 w 896815"/>
                  <a:gd name="connsiteY5" fmla="*/ 0 h 34480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814" h="344802">
                    <a:moveTo>
                      <a:pt x="172401" y="0"/>
                    </a:moveTo>
                    <a:lnTo>
                      <a:pt x="896815" y="0"/>
                    </a:lnTo>
                    <a:lnTo>
                      <a:pt x="896815" y="344802"/>
                    </a:lnTo>
                    <a:lnTo>
                      <a:pt x="172401" y="344802"/>
                    </a:lnTo>
                    <a:cubicBezTo>
                      <a:pt x="77187" y="344802"/>
                      <a:pt x="0" y="267615"/>
                      <a:pt x="0" y="172401"/>
                    </a:cubicBezTo>
                    <a:cubicBezTo>
                      <a:pt x="0" y="77187"/>
                      <a:pt x="77187" y="0"/>
                      <a:pt x="172401" y="0"/>
                    </a:cubicBezTo>
                    <a:close/>
                  </a:path>
                </a:pathLst>
              </a:cu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58" name="Rectangle: Rounded Corners 143">
                <a:extLst>
                  <a:ext uri="{FF2B5EF4-FFF2-40B4-BE49-F238E27FC236}">
                    <a16:creationId xmlns:a16="http://schemas.microsoft.com/office/drawing/2014/main" id="{0FEF7434-AE5E-41FC-AB53-50F87DF13ED0}"/>
                  </a:ext>
                </a:extLst>
              </p:cNvPr>
              <p:cNvSpPr/>
              <p:nvPr/>
            </p:nvSpPr>
            <p:spPr>
              <a:xfrm>
                <a:off x="-520967" y="5855779"/>
                <a:ext cx="1900135" cy="510839"/>
              </a:xfrm>
              <a:prstGeom prst="roundRect">
                <a:avLst>
                  <a:gd name="adj" fmla="val 50000"/>
                </a:avLst>
              </a:pr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pic>
          <p:nvPicPr>
            <p:cNvPr id="55" name="图片 54">
              <a:extLst>
                <a:ext uri="{FF2B5EF4-FFF2-40B4-BE49-F238E27FC236}">
                  <a16:creationId xmlns:a16="http://schemas.microsoft.com/office/drawing/2014/main" id="{5B810604-07F5-4F0A-B45C-DDD5734DCB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687089" y="4269927"/>
              <a:ext cx="2009272" cy="1567902"/>
            </a:xfrm>
            <a:prstGeom prst="rect">
              <a:avLst/>
            </a:prstGeom>
          </p:spPr>
        </p:pic>
      </p:grpSp>
    </p:spTree>
    <p:extLst>
      <p:ext uri="{BB962C8B-B14F-4D97-AF65-F5344CB8AC3E}">
        <p14:creationId xmlns:p14="http://schemas.microsoft.com/office/powerpoint/2010/main" val="2410860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dur="5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9" name="组合 8">
            <a:extLst>
              <a:ext uri="{FF2B5EF4-FFF2-40B4-BE49-F238E27FC236}">
                <a16:creationId xmlns:a16="http://schemas.microsoft.com/office/drawing/2014/main" id="{E703BEFF-6321-4F0E-A2F5-3BFEAEE3CB1A}"/>
              </a:ext>
            </a:extLst>
          </p:cNvPr>
          <p:cNvGrpSpPr/>
          <p:nvPr/>
        </p:nvGrpSpPr>
        <p:grpSpPr>
          <a:xfrm>
            <a:off x="182173" y="726780"/>
            <a:ext cx="5656648" cy="585663"/>
            <a:chOff x="1352112" y="2272398"/>
            <a:chExt cx="4936479" cy="589212"/>
          </a:xfrm>
        </p:grpSpPr>
        <p:grpSp>
          <p:nvGrpSpPr>
            <p:cNvPr id="10" name="组合 9">
              <a:extLst>
                <a:ext uri="{FF2B5EF4-FFF2-40B4-BE49-F238E27FC236}">
                  <a16:creationId xmlns:a16="http://schemas.microsoft.com/office/drawing/2014/main" id="{4E592C21-AA7B-42AD-A31A-6B1C50FB2CEB}"/>
                </a:ext>
              </a:extLst>
            </p:cNvPr>
            <p:cNvGrpSpPr/>
            <p:nvPr/>
          </p:nvGrpSpPr>
          <p:grpSpPr>
            <a:xfrm>
              <a:off x="1690890" y="2337122"/>
              <a:ext cx="4250643" cy="524488"/>
              <a:chOff x="4049647" y="1392577"/>
              <a:chExt cx="4250643" cy="524488"/>
            </a:xfrm>
          </p:grpSpPr>
          <p:grpSp>
            <p:nvGrpSpPr>
              <p:cNvPr id="12" name="组合 11">
                <a:extLst>
                  <a:ext uri="{FF2B5EF4-FFF2-40B4-BE49-F238E27FC236}">
                    <a16:creationId xmlns:a16="http://schemas.microsoft.com/office/drawing/2014/main" id="{2DFB2D3F-D1C4-4725-837A-EB305C0FD347}"/>
                  </a:ext>
                </a:extLst>
              </p:cNvPr>
              <p:cNvGrpSpPr/>
              <p:nvPr/>
            </p:nvGrpSpPr>
            <p:grpSpPr>
              <a:xfrm>
                <a:off x="4590584" y="1392577"/>
                <a:ext cx="3709706" cy="524487"/>
                <a:chOff x="4590584" y="1389765"/>
                <a:chExt cx="3709706" cy="524487"/>
              </a:xfrm>
            </p:grpSpPr>
            <p:sp>
              <p:nvSpPr>
                <p:cNvPr id="16" name="平行四边形 15">
                  <a:extLst>
                    <a:ext uri="{FF2B5EF4-FFF2-40B4-BE49-F238E27FC236}">
                      <a16:creationId xmlns:a16="http://schemas.microsoft.com/office/drawing/2014/main" id="{3D0FBD13-FFF9-4E32-A870-CCC64F19EB56}"/>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7" name="平行四边形 16">
                  <a:extLst>
                    <a:ext uri="{FF2B5EF4-FFF2-40B4-BE49-F238E27FC236}">
                      <a16:creationId xmlns:a16="http://schemas.microsoft.com/office/drawing/2014/main" id="{8ECCB588-6434-4B8E-8860-8449AA37DE2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nvGrpSpPr>
              <p:cNvPr id="13" name="组合 12">
                <a:extLst>
                  <a:ext uri="{FF2B5EF4-FFF2-40B4-BE49-F238E27FC236}">
                    <a16:creationId xmlns:a16="http://schemas.microsoft.com/office/drawing/2014/main" id="{AC314A10-2CB1-4178-BD30-7D1C07A98008}"/>
                  </a:ext>
                </a:extLst>
              </p:cNvPr>
              <p:cNvGrpSpPr/>
              <p:nvPr/>
            </p:nvGrpSpPr>
            <p:grpSpPr>
              <a:xfrm flipH="1">
                <a:off x="4049647" y="1392577"/>
                <a:ext cx="3709706" cy="524488"/>
                <a:chOff x="4590584" y="1389765"/>
                <a:chExt cx="3709706" cy="524488"/>
              </a:xfrm>
            </p:grpSpPr>
            <p:sp>
              <p:nvSpPr>
                <p:cNvPr id="14" name="平行四边形 13">
                  <a:extLst>
                    <a:ext uri="{FF2B5EF4-FFF2-40B4-BE49-F238E27FC236}">
                      <a16:creationId xmlns:a16="http://schemas.microsoft.com/office/drawing/2014/main" id="{4E664D76-7004-4F7F-93B6-011E13122ACC}"/>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5" name="平行四边形 14">
                  <a:extLst>
                    <a:ext uri="{FF2B5EF4-FFF2-40B4-BE49-F238E27FC236}">
                      <a16:creationId xmlns:a16="http://schemas.microsoft.com/office/drawing/2014/main" id="{A83A4EF8-EF65-4FD1-8724-C0CCE41EFD20}"/>
                    </a:ext>
                  </a:extLst>
                </p:cNvPr>
                <p:cNvSpPr/>
                <p:nvPr/>
              </p:nvSpPr>
              <p:spPr>
                <a:xfrm>
                  <a:off x="4666774" y="1452587"/>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sp>
          <p:nvSpPr>
            <p:cNvPr id="11" name="矩形 10">
              <a:extLst>
                <a:ext uri="{FF2B5EF4-FFF2-40B4-BE49-F238E27FC236}">
                  <a16:creationId xmlns:a16="http://schemas.microsoft.com/office/drawing/2014/main" id="{22B3E6EB-55CD-4852-83B0-1EEB467AD2D8}"/>
                </a:ext>
              </a:extLst>
            </p:cNvPr>
            <p:cNvSpPr/>
            <p:nvPr/>
          </p:nvSpPr>
          <p:spPr>
            <a:xfrm>
              <a:off x="1352112" y="2272398"/>
              <a:ext cx="4936479" cy="52639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a:t>
              </a:r>
              <a:r>
                <a:rPr lang="en-US" altLang="zh-CN"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1</a:t>
              </a: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）选择浮充电压的原则</a:t>
              </a:r>
            </a:p>
          </p:txBody>
        </p:sp>
      </p:grpSp>
      <p:grpSp>
        <p:nvGrpSpPr>
          <p:cNvPr id="22" name="组合 21">
            <a:extLst>
              <a:ext uri="{FF2B5EF4-FFF2-40B4-BE49-F238E27FC236}">
                <a16:creationId xmlns:a16="http://schemas.microsoft.com/office/drawing/2014/main" id="{AF550BBB-52A3-4054-B0A3-AEE4E20FBF28}"/>
              </a:ext>
            </a:extLst>
          </p:cNvPr>
          <p:cNvGrpSpPr/>
          <p:nvPr/>
        </p:nvGrpSpPr>
        <p:grpSpPr>
          <a:xfrm>
            <a:off x="1381233" y="1879794"/>
            <a:ext cx="5457010" cy="523220"/>
            <a:chOff x="452914" y="1840189"/>
            <a:chExt cx="5457010" cy="523220"/>
          </a:xfrm>
        </p:grpSpPr>
        <p:sp>
          <p:nvSpPr>
            <p:cNvPr id="23" name="TextBox 2">
              <a:extLst>
                <a:ext uri="{FF2B5EF4-FFF2-40B4-BE49-F238E27FC236}">
                  <a16:creationId xmlns:a16="http://schemas.microsoft.com/office/drawing/2014/main" id="{93406754-219D-4369-B00C-CF8751CEFAD2}"/>
                </a:ext>
              </a:extLst>
            </p:cNvPr>
            <p:cNvSpPr>
              <a:spLocks noChangeArrowheads="1"/>
            </p:cNvSpPr>
            <p:nvPr/>
          </p:nvSpPr>
          <p:spPr bwMode="auto">
            <a:xfrm>
              <a:off x="986484" y="1840189"/>
              <a:ext cx="4923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实际上作还应考虑下列因素：</a:t>
              </a:r>
            </a:p>
          </p:txBody>
        </p:sp>
        <p:grpSp>
          <p:nvGrpSpPr>
            <p:cNvPr id="24" name="组合 23">
              <a:extLst>
                <a:ext uri="{FF2B5EF4-FFF2-40B4-BE49-F238E27FC236}">
                  <a16:creationId xmlns:a16="http://schemas.microsoft.com/office/drawing/2014/main" id="{56E019AE-E6C8-4806-A001-CC5FA3F2867B}"/>
                </a:ext>
              </a:extLst>
            </p:cNvPr>
            <p:cNvGrpSpPr/>
            <p:nvPr/>
          </p:nvGrpSpPr>
          <p:grpSpPr>
            <a:xfrm>
              <a:off x="452914" y="1911539"/>
              <a:ext cx="456088" cy="369161"/>
              <a:chOff x="7114233" y="1005350"/>
              <a:chExt cx="586647" cy="474836"/>
            </a:xfrm>
          </p:grpSpPr>
          <p:sp>
            <p:nvSpPr>
              <p:cNvPr id="25" name="箭头: V 形 24">
                <a:extLst>
                  <a:ext uri="{FF2B5EF4-FFF2-40B4-BE49-F238E27FC236}">
                    <a16:creationId xmlns:a16="http://schemas.microsoft.com/office/drawing/2014/main" id="{E484DE67-5658-44AF-B467-538195DA42AE}"/>
                  </a:ext>
                </a:extLst>
              </p:cNvPr>
              <p:cNvSpPr/>
              <p:nvPr/>
            </p:nvSpPr>
            <p:spPr>
              <a:xfrm>
                <a:off x="7114233" y="1005350"/>
                <a:ext cx="586647" cy="426373"/>
              </a:xfrm>
              <a:prstGeom prst="chevron">
                <a:avLst>
                  <a:gd name="adj" fmla="val 3586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sp>
            <p:nvSpPr>
              <p:cNvPr id="26" name="箭头: V 形 25">
                <a:extLst>
                  <a:ext uri="{FF2B5EF4-FFF2-40B4-BE49-F238E27FC236}">
                    <a16:creationId xmlns:a16="http://schemas.microsoft.com/office/drawing/2014/main" id="{59E88D1B-81AE-4B7B-BD4F-4547AEAE25F0}"/>
                  </a:ext>
                </a:extLst>
              </p:cNvPr>
              <p:cNvSpPr/>
              <p:nvPr/>
            </p:nvSpPr>
            <p:spPr>
              <a:xfrm>
                <a:off x="7356359" y="1184577"/>
                <a:ext cx="344521" cy="29560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grpSp>
      </p:grpSp>
      <p:sp>
        <p:nvSpPr>
          <p:cNvPr id="28" name="文本框 27">
            <a:extLst>
              <a:ext uri="{FF2B5EF4-FFF2-40B4-BE49-F238E27FC236}">
                <a16:creationId xmlns:a16="http://schemas.microsoft.com/office/drawing/2014/main" id="{9DC1A1FB-F666-4C34-B413-0070CFAD29B1}"/>
              </a:ext>
            </a:extLst>
          </p:cNvPr>
          <p:cNvSpPr txBox="1"/>
          <p:nvPr/>
        </p:nvSpPr>
        <p:spPr>
          <a:xfrm>
            <a:off x="3635556" y="2567445"/>
            <a:ext cx="6957824" cy="27722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60000"/>
              </a:lnSpc>
              <a:buClr>
                <a:srgbClr val="0070C0"/>
              </a:buClr>
              <a:buFont typeface="Arial" pitchFamily="34" charset="0"/>
              <a:buChar char="•"/>
            </a:pPr>
            <a:r>
              <a:rPr lang="zh-CN" altLang="en-US" sz="2800">
                <a:latin typeface="思源黑体 CN Normal" panose="020b0400000000000000" pitchFamily="34" charset="-122"/>
                <a:ea typeface="思源黑体 CN Normal" panose="020b0400000000000000" pitchFamily="34" charset="-122"/>
              </a:rPr>
              <a:t>电池的结构状态。</a:t>
            </a:r>
          </a:p>
          <a:p>
            <a:pPr marL="457200" indent="-457200">
              <a:lnSpc>
                <a:spcPct val="160000"/>
              </a:lnSpc>
              <a:buClr>
                <a:srgbClr val="0070C0"/>
              </a:buClr>
              <a:buFont typeface="Arial" pitchFamily="34" charset="0"/>
              <a:buChar char="•"/>
            </a:pPr>
            <a:r>
              <a:rPr lang="zh-CN" altLang="en-US" sz="2800">
                <a:latin typeface="思源黑体 CN Normal" panose="020b0400000000000000" pitchFamily="34" charset="-122"/>
                <a:ea typeface="思源黑体 CN Normal" panose="020b0400000000000000" pitchFamily="34" charset="-122"/>
              </a:rPr>
              <a:t>正极板栅的腐蚀速率。</a:t>
            </a:r>
          </a:p>
          <a:p>
            <a:pPr marL="457200" indent="-457200">
              <a:lnSpc>
                <a:spcPct val="160000"/>
              </a:lnSpc>
              <a:buClr>
                <a:srgbClr val="0070C0"/>
              </a:buClr>
              <a:buFont typeface="Arial" pitchFamily="34" charset="0"/>
              <a:buChar char="•"/>
            </a:pPr>
            <a:r>
              <a:rPr lang="zh-CN" altLang="en-US" sz="2800">
                <a:latin typeface="思源黑体 CN Normal" panose="020b0400000000000000" pitchFamily="34" charset="-122"/>
                <a:ea typeface="思源黑体 CN Normal" panose="020b0400000000000000" pitchFamily="34" charset="-122"/>
              </a:rPr>
              <a:t>电池内气体的排放。</a:t>
            </a:r>
          </a:p>
          <a:p>
            <a:pPr marL="457200" indent="-457200">
              <a:lnSpc>
                <a:spcPct val="160000"/>
              </a:lnSpc>
              <a:buClr>
                <a:srgbClr val="0070C0"/>
              </a:buClr>
              <a:buFont typeface="Arial" pitchFamily="34" charset="0"/>
              <a:buChar char="•"/>
            </a:pPr>
            <a:r>
              <a:rPr lang="zh-CN" altLang="en-US" sz="2800">
                <a:latin typeface="思源黑体 CN Normal" panose="020b0400000000000000" pitchFamily="34" charset="-122"/>
                <a:ea typeface="思源黑体 CN Normal" panose="020b0400000000000000" pitchFamily="34" charset="-122"/>
              </a:rPr>
              <a:t>通信设备对浮充系统基础电压的要求。</a:t>
            </a:r>
          </a:p>
        </p:txBody>
      </p:sp>
    </p:spTree>
    <p:extLst>
      <p:ext uri="{BB962C8B-B14F-4D97-AF65-F5344CB8AC3E}">
        <p14:creationId xmlns:p14="http://schemas.microsoft.com/office/powerpoint/2010/main" val="24186983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nodeType="afterGroup">
                            <p:stCondLst>
                              <p:cond delay="500"/>
                            </p:stCondLst>
                            <p:childTnLst>
                              <p:par>
                                <p:cTn id="9" presetID="22" presetClass="entr" presetSubtype="8" dur="50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9" name="组合 8">
            <a:extLst>
              <a:ext uri="{FF2B5EF4-FFF2-40B4-BE49-F238E27FC236}">
                <a16:creationId xmlns:a16="http://schemas.microsoft.com/office/drawing/2014/main" id="{E703BEFF-6321-4F0E-A2F5-3BFEAEE3CB1A}"/>
              </a:ext>
            </a:extLst>
          </p:cNvPr>
          <p:cNvGrpSpPr/>
          <p:nvPr/>
        </p:nvGrpSpPr>
        <p:grpSpPr>
          <a:xfrm>
            <a:off x="182173" y="726780"/>
            <a:ext cx="5656648" cy="585663"/>
            <a:chOff x="1352112" y="2272398"/>
            <a:chExt cx="4936479" cy="589212"/>
          </a:xfrm>
        </p:grpSpPr>
        <p:grpSp>
          <p:nvGrpSpPr>
            <p:cNvPr id="10" name="组合 9">
              <a:extLst>
                <a:ext uri="{FF2B5EF4-FFF2-40B4-BE49-F238E27FC236}">
                  <a16:creationId xmlns:a16="http://schemas.microsoft.com/office/drawing/2014/main" id="{4E592C21-AA7B-42AD-A31A-6B1C50FB2CEB}"/>
                </a:ext>
              </a:extLst>
            </p:cNvPr>
            <p:cNvGrpSpPr/>
            <p:nvPr/>
          </p:nvGrpSpPr>
          <p:grpSpPr>
            <a:xfrm>
              <a:off x="1690890" y="2337122"/>
              <a:ext cx="4250643" cy="524488"/>
              <a:chOff x="4049647" y="1392577"/>
              <a:chExt cx="4250643" cy="524488"/>
            </a:xfrm>
          </p:grpSpPr>
          <p:grpSp>
            <p:nvGrpSpPr>
              <p:cNvPr id="12" name="组合 11">
                <a:extLst>
                  <a:ext uri="{FF2B5EF4-FFF2-40B4-BE49-F238E27FC236}">
                    <a16:creationId xmlns:a16="http://schemas.microsoft.com/office/drawing/2014/main" id="{2DFB2D3F-D1C4-4725-837A-EB305C0FD347}"/>
                  </a:ext>
                </a:extLst>
              </p:cNvPr>
              <p:cNvGrpSpPr/>
              <p:nvPr/>
            </p:nvGrpSpPr>
            <p:grpSpPr>
              <a:xfrm>
                <a:off x="4590584" y="1392577"/>
                <a:ext cx="3709706" cy="524487"/>
                <a:chOff x="4590584" y="1389765"/>
                <a:chExt cx="3709706" cy="524487"/>
              </a:xfrm>
            </p:grpSpPr>
            <p:sp>
              <p:nvSpPr>
                <p:cNvPr id="16" name="平行四边形 15">
                  <a:extLst>
                    <a:ext uri="{FF2B5EF4-FFF2-40B4-BE49-F238E27FC236}">
                      <a16:creationId xmlns:a16="http://schemas.microsoft.com/office/drawing/2014/main" id="{3D0FBD13-FFF9-4E32-A870-CCC64F19EB56}"/>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7" name="平行四边形 16">
                  <a:extLst>
                    <a:ext uri="{FF2B5EF4-FFF2-40B4-BE49-F238E27FC236}">
                      <a16:creationId xmlns:a16="http://schemas.microsoft.com/office/drawing/2014/main" id="{8ECCB588-6434-4B8E-8860-8449AA37DE2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nvGrpSpPr>
              <p:cNvPr id="13" name="组合 12">
                <a:extLst>
                  <a:ext uri="{FF2B5EF4-FFF2-40B4-BE49-F238E27FC236}">
                    <a16:creationId xmlns:a16="http://schemas.microsoft.com/office/drawing/2014/main" id="{AC314A10-2CB1-4178-BD30-7D1C07A98008}"/>
                  </a:ext>
                </a:extLst>
              </p:cNvPr>
              <p:cNvGrpSpPr/>
              <p:nvPr/>
            </p:nvGrpSpPr>
            <p:grpSpPr>
              <a:xfrm flipH="1">
                <a:off x="4049647" y="1392577"/>
                <a:ext cx="3709706" cy="524488"/>
                <a:chOff x="4590584" y="1389765"/>
                <a:chExt cx="3709706" cy="524488"/>
              </a:xfrm>
            </p:grpSpPr>
            <p:sp>
              <p:nvSpPr>
                <p:cNvPr id="14" name="平行四边形 13">
                  <a:extLst>
                    <a:ext uri="{FF2B5EF4-FFF2-40B4-BE49-F238E27FC236}">
                      <a16:creationId xmlns:a16="http://schemas.microsoft.com/office/drawing/2014/main" id="{4E664D76-7004-4F7F-93B6-011E13122ACC}"/>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5" name="平行四边形 14">
                  <a:extLst>
                    <a:ext uri="{FF2B5EF4-FFF2-40B4-BE49-F238E27FC236}">
                      <a16:creationId xmlns:a16="http://schemas.microsoft.com/office/drawing/2014/main" id="{A83A4EF8-EF65-4FD1-8724-C0CCE41EFD20}"/>
                    </a:ext>
                  </a:extLst>
                </p:cNvPr>
                <p:cNvSpPr/>
                <p:nvPr/>
              </p:nvSpPr>
              <p:spPr>
                <a:xfrm>
                  <a:off x="4666774" y="1452587"/>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sp>
          <p:nvSpPr>
            <p:cNvPr id="11" name="矩形 10">
              <a:extLst>
                <a:ext uri="{FF2B5EF4-FFF2-40B4-BE49-F238E27FC236}">
                  <a16:creationId xmlns:a16="http://schemas.microsoft.com/office/drawing/2014/main" id="{22B3E6EB-55CD-4852-83B0-1EEB467AD2D8}"/>
                </a:ext>
              </a:extLst>
            </p:cNvPr>
            <p:cNvSpPr/>
            <p:nvPr/>
          </p:nvSpPr>
          <p:spPr>
            <a:xfrm>
              <a:off x="1352112" y="2272398"/>
              <a:ext cx="4936479" cy="52639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a:t>
              </a:r>
              <a:r>
                <a:rPr lang="en-US" altLang="zh-CN"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1</a:t>
              </a: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）选择浮充电压的原则</a:t>
              </a:r>
            </a:p>
          </p:txBody>
        </p:sp>
      </p:grpSp>
      <p:grpSp>
        <p:nvGrpSpPr>
          <p:cNvPr id="18" name="组合 17">
            <a:extLst>
              <a:ext uri="{FF2B5EF4-FFF2-40B4-BE49-F238E27FC236}">
                <a16:creationId xmlns:a16="http://schemas.microsoft.com/office/drawing/2014/main" id="{D589BC4C-BF7A-477E-A892-6AF6E4D878E0}"/>
              </a:ext>
            </a:extLst>
          </p:cNvPr>
          <p:cNvGrpSpPr/>
          <p:nvPr/>
        </p:nvGrpSpPr>
        <p:grpSpPr>
          <a:xfrm>
            <a:off x="621629" y="1602727"/>
            <a:ext cx="10962416" cy="2351587"/>
            <a:chOff x="641725" y="2195477"/>
            <a:chExt cx="10962416" cy="2351587"/>
          </a:xfrm>
        </p:grpSpPr>
        <p:grpSp>
          <p:nvGrpSpPr>
            <p:cNvPr id="19" name="组合 18">
              <a:extLst>
                <a:ext uri="{FF2B5EF4-FFF2-40B4-BE49-F238E27FC236}">
                  <a16:creationId xmlns:a16="http://schemas.microsoft.com/office/drawing/2014/main" id="{D97914FB-0A4A-46DF-93BB-3A699CFA2134}"/>
                </a:ext>
              </a:extLst>
            </p:cNvPr>
            <p:cNvGrpSpPr/>
            <p:nvPr/>
          </p:nvGrpSpPr>
          <p:grpSpPr>
            <a:xfrm>
              <a:off x="641725" y="2195477"/>
              <a:ext cx="1938688" cy="800520"/>
              <a:chOff x="633690" y="2111829"/>
              <a:chExt cx="1938688" cy="800520"/>
            </a:xfrm>
          </p:grpSpPr>
          <p:grpSp>
            <p:nvGrpSpPr>
              <p:cNvPr id="33" name="组合 32">
                <a:extLst>
                  <a:ext uri="{FF2B5EF4-FFF2-40B4-BE49-F238E27FC236}">
                    <a16:creationId xmlns:a16="http://schemas.microsoft.com/office/drawing/2014/main" id="{CC81AC4F-B245-4935-A22D-BBC439EAC520}"/>
                  </a:ext>
                </a:extLst>
              </p:cNvPr>
              <p:cNvGrpSpPr/>
              <p:nvPr/>
            </p:nvGrpSpPr>
            <p:grpSpPr>
              <a:xfrm>
                <a:off x="633690" y="2111829"/>
                <a:ext cx="1828156" cy="800520"/>
                <a:chOff x="633690" y="2111829"/>
                <a:chExt cx="1828156" cy="800520"/>
              </a:xfrm>
            </p:grpSpPr>
            <p:cxnSp>
              <p:nvCxnSpPr>
                <p:cNvPr id="35" name="直接连接符 34">
                  <a:extLst>
                    <a:ext uri="{FF2B5EF4-FFF2-40B4-BE49-F238E27FC236}">
                      <a16:creationId xmlns:a16="http://schemas.microsoft.com/office/drawing/2014/main" id="{3803DA9A-1518-4FDD-B4FE-06AB1230B4CB}"/>
                    </a:ext>
                  </a:extLst>
                </p:cNvPr>
                <p:cNvCxnSpPr/>
                <p:nvPr/>
              </p:nvCxnSpPr>
              <p:spPr>
                <a:xfrm>
                  <a:off x="633690" y="2270927"/>
                  <a:ext cx="182815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0ACCC992-4F73-4DA3-A0CE-164BEEBF0212}"/>
                    </a:ext>
                  </a:extLst>
                </p:cNvPr>
                <p:cNvCxnSpPr/>
                <p:nvPr/>
              </p:nvCxnSpPr>
              <p:spPr>
                <a:xfrm flipH="1">
                  <a:off x="750013" y="211182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287D6112-AA2D-4B7F-995B-1E121A279F25}"/>
                    </a:ext>
                  </a:extLst>
                </p:cNvPr>
                <p:cNvCxnSpPr/>
                <p:nvPr/>
              </p:nvCxnSpPr>
              <p:spPr>
                <a:xfrm flipH="1">
                  <a:off x="800253" y="221063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34" name="直接连接符 33">
                <a:extLst>
                  <a:ext uri="{FF2B5EF4-FFF2-40B4-BE49-F238E27FC236}">
                    <a16:creationId xmlns:a16="http://schemas.microsoft.com/office/drawing/2014/main" id="{B14C7D04-65AD-4B8E-9AD6-6823DB85D5E6}"/>
                  </a:ext>
                </a:extLst>
              </p:cNvPr>
              <p:cNvCxnSpPr/>
              <p:nvPr/>
            </p:nvCxnSpPr>
            <p:spPr>
              <a:xfrm>
                <a:off x="891228" y="2321167"/>
                <a:ext cx="168115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20" name="组合 19">
              <a:extLst>
                <a:ext uri="{FF2B5EF4-FFF2-40B4-BE49-F238E27FC236}">
                  <a16:creationId xmlns:a16="http://schemas.microsoft.com/office/drawing/2014/main" id="{41AAC09E-E53D-453C-84A0-6B5E24425202}"/>
                </a:ext>
              </a:extLst>
            </p:cNvPr>
            <p:cNvGrpSpPr/>
            <p:nvPr/>
          </p:nvGrpSpPr>
          <p:grpSpPr>
            <a:xfrm rot="10800000">
              <a:off x="9665453" y="3746544"/>
              <a:ext cx="1938688" cy="800520"/>
              <a:chOff x="633690" y="3243259"/>
              <a:chExt cx="1938688" cy="800520"/>
            </a:xfrm>
          </p:grpSpPr>
          <p:grpSp>
            <p:nvGrpSpPr>
              <p:cNvPr id="27" name="组合 26">
                <a:extLst>
                  <a:ext uri="{FF2B5EF4-FFF2-40B4-BE49-F238E27FC236}">
                    <a16:creationId xmlns:a16="http://schemas.microsoft.com/office/drawing/2014/main" id="{FDC00161-EFD7-4315-ADD3-CAE543761AA4}"/>
                  </a:ext>
                </a:extLst>
              </p:cNvPr>
              <p:cNvGrpSpPr/>
              <p:nvPr/>
            </p:nvGrpSpPr>
            <p:grpSpPr>
              <a:xfrm>
                <a:off x="633690" y="3243259"/>
                <a:ext cx="1828156" cy="800520"/>
                <a:chOff x="633690" y="3243259"/>
                <a:chExt cx="1828156" cy="800520"/>
              </a:xfrm>
            </p:grpSpPr>
            <p:cxnSp>
              <p:nvCxnSpPr>
                <p:cNvPr id="30" name="直接连接符 29">
                  <a:extLst>
                    <a:ext uri="{FF2B5EF4-FFF2-40B4-BE49-F238E27FC236}">
                      <a16:creationId xmlns:a16="http://schemas.microsoft.com/office/drawing/2014/main" id="{3841049F-97E1-4887-8388-5A2204BB903F}"/>
                    </a:ext>
                  </a:extLst>
                </p:cNvPr>
                <p:cNvCxnSpPr/>
                <p:nvPr/>
              </p:nvCxnSpPr>
              <p:spPr>
                <a:xfrm>
                  <a:off x="633690" y="3402357"/>
                  <a:ext cx="182815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C7CF471E-AA05-4D37-BAC2-10D65BA40D83}"/>
                    </a:ext>
                  </a:extLst>
                </p:cNvPr>
                <p:cNvCxnSpPr/>
                <p:nvPr/>
              </p:nvCxnSpPr>
              <p:spPr>
                <a:xfrm flipH="1">
                  <a:off x="750013" y="324325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F7BD7452-DAD4-4F50-8F2C-0DFDCBEA3AC4}"/>
                    </a:ext>
                  </a:extLst>
                </p:cNvPr>
                <p:cNvCxnSpPr/>
                <p:nvPr/>
              </p:nvCxnSpPr>
              <p:spPr>
                <a:xfrm flipH="1">
                  <a:off x="800253" y="334206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29" name="直接连接符 28">
                <a:extLst>
                  <a:ext uri="{FF2B5EF4-FFF2-40B4-BE49-F238E27FC236}">
                    <a16:creationId xmlns:a16="http://schemas.microsoft.com/office/drawing/2014/main" id="{6D813902-0932-43F0-A844-8CC4232278B3}"/>
                  </a:ext>
                </a:extLst>
              </p:cNvPr>
              <p:cNvCxnSpPr/>
              <p:nvPr/>
            </p:nvCxnSpPr>
            <p:spPr>
              <a:xfrm>
                <a:off x="891228" y="3452597"/>
                <a:ext cx="168115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1" name="TextBox 19">
              <a:extLst>
                <a:ext uri="{FF2B5EF4-FFF2-40B4-BE49-F238E27FC236}">
                  <a16:creationId xmlns:a16="http://schemas.microsoft.com/office/drawing/2014/main" id="{6A597FA1-9AA3-4CB3-9EAD-F80DF09863B1}"/>
                </a:ext>
              </a:extLst>
            </p:cNvPr>
            <p:cNvSpPr txBox="1"/>
            <p:nvPr/>
          </p:nvSpPr>
          <p:spPr>
            <a:xfrm>
              <a:off x="845397" y="2503203"/>
              <a:ext cx="10433246" cy="17251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        根据浮充电压选择原则与各种因素对浮充电压的影响，国外一般选择稍高的浮充电压，范围可为</a:t>
              </a:r>
              <a:r>
                <a:rPr lang="en-US" altLang="zh-CN"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2.25</a:t>
              </a: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2.35V</a:t>
              </a: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，国内稍低，</a:t>
              </a:r>
              <a:r>
                <a:rPr lang="en-US" altLang="zh-CN"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2.23</a:t>
              </a: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2.27V</a:t>
              </a: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a:t>
              </a:r>
            </a:p>
          </p:txBody>
        </p:sp>
      </p:grpSp>
      <p:grpSp>
        <p:nvGrpSpPr>
          <p:cNvPr id="38" name="组合 37">
            <a:extLst>
              <a:ext uri="{FF2B5EF4-FFF2-40B4-BE49-F238E27FC236}">
                <a16:creationId xmlns:a16="http://schemas.microsoft.com/office/drawing/2014/main" id="{653C3BDE-B2CD-4C5C-A225-2D7E12E60B83}"/>
              </a:ext>
            </a:extLst>
          </p:cNvPr>
          <p:cNvGrpSpPr/>
          <p:nvPr/>
        </p:nvGrpSpPr>
        <p:grpSpPr>
          <a:xfrm>
            <a:off x="1363439" y="4043082"/>
            <a:ext cx="9465121" cy="1701885"/>
            <a:chOff x="1363439" y="4316115"/>
            <a:chExt cx="9465121" cy="1538182"/>
          </a:xfrm>
        </p:grpSpPr>
        <p:grpSp>
          <p:nvGrpSpPr>
            <p:cNvPr id="39" name="组合 38">
              <a:extLst>
                <a:ext uri="{FF2B5EF4-FFF2-40B4-BE49-F238E27FC236}">
                  <a16:creationId xmlns:a16="http://schemas.microsoft.com/office/drawing/2014/main" id="{1E14D835-66AE-4BB9-A982-2192FA89D899}"/>
                </a:ext>
              </a:extLst>
            </p:cNvPr>
            <p:cNvGrpSpPr/>
            <p:nvPr/>
          </p:nvGrpSpPr>
          <p:grpSpPr>
            <a:xfrm>
              <a:off x="1363439" y="4316115"/>
              <a:ext cx="9465121" cy="1538182"/>
              <a:chOff x="1135890" y="4333370"/>
              <a:chExt cx="9465121" cy="1538182"/>
            </a:xfrm>
          </p:grpSpPr>
          <p:sp>
            <p:nvSpPr>
              <p:cNvPr id="42" name="矩形: 圆角 41">
                <a:extLst>
                  <a:ext uri="{FF2B5EF4-FFF2-40B4-BE49-F238E27FC236}">
                    <a16:creationId xmlns:a16="http://schemas.microsoft.com/office/drawing/2014/main" id="{83EC94F8-FD76-4DAF-8E69-8F493A926C4E}"/>
                  </a:ext>
                </a:extLst>
              </p:cNvPr>
              <p:cNvSpPr/>
              <p:nvPr/>
            </p:nvSpPr>
            <p:spPr>
              <a:xfrm>
                <a:off x="1135890" y="4333370"/>
                <a:ext cx="9465121" cy="1498940"/>
              </a:xfrm>
              <a:prstGeom prst="roundRect">
                <a:avLst>
                  <a:gd name="adj" fmla="val 728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43" name="TextBox 19">
                <a:extLst>
                  <a:ext uri="{FF2B5EF4-FFF2-40B4-BE49-F238E27FC236}">
                    <a16:creationId xmlns:a16="http://schemas.microsoft.com/office/drawing/2014/main" id="{75A1272D-CA46-4364-9011-4D3554773AFB}"/>
                  </a:ext>
                </a:extLst>
              </p:cNvPr>
              <p:cNvSpPr txBox="1"/>
              <p:nvPr/>
            </p:nvSpPr>
            <p:spPr>
              <a:xfrm>
                <a:off x="1423198" y="4414390"/>
                <a:ext cx="9044139" cy="14571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        不同厂家对浮充电压的具体规定不一样。一般对浮充电压的规定为</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2.25V</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／单体</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环境温度为</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25℃</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情况下</a:t>
                </a:r>
                <a:r>
                  <a:rPr lang="en-US" altLang="zh-CN"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t>
                </a: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，根据环境温度的变化，对浮充电压应作相应调整。</a:t>
                </a:r>
              </a:p>
            </p:txBody>
          </p:sp>
        </p:grpSp>
        <p:cxnSp>
          <p:nvCxnSpPr>
            <p:cNvPr id="40" name="直接连接符 39">
              <a:extLst>
                <a:ext uri="{FF2B5EF4-FFF2-40B4-BE49-F238E27FC236}">
                  <a16:creationId xmlns:a16="http://schemas.microsoft.com/office/drawing/2014/main" id="{5727BE64-2647-41D4-9CAE-7803DE2124B9}"/>
                </a:ext>
              </a:extLst>
            </p:cNvPr>
            <p:cNvCxnSpPr/>
            <p:nvPr/>
          </p:nvCxnSpPr>
          <p:spPr>
            <a:xfrm flipH="1">
              <a:off x="1363439"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12EFE654-AF19-4A6A-B188-0FDD2CE4B30C}"/>
                </a:ext>
              </a:extLst>
            </p:cNvPr>
            <p:cNvCxnSpPr/>
            <p:nvPr/>
          </p:nvCxnSpPr>
          <p:spPr>
            <a:xfrm flipH="1">
              <a:off x="10828560"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583326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5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nodeType="afterGroup">
                            <p:stCondLst>
                              <p:cond delay="500"/>
                            </p:stCondLst>
                            <p:childTnLst>
                              <p:par>
                                <p:cTn id="11" presetID="16" presetClass="entr" presetSubtype="37" dur="50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barn(outVertical)">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9" name="组合 8">
            <a:extLst>
              <a:ext uri="{FF2B5EF4-FFF2-40B4-BE49-F238E27FC236}">
                <a16:creationId xmlns:a16="http://schemas.microsoft.com/office/drawing/2014/main" id="{E703BEFF-6321-4F0E-A2F5-3BFEAEE3CB1A}"/>
              </a:ext>
            </a:extLst>
          </p:cNvPr>
          <p:cNvGrpSpPr/>
          <p:nvPr/>
        </p:nvGrpSpPr>
        <p:grpSpPr>
          <a:xfrm>
            <a:off x="570374" y="726780"/>
            <a:ext cx="4297461" cy="585663"/>
            <a:chOff x="1690890" y="2272398"/>
            <a:chExt cx="4250643" cy="589212"/>
          </a:xfrm>
        </p:grpSpPr>
        <p:grpSp>
          <p:nvGrpSpPr>
            <p:cNvPr id="10" name="组合 9">
              <a:extLst>
                <a:ext uri="{FF2B5EF4-FFF2-40B4-BE49-F238E27FC236}">
                  <a16:creationId xmlns:a16="http://schemas.microsoft.com/office/drawing/2014/main" id="{4E592C21-AA7B-42AD-A31A-6B1C50FB2CEB}"/>
                </a:ext>
              </a:extLst>
            </p:cNvPr>
            <p:cNvGrpSpPr/>
            <p:nvPr/>
          </p:nvGrpSpPr>
          <p:grpSpPr>
            <a:xfrm>
              <a:off x="1690890" y="2337122"/>
              <a:ext cx="4250643" cy="524488"/>
              <a:chOff x="4049647" y="1392577"/>
              <a:chExt cx="4250643" cy="524488"/>
            </a:xfrm>
          </p:grpSpPr>
          <p:grpSp>
            <p:nvGrpSpPr>
              <p:cNvPr id="12" name="组合 11">
                <a:extLst>
                  <a:ext uri="{FF2B5EF4-FFF2-40B4-BE49-F238E27FC236}">
                    <a16:creationId xmlns:a16="http://schemas.microsoft.com/office/drawing/2014/main" id="{2DFB2D3F-D1C4-4725-837A-EB305C0FD347}"/>
                  </a:ext>
                </a:extLst>
              </p:cNvPr>
              <p:cNvGrpSpPr/>
              <p:nvPr/>
            </p:nvGrpSpPr>
            <p:grpSpPr>
              <a:xfrm>
                <a:off x="4590584" y="1392577"/>
                <a:ext cx="3709706" cy="524487"/>
                <a:chOff x="4590584" y="1389765"/>
                <a:chExt cx="3709706" cy="524487"/>
              </a:xfrm>
            </p:grpSpPr>
            <p:sp>
              <p:nvSpPr>
                <p:cNvPr id="16" name="平行四边形 15">
                  <a:extLst>
                    <a:ext uri="{FF2B5EF4-FFF2-40B4-BE49-F238E27FC236}">
                      <a16:creationId xmlns:a16="http://schemas.microsoft.com/office/drawing/2014/main" id="{3D0FBD13-FFF9-4E32-A870-CCC64F19EB56}"/>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7" name="平行四边形 16">
                  <a:extLst>
                    <a:ext uri="{FF2B5EF4-FFF2-40B4-BE49-F238E27FC236}">
                      <a16:creationId xmlns:a16="http://schemas.microsoft.com/office/drawing/2014/main" id="{8ECCB588-6434-4B8E-8860-8449AA37DE2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nvGrpSpPr>
              <p:cNvPr id="13" name="组合 12">
                <a:extLst>
                  <a:ext uri="{FF2B5EF4-FFF2-40B4-BE49-F238E27FC236}">
                    <a16:creationId xmlns:a16="http://schemas.microsoft.com/office/drawing/2014/main" id="{AC314A10-2CB1-4178-BD30-7D1C07A98008}"/>
                  </a:ext>
                </a:extLst>
              </p:cNvPr>
              <p:cNvGrpSpPr/>
              <p:nvPr/>
            </p:nvGrpSpPr>
            <p:grpSpPr>
              <a:xfrm flipH="1">
                <a:off x="4049647" y="1392577"/>
                <a:ext cx="3709706" cy="524488"/>
                <a:chOff x="4590584" y="1389765"/>
                <a:chExt cx="3709706" cy="524488"/>
              </a:xfrm>
            </p:grpSpPr>
            <p:sp>
              <p:nvSpPr>
                <p:cNvPr id="14" name="平行四边形 13">
                  <a:extLst>
                    <a:ext uri="{FF2B5EF4-FFF2-40B4-BE49-F238E27FC236}">
                      <a16:creationId xmlns:a16="http://schemas.microsoft.com/office/drawing/2014/main" id="{4E664D76-7004-4F7F-93B6-011E13122ACC}"/>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5" name="平行四边形 14">
                  <a:extLst>
                    <a:ext uri="{FF2B5EF4-FFF2-40B4-BE49-F238E27FC236}">
                      <a16:creationId xmlns:a16="http://schemas.microsoft.com/office/drawing/2014/main" id="{A83A4EF8-EF65-4FD1-8724-C0CCE41EFD20}"/>
                    </a:ext>
                  </a:extLst>
                </p:cNvPr>
                <p:cNvSpPr/>
                <p:nvPr/>
              </p:nvSpPr>
              <p:spPr>
                <a:xfrm>
                  <a:off x="4666774" y="1452587"/>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sp>
          <p:nvSpPr>
            <p:cNvPr id="11" name="矩形 10">
              <a:extLst>
                <a:ext uri="{FF2B5EF4-FFF2-40B4-BE49-F238E27FC236}">
                  <a16:creationId xmlns:a16="http://schemas.microsoft.com/office/drawing/2014/main" id="{22B3E6EB-55CD-4852-83B0-1EEB467AD2D8}"/>
                </a:ext>
              </a:extLst>
            </p:cNvPr>
            <p:cNvSpPr/>
            <p:nvPr/>
          </p:nvSpPr>
          <p:spPr>
            <a:xfrm>
              <a:off x="2162493" y="2272398"/>
              <a:ext cx="3315717" cy="52639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a:t>
              </a:r>
              <a:r>
                <a:rPr lang="en-US" altLang="zh-CN"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2</a:t>
              </a: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）浮充电流的选择 </a:t>
              </a:r>
            </a:p>
          </p:txBody>
        </p:sp>
      </p:grpSp>
      <p:sp>
        <p:nvSpPr>
          <p:cNvPr id="44" name="矩形 43">
            <a:extLst>
              <a:ext uri="{FF2B5EF4-FFF2-40B4-BE49-F238E27FC236}">
                <a16:creationId xmlns:a16="http://schemas.microsoft.com/office/drawing/2014/main" id="{C16C16D8-C443-424F-B654-3021CE0094F2}"/>
              </a:ext>
            </a:extLst>
          </p:cNvPr>
          <p:cNvSpPr/>
          <p:nvPr/>
        </p:nvSpPr>
        <p:spPr>
          <a:xfrm>
            <a:off x="0" y="1748637"/>
            <a:ext cx="12192000" cy="374803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grpSp>
        <p:nvGrpSpPr>
          <p:cNvPr id="45" name="组合 44">
            <a:extLst>
              <a:ext uri="{FF2B5EF4-FFF2-40B4-BE49-F238E27FC236}">
                <a16:creationId xmlns:a16="http://schemas.microsoft.com/office/drawing/2014/main" id="{6A3CDA04-A366-4C38-9038-68D2C6224677}"/>
              </a:ext>
            </a:extLst>
          </p:cNvPr>
          <p:cNvGrpSpPr/>
          <p:nvPr/>
        </p:nvGrpSpPr>
        <p:grpSpPr>
          <a:xfrm>
            <a:off x="682988" y="2100075"/>
            <a:ext cx="6172366" cy="523220"/>
            <a:chOff x="452914" y="1840189"/>
            <a:chExt cx="6172366" cy="523220"/>
          </a:xfrm>
        </p:grpSpPr>
        <p:sp>
          <p:nvSpPr>
            <p:cNvPr id="46" name="TextBox 2">
              <a:extLst>
                <a:ext uri="{FF2B5EF4-FFF2-40B4-BE49-F238E27FC236}">
                  <a16:creationId xmlns:a16="http://schemas.microsoft.com/office/drawing/2014/main" id="{608E498D-A30C-407A-9DDA-D700C8DCBBD3}"/>
                </a:ext>
              </a:extLst>
            </p:cNvPr>
            <p:cNvSpPr>
              <a:spLocks noChangeArrowheads="1"/>
            </p:cNvSpPr>
            <p:nvPr/>
          </p:nvSpPr>
          <p:spPr bwMode="auto">
            <a:xfrm>
              <a:off x="875811" y="1840189"/>
              <a:ext cx="5749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浮充电流设定的依据：</a:t>
              </a:r>
            </a:p>
          </p:txBody>
        </p:sp>
        <p:grpSp>
          <p:nvGrpSpPr>
            <p:cNvPr id="47" name="组合 46">
              <a:extLst>
                <a:ext uri="{FF2B5EF4-FFF2-40B4-BE49-F238E27FC236}">
                  <a16:creationId xmlns:a16="http://schemas.microsoft.com/office/drawing/2014/main" id="{14A7433B-CB0F-4135-B81B-72836EC92226}"/>
                </a:ext>
              </a:extLst>
            </p:cNvPr>
            <p:cNvGrpSpPr/>
            <p:nvPr/>
          </p:nvGrpSpPr>
          <p:grpSpPr>
            <a:xfrm>
              <a:off x="452914" y="1911539"/>
              <a:ext cx="456088" cy="369161"/>
              <a:chOff x="7114233" y="1005350"/>
              <a:chExt cx="586647" cy="474836"/>
            </a:xfrm>
          </p:grpSpPr>
          <p:sp>
            <p:nvSpPr>
              <p:cNvPr id="48" name="箭头: V 形 47">
                <a:extLst>
                  <a:ext uri="{FF2B5EF4-FFF2-40B4-BE49-F238E27FC236}">
                    <a16:creationId xmlns:a16="http://schemas.microsoft.com/office/drawing/2014/main" id="{0811B1B0-1CD3-4CC1-BF8F-9528A66ED699}"/>
                  </a:ext>
                </a:extLst>
              </p:cNvPr>
              <p:cNvSpPr/>
              <p:nvPr/>
            </p:nvSpPr>
            <p:spPr>
              <a:xfrm>
                <a:off x="7114233" y="1005350"/>
                <a:ext cx="586647" cy="426373"/>
              </a:xfrm>
              <a:prstGeom prst="chevron">
                <a:avLst>
                  <a:gd name="adj" fmla="val 3586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sp>
            <p:nvSpPr>
              <p:cNvPr id="49" name="箭头: V 形 48">
                <a:extLst>
                  <a:ext uri="{FF2B5EF4-FFF2-40B4-BE49-F238E27FC236}">
                    <a16:creationId xmlns:a16="http://schemas.microsoft.com/office/drawing/2014/main" id="{404B56A0-E2B5-4FEC-AC19-7E7EC07EF7B5}"/>
                  </a:ext>
                </a:extLst>
              </p:cNvPr>
              <p:cNvSpPr/>
              <p:nvPr/>
            </p:nvSpPr>
            <p:spPr>
              <a:xfrm>
                <a:off x="7356359" y="1184577"/>
                <a:ext cx="344521" cy="29560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grpSp>
      </p:grpSp>
      <p:sp>
        <p:nvSpPr>
          <p:cNvPr id="50" name="文本框 49">
            <a:extLst>
              <a:ext uri="{FF2B5EF4-FFF2-40B4-BE49-F238E27FC236}">
                <a16:creationId xmlns:a16="http://schemas.microsoft.com/office/drawing/2014/main" id="{2DBC9027-BD1A-4438-8462-9FB76C01992F}"/>
              </a:ext>
            </a:extLst>
          </p:cNvPr>
          <p:cNvSpPr txBox="1"/>
          <p:nvPr/>
        </p:nvSpPr>
        <p:spPr>
          <a:xfrm>
            <a:off x="1936372" y="2759578"/>
            <a:ext cx="8059273" cy="238943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60000"/>
              </a:lnSpc>
              <a:buFont typeface="Arial" pitchFamily="34" charset="0"/>
              <a:buChar char="•"/>
            </a:pPr>
            <a:r>
              <a:rPr lang="zh-CN" altLang="en-US" sz="2400">
                <a:latin typeface="思源黑体 CN Normal" panose="020b0400000000000000" pitchFamily="34" charset="-122"/>
                <a:ea typeface="思源黑体 CN Normal" panose="020b0400000000000000" pitchFamily="34" charset="-122"/>
              </a:rPr>
              <a:t>浮充电流应足以补偿每昼夜自放电损失的电量。</a:t>
            </a:r>
          </a:p>
          <a:p>
            <a:pPr marL="457200" indent="-457200">
              <a:lnSpc>
                <a:spcPct val="160000"/>
              </a:lnSpc>
              <a:buFont typeface="Arial" pitchFamily="34" charset="0"/>
              <a:buChar char="•"/>
            </a:pPr>
            <a:r>
              <a:rPr lang="zh-CN" altLang="en-US" sz="2400">
                <a:latin typeface="思源黑体 CN Normal" panose="020b0400000000000000" pitchFamily="34" charset="-122"/>
                <a:ea typeface="思源黑体 CN Normal" panose="020b0400000000000000" pitchFamily="34" charset="-122"/>
              </a:rPr>
              <a:t>对于VRLA电池而言，应确保维护氧循环所需的电流。</a:t>
            </a:r>
          </a:p>
          <a:p>
            <a:pPr marL="457200" indent="-457200">
              <a:lnSpc>
                <a:spcPct val="160000"/>
              </a:lnSpc>
              <a:buFont typeface="Arial" pitchFamily="34" charset="0"/>
              <a:buChar char="•"/>
            </a:pPr>
            <a:r>
              <a:rPr lang="zh-CN" altLang="en-US" sz="2400">
                <a:latin typeface="思源黑体 CN Normal" panose="020b0400000000000000" pitchFamily="34" charset="-122"/>
                <a:ea typeface="思源黑体 CN Normal" panose="020b0400000000000000" pitchFamily="34" charset="-122"/>
              </a:rPr>
              <a:t>当蓄电池单独放电后，能依靠浮充，很快地补足容量，以备下一次放电。</a:t>
            </a:r>
          </a:p>
        </p:txBody>
      </p:sp>
    </p:spTree>
    <p:extLst>
      <p:ext uri="{BB962C8B-B14F-4D97-AF65-F5344CB8AC3E}">
        <p14:creationId xmlns:p14="http://schemas.microsoft.com/office/powerpoint/2010/main" val="35278611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dur="5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10" presetClass="entr" presetSubtype="0" dur="50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nodeType="afterGroup">
                            <p:stCondLst>
                              <p:cond delay="1000"/>
                            </p:stCondLst>
                            <p:childTnLst>
                              <p:par>
                                <p:cTn id="13" presetID="22" presetClass="entr" presetSubtype="8" dur="50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nodeType="afterGroup">
                            <p:stCondLst>
                              <p:cond delay="1500"/>
                            </p:stCondLst>
                            <p:childTnLst>
                              <p:par>
                                <p:cTn id="17" presetID="22" presetClass="entr" presetSubtype="8" dur="500"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0"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grpSp>
        <p:nvGrpSpPr>
          <p:cNvPr id="9" name="组合 8">
            <a:extLst>
              <a:ext uri="{FF2B5EF4-FFF2-40B4-BE49-F238E27FC236}">
                <a16:creationId xmlns:a16="http://schemas.microsoft.com/office/drawing/2014/main" id="{E703BEFF-6321-4F0E-A2F5-3BFEAEE3CB1A}"/>
              </a:ext>
            </a:extLst>
          </p:cNvPr>
          <p:cNvGrpSpPr/>
          <p:nvPr/>
        </p:nvGrpSpPr>
        <p:grpSpPr>
          <a:xfrm>
            <a:off x="352823" y="726780"/>
            <a:ext cx="5265153" cy="585663"/>
            <a:chOff x="1497011" y="2272398"/>
            <a:chExt cx="4444522" cy="589212"/>
          </a:xfrm>
        </p:grpSpPr>
        <p:grpSp>
          <p:nvGrpSpPr>
            <p:cNvPr id="10" name="组合 9">
              <a:extLst>
                <a:ext uri="{FF2B5EF4-FFF2-40B4-BE49-F238E27FC236}">
                  <a16:creationId xmlns:a16="http://schemas.microsoft.com/office/drawing/2014/main" id="{4E592C21-AA7B-42AD-A31A-6B1C50FB2CEB}"/>
                </a:ext>
              </a:extLst>
            </p:cNvPr>
            <p:cNvGrpSpPr/>
            <p:nvPr/>
          </p:nvGrpSpPr>
          <p:grpSpPr>
            <a:xfrm>
              <a:off x="1690890" y="2337122"/>
              <a:ext cx="4250643" cy="524488"/>
              <a:chOff x="4049647" y="1392577"/>
              <a:chExt cx="4250643" cy="524488"/>
            </a:xfrm>
          </p:grpSpPr>
          <p:grpSp>
            <p:nvGrpSpPr>
              <p:cNvPr id="12" name="组合 11">
                <a:extLst>
                  <a:ext uri="{FF2B5EF4-FFF2-40B4-BE49-F238E27FC236}">
                    <a16:creationId xmlns:a16="http://schemas.microsoft.com/office/drawing/2014/main" id="{2DFB2D3F-D1C4-4725-837A-EB305C0FD347}"/>
                  </a:ext>
                </a:extLst>
              </p:cNvPr>
              <p:cNvGrpSpPr/>
              <p:nvPr/>
            </p:nvGrpSpPr>
            <p:grpSpPr>
              <a:xfrm>
                <a:off x="4590584" y="1392577"/>
                <a:ext cx="3709706" cy="524487"/>
                <a:chOff x="4590584" y="1389765"/>
                <a:chExt cx="3709706" cy="524487"/>
              </a:xfrm>
            </p:grpSpPr>
            <p:sp>
              <p:nvSpPr>
                <p:cNvPr id="16" name="平行四边形 15">
                  <a:extLst>
                    <a:ext uri="{FF2B5EF4-FFF2-40B4-BE49-F238E27FC236}">
                      <a16:creationId xmlns:a16="http://schemas.microsoft.com/office/drawing/2014/main" id="{3D0FBD13-FFF9-4E32-A870-CCC64F19EB56}"/>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7" name="平行四边形 16">
                  <a:extLst>
                    <a:ext uri="{FF2B5EF4-FFF2-40B4-BE49-F238E27FC236}">
                      <a16:creationId xmlns:a16="http://schemas.microsoft.com/office/drawing/2014/main" id="{8ECCB588-6434-4B8E-8860-8449AA37DE2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nvGrpSpPr>
              <p:cNvPr id="13" name="组合 12">
                <a:extLst>
                  <a:ext uri="{FF2B5EF4-FFF2-40B4-BE49-F238E27FC236}">
                    <a16:creationId xmlns:a16="http://schemas.microsoft.com/office/drawing/2014/main" id="{AC314A10-2CB1-4178-BD30-7D1C07A98008}"/>
                  </a:ext>
                </a:extLst>
              </p:cNvPr>
              <p:cNvGrpSpPr/>
              <p:nvPr/>
            </p:nvGrpSpPr>
            <p:grpSpPr>
              <a:xfrm flipH="1">
                <a:off x="4049647" y="1392577"/>
                <a:ext cx="3709706" cy="524488"/>
                <a:chOff x="4590584" y="1389765"/>
                <a:chExt cx="3709706" cy="524488"/>
              </a:xfrm>
            </p:grpSpPr>
            <p:sp>
              <p:nvSpPr>
                <p:cNvPr id="14" name="平行四边形 13">
                  <a:extLst>
                    <a:ext uri="{FF2B5EF4-FFF2-40B4-BE49-F238E27FC236}">
                      <a16:creationId xmlns:a16="http://schemas.microsoft.com/office/drawing/2014/main" id="{4E664D76-7004-4F7F-93B6-011E13122ACC}"/>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5" name="平行四边形 14">
                  <a:extLst>
                    <a:ext uri="{FF2B5EF4-FFF2-40B4-BE49-F238E27FC236}">
                      <a16:creationId xmlns:a16="http://schemas.microsoft.com/office/drawing/2014/main" id="{A83A4EF8-EF65-4FD1-8724-C0CCE41EFD20}"/>
                    </a:ext>
                  </a:extLst>
                </p:cNvPr>
                <p:cNvSpPr/>
                <p:nvPr/>
              </p:nvSpPr>
              <p:spPr>
                <a:xfrm>
                  <a:off x="4666774" y="1452587"/>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sp>
          <p:nvSpPr>
            <p:cNvPr id="11" name="矩形 10">
              <a:extLst>
                <a:ext uri="{FF2B5EF4-FFF2-40B4-BE49-F238E27FC236}">
                  <a16:creationId xmlns:a16="http://schemas.microsoft.com/office/drawing/2014/main" id="{22B3E6EB-55CD-4852-83B0-1EEB467AD2D8}"/>
                </a:ext>
              </a:extLst>
            </p:cNvPr>
            <p:cNvSpPr/>
            <p:nvPr/>
          </p:nvSpPr>
          <p:spPr>
            <a:xfrm>
              <a:off x="1497011" y="2272398"/>
              <a:ext cx="4398603" cy="52639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a:t>
              </a:r>
              <a:r>
                <a:rPr lang="en-US" altLang="zh-CN"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3</a:t>
              </a: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）浮充电压的温度补偿</a:t>
              </a:r>
            </a:p>
          </p:txBody>
        </p:sp>
      </p:grpSp>
      <p:grpSp>
        <p:nvGrpSpPr>
          <p:cNvPr id="57" name="组合 56">
            <a:extLst>
              <a:ext uri="{FF2B5EF4-FFF2-40B4-BE49-F238E27FC236}">
                <a16:creationId xmlns:a16="http://schemas.microsoft.com/office/drawing/2014/main" id="{75338925-2DD0-4384-B202-7A070C3983CF}"/>
              </a:ext>
            </a:extLst>
          </p:cNvPr>
          <p:cNvGrpSpPr/>
          <p:nvPr/>
        </p:nvGrpSpPr>
        <p:grpSpPr>
          <a:xfrm>
            <a:off x="1495639" y="1838684"/>
            <a:ext cx="9202820" cy="3392908"/>
            <a:chOff x="1495639" y="2444921"/>
            <a:chExt cx="9202820" cy="3392908"/>
          </a:xfrm>
        </p:grpSpPr>
        <p:sp>
          <p:nvSpPr>
            <p:cNvPr id="58" name="Rectangle: Rounded Corners 9">
              <a:extLst>
                <a:ext uri="{FF2B5EF4-FFF2-40B4-BE49-F238E27FC236}">
                  <a16:creationId xmlns:a16="http://schemas.microsoft.com/office/drawing/2014/main" id="{EF6DE686-6750-4126-9082-019BEB5BB38A}"/>
                </a:ext>
              </a:extLst>
            </p:cNvPr>
            <p:cNvSpPr/>
            <p:nvPr/>
          </p:nvSpPr>
          <p:spPr>
            <a:xfrm>
              <a:off x="1501847" y="2444921"/>
              <a:ext cx="9188306" cy="3364143"/>
            </a:xfrm>
            <a:prstGeom prst="roundRect">
              <a:avLst>
                <a:gd name="adj" fmla="val 2232"/>
              </a:avLst>
            </a:prstGeom>
            <a:solidFill>
              <a:schemeClr val="bg1"/>
            </a:solidFill>
            <a:ln>
              <a:noFill/>
            </a:ln>
            <a:effectLst>
              <a:outerShdw blurRad="215900" dist="381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nvGrpSpPr>
            <p:cNvPr id="59" name="Group 14">
              <a:extLst>
                <a:ext uri="{FF2B5EF4-FFF2-40B4-BE49-F238E27FC236}">
                  <a16:creationId xmlns:a16="http://schemas.microsoft.com/office/drawing/2014/main" id="{5F9647A5-CF9A-4486-9C17-5A8B820C6664}"/>
                </a:ext>
              </a:extLst>
            </p:cNvPr>
            <p:cNvGrpSpPr/>
            <p:nvPr/>
          </p:nvGrpSpPr>
          <p:grpSpPr>
            <a:xfrm>
              <a:off x="1615096" y="2652373"/>
              <a:ext cx="295275" cy="246132"/>
              <a:chOff x="466725" y="3385706"/>
              <a:chExt cx="295275" cy="246132"/>
            </a:xfrm>
          </p:grpSpPr>
          <p:sp>
            <p:nvSpPr>
              <p:cNvPr id="66" name="Rectangle: Rounded Corners 15">
                <a:extLst>
                  <a:ext uri="{FF2B5EF4-FFF2-40B4-BE49-F238E27FC236}">
                    <a16:creationId xmlns:a16="http://schemas.microsoft.com/office/drawing/2014/main" id="{AF8E5942-E1BD-48A8-A0CC-ADABA3A53972}"/>
                  </a:ext>
                </a:extLst>
              </p:cNvPr>
              <p:cNvSpPr/>
              <p:nvPr/>
            </p:nvSpPr>
            <p:spPr>
              <a:xfrm>
                <a:off x="466725" y="3385706"/>
                <a:ext cx="295275" cy="922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67" name="Rectangle: Rounded Corners 16">
                <a:extLst>
                  <a:ext uri="{FF2B5EF4-FFF2-40B4-BE49-F238E27FC236}">
                    <a16:creationId xmlns:a16="http://schemas.microsoft.com/office/drawing/2014/main" id="{D3FEF971-F6B4-440E-A719-2E4856312A89}"/>
                  </a:ext>
                </a:extLst>
              </p:cNvPr>
              <p:cNvSpPr/>
              <p:nvPr/>
            </p:nvSpPr>
            <p:spPr>
              <a:xfrm>
                <a:off x="578644" y="3539593"/>
                <a:ext cx="183355" cy="92245"/>
              </a:xfrm>
              <a:prstGeom prst="roundRect">
                <a:avLst>
                  <a:gd name="adj" fmla="val 50000"/>
                </a:avLst>
              </a:prstGeom>
              <a:solidFill>
                <a:srgbClr val="2C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sp>
          <p:nvSpPr>
            <p:cNvPr id="60" name="TextBox 19">
              <a:extLst>
                <a:ext uri="{FF2B5EF4-FFF2-40B4-BE49-F238E27FC236}">
                  <a16:creationId xmlns:a16="http://schemas.microsoft.com/office/drawing/2014/main" id="{DB352D42-7105-4BE1-8E01-7D5C618C2742}"/>
                </a:ext>
              </a:extLst>
            </p:cNvPr>
            <p:cNvSpPr txBox="1"/>
            <p:nvPr/>
          </p:nvSpPr>
          <p:spPr>
            <a:xfrm>
              <a:off x="2023620" y="2713721"/>
              <a:ext cx="8347734" cy="26430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rPr>
                <a:t>         浮充充电与环境温度有密切关系。通常浮充电压是指环境</a:t>
              </a:r>
              <a:r>
                <a:rPr lang="en-US" altLang="zh-CN" sz="2800">
                  <a:solidFill>
                    <a:schemeClr val="tx1">
                      <a:lumMod val="85000"/>
                      <a:lumOff val="15000"/>
                    </a:schemeClr>
                  </a:solidFill>
                  <a:latin typeface="思源黑体 CN Normal" panose="020b0400000000000000" pitchFamily="34" charset="-122"/>
                  <a:ea typeface="思源黑体 CN Normal" panose="020b0400000000000000" pitchFamily="34" charset="-122"/>
                </a:rPr>
                <a:t>25℃</a:t>
              </a:r>
              <a:r>
                <a:rPr lang="zh-CN" altLang="en-US" sz="2800">
                  <a:solidFill>
                    <a:schemeClr val="tx1">
                      <a:lumMod val="85000"/>
                      <a:lumOff val="15000"/>
                    </a:schemeClr>
                  </a:solidFill>
                  <a:latin typeface="思源黑体 CN Normal" panose="020b0400000000000000" pitchFamily="34" charset="-122"/>
                  <a:ea typeface="思源黑体 CN Normal" panose="020b0400000000000000" pitchFamily="34" charset="-122"/>
                </a:rPr>
                <a:t>而言，所以当环境温度变化时，为使浮充电流保持不变，需按温度系数进行补偿，即调整浮充电压。在同一浮充电压下，浮充电流随温度升高而增大。</a:t>
              </a:r>
            </a:p>
          </p:txBody>
        </p:sp>
        <p:grpSp>
          <p:nvGrpSpPr>
            <p:cNvPr id="61" name="Group 149">
              <a:extLst>
                <a:ext uri="{FF2B5EF4-FFF2-40B4-BE49-F238E27FC236}">
                  <a16:creationId xmlns:a16="http://schemas.microsoft.com/office/drawing/2014/main" id="{8BDDFA67-A356-4390-8DAE-D850204C5D7D}"/>
                </a:ext>
              </a:extLst>
            </p:cNvPr>
            <p:cNvGrpSpPr/>
            <p:nvPr/>
          </p:nvGrpSpPr>
          <p:grpSpPr>
            <a:xfrm>
              <a:off x="1495639" y="2592386"/>
              <a:ext cx="9202820" cy="3016915"/>
              <a:chOff x="-1894563" y="1003138"/>
              <a:chExt cx="16360797" cy="5363480"/>
            </a:xfrm>
          </p:grpSpPr>
          <p:sp>
            <p:nvSpPr>
              <p:cNvPr id="63" name="Freeform: Shape 148">
                <a:extLst>
                  <a:ext uri="{FF2B5EF4-FFF2-40B4-BE49-F238E27FC236}">
                    <a16:creationId xmlns:a16="http://schemas.microsoft.com/office/drawing/2014/main" id="{0016D68E-8673-4A64-A096-AFB8FA95C495}"/>
                  </a:ext>
                </a:extLst>
              </p:cNvPr>
              <p:cNvSpPr/>
              <p:nvPr/>
            </p:nvSpPr>
            <p:spPr>
              <a:xfrm>
                <a:off x="-1894563" y="4765721"/>
                <a:ext cx="2541522" cy="896722"/>
              </a:xfrm>
              <a:custGeom>
                <a:gdLst>
                  <a:gd name="connsiteX0" fmla="*/ 0 w 2541522"/>
                  <a:gd name="connsiteY0" fmla="*/ 0 h 896722"/>
                  <a:gd name="connsiteX1" fmla="*/ 2093161 w 2541522"/>
                  <a:gd name="connsiteY1" fmla="*/ 0 h 896722"/>
                  <a:gd name="connsiteX2" fmla="*/ 2541522 w 2541522"/>
                  <a:gd name="connsiteY2" fmla="*/ 448361 h 896722"/>
                  <a:gd name="connsiteX3" fmla="*/ 2093161 w 2541522"/>
                  <a:gd name="connsiteY3" fmla="*/ 896722 h 896722"/>
                  <a:gd name="connsiteX4" fmla="*/ 0 w 2541522"/>
                  <a:gd name="connsiteY4" fmla="*/ 896722 h 8967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2541522" h="896722">
                    <a:moveTo>
                      <a:pt x="0" y="0"/>
                    </a:moveTo>
                    <a:lnTo>
                      <a:pt x="2093161" y="0"/>
                    </a:lnTo>
                    <a:cubicBezTo>
                      <a:pt x="2340784" y="0"/>
                      <a:pt x="2541522" y="200738"/>
                      <a:pt x="2541522" y="448361"/>
                    </a:cubicBezTo>
                    <a:cubicBezTo>
                      <a:pt x="2541522" y="695984"/>
                      <a:pt x="2340784" y="896722"/>
                      <a:pt x="2093161" y="896722"/>
                    </a:cubicBezTo>
                    <a:lnTo>
                      <a:pt x="0" y="896722"/>
                    </a:lnTo>
                    <a:close/>
                  </a:path>
                </a:pathLst>
              </a:cu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64" name="Freeform: Shape 146">
                <a:extLst>
                  <a:ext uri="{FF2B5EF4-FFF2-40B4-BE49-F238E27FC236}">
                    <a16:creationId xmlns:a16="http://schemas.microsoft.com/office/drawing/2014/main" id="{213CD839-F8D3-4C97-8E7B-FB86FFC15C78}"/>
                  </a:ext>
                </a:extLst>
              </p:cNvPr>
              <p:cNvSpPr/>
              <p:nvPr/>
            </p:nvSpPr>
            <p:spPr>
              <a:xfrm>
                <a:off x="13569420" y="1003138"/>
                <a:ext cx="896814" cy="344801"/>
              </a:xfrm>
              <a:custGeom>
                <a:gdLst>
                  <a:gd name="connsiteX0" fmla="*/ 172401 w 896815"/>
                  <a:gd name="connsiteY0" fmla="*/ 0 h 344802"/>
                  <a:gd name="connsiteX1" fmla="*/ 896815 w 896815"/>
                  <a:gd name="connsiteY1" fmla="*/ 0 h 344802"/>
                  <a:gd name="connsiteX2" fmla="*/ 896815 w 896815"/>
                  <a:gd name="connsiteY2" fmla="*/ 344802 h 344802"/>
                  <a:gd name="connsiteX3" fmla="*/ 172401 w 896815"/>
                  <a:gd name="connsiteY3" fmla="*/ 344802 h 344802"/>
                  <a:gd name="connsiteX4" fmla="*/ 0 w 896815"/>
                  <a:gd name="connsiteY4" fmla="*/ 172401 h 344802"/>
                  <a:gd name="connsiteX5" fmla="*/ 172401 w 896815"/>
                  <a:gd name="connsiteY5" fmla="*/ 0 h 34480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814" h="344802">
                    <a:moveTo>
                      <a:pt x="172401" y="0"/>
                    </a:moveTo>
                    <a:lnTo>
                      <a:pt x="896815" y="0"/>
                    </a:lnTo>
                    <a:lnTo>
                      <a:pt x="896815" y="344802"/>
                    </a:lnTo>
                    <a:lnTo>
                      <a:pt x="172401" y="344802"/>
                    </a:lnTo>
                    <a:cubicBezTo>
                      <a:pt x="77187" y="344802"/>
                      <a:pt x="0" y="267615"/>
                      <a:pt x="0" y="172401"/>
                    </a:cubicBezTo>
                    <a:cubicBezTo>
                      <a:pt x="0" y="77187"/>
                      <a:pt x="77187" y="0"/>
                      <a:pt x="172401" y="0"/>
                    </a:cubicBezTo>
                    <a:close/>
                  </a:path>
                </a:pathLst>
              </a:cu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sp>
            <p:nvSpPr>
              <p:cNvPr id="65" name="Rectangle: Rounded Corners 143">
                <a:extLst>
                  <a:ext uri="{FF2B5EF4-FFF2-40B4-BE49-F238E27FC236}">
                    <a16:creationId xmlns:a16="http://schemas.microsoft.com/office/drawing/2014/main" id="{0A6D4A1B-E533-4C96-8562-FC1E04A7A7F5}"/>
                  </a:ext>
                </a:extLst>
              </p:cNvPr>
              <p:cNvSpPr/>
              <p:nvPr/>
            </p:nvSpPr>
            <p:spPr>
              <a:xfrm>
                <a:off x="-520967" y="5855779"/>
                <a:ext cx="1900135" cy="510839"/>
              </a:xfrm>
              <a:prstGeom prst="roundRect">
                <a:avLst>
                  <a:gd name="adj" fmla="val 50000"/>
                </a:avLst>
              </a:prstGeom>
              <a:solidFill>
                <a:srgbClr val="0070C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en-US"/>
              </a:p>
            </p:txBody>
          </p:sp>
        </p:grpSp>
        <p:pic>
          <p:nvPicPr>
            <p:cNvPr id="62" name="图片 61">
              <a:extLst>
                <a:ext uri="{FF2B5EF4-FFF2-40B4-BE49-F238E27FC236}">
                  <a16:creationId xmlns:a16="http://schemas.microsoft.com/office/drawing/2014/main" id="{1BD74FBC-0828-480F-BF60-C4FE543D42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687089" y="4269927"/>
              <a:ext cx="2009272" cy="1567902"/>
            </a:xfrm>
            <a:prstGeom prst="rect">
              <a:avLst/>
            </a:prstGeom>
          </p:spPr>
        </p:pic>
      </p:grpSp>
    </p:spTree>
    <p:extLst>
      <p:ext uri="{BB962C8B-B14F-4D97-AF65-F5344CB8AC3E}">
        <p14:creationId xmlns:p14="http://schemas.microsoft.com/office/powerpoint/2010/main" val="29334197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dur="5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17" presetClass="entr" presetSubtype="10" dur="5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9" name="组合 8">
            <a:extLst>
              <a:ext uri="{FF2B5EF4-FFF2-40B4-BE49-F238E27FC236}">
                <a16:creationId xmlns:a16="http://schemas.microsoft.com/office/drawing/2014/main" id="{E703BEFF-6321-4F0E-A2F5-3BFEAEE3CB1A}"/>
              </a:ext>
            </a:extLst>
          </p:cNvPr>
          <p:cNvGrpSpPr/>
          <p:nvPr/>
        </p:nvGrpSpPr>
        <p:grpSpPr>
          <a:xfrm>
            <a:off x="352823" y="726780"/>
            <a:ext cx="5265153" cy="585663"/>
            <a:chOff x="1497011" y="2272398"/>
            <a:chExt cx="4444522" cy="589212"/>
          </a:xfrm>
        </p:grpSpPr>
        <p:grpSp>
          <p:nvGrpSpPr>
            <p:cNvPr id="10" name="组合 9">
              <a:extLst>
                <a:ext uri="{FF2B5EF4-FFF2-40B4-BE49-F238E27FC236}">
                  <a16:creationId xmlns:a16="http://schemas.microsoft.com/office/drawing/2014/main" id="{4E592C21-AA7B-42AD-A31A-6B1C50FB2CEB}"/>
                </a:ext>
              </a:extLst>
            </p:cNvPr>
            <p:cNvGrpSpPr/>
            <p:nvPr/>
          </p:nvGrpSpPr>
          <p:grpSpPr>
            <a:xfrm>
              <a:off x="1690890" y="2337122"/>
              <a:ext cx="4250643" cy="524488"/>
              <a:chOff x="4049647" y="1392577"/>
              <a:chExt cx="4250643" cy="524488"/>
            </a:xfrm>
          </p:grpSpPr>
          <p:grpSp>
            <p:nvGrpSpPr>
              <p:cNvPr id="12" name="组合 11">
                <a:extLst>
                  <a:ext uri="{FF2B5EF4-FFF2-40B4-BE49-F238E27FC236}">
                    <a16:creationId xmlns:a16="http://schemas.microsoft.com/office/drawing/2014/main" id="{2DFB2D3F-D1C4-4725-837A-EB305C0FD347}"/>
                  </a:ext>
                </a:extLst>
              </p:cNvPr>
              <p:cNvGrpSpPr/>
              <p:nvPr/>
            </p:nvGrpSpPr>
            <p:grpSpPr>
              <a:xfrm>
                <a:off x="4590584" y="1392577"/>
                <a:ext cx="3709706" cy="524487"/>
                <a:chOff x="4590584" y="1389765"/>
                <a:chExt cx="3709706" cy="524487"/>
              </a:xfrm>
            </p:grpSpPr>
            <p:sp>
              <p:nvSpPr>
                <p:cNvPr id="16" name="平行四边形 15">
                  <a:extLst>
                    <a:ext uri="{FF2B5EF4-FFF2-40B4-BE49-F238E27FC236}">
                      <a16:creationId xmlns:a16="http://schemas.microsoft.com/office/drawing/2014/main" id="{3D0FBD13-FFF9-4E32-A870-CCC64F19EB56}"/>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7" name="平行四边形 16">
                  <a:extLst>
                    <a:ext uri="{FF2B5EF4-FFF2-40B4-BE49-F238E27FC236}">
                      <a16:creationId xmlns:a16="http://schemas.microsoft.com/office/drawing/2014/main" id="{8ECCB588-6434-4B8E-8860-8449AA37DE2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nvGrpSpPr>
              <p:cNvPr id="13" name="组合 12">
                <a:extLst>
                  <a:ext uri="{FF2B5EF4-FFF2-40B4-BE49-F238E27FC236}">
                    <a16:creationId xmlns:a16="http://schemas.microsoft.com/office/drawing/2014/main" id="{AC314A10-2CB1-4178-BD30-7D1C07A98008}"/>
                  </a:ext>
                </a:extLst>
              </p:cNvPr>
              <p:cNvGrpSpPr/>
              <p:nvPr/>
            </p:nvGrpSpPr>
            <p:grpSpPr>
              <a:xfrm flipH="1">
                <a:off x="4049647" y="1392577"/>
                <a:ext cx="3709706" cy="524488"/>
                <a:chOff x="4590584" y="1389765"/>
                <a:chExt cx="3709706" cy="524488"/>
              </a:xfrm>
            </p:grpSpPr>
            <p:sp>
              <p:nvSpPr>
                <p:cNvPr id="14" name="平行四边形 13">
                  <a:extLst>
                    <a:ext uri="{FF2B5EF4-FFF2-40B4-BE49-F238E27FC236}">
                      <a16:creationId xmlns:a16="http://schemas.microsoft.com/office/drawing/2014/main" id="{4E664D76-7004-4F7F-93B6-011E13122ACC}"/>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5" name="平行四边形 14">
                  <a:extLst>
                    <a:ext uri="{FF2B5EF4-FFF2-40B4-BE49-F238E27FC236}">
                      <a16:creationId xmlns:a16="http://schemas.microsoft.com/office/drawing/2014/main" id="{A83A4EF8-EF65-4FD1-8724-C0CCE41EFD20}"/>
                    </a:ext>
                  </a:extLst>
                </p:cNvPr>
                <p:cNvSpPr/>
                <p:nvPr/>
              </p:nvSpPr>
              <p:spPr>
                <a:xfrm>
                  <a:off x="4666774" y="1452587"/>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sp>
          <p:nvSpPr>
            <p:cNvPr id="11" name="矩形 10">
              <a:extLst>
                <a:ext uri="{FF2B5EF4-FFF2-40B4-BE49-F238E27FC236}">
                  <a16:creationId xmlns:a16="http://schemas.microsoft.com/office/drawing/2014/main" id="{22B3E6EB-55CD-4852-83B0-1EEB467AD2D8}"/>
                </a:ext>
              </a:extLst>
            </p:cNvPr>
            <p:cNvSpPr/>
            <p:nvPr/>
          </p:nvSpPr>
          <p:spPr>
            <a:xfrm>
              <a:off x="1497011" y="2272398"/>
              <a:ext cx="4398603" cy="52639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a:t>
              </a:r>
              <a:r>
                <a:rPr lang="en-US" altLang="zh-CN"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3</a:t>
              </a: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）浮充电压的温度补偿</a:t>
              </a:r>
            </a:p>
          </p:txBody>
        </p:sp>
      </p:grpSp>
      <p:grpSp>
        <p:nvGrpSpPr>
          <p:cNvPr id="22" name="组合 21">
            <a:extLst>
              <a:ext uri="{FF2B5EF4-FFF2-40B4-BE49-F238E27FC236}">
                <a16:creationId xmlns:a16="http://schemas.microsoft.com/office/drawing/2014/main" id="{5E5624D8-EB28-48D2-808B-EE99CE5B2F6B}"/>
              </a:ext>
            </a:extLst>
          </p:cNvPr>
          <p:cNvGrpSpPr/>
          <p:nvPr/>
        </p:nvGrpSpPr>
        <p:grpSpPr>
          <a:xfrm>
            <a:off x="621629" y="1439219"/>
            <a:ext cx="10854291" cy="2834187"/>
            <a:chOff x="641725" y="2195477"/>
            <a:chExt cx="10854291" cy="2834187"/>
          </a:xfrm>
        </p:grpSpPr>
        <p:grpSp>
          <p:nvGrpSpPr>
            <p:cNvPr id="23" name="组合 22">
              <a:extLst>
                <a:ext uri="{FF2B5EF4-FFF2-40B4-BE49-F238E27FC236}">
                  <a16:creationId xmlns:a16="http://schemas.microsoft.com/office/drawing/2014/main" id="{771205EE-D759-4030-95AF-21C5CA341B60}"/>
                </a:ext>
              </a:extLst>
            </p:cNvPr>
            <p:cNvGrpSpPr/>
            <p:nvPr/>
          </p:nvGrpSpPr>
          <p:grpSpPr>
            <a:xfrm>
              <a:off x="641725" y="2195477"/>
              <a:ext cx="1938688" cy="800520"/>
              <a:chOff x="633690" y="2111829"/>
              <a:chExt cx="1938688" cy="800520"/>
            </a:xfrm>
          </p:grpSpPr>
          <p:grpSp>
            <p:nvGrpSpPr>
              <p:cNvPr id="31" name="组合 30">
                <a:extLst>
                  <a:ext uri="{FF2B5EF4-FFF2-40B4-BE49-F238E27FC236}">
                    <a16:creationId xmlns:a16="http://schemas.microsoft.com/office/drawing/2014/main" id="{DEC6AF79-AD5B-4CB9-AE71-EE69B7A6A93C}"/>
                  </a:ext>
                </a:extLst>
              </p:cNvPr>
              <p:cNvGrpSpPr/>
              <p:nvPr/>
            </p:nvGrpSpPr>
            <p:grpSpPr>
              <a:xfrm>
                <a:off x="633690" y="2111829"/>
                <a:ext cx="1828156" cy="800520"/>
                <a:chOff x="633690" y="2111829"/>
                <a:chExt cx="1828156" cy="800520"/>
              </a:xfrm>
            </p:grpSpPr>
            <p:cxnSp>
              <p:nvCxnSpPr>
                <p:cNvPr id="33" name="直接连接符 32">
                  <a:extLst>
                    <a:ext uri="{FF2B5EF4-FFF2-40B4-BE49-F238E27FC236}">
                      <a16:creationId xmlns:a16="http://schemas.microsoft.com/office/drawing/2014/main" id="{E649D2C2-CEE0-4A0E-A260-5543DC01D109}"/>
                    </a:ext>
                  </a:extLst>
                </p:cNvPr>
                <p:cNvCxnSpPr/>
                <p:nvPr/>
              </p:nvCxnSpPr>
              <p:spPr>
                <a:xfrm>
                  <a:off x="633690" y="2270927"/>
                  <a:ext cx="182815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13010167-49FE-4EEF-969D-8DA9F23D8762}"/>
                    </a:ext>
                  </a:extLst>
                </p:cNvPr>
                <p:cNvCxnSpPr/>
                <p:nvPr/>
              </p:nvCxnSpPr>
              <p:spPr>
                <a:xfrm flipH="1">
                  <a:off x="750013" y="211182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18B6ACD9-3C5F-4D92-95A1-C7C89CD95802}"/>
                    </a:ext>
                  </a:extLst>
                </p:cNvPr>
                <p:cNvCxnSpPr/>
                <p:nvPr/>
              </p:nvCxnSpPr>
              <p:spPr>
                <a:xfrm flipH="1">
                  <a:off x="800253" y="221063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32" name="直接连接符 31">
                <a:extLst>
                  <a:ext uri="{FF2B5EF4-FFF2-40B4-BE49-F238E27FC236}">
                    <a16:creationId xmlns:a16="http://schemas.microsoft.com/office/drawing/2014/main" id="{95570DC7-D59E-4149-8CE6-C97EABAAF436}"/>
                  </a:ext>
                </a:extLst>
              </p:cNvPr>
              <p:cNvCxnSpPr/>
              <p:nvPr/>
            </p:nvCxnSpPr>
            <p:spPr>
              <a:xfrm>
                <a:off x="891228" y="2321167"/>
                <a:ext cx="168115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911A847F-4CE1-48D5-8406-BA81F693DF8D}"/>
                </a:ext>
              </a:extLst>
            </p:cNvPr>
            <p:cNvGrpSpPr/>
            <p:nvPr/>
          </p:nvGrpSpPr>
          <p:grpSpPr>
            <a:xfrm rot="10800000">
              <a:off x="9557328" y="4229144"/>
              <a:ext cx="1938688" cy="800520"/>
              <a:chOff x="741815" y="2760659"/>
              <a:chExt cx="1938688" cy="800520"/>
            </a:xfrm>
          </p:grpSpPr>
          <p:grpSp>
            <p:nvGrpSpPr>
              <p:cNvPr id="26" name="组合 25">
                <a:extLst>
                  <a:ext uri="{FF2B5EF4-FFF2-40B4-BE49-F238E27FC236}">
                    <a16:creationId xmlns:a16="http://schemas.microsoft.com/office/drawing/2014/main" id="{4311B1BD-135C-4995-A88E-DD6B819019ED}"/>
                  </a:ext>
                </a:extLst>
              </p:cNvPr>
              <p:cNvGrpSpPr/>
              <p:nvPr/>
            </p:nvGrpSpPr>
            <p:grpSpPr>
              <a:xfrm>
                <a:off x="741815" y="2760659"/>
                <a:ext cx="1828156" cy="800520"/>
                <a:chOff x="741815" y="2760659"/>
                <a:chExt cx="1828156" cy="800520"/>
              </a:xfrm>
            </p:grpSpPr>
            <p:cxnSp>
              <p:nvCxnSpPr>
                <p:cNvPr id="28" name="直接连接符 27">
                  <a:extLst>
                    <a:ext uri="{FF2B5EF4-FFF2-40B4-BE49-F238E27FC236}">
                      <a16:creationId xmlns:a16="http://schemas.microsoft.com/office/drawing/2014/main" id="{94CECE85-3725-4251-84F6-8A71D43FBB4F}"/>
                    </a:ext>
                  </a:extLst>
                </p:cNvPr>
                <p:cNvCxnSpPr/>
                <p:nvPr/>
              </p:nvCxnSpPr>
              <p:spPr>
                <a:xfrm>
                  <a:off x="741815" y="2919757"/>
                  <a:ext cx="182815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8565EDE7-7D58-45F9-BE58-E51B632B97DA}"/>
                    </a:ext>
                  </a:extLst>
                </p:cNvPr>
                <p:cNvCxnSpPr/>
                <p:nvPr/>
              </p:nvCxnSpPr>
              <p:spPr>
                <a:xfrm flipH="1">
                  <a:off x="858138" y="276065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356ACCB9-791D-4CB7-909E-37B3DCC1CCA2}"/>
                    </a:ext>
                  </a:extLst>
                </p:cNvPr>
                <p:cNvCxnSpPr/>
                <p:nvPr/>
              </p:nvCxnSpPr>
              <p:spPr>
                <a:xfrm flipH="1">
                  <a:off x="908378" y="2859469"/>
                  <a:ext cx="0" cy="70171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27" name="直接连接符 26">
                <a:extLst>
                  <a:ext uri="{FF2B5EF4-FFF2-40B4-BE49-F238E27FC236}">
                    <a16:creationId xmlns:a16="http://schemas.microsoft.com/office/drawing/2014/main" id="{7E6E4694-C3F7-4A3F-AF7C-828CDDA5D28F}"/>
                  </a:ext>
                </a:extLst>
              </p:cNvPr>
              <p:cNvCxnSpPr/>
              <p:nvPr/>
            </p:nvCxnSpPr>
            <p:spPr>
              <a:xfrm>
                <a:off x="999353" y="2969997"/>
                <a:ext cx="168115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5" name="TextBox 19">
              <a:extLst>
                <a:ext uri="{FF2B5EF4-FFF2-40B4-BE49-F238E27FC236}">
                  <a16:creationId xmlns:a16="http://schemas.microsoft.com/office/drawing/2014/main" id="{15603839-EA5A-47A5-A7A2-500564E5F402}"/>
                </a:ext>
              </a:extLst>
            </p:cNvPr>
            <p:cNvSpPr txBox="1"/>
            <p:nvPr/>
          </p:nvSpPr>
          <p:spPr>
            <a:xfrm>
              <a:off x="845397" y="2503203"/>
              <a:ext cx="10433246" cy="21686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       </a:t>
              </a:r>
              <a:r>
                <a:rPr lang="zh-CN" altLang="en-US"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若进行温度换算可得出：环境温度自</a:t>
              </a:r>
              <a:r>
                <a:rPr lang="en-US" altLang="zh-CN"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25℃</a:t>
              </a:r>
              <a:r>
                <a:rPr lang="zh-CN" altLang="en-US"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升或降</a:t>
              </a:r>
              <a:r>
                <a:rPr lang="en-US" altLang="zh-CN"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1℃</a:t>
              </a:r>
              <a:r>
                <a:rPr lang="zh-CN" altLang="en-US"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，每个电池端压随之减或增</a:t>
              </a:r>
              <a:r>
                <a:rPr lang="en-US" altLang="zh-CN"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3</a:t>
              </a:r>
              <a:r>
                <a:rPr lang="zh-CN" altLang="en-US"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4mV</a:t>
              </a:r>
              <a:r>
                <a:rPr lang="zh-CN" altLang="en-US" sz="26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方可保持浮充电流不变。不同厂家电池的温度补偿系数不一样，在设置充电机电池参数时，应根据说明书上的规定设置温度系数，如说明书没有写明，应向电池生产厂家咨询确定。</a:t>
              </a:r>
            </a:p>
          </p:txBody>
        </p:sp>
      </p:grpSp>
      <p:grpSp>
        <p:nvGrpSpPr>
          <p:cNvPr id="36" name="组合 35">
            <a:extLst>
              <a:ext uri="{FF2B5EF4-FFF2-40B4-BE49-F238E27FC236}">
                <a16:creationId xmlns:a16="http://schemas.microsoft.com/office/drawing/2014/main" id="{6695F0F6-B446-43AF-A4CA-B87C43E741F3}"/>
              </a:ext>
            </a:extLst>
          </p:cNvPr>
          <p:cNvGrpSpPr/>
          <p:nvPr/>
        </p:nvGrpSpPr>
        <p:grpSpPr>
          <a:xfrm>
            <a:off x="1313573" y="4557038"/>
            <a:ext cx="9465121" cy="1166360"/>
            <a:chOff x="1363439" y="4316115"/>
            <a:chExt cx="9465121" cy="1498940"/>
          </a:xfrm>
        </p:grpSpPr>
        <p:grpSp>
          <p:nvGrpSpPr>
            <p:cNvPr id="37" name="组合 36">
              <a:extLst>
                <a:ext uri="{FF2B5EF4-FFF2-40B4-BE49-F238E27FC236}">
                  <a16:creationId xmlns:a16="http://schemas.microsoft.com/office/drawing/2014/main" id="{F5739248-A3CA-4569-97B7-6640C3E0E434}"/>
                </a:ext>
              </a:extLst>
            </p:cNvPr>
            <p:cNvGrpSpPr/>
            <p:nvPr/>
          </p:nvGrpSpPr>
          <p:grpSpPr>
            <a:xfrm>
              <a:off x="1363439" y="4316115"/>
              <a:ext cx="9465121" cy="1498940"/>
              <a:chOff x="1135890" y="4333370"/>
              <a:chExt cx="9465121" cy="1498940"/>
            </a:xfrm>
          </p:grpSpPr>
          <p:sp>
            <p:nvSpPr>
              <p:cNvPr id="40" name="矩形: 圆角 39">
                <a:extLst>
                  <a:ext uri="{FF2B5EF4-FFF2-40B4-BE49-F238E27FC236}">
                    <a16:creationId xmlns:a16="http://schemas.microsoft.com/office/drawing/2014/main" id="{36909DFA-797F-49F7-9A89-8C630A048A4F}"/>
                  </a:ext>
                </a:extLst>
              </p:cNvPr>
              <p:cNvSpPr/>
              <p:nvPr/>
            </p:nvSpPr>
            <p:spPr>
              <a:xfrm>
                <a:off x="1135890" y="4333370"/>
                <a:ext cx="9465121" cy="1498940"/>
              </a:xfrm>
              <a:prstGeom prst="roundRect">
                <a:avLst>
                  <a:gd name="adj" fmla="val 728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41" name="TextBox 19">
                <a:extLst>
                  <a:ext uri="{FF2B5EF4-FFF2-40B4-BE49-F238E27FC236}">
                    <a16:creationId xmlns:a16="http://schemas.microsoft.com/office/drawing/2014/main" id="{BD15C071-8288-4160-9C6B-71FF714084F1}"/>
                  </a:ext>
                </a:extLst>
              </p:cNvPr>
              <p:cNvSpPr txBox="1"/>
              <p:nvPr/>
            </p:nvSpPr>
            <p:spPr>
              <a:xfrm>
                <a:off x="1423198" y="4414390"/>
                <a:ext cx="9044139" cy="9144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4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        在各相同类型结构的阀控式密封铅蓄电池中，浮充电流随浮充电压增大而增加，随温度升高而增加。</a:t>
                </a:r>
              </a:p>
            </p:txBody>
          </p:sp>
        </p:grpSp>
        <p:cxnSp>
          <p:nvCxnSpPr>
            <p:cNvPr id="38" name="直接连接符 37">
              <a:extLst>
                <a:ext uri="{FF2B5EF4-FFF2-40B4-BE49-F238E27FC236}">
                  <a16:creationId xmlns:a16="http://schemas.microsoft.com/office/drawing/2014/main" id="{FC8EFF7F-01ED-45C7-A05E-335C4FBB91DE}"/>
                </a:ext>
              </a:extLst>
            </p:cNvPr>
            <p:cNvCxnSpPr/>
            <p:nvPr/>
          </p:nvCxnSpPr>
          <p:spPr>
            <a:xfrm flipH="1">
              <a:off x="1363439"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AE80EFA8-97F7-442D-B189-65DB66FB8F1E}"/>
                </a:ext>
              </a:extLst>
            </p:cNvPr>
            <p:cNvCxnSpPr/>
            <p:nvPr/>
          </p:nvCxnSpPr>
          <p:spPr>
            <a:xfrm flipH="1">
              <a:off x="10828560"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408455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5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nodeType="afterGroup">
                            <p:stCondLst>
                              <p:cond delay="500"/>
                            </p:stCondLst>
                            <p:childTnLst>
                              <p:par>
                                <p:cTn id="11" presetID="16" presetClass="entr" presetSubtype="37" dur="50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barn(outVertical)">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9" name="组合 8">
            <a:extLst>
              <a:ext uri="{FF2B5EF4-FFF2-40B4-BE49-F238E27FC236}">
                <a16:creationId xmlns:a16="http://schemas.microsoft.com/office/drawing/2014/main" id="{E703BEFF-6321-4F0E-A2F5-3BFEAEE3CB1A}"/>
              </a:ext>
            </a:extLst>
          </p:cNvPr>
          <p:cNvGrpSpPr/>
          <p:nvPr/>
        </p:nvGrpSpPr>
        <p:grpSpPr>
          <a:xfrm>
            <a:off x="-375309" y="726780"/>
            <a:ext cx="8551122" cy="585663"/>
            <a:chOff x="1113652" y="2272398"/>
            <a:chExt cx="5310062" cy="589212"/>
          </a:xfrm>
        </p:grpSpPr>
        <p:grpSp>
          <p:nvGrpSpPr>
            <p:cNvPr id="10" name="组合 9">
              <a:extLst>
                <a:ext uri="{FF2B5EF4-FFF2-40B4-BE49-F238E27FC236}">
                  <a16:creationId xmlns:a16="http://schemas.microsoft.com/office/drawing/2014/main" id="{4E592C21-AA7B-42AD-A31A-6B1C50FB2CEB}"/>
                </a:ext>
              </a:extLst>
            </p:cNvPr>
            <p:cNvGrpSpPr/>
            <p:nvPr/>
          </p:nvGrpSpPr>
          <p:grpSpPr>
            <a:xfrm>
              <a:off x="1690890" y="2337122"/>
              <a:ext cx="4250643" cy="524488"/>
              <a:chOff x="4049647" y="1392577"/>
              <a:chExt cx="4250643" cy="524488"/>
            </a:xfrm>
          </p:grpSpPr>
          <p:grpSp>
            <p:nvGrpSpPr>
              <p:cNvPr id="12" name="组合 11">
                <a:extLst>
                  <a:ext uri="{FF2B5EF4-FFF2-40B4-BE49-F238E27FC236}">
                    <a16:creationId xmlns:a16="http://schemas.microsoft.com/office/drawing/2014/main" id="{2DFB2D3F-D1C4-4725-837A-EB305C0FD347}"/>
                  </a:ext>
                </a:extLst>
              </p:cNvPr>
              <p:cNvGrpSpPr/>
              <p:nvPr/>
            </p:nvGrpSpPr>
            <p:grpSpPr>
              <a:xfrm>
                <a:off x="4590584" y="1392577"/>
                <a:ext cx="3709706" cy="524487"/>
                <a:chOff x="4590584" y="1389765"/>
                <a:chExt cx="3709706" cy="524487"/>
              </a:xfrm>
            </p:grpSpPr>
            <p:sp>
              <p:nvSpPr>
                <p:cNvPr id="16" name="平行四边形 15">
                  <a:extLst>
                    <a:ext uri="{FF2B5EF4-FFF2-40B4-BE49-F238E27FC236}">
                      <a16:creationId xmlns:a16="http://schemas.microsoft.com/office/drawing/2014/main" id="{3D0FBD13-FFF9-4E32-A870-CCC64F19EB56}"/>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7" name="平行四边形 16">
                  <a:extLst>
                    <a:ext uri="{FF2B5EF4-FFF2-40B4-BE49-F238E27FC236}">
                      <a16:creationId xmlns:a16="http://schemas.microsoft.com/office/drawing/2014/main" id="{8ECCB588-6434-4B8E-8860-8449AA37DE22}"/>
                    </a:ext>
                  </a:extLst>
                </p:cNvPr>
                <p:cNvSpPr/>
                <p:nvPr/>
              </p:nvSpPr>
              <p:spPr>
                <a:xfrm>
                  <a:off x="4666774" y="1452586"/>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nvGrpSpPr>
              <p:cNvPr id="13" name="组合 12">
                <a:extLst>
                  <a:ext uri="{FF2B5EF4-FFF2-40B4-BE49-F238E27FC236}">
                    <a16:creationId xmlns:a16="http://schemas.microsoft.com/office/drawing/2014/main" id="{AC314A10-2CB1-4178-BD30-7D1C07A98008}"/>
                  </a:ext>
                </a:extLst>
              </p:cNvPr>
              <p:cNvGrpSpPr/>
              <p:nvPr/>
            </p:nvGrpSpPr>
            <p:grpSpPr>
              <a:xfrm flipH="1">
                <a:off x="4049647" y="1392577"/>
                <a:ext cx="3709706" cy="524488"/>
                <a:chOff x="4590584" y="1389765"/>
                <a:chExt cx="3709706" cy="524488"/>
              </a:xfrm>
            </p:grpSpPr>
            <p:sp>
              <p:nvSpPr>
                <p:cNvPr id="14" name="平行四边形 13">
                  <a:extLst>
                    <a:ext uri="{FF2B5EF4-FFF2-40B4-BE49-F238E27FC236}">
                      <a16:creationId xmlns:a16="http://schemas.microsoft.com/office/drawing/2014/main" id="{4E664D76-7004-4F7F-93B6-011E13122ACC}"/>
                    </a:ext>
                  </a:extLst>
                </p:cNvPr>
                <p:cNvSpPr/>
                <p:nvPr/>
              </p:nvSpPr>
              <p:spPr>
                <a:xfrm>
                  <a:off x="4590584" y="1389765"/>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sp>
              <p:nvSpPr>
                <p:cNvPr id="15" name="平行四边形 14">
                  <a:extLst>
                    <a:ext uri="{FF2B5EF4-FFF2-40B4-BE49-F238E27FC236}">
                      <a16:creationId xmlns:a16="http://schemas.microsoft.com/office/drawing/2014/main" id="{A83A4EF8-EF65-4FD1-8724-C0CCE41EFD20}"/>
                    </a:ext>
                  </a:extLst>
                </p:cNvPr>
                <p:cNvSpPr/>
                <p:nvPr/>
              </p:nvSpPr>
              <p:spPr>
                <a:xfrm>
                  <a:off x="4666774" y="1452587"/>
                  <a:ext cx="3633516" cy="461666"/>
                </a:xfrm>
                <a:prstGeom prst="parallelogram">
                  <a:avLst/>
                </a:prstGeom>
                <a:gradFill>
                  <a:gsLst>
                    <a:gs pos="0">
                      <a:schemeClr val="accent1">
                        <a:lumMod val="5000"/>
                        <a:lumOff val="95000"/>
                        <a:alpha val="0"/>
                      </a:schemeClr>
                    </a:gs>
                    <a:gs pos="100000">
                      <a:srgbClr val="8ED2F4">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sz="1600"/>
                </a:p>
              </p:txBody>
            </p:sp>
          </p:grpSp>
        </p:grpSp>
        <p:sp>
          <p:nvSpPr>
            <p:cNvPr id="11" name="矩形 10">
              <a:extLst>
                <a:ext uri="{FF2B5EF4-FFF2-40B4-BE49-F238E27FC236}">
                  <a16:creationId xmlns:a16="http://schemas.microsoft.com/office/drawing/2014/main" id="{22B3E6EB-55CD-4852-83B0-1EEB467AD2D8}"/>
                </a:ext>
              </a:extLst>
            </p:cNvPr>
            <p:cNvSpPr/>
            <p:nvPr/>
          </p:nvSpPr>
          <p:spPr>
            <a:xfrm>
              <a:off x="1113652" y="2272398"/>
              <a:ext cx="5310062" cy="52639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a:t>
              </a:r>
              <a:r>
                <a:rPr lang="en-US" altLang="zh-CN"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4</a:t>
              </a:r>
              <a:r>
                <a:rPr lang="zh-CN" altLang="en-US" sz="2800" b="1">
                  <a:solidFill>
                    <a:schemeClr val="tx1">
                      <a:lumMod val="85000"/>
                      <a:lumOff val="15000"/>
                    </a:schemeClr>
                  </a:solidFill>
                  <a:latin typeface="思源黑体 CN Normal" panose="020b0400000000000000" pitchFamily="34" charset="-122"/>
                  <a:ea typeface="思源黑体 CN Normal" panose="020b0400000000000000" pitchFamily="34" charset="-122"/>
                </a:rPr>
                <a:t>）通信设备对全浮充制电压的要求</a:t>
              </a:r>
            </a:p>
          </p:txBody>
        </p:sp>
      </p:grpSp>
      <p:sp>
        <p:nvSpPr>
          <p:cNvPr id="42" name="文本框 41">
            <a:extLst>
              <a:ext uri="{FF2B5EF4-FFF2-40B4-BE49-F238E27FC236}">
                <a16:creationId xmlns:a16="http://schemas.microsoft.com/office/drawing/2014/main" id="{D91C29CC-D6F8-4369-A3EC-9BEA29D5E633}"/>
              </a:ext>
            </a:extLst>
          </p:cNvPr>
          <p:cNvSpPr txBox="1"/>
          <p:nvPr/>
        </p:nvSpPr>
        <p:spPr>
          <a:xfrm>
            <a:off x="1425357" y="1659377"/>
            <a:ext cx="9542929"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zh-CN" altLang="en-US" sz="2800">
                <a:latin typeface="Times New Roman" panose="02020603050405020304" pitchFamily="18" charset="0"/>
                <a:ea typeface="思源黑体 CN Normal" panose="020b0400000000000000" pitchFamily="34" charset="-122"/>
                <a:cs typeface="Times New Roman" panose="02020603050405020304" pitchFamily="18" charset="0"/>
              </a:rPr>
              <a:t>标称电压：指正极接地的全浮充供电系统(48V)额定电压。</a:t>
            </a:r>
          </a:p>
        </p:txBody>
      </p:sp>
      <p:grpSp>
        <p:nvGrpSpPr>
          <p:cNvPr id="43" name="组合 42">
            <a:extLst>
              <a:ext uri="{FF2B5EF4-FFF2-40B4-BE49-F238E27FC236}">
                <a16:creationId xmlns:a16="http://schemas.microsoft.com/office/drawing/2014/main" id="{326CF31C-EB9F-4D73-8249-4D605AFE7D8A}"/>
              </a:ext>
            </a:extLst>
          </p:cNvPr>
          <p:cNvGrpSpPr/>
          <p:nvPr/>
        </p:nvGrpSpPr>
        <p:grpSpPr>
          <a:xfrm>
            <a:off x="1104268" y="2780098"/>
            <a:ext cx="6172366" cy="523220"/>
            <a:chOff x="452914" y="1840189"/>
            <a:chExt cx="6172366" cy="523220"/>
          </a:xfrm>
        </p:grpSpPr>
        <p:sp>
          <p:nvSpPr>
            <p:cNvPr id="44" name="TextBox 2">
              <a:extLst>
                <a:ext uri="{FF2B5EF4-FFF2-40B4-BE49-F238E27FC236}">
                  <a16:creationId xmlns:a16="http://schemas.microsoft.com/office/drawing/2014/main" id="{D5CE3556-5AB0-47A9-8B66-CA235E1912D0}"/>
                </a:ext>
              </a:extLst>
            </p:cNvPr>
            <p:cNvSpPr>
              <a:spLocks noChangeArrowheads="1"/>
            </p:cNvSpPr>
            <p:nvPr/>
          </p:nvSpPr>
          <p:spPr bwMode="auto">
            <a:xfrm>
              <a:off x="875811" y="1840189"/>
              <a:ext cx="5749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tx1">
                      <a:lumMod val="85000"/>
                      <a:lumOff val="15000"/>
                    </a:schemeClr>
                  </a:solidFill>
                  <a:latin typeface="Times New Roman" panose="02020603050405020304" pitchFamily="18" charset="0"/>
                  <a:ea typeface="思源黑体 CN Normal" panose="020b0400000000000000" pitchFamily="34" charset="-122"/>
                  <a:cs typeface="Times New Roman" panose="02020603050405020304" pitchFamily="18" charset="0"/>
                </a:rPr>
                <a:t>允许电压范围：</a:t>
              </a:r>
            </a:p>
          </p:txBody>
        </p:sp>
        <p:grpSp>
          <p:nvGrpSpPr>
            <p:cNvPr id="45" name="组合 44">
              <a:extLst>
                <a:ext uri="{FF2B5EF4-FFF2-40B4-BE49-F238E27FC236}">
                  <a16:creationId xmlns:a16="http://schemas.microsoft.com/office/drawing/2014/main" id="{B8D08700-B547-4D3F-AFF9-F0766A23F9C2}"/>
                </a:ext>
              </a:extLst>
            </p:cNvPr>
            <p:cNvGrpSpPr/>
            <p:nvPr/>
          </p:nvGrpSpPr>
          <p:grpSpPr>
            <a:xfrm>
              <a:off x="452914" y="1911539"/>
              <a:ext cx="456088" cy="369161"/>
              <a:chOff x="7114233" y="1005350"/>
              <a:chExt cx="586647" cy="474836"/>
            </a:xfrm>
          </p:grpSpPr>
          <p:sp>
            <p:nvSpPr>
              <p:cNvPr id="46" name="箭头: V 形 45">
                <a:extLst>
                  <a:ext uri="{FF2B5EF4-FFF2-40B4-BE49-F238E27FC236}">
                    <a16:creationId xmlns:a16="http://schemas.microsoft.com/office/drawing/2014/main" id="{F134959F-6BCF-4161-A399-770CDE8675F5}"/>
                  </a:ext>
                </a:extLst>
              </p:cNvPr>
              <p:cNvSpPr/>
              <p:nvPr/>
            </p:nvSpPr>
            <p:spPr>
              <a:xfrm>
                <a:off x="7114233" y="1005350"/>
                <a:ext cx="586647" cy="426373"/>
              </a:xfrm>
              <a:prstGeom prst="chevron">
                <a:avLst>
                  <a:gd name="adj" fmla="val 3586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sp>
            <p:nvSpPr>
              <p:cNvPr id="47" name="箭头: V 形 46">
                <a:extLst>
                  <a:ext uri="{FF2B5EF4-FFF2-40B4-BE49-F238E27FC236}">
                    <a16:creationId xmlns:a16="http://schemas.microsoft.com/office/drawing/2014/main" id="{CEFA233C-3592-4AA2-A133-5F2E87674041}"/>
                  </a:ext>
                </a:extLst>
              </p:cNvPr>
              <p:cNvSpPr/>
              <p:nvPr/>
            </p:nvSpPr>
            <p:spPr>
              <a:xfrm>
                <a:off x="7356359" y="1184577"/>
                <a:ext cx="344521" cy="29560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solidFill>
                    <a:schemeClr val="tx1"/>
                  </a:solidFill>
                </a:endParaRPr>
              </a:p>
            </p:txBody>
          </p:sp>
        </p:grpSp>
      </p:grpSp>
      <p:grpSp>
        <p:nvGrpSpPr>
          <p:cNvPr id="49" name="组合 48">
            <a:extLst>
              <a:ext uri="{FF2B5EF4-FFF2-40B4-BE49-F238E27FC236}">
                <a16:creationId xmlns:a16="http://schemas.microsoft.com/office/drawing/2014/main" id="{F3D48358-881E-42A4-8913-6213D3ECBE1E}"/>
              </a:ext>
            </a:extLst>
          </p:cNvPr>
          <p:cNvGrpSpPr/>
          <p:nvPr/>
        </p:nvGrpSpPr>
        <p:grpSpPr>
          <a:xfrm>
            <a:off x="1279310" y="3554683"/>
            <a:ext cx="9465121" cy="1911593"/>
            <a:chOff x="1363439" y="4316115"/>
            <a:chExt cx="9465121" cy="1498940"/>
          </a:xfrm>
        </p:grpSpPr>
        <p:grpSp>
          <p:nvGrpSpPr>
            <p:cNvPr id="50" name="组合 49">
              <a:extLst>
                <a:ext uri="{FF2B5EF4-FFF2-40B4-BE49-F238E27FC236}">
                  <a16:creationId xmlns:a16="http://schemas.microsoft.com/office/drawing/2014/main" id="{5FD95D01-E3BB-43E5-90A9-036F863C1E15}"/>
                </a:ext>
              </a:extLst>
            </p:cNvPr>
            <p:cNvGrpSpPr/>
            <p:nvPr/>
          </p:nvGrpSpPr>
          <p:grpSpPr>
            <a:xfrm>
              <a:off x="1363439" y="4316115"/>
              <a:ext cx="9465121" cy="1498940"/>
              <a:chOff x="1135890" y="4333370"/>
              <a:chExt cx="9465121" cy="1498940"/>
            </a:xfrm>
          </p:grpSpPr>
          <p:sp>
            <p:nvSpPr>
              <p:cNvPr id="53" name="矩形: 圆角 52">
                <a:extLst>
                  <a:ext uri="{FF2B5EF4-FFF2-40B4-BE49-F238E27FC236}">
                    <a16:creationId xmlns:a16="http://schemas.microsoft.com/office/drawing/2014/main" id="{BF437E4E-D03B-4243-B6CE-1FD29A1E94DA}"/>
                  </a:ext>
                </a:extLst>
              </p:cNvPr>
              <p:cNvSpPr/>
              <p:nvPr/>
            </p:nvSpPr>
            <p:spPr>
              <a:xfrm>
                <a:off x="1135890" y="4333370"/>
                <a:ext cx="9465121" cy="1498940"/>
              </a:xfrm>
              <a:prstGeom prst="roundRect">
                <a:avLst>
                  <a:gd name="adj" fmla="val 728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等线" panose="020f0502020204030204"/>
                    <a:ea typeface="+mn-ea"/>
                    <a:cs typeface="+mn-cs"/>
                  </a:defRPr>
                </a:lvl1pPr>
                <a:lvl2pPr marL="457200" algn="l" defTabSz="914400" rtl="0" eaLnBrk="1" latinLnBrk="0" hangingPunct="1">
                  <a:defRPr sz="1800" kern="1200">
                    <a:solidFill>
                      <a:srgbClr val="FFFFFF"/>
                    </a:solidFill>
                    <a:latin typeface="等线" panose="020f0502020204030204"/>
                    <a:ea typeface="+mn-ea"/>
                    <a:cs typeface="+mn-cs"/>
                  </a:defRPr>
                </a:lvl2pPr>
                <a:lvl3pPr marL="914400" algn="l" defTabSz="914400" rtl="0" eaLnBrk="1" latinLnBrk="0" hangingPunct="1">
                  <a:defRPr sz="1800" kern="1200">
                    <a:solidFill>
                      <a:srgbClr val="FFFFFF"/>
                    </a:solidFill>
                    <a:latin typeface="等线" panose="020f0502020204030204"/>
                    <a:ea typeface="+mn-ea"/>
                    <a:cs typeface="+mn-cs"/>
                  </a:defRPr>
                </a:lvl3pPr>
                <a:lvl4pPr marL="1371600" algn="l" defTabSz="914400" rtl="0" eaLnBrk="1" latinLnBrk="0" hangingPunct="1">
                  <a:defRPr sz="1800" kern="1200">
                    <a:solidFill>
                      <a:srgbClr val="FFFFFF"/>
                    </a:solidFill>
                    <a:latin typeface="等线" panose="020f0502020204030204"/>
                    <a:ea typeface="+mn-ea"/>
                    <a:cs typeface="+mn-cs"/>
                  </a:defRPr>
                </a:lvl4pPr>
                <a:lvl5pPr marL="1828800" algn="l" defTabSz="914400" rtl="0" eaLnBrk="1" latinLnBrk="0" hangingPunct="1">
                  <a:defRPr sz="1800" kern="1200">
                    <a:solidFill>
                      <a:srgbClr val="FFFFFF"/>
                    </a:solidFill>
                    <a:latin typeface="等线" panose="020f0502020204030204"/>
                    <a:ea typeface="+mn-ea"/>
                    <a:cs typeface="+mn-cs"/>
                  </a:defRPr>
                </a:lvl5pPr>
                <a:lvl6pPr marL="2286000" algn="l" defTabSz="914400" rtl="0" eaLnBrk="1" latinLnBrk="0" hangingPunct="1">
                  <a:defRPr sz="1800" kern="1200">
                    <a:solidFill>
                      <a:srgbClr val="FFFFFF"/>
                    </a:solidFill>
                    <a:latin typeface="等线" panose="020f0502020204030204"/>
                    <a:ea typeface="+mn-ea"/>
                    <a:cs typeface="+mn-cs"/>
                  </a:defRPr>
                </a:lvl6pPr>
                <a:lvl7pPr marL="2743200" algn="l" defTabSz="914400" rtl="0" eaLnBrk="1" latinLnBrk="0" hangingPunct="1">
                  <a:defRPr sz="1800" kern="1200">
                    <a:solidFill>
                      <a:srgbClr val="FFFFFF"/>
                    </a:solidFill>
                    <a:latin typeface="等线" panose="020f0502020204030204"/>
                    <a:ea typeface="+mn-ea"/>
                    <a:cs typeface="+mn-cs"/>
                  </a:defRPr>
                </a:lvl7pPr>
                <a:lvl8pPr marL="3200400" algn="l" defTabSz="914400" rtl="0" eaLnBrk="1" latinLnBrk="0" hangingPunct="1">
                  <a:defRPr sz="1800" kern="1200">
                    <a:solidFill>
                      <a:srgbClr val="FFFFFF"/>
                    </a:solidFill>
                    <a:latin typeface="等线" panose="020f0502020204030204"/>
                    <a:ea typeface="+mn-ea"/>
                    <a:cs typeface="+mn-cs"/>
                  </a:defRPr>
                </a:lvl8pPr>
                <a:lvl9pPr marL="3657600" algn="l" defTabSz="914400" rtl="0" eaLnBrk="1" latinLnBrk="0" hangingPunct="1">
                  <a:defRPr sz="1800" kern="1200">
                    <a:solidFill>
                      <a:srgbClr val="FFFFFF"/>
                    </a:solidFill>
                    <a:latin typeface="等线" panose="020f0502020204030204"/>
                    <a:ea typeface="+mn-ea"/>
                    <a:cs typeface="+mn-cs"/>
                  </a:defRPr>
                </a:lvl9pPr>
              </a:lstStyle>
              <a:p>
                <a:pPr algn="ctr"/>
                <a:endParaRPr lang="zh-CN" altLang="en-US"/>
              </a:p>
            </p:txBody>
          </p:sp>
          <p:sp>
            <p:nvSpPr>
              <p:cNvPr id="54" name="TextBox 19">
                <a:extLst>
                  <a:ext uri="{FF2B5EF4-FFF2-40B4-BE49-F238E27FC236}">
                    <a16:creationId xmlns:a16="http://schemas.microsoft.com/office/drawing/2014/main" id="{9C1E7A06-11B0-481A-926E-4F102F882C16}"/>
                  </a:ext>
                </a:extLst>
              </p:cNvPr>
              <p:cNvSpPr txBox="1"/>
              <p:nvPr/>
            </p:nvSpPr>
            <p:spPr>
              <a:xfrm>
                <a:off x="1575599" y="4414391"/>
                <a:ext cx="8403730" cy="13527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        上限或下限值是指程控交换机上各类电源插板</a:t>
                </a:r>
                <a:r>
                  <a:rPr lang="en-US" altLang="zh-CN"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(DC</a:t>
                </a:r>
                <a:r>
                  <a:rPr lang="zh-CN" altLang="en-US"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DC</a:t>
                </a:r>
                <a:r>
                  <a:rPr lang="zh-CN" altLang="en-US"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变换，</a:t>
                </a:r>
                <a:r>
                  <a:rPr lang="en-US" altLang="zh-CN"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DC</a:t>
                </a:r>
                <a:r>
                  <a:rPr lang="zh-CN" altLang="en-US"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t>
                </a:r>
                <a:r>
                  <a:rPr lang="en-US" altLang="zh-CN"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AC</a:t>
                </a:r>
                <a:r>
                  <a:rPr lang="zh-CN" altLang="en-US"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逆变</a:t>
                </a:r>
                <a:r>
                  <a:rPr lang="en-US" altLang="zh-CN"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a:t>
                </a:r>
                <a:r>
                  <a:rPr lang="zh-CN" altLang="en-US" sz="2800">
                    <a:solidFill>
                      <a:schemeClr val="bg1"/>
                    </a:solidFill>
                    <a:effectLst>
                      <a:outerShdw blurRad="38100" dist="38100" dir="2700000" algn="tl">
                        <a:srgbClr val="000000">
                          <a:alpha val="43137"/>
                        </a:srgbClr>
                      </a:outerShdw>
                    </a:effectLst>
                    <a:latin typeface="Times New Roman" panose="02020603050405020304" pitchFamily="18" charset="0"/>
                    <a:ea typeface="思源黑体 CN Normal" panose="020b0400000000000000" pitchFamily="34" charset="-122"/>
                    <a:cs typeface="Times New Roman" panose="02020603050405020304" pitchFamily="18" charset="0"/>
                  </a:rPr>
                  <a:t>，所能容忍的最大或最小的输入电压。</a:t>
                </a:r>
              </a:p>
            </p:txBody>
          </p:sp>
        </p:grpSp>
        <p:cxnSp>
          <p:nvCxnSpPr>
            <p:cNvPr id="51" name="直接连接符 50">
              <a:extLst>
                <a:ext uri="{FF2B5EF4-FFF2-40B4-BE49-F238E27FC236}">
                  <a16:creationId xmlns:a16="http://schemas.microsoft.com/office/drawing/2014/main" id="{5EE21306-9F7D-494C-B1B3-A7F070F409AA}"/>
                </a:ext>
              </a:extLst>
            </p:cNvPr>
            <p:cNvCxnSpPr/>
            <p:nvPr/>
          </p:nvCxnSpPr>
          <p:spPr>
            <a:xfrm flipH="1">
              <a:off x="1363439"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0A3D8BC1-CEBF-4D41-98EC-FE57C7CA6A1A}"/>
                </a:ext>
              </a:extLst>
            </p:cNvPr>
            <p:cNvCxnSpPr/>
            <p:nvPr/>
          </p:nvCxnSpPr>
          <p:spPr>
            <a:xfrm flipH="1">
              <a:off x="10828560" y="4637121"/>
              <a:ext cx="0" cy="917795"/>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06980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dur="5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22" presetClass="entr" presetSubtype="8" dur="50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nodeType="afterGroup">
                            <p:stCondLst>
                              <p:cond delay="1000"/>
                            </p:stCondLst>
                            <p:childTnLst>
                              <p:par>
                                <p:cTn id="13" presetID="22" presetClass="entr" presetSubtype="8" dur="50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nodeType="afterGroup">
                            <p:stCondLst>
                              <p:cond delay="1500"/>
                            </p:stCondLst>
                            <p:childTnLst>
                              <p:par>
                                <p:cTn id="17" presetID="16" presetClass="entr" presetSubtype="37" dur="50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barn(outVertic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https://d.book118.com/217121005102006030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等线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等线"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等线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等线"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20</Slides>
  <Notes>1</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20</vt:i4>
      </vt:variant>
    </vt:vector>
  </HeadingPairs>
  <TitlesOfParts>
    <vt:vector baseType="lpstr" size="32">
      <vt:lpstr>Arial</vt:lpstr>
      <vt:lpstr>Calibri</vt:lpstr>
      <vt:lpstr>等线 Light</vt:lpstr>
      <vt:lpstr>等线</vt:lpstr>
      <vt:lpstr>迷你简菱心</vt:lpstr>
      <vt:lpstr>Times New Roman</vt:lpstr>
      <vt:lpstr>明兰</vt:lpstr>
      <vt:lpstr>Wingdings</vt:lpstr>
      <vt:lpstr>思源黑体 CN Normal</vt:lpstr>
      <vt:lpstr>思源黑体 CN Bold</vt:lpstr>
      <vt:lpstr>宋体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2024-09-02T03:41:49.709</cp:lastPrinted>
  <dcterms:created xsi:type="dcterms:W3CDTF">2024-09-01T19:41:49Z</dcterms:created>
  <dcterms:modified xsi:type="dcterms:W3CDTF">2024-09-01T19:41:52Z</dcterms:modified>
</cp:coreProperties>
</file>