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F6607A7-A0C4-4AA9-BCE6-2DF2E1E18E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FB7654-A37F-4256-8AD7-16F05729C5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505EB40-72F5-4811-A126-674632F3BD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A8C59C6-7C81-48D4-8056-519E5946C0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25D7920-6994-4F1C-9183-2CFCF3E0CAB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B477B9-02A6-4899-9871-225729F7B25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B7CD66B-BAC3-4AB3-AF6B-39914DF64FB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1BDB01-19DD-433A-974A-1B498E64E6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997603-9C1D-4D1D-8528-25950B3D7F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85F7AA-37E5-4D47-BCF0-2FBDE59D8C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172345-5108-4654-AB7F-CA6D977253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3"/>
              </a:gs>
              <a:gs pos="30000">
                <a:schemeClr val="accent2">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4294967295"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xmlns="">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1" name=""/>
        <p:cNvGrpSpPr/>
        <p:nvPr/>
      </p:nvGrpSpPr>
      <p:grpSpPr>
        <a:xfrm>
          <a:off x="0" y="0"/>
          <a:ext cx="0" cy="0"/>
        </a:xfrm>
      </p:grpSpPr>
      <p:sp>
        <p:nvSpPr>
          <p:cNvPr id="7" name="标题 1"/>
          <p:cNvSpPr>
            <a:spLocks noGrp="1"/>
          </p:cNvSpPr>
          <p:nvPr>
            <p:ph type="title" idx="4294967295"/>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
          <p:cNvPicPr>
            <a:picLocks noChangeAspect="1"/>
          </p:cNvPicPr>
          <p:nvPr userDrawn="1"/>
        </p:nvPicPr>
        <p:blipFill>
          <a:blip r:embed="rId1"/>
          <a:stretch>
            <a:fillRect/>
          </a:stretch>
        </p:blipFill>
        <p:spPr>
          <a:xfrm>
            <a:off x="0" y="-1"/>
            <a:ext cx="12192000" cy="6858000"/>
          </a:xfrm>
          <a:prstGeom prst="rect">
            <a:avLst/>
          </a:prstGeom>
        </p:spPr>
      </p:pic>
      <p:sp>
        <p:nvSpPr>
          <p:cNvPr id="17" name="矩形 6"/>
          <p:cNvSpPr/>
          <p:nvPr userDrawn="1"/>
        </p:nvSpPr>
        <p:spPr>
          <a:xfrm>
            <a:off x="0" y="1"/>
            <a:ext cx="12192000" cy="6857999"/>
          </a:xfrm>
          <a:prstGeom prst="rect">
            <a:avLst/>
          </a:prstGeom>
          <a:gradFill>
            <a:gsLst>
              <a:gs pos="10000">
                <a:schemeClr val="accent3"/>
              </a:gs>
              <a:gs pos="30000">
                <a:schemeClr val="accent2">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29" name="图片 2"/>
          <p:cNvPicPr>
            <a:picLocks noChangeAspect="1"/>
          </p:cNvPicPr>
          <p:nvPr userDrawn="1"/>
        </p:nvPicPr>
        <p:blipFill>
          <a:blip r:embed="rId1"/>
          <a:stretch>
            <a:fillRect/>
          </a:stretch>
        </p:blipFill>
        <p:spPr>
          <a:xfrm>
            <a:off x="0" y="-1"/>
            <a:ext cx="12192000" cy="6858000"/>
          </a:xfrm>
          <a:prstGeom prst="rect">
            <a:avLst/>
          </a:prstGeom>
        </p:spPr>
      </p:pic>
      <p:sp>
        <p:nvSpPr>
          <p:cNvPr id="30" name="矩形 3"/>
          <p:cNvSpPr/>
          <p:nvPr userDrawn="1"/>
        </p:nvSpPr>
        <p:spPr>
          <a:xfrm>
            <a:off x="0" y="1"/>
            <a:ext cx="12192000" cy="6857999"/>
          </a:xfrm>
          <a:prstGeom prst="rect">
            <a:avLst/>
          </a:prstGeom>
          <a:gradFill>
            <a:gsLst>
              <a:gs pos="10000">
                <a:schemeClr val="accent3"/>
              </a:gs>
              <a:gs pos="30000">
                <a:schemeClr val="accent2">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xmlns="">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712220102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2020年中华人民共和国首部民法典之合同编解读\n## 1.民法典合同编概述及其重要性\n### 1.1民法典合同编的发展历程与背景\n### 1.2民法典合同编的基本原则与要求\n### 1.3民法典合同编在民事法律体系中的地位\n## 2.民法典合同编的主要内容与结构\n### 2.1民法典合同编的章节设置与主要内容\n### 2.2民法典合同编的合同类型与适用范围\n### 2.3民法典合同编的合同订立与变更\n## 3.民法典合同编的履行与解除\n### 3.1民法典合同编的合同履行原则与要求\n### 3.2民法典合同编的合同履行抗辩与违约处理\n### 3.3民法典合同编的合同解除条件与程序\n## 4.民法典合同编的违约责任与合同效力\n### 4.1民法典合同编的违约责任种类与承担\n### 4.2民法典合同编的合同效力分析与判断\n### 4.3民法典合同编的合同效力瑕疵与补救\n## 5.民法典合同编的特殊合同类型与规定\n### 5.1民法典合同编的买卖合同相关规定\n### 5.2民法典合同编的租赁合同相关规定\n### 5.3民法典合同编的承揽合同相关规定\n## 6.民法典合同编的未来发展趋势与挑战\n### 6.1民法典合同编的现代合同法发展趋势\n### 6.2民法典合同编的合同纠纷解决机制\n### 6.3民法典合同编的完善与修订建议\n&quot;,&quot;templateId&quot;:&quot;kdjzibeon3repy5ay4ip9akz5h&quot;}}"/>
        <p:cNvGrpSpPr/>
        <p:nvPr/>
      </p:nvGrpSpPr>
      <p:grpSpPr>
        <a:xfrm>
          <a:off x="0" y="0"/>
          <a:ext cx="0" cy="0"/>
        </a:xfrm>
      </p:grpSpPr>
      <p:sp>
        <p:nvSpPr>
          <p:cNvPr id="2" name="标题 1" descr="{&quot;isTemplate&quot;:true,&quot;type&quot;:&quot;title&quot;,&quot;canOmit&quot;:false,&quot;range&quot;:0}"/>
          <p:cNvSpPr>
            <a:spLocks noGrp="1"/>
          </p:cNvSpPr>
          <p:nvPr>
            <p:ph type="ctrTitle" idx="4294967295"/>
          </p:nvPr>
        </p:nvSpPr>
        <p:spPr>
          <a:xfrm>
            <a:off x="392698" y="5140683"/>
            <a:ext cx="11360150" cy="1301750"/>
          </a:xfrm>
        </p:spPr>
        <p:txBody>
          <a:bodyPr vert="horz" wrap="square" lIns="91440" tIns="45720" rIns="91440" bIns="45720" anchor="t">
            <a:spAutoFit/>
          </a:bodyPr>
          <a:lstStyle/>
          <a:p>
            <a:pPr>
              <a:buNone/>
            </a:pPr>
            <a:r>
              <a:rPr lang="zh-CN" sz="4400"/>
              <a:t>2020年中华人民共和国首部民法典之合同编解读</a:t>
            </a:r>
            <a:endParaRPr/>
          </a:p>
        </p:txBody>
      </p:sp>
      <p:sp>
        <p:nvSpPr>
          <p:cNvPr id="3" name="文本占位符 3"/>
          <p:cNvSpPr>
            <a:spLocks noGrp="1"/>
          </p:cNvSpPr>
          <p:nvPr>
            <p:ph type="body" sz="quarter" idx="10"/>
          </p:nvPr>
        </p:nvSpPr>
        <p:spPr>
          <a:xfrm>
            <a:off x="392698" y="4449955"/>
            <a:ext cx="375424" cy="646331"/>
          </a:xfrm>
        </p:spPr>
        <p:txBody>
          <a:bodyPr/>
          <a:lstStyle/>
          <a:p>
            <a:r>
              <a:rPr lang="en-US" smtClean="0"/>
              <a:t> </a:t>
            </a:r>
            <a:endParaRPr lang="zh-CN" spc="0"/>
          </a:p>
        </p:txBody>
      </p:sp>
      <p:sp>
        <p:nvSpPr>
          <p:cNvPr id="4" name="文本占位符 20"/>
          <p:cNvSpPr txBox="1"/>
          <p:nvPr/>
        </p:nvSpPr>
        <p:spPr>
          <a:xfrm>
            <a:off x="392698" y="580667"/>
            <a:ext cx="184731" cy="369332"/>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1614571" y="580667"/>
            <a:ext cx="184731" cy="369332"/>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23" name="标题 1" descr="{&quot;isTemplate&quot;:true,&quot;type&quot;:&quot;title&quot;,&quot;canOmit&quot;:false,&quot;range&quot;:0}"/>
          <p:cNvSpPr txBox="1"/>
          <p:nvPr/>
        </p:nvSpPr>
        <p:spPr>
          <a:xfrm>
            <a:off x="392698" y="4923294"/>
            <a:ext cx="11215502"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民法典合同编概述及其重要性</a:t>
            </a:r>
            <a:endParaRPr/>
          </a:p>
        </p:txBody>
      </p:sp>
      <p:sp>
        <p:nvSpPr>
          <p:cNvPr id="124"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85"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86"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87" name="Group 598"/>
            <p:cNvGrpSpPr/>
            <p:nvPr/>
          </p:nvGrpSpPr>
          <p:grpSpPr>
            <a:xfrm>
              <a:off x="763829" y="1414808"/>
              <a:ext cx="6972294" cy="2337649"/>
              <a:chOff x="763829" y="1414808"/>
              <a:chExt cx="6972294" cy="2337649"/>
            </a:xfrm>
          </p:grpSpPr>
          <p:sp>
            <p:nvSpPr>
              <p:cNvPr id="188"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民法典合同编的发展历程</a:t>
                </a:r>
                <a:endParaRPr/>
              </a:p>
            </p:txBody>
          </p:sp>
          <p:sp>
            <p:nvSpPr>
              <p:cNvPr id="189"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合同法的制定与修订</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合同法体系的完善与发展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民法典合同编的编纂与实施</a:t>
                </a:r>
                <a:endParaRPr/>
              </a:p>
            </p:txBody>
          </p:sp>
          <p:sp>
            <p:nvSpPr>
              <p:cNvPr id="190"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1"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2"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3"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94" name="Group 591"/>
            <p:cNvGrpSpPr/>
            <p:nvPr/>
          </p:nvGrpSpPr>
          <p:grpSpPr>
            <a:xfrm>
              <a:off x="689593" y="3949139"/>
              <a:ext cx="7078256" cy="2128975"/>
              <a:chOff x="689593" y="3949139"/>
              <a:chExt cx="7078256" cy="2128975"/>
            </a:xfrm>
          </p:grpSpPr>
          <p:sp>
            <p:nvSpPr>
              <p:cNvPr id="195"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民法典合同编的背景</a:t>
                </a:r>
                <a:endParaRPr/>
              </a:p>
            </p:txBody>
          </p:sp>
          <p:sp>
            <p:nvSpPr>
              <p:cNvPr id="196"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社会经济快速发展与市场化进程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民事法律制度的完善与更新</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国际合同法律制度的交流与合作</a:t>
                </a:r>
                <a:endParaRPr/>
              </a:p>
            </p:txBody>
          </p:sp>
          <p:sp>
            <p:nvSpPr>
              <p:cNvPr id="197"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8"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9"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0"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0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民法典合同编的发展历程与背景</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03"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04"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05" name="Group 598"/>
            <p:cNvGrpSpPr/>
            <p:nvPr/>
          </p:nvGrpSpPr>
          <p:grpSpPr>
            <a:xfrm>
              <a:off x="763829" y="1414808"/>
              <a:ext cx="6972294" cy="2337649"/>
              <a:chOff x="763829" y="1414808"/>
              <a:chExt cx="6972294" cy="2337649"/>
            </a:xfrm>
          </p:grpSpPr>
          <p:sp>
            <p:nvSpPr>
              <p:cNvPr id="206"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民法典合同编的基本原则</a:t>
                </a:r>
                <a:endParaRPr/>
              </a:p>
            </p:txBody>
          </p:sp>
          <p:sp>
            <p:nvSpPr>
              <p:cNvPr id="207"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自愿原则：合同双方意思表示真实，自由协商确定合同内容。</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平等原则：合同双方在法律地位上平等，享有平等的权利和义务。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公平原则：合同双方在权利和义务分配上公平合理。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诚信原则：合同双方在履行合同过程中，应当诚实守信，遵守社会公德。</a:t>
                </a:r>
                <a:endParaRPr/>
              </a:p>
            </p:txBody>
          </p:sp>
          <p:sp>
            <p:nvSpPr>
              <p:cNvPr id="208"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0"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1"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12" name="Group 591"/>
            <p:cNvGrpSpPr/>
            <p:nvPr/>
          </p:nvGrpSpPr>
          <p:grpSpPr>
            <a:xfrm>
              <a:off x="689593" y="3949139"/>
              <a:ext cx="7078256" cy="2128975"/>
              <a:chOff x="689593" y="3949139"/>
              <a:chExt cx="7078256" cy="2128975"/>
            </a:xfrm>
          </p:grpSpPr>
          <p:sp>
            <p:nvSpPr>
              <p:cNvPr id="213"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民法典合同编的要求</a:t>
                </a:r>
                <a:endParaRPr/>
              </a:p>
            </p:txBody>
          </p:sp>
          <p:sp>
            <p:nvSpPr>
              <p:cNvPr id="214"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合同订立：明确合同主体、标的、权利和义务等要素。</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合同履行：按照约定履行合同，保证合同目的的实现。</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合同解除：在法律规定和合同约定的条件下，解除合同关系。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违约责任：对违约行为承担相应的法律责任。</a:t>
                </a:r>
                <a:endParaRPr/>
              </a:p>
            </p:txBody>
          </p:sp>
          <p:sp>
            <p:nvSpPr>
              <p:cNvPr id="215"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6"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7"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8"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1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民法典合同编的基本原则与要求</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2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2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23" name="Group 598"/>
            <p:cNvGrpSpPr/>
            <p:nvPr/>
          </p:nvGrpSpPr>
          <p:grpSpPr>
            <a:xfrm>
              <a:off x="763829" y="1414808"/>
              <a:ext cx="6972294" cy="2337649"/>
              <a:chOff x="763829" y="1414808"/>
              <a:chExt cx="6972294" cy="2337649"/>
            </a:xfrm>
          </p:grpSpPr>
          <p:sp>
            <p:nvSpPr>
              <p:cNvPr id="22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民法典合同编的地位</a:t>
                </a:r>
                <a:endParaRPr/>
              </a:p>
            </p:txBody>
          </p:sp>
          <p:sp>
            <p:nvSpPr>
              <p:cNvPr id="22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民法典的重要组成部分，涵盖合同法律制度的基本内容。</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民事法律体系中的基础性法律，对其他民事法律制度产生重要影响。</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市场经济法律制度的核心，规范市场交易行为，保障市场秩序。</a:t>
                </a:r>
                <a:endParaRPr/>
              </a:p>
            </p:txBody>
          </p:sp>
          <p:sp>
            <p:nvSpPr>
              <p:cNvPr id="22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30" name="Group 591"/>
            <p:cNvGrpSpPr/>
            <p:nvPr/>
          </p:nvGrpSpPr>
          <p:grpSpPr>
            <a:xfrm>
              <a:off x="689593" y="3949139"/>
              <a:ext cx="7078256" cy="2128975"/>
              <a:chOff x="689593" y="3949139"/>
              <a:chExt cx="7078256" cy="2128975"/>
            </a:xfrm>
          </p:grpSpPr>
          <p:sp>
            <p:nvSpPr>
              <p:cNvPr id="23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民法典合同编的作用</a:t>
                </a:r>
                <a:endParaRPr/>
              </a:p>
            </p:txBody>
          </p:sp>
          <p:sp>
            <p:nvSpPr>
              <p:cNvPr id="23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完善民事法律体系，保障公民、法人和其他组织的合法权益。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规范市场交易行为，维护市场经济秩序，促进经济发展。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提高合同法律制度的透明度，增强市场主体的法律意识。</a:t>
                </a:r>
                <a:endParaRPr/>
              </a:p>
            </p:txBody>
          </p:sp>
          <p:sp>
            <p:nvSpPr>
              <p:cNvPr id="23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3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民法典合同编在民事法律体系中的地位</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239" name="标题 1" descr="{&quot;isTemplate&quot;:true,&quot;type&quot;:&quot;title&quot;,&quot;canOmit&quot;:false,&quot;range&quot;:0}"/>
          <p:cNvSpPr txBox="1"/>
          <p:nvPr/>
        </p:nvSpPr>
        <p:spPr>
          <a:xfrm>
            <a:off x="392698" y="4923294"/>
            <a:ext cx="11215502"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民法典合同编的主要内容与结构</a:t>
            </a:r>
            <a:endParaRPr/>
          </a:p>
        </p:txBody>
      </p:sp>
      <p:sp>
        <p:nvSpPr>
          <p:cNvPr id="240"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42"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民法典合同编的章节设置</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第一章：合同订立</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第二章：合同效力</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第三章：合同履行</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第四章：合同变更和解除</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第五章：违约责任</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第六章：合同保全</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第七章：合同担保</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第八章：合同诉讼时效</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民法典合同编的主要内容</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合同订立：合同主体、标的、权利和义务等要素的确定。</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合同效力：合同的生效、无效、可撤销等法律效力的判断。</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合同履行：合同双方按照约定履行合同，实现合同目的的过程。</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合同变更和解除：在法律规定和合同约定的条件下，变更或解除合同关系。</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违约责任：对违约行为承担相应的法律责任。</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合同保全：合同履行过程中，对合同权益的保护措施。</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合同担保：为确保合同履行而设立的担保法律制度。</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合同诉讼时效：合同权利人提起诉讼的期限限制。</a:t>
            </a:r>
            <a:endParaRPr/>
          </a:p>
        </p:txBody>
      </p:sp>
      <p:sp>
        <p:nvSpPr>
          <p:cNvPr id="243"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民法典合同编的章节设置与主要内容</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45"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民法典合同编的合同类型</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买卖合同：转移财产所有权的合同。</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租赁合同：转移使用权和收益权的合同。</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承揽合同：一方提供工作成果，另一方支付报酬的合同。</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建设工程合同：建设工程的勘察、设计、施工等合同。</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运输合同：运输旅客、货物或者邮品的合同。</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技术合同：技术开发、技术转让、技术咨询、技术服务等合同。</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保管合同：保管人保管寄存人财产的合同。</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仓储合同：仓储人储存存货人货物的合同。</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委托合同：委托人委托受托人办理委托事务的合同。</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行纪合同：行纪人接受委托人的委托，以自己的名义办理购销等业务的合同。</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居间合同：居间人向委托人报告订立合同的机会或者提供订立合同的媒介服务的合同。</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民法典合同编的适用范围</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适用于平等主体之间的民事权利义务关系。</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适用于合同关系中的权利和义务。</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适用于合同争议的解决和法律责任的承担。</a:t>
            </a:r>
            <a:endParaRPr/>
          </a:p>
        </p:txBody>
      </p:sp>
      <p:sp>
        <p:nvSpPr>
          <p:cNvPr id="246"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民法典合同编的合同类型与适用范围</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48"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49"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50" name="Group 598"/>
            <p:cNvGrpSpPr/>
            <p:nvPr/>
          </p:nvGrpSpPr>
          <p:grpSpPr>
            <a:xfrm>
              <a:off x="763829" y="1414808"/>
              <a:ext cx="6972294" cy="2337649"/>
              <a:chOff x="763829" y="1414808"/>
              <a:chExt cx="6972294" cy="2337649"/>
            </a:xfrm>
          </p:grpSpPr>
          <p:sp>
            <p:nvSpPr>
              <p:cNvPr id="251"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民法典合同编的合同订立</a:t>
                </a:r>
                <a:endParaRPr/>
              </a:p>
            </p:txBody>
          </p:sp>
          <p:sp>
            <p:nvSpPr>
              <p:cNvPr id="252"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合同订立的主体：具有完全民事行为能力的自然人、法人和其他组织。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合同订立的形式：书面形式、口头形式和其他形式。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合同订立的过程：要约、承诺和合同成立。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合同订立的内容：合同主体、标的、权利和义务等要素。</a:t>
                </a:r>
                <a:endParaRPr/>
              </a:p>
            </p:txBody>
          </p:sp>
          <p:sp>
            <p:nvSpPr>
              <p:cNvPr id="253"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4"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5"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6"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57" name="Group 591"/>
            <p:cNvGrpSpPr/>
            <p:nvPr/>
          </p:nvGrpSpPr>
          <p:grpSpPr>
            <a:xfrm>
              <a:off x="689593" y="3949139"/>
              <a:ext cx="7078256" cy="2128975"/>
              <a:chOff x="689593" y="3949139"/>
              <a:chExt cx="7078256" cy="2128975"/>
            </a:xfrm>
          </p:grpSpPr>
          <p:sp>
            <p:nvSpPr>
              <p:cNvPr id="258"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民法典合同编的合同变更</a:t>
                </a:r>
                <a:endParaRPr/>
              </a:p>
            </p:txBody>
          </p:sp>
          <p:sp>
            <p:nvSpPr>
              <p:cNvPr id="259"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合同变更的条件：在法律规定和合同约定的条件下。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合同变更的形式：书面形式、口头形式和其他形式。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合同变更的程序：合同双方协商一致，达成变更协议。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合同变更的法律效力：变更后的合同内容对合同双方具有法律效力。</a:t>
                </a:r>
                <a:endParaRPr/>
              </a:p>
            </p:txBody>
          </p:sp>
          <p:sp>
            <p:nvSpPr>
              <p:cNvPr id="260"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1"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2"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3"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6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民法典合同编的合同订立与变更</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15502"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民法典合同编的履行与解除</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民法典合同编的合同履行原则</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全面履行原则：合同双方按照约定，全面履行合同义务。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诚实信用原则：合同双方在履行合同过程中，应当诚实守信，遵守社会公德。</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公平原则：合同双方在权利和义务分配上公平合理。</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民法典合同编的合同履行要求</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按照约定履行合同：合同双方应当按照约定的时间、地点、方式履行合同义务。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履行合同附随义务：合同双方在履行合同过程中，应当履行法律规定的附随义务。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履行合同过程中的通知、协助、保密等义务。</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民法典合同编的合同履行原则与要求</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9"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30" name="Group 628"/>
            <p:cNvGrpSpPr/>
            <p:nvPr/>
          </p:nvGrpSpPr>
          <p:grpSpPr>
            <a:xfrm>
              <a:off x="1197254" y="3971227"/>
              <a:ext cx="11008530" cy="2106887"/>
              <a:chOff x="1197254" y="3971227"/>
              <a:chExt cx="11008530" cy="2106887"/>
            </a:xfrm>
          </p:grpSpPr>
          <p:sp>
            <p:nvSpPr>
              <p:cNvPr id="31"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4"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5"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民法典合同编的合同履行抗辩</a:t>
                </a:r>
                <a:endParaRPr/>
              </a:p>
            </p:txBody>
          </p:sp>
          <p:sp>
            <p:nvSpPr>
              <p:cNvPr id="36"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合同履行抗辩的概念：合同双方在履行合同过程中，对对方的履行请求提出抗辩。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合同履行抗辩的事由：合同无效、可撤销、解除等事由。</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合同履行抗辩的法律效力：抗辩成立时，对方当事人的履行请求不予支持。</a:t>
                </a:r>
                <a:endParaRPr/>
              </a:p>
            </p:txBody>
          </p:sp>
        </p:grpSp>
        <p:grpSp>
          <p:nvGrpSpPr>
            <p:cNvPr id="37" name="Group 635"/>
            <p:cNvGrpSpPr/>
            <p:nvPr/>
          </p:nvGrpSpPr>
          <p:grpSpPr>
            <a:xfrm>
              <a:off x="3499345" y="1423099"/>
              <a:ext cx="11008530" cy="2005901"/>
              <a:chOff x="3499345" y="1423099"/>
              <a:chExt cx="11008530" cy="2005901"/>
            </a:xfrm>
          </p:grpSpPr>
          <p:sp>
            <p:nvSpPr>
              <p:cNvPr id="38"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民法典合同编的违约处理</a:t>
                </a:r>
                <a:endParaRPr/>
              </a:p>
            </p:txBody>
          </p:sp>
          <p:sp>
            <p:nvSpPr>
              <p:cNvPr id="39"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违约的概念：合同双方未按照约定履行合同义务或者履行合同义务不符合约定的行为。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违约的责任：承担违约责任，包括继续履行、采取补救措施、支付违约金、赔偿损失等。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违约责任的免除：在法律规定和合同约定的条件下，免除违约责任。</a:t>
                </a:r>
                <a:endParaRPr/>
              </a:p>
            </p:txBody>
          </p:sp>
          <p:sp>
            <p:nvSpPr>
              <p:cNvPr id="40"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4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4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民法典合同编的合同履行抗辩与违约处理</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46"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47"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48" name="Group 598"/>
            <p:cNvGrpSpPr/>
            <p:nvPr/>
          </p:nvGrpSpPr>
          <p:grpSpPr>
            <a:xfrm>
              <a:off x="763829" y="1414808"/>
              <a:ext cx="6972294" cy="2337649"/>
              <a:chOff x="763829" y="1414808"/>
              <a:chExt cx="6972294" cy="2337649"/>
            </a:xfrm>
          </p:grpSpPr>
          <p:sp>
            <p:nvSpPr>
              <p:cNvPr id="49"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民法典合同编的合同解除条件</a:t>
                </a:r>
                <a:endParaRPr/>
              </a:p>
            </p:txBody>
          </p:sp>
          <p:sp>
            <p:nvSpPr>
              <p:cNvPr id="50"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合同约定的解除条件：合同双方约定，在满足一定条件时，可以解除合同。</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法律规定的解除条件：根据法律规定，合同双方在特定情况下，可以解除合同。</a:t>
                </a:r>
                <a:endParaRPr/>
              </a:p>
            </p:txBody>
          </p:sp>
          <p:sp>
            <p:nvSpPr>
              <p:cNvPr id="51"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2"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3"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5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55" name="Group 591"/>
            <p:cNvGrpSpPr/>
            <p:nvPr/>
          </p:nvGrpSpPr>
          <p:grpSpPr>
            <a:xfrm>
              <a:off x="689593" y="3949139"/>
              <a:ext cx="7078256" cy="2128975"/>
              <a:chOff x="689593" y="3949139"/>
              <a:chExt cx="7078256" cy="2128975"/>
            </a:xfrm>
          </p:grpSpPr>
          <p:sp>
            <p:nvSpPr>
              <p:cNvPr id="56"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民法典合同编的合同解除程序</a:t>
                </a:r>
                <a:endParaRPr/>
              </a:p>
            </p:txBody>
          </p:sp>
          <p:sp>
            <p:nvSpPr>
              <p:cNvPr id="57"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合同解除的通知：合同一方当事人向对方当事人发出解除合同的通知。</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合同解除的异议：对方当事人对合同解除提出异议，可以请求人民法院或者仲裁机构确认。</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合同解除的法律效力：合同解除后，合同双方的权利和义务终止。</a:t>
                </a:r>
                <a:endParaRPr/>
              </a:p>
            </p:txBody>
          </p:sp>
          <p:sp>
            <p:nvSpPr>
              <p:cNvPr id="58"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9"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0"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61"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6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民法典合同编的合同解除条件与程序</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https://d.book118.com/217122201024006043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gray">
      <a:dk1>
        <a:srgbClr val="000000"/>
      </a:dk1>
      <a:lt1>
        <a:srgbClr val="FFFFFF"/>
      </a:lt1>
      <a:dk2>
        <a:srgbClr val="1A1D20"/>
      </a:dk2>
      <a:lt2>
        <a:srgbClr val="EFF1F2"/>
      </a:lt2>
      <a:accent1>
        <a:srgbClr val="5D6897"/>
      </a:accent1>
      <a:accent2>
        <a:srgbClr val="AFBFD5"/>
      </a:accent2>
      <a:accent3>
        <a:srgbClr val="7384B0"/>
      </a:accent3>
      <a:accent4>
        <a:srgbClr val="424E82"/>
      </a:accent4>
      <a:accent5>
        <a:srgbClr val="C0C9D8"/>
      </a:accent5>
      <a:accent6>
        <a:srgbClr val="7D8893"/>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2020年中华人民共和国首部民法典之合同编解读</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2024-09-16T20:46:06.180</cp:lastPrinted>
  <dcterms:created xsi:type="dcterms:W3CDTF">2024-09-16T12:46:06Z</dcterms:created>
  <dcterms:modified xsi:type="dcterms:W3CDTF">2024-09-16T12:46:08Z</dcterms:modified>
</cp:coreProperties>
</file>