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811B8-5C18-4F0D-BE02-B397FDC1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3D9CE-F076-49F1-B05E-D182B42D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50C28-F8F2-4B21-A85E-AE884059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49F36-7183-4D35-8D8B-8F2E548C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DD682-37C8-40DF-A691-692B53B13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0FEA06-3E63-41C8-A055-3480DC86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6B608-A709-41F6-8398-BD9613AC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6E184-7F1B-4343-B046-807F4387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0595D-0A71-4F5A-8592-F0EC6ED4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5C6B1-FF12-424D-A262-176BE2356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7C118-DA6D-426A-835F-B0C08526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4153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80中国电池行业分析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技术创新趋势与前沿动态追踪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市场需求变化及挑战应对策略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电池是一种将化学能、光能等形式的能源转化为电能的装置，通常由正极、负极、电解质和隔膜等组成。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根据工作原理和使用场景的不同，电池可分为一次电池（如碱性电池、碳性电池等）和二次电池（如锂离子电池、铅酸电池、镍氢电池等）。其中，锂离子电池是目前应用最广泛的二次电池。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中国电池行业发展历程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高速发展阶段（2000s至今）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进入21世纪后，中国电池行业迎来了高速发展的黄金时期。随着锂离子电池技术的不断成熟和广泛应用，中国电池行业逐渐成为了全球电池制造的中心之一。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起步阶段（1950s-1970s）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中国电池行业在20世纪50年代开始起步，当时主要生产一些简单的干电池和蓄电池。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发展阶段（1980s-1990s）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随着改革开放的深入，中国电池行业开始引进国外先进技术和设备，逐步实现了自动化和半自动化生产，产品质量和产量都得到了显著提高。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中国电池市场规模庞大，已经成为全球最大的电池生产和消费国之一。根据中国化学与物理电源行业协会的数据，2022年中国电池产量已经超过700GWh，占全球总产量的近一半。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随着新能源汽车、储能、5G等领域的快速发展，中国电池市场将继续保持快速增长的态势。预计未来几年，中国电池市场规模将以每年10%以上的速度增长。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产业链结构及上下游关系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原材料供应与成本控制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锂铁电池原材料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主要包括锂铁、电解液、隔膜等。中国拥有丰富的锂铁资源，主要分布在青海、四川等地，为电池制造提供了稳定的原材料供应。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随着技术进步和产业升级，电池制造过程中的原材料利用率不断提高，同时国内完善的供应链体系也有助于降低采购成本，从而在整体上控制电池制造成本。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生产制造环节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电池的生产制造主要包括电极制备、电池组装、化成与分容等步骤。国内电池企业在自动化生产线建设方面取得显著进展，提高了生产效率和产品一致性。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中国在电池技术研发方面取得重要突破，如高能量密度电池、固态电池等领域的研究处于世界领先地位。同时，国内企业也积极引进国外先进技术，通过消化吸收再创新，不断提升自身技术水平。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生产制造环节及技术水平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下游应用领域及需求特点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电子领域对电池的需求呈现多样化特点，既要求电池具有高能量密度以提供持久续航，又要求电池体积小、重量轻以便于携带。随着5G、物联网等技术的发展，消费电子领域对电池的需求将继续保持增长态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新能源汽车是电池下游最大的应用领域，对电池的能量密度、安全性、循环寿命等性能要求较高。随着新能源汽车市场的不断扩大，对电池的需求将持续增长。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储能领域是电池应用的另一重要领域，主要包括家庭储能、工业储能和电网储能等。储能电池需要具备高安全性、长寿命和低成本等特点，以满足不同应用场景的需求。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国内厂商在电池技术研发方面取得了显著进步，部分领域已达到国际先进水平，但在高端电池技术方面仍存在一定差距。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中国电池厂商在产能规模上具有优势，特别是在动力电池领域，已经形成了一批具有全球影响力的龙头企业。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国际知名电池品牌在市场上具有较高的认可度和品牌影响力，而国内品牌正在逐步提升知名度和影响力。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国内外厂商对比评价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中国动力电池市场呈现寡头竞争格局，宁德时代、比亚迪等少数几家企业占据了大部分市场份额。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储能电池市场相对分散，众多企业参与其中，尚未形成明显的市场领导者。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储能电池市场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消费类电池市场同样呈现多元化竞争格局，包括欣旺达、德赛电池等在内的多家企业在市场中占据一定份额。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消费类电池市场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22779" y="5558790"/>
            <a:ext cx="7430834" cy="662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随着全球能源转型和环保意识的提高，电池行业的国际化趋势日益明显。具备国际化运营能力的企业能够在全球范围内拓展市场、获取优质资源，提升企业整体竞争力。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2145670" y="2277387"/>
            <a:ext cx="2102697" cy="21755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电池行业的技术创新能力是企业核心竞争力的重要组成部分。国内厂商在技术研发方面的投入逐年增加，部分企业的技术创新能力已达到国际先进水平。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044651" y="2277387"/>
            <a:ext cx="2102697" cy="21755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电池行业的产业链较长，涉及原材料、生产设备、电池制造等多个环节。具备产业链整合能力的企业能够在成本控制、产品质量等方面取得优势。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894675" y="2277387"/>
            <a:ext cx="2102697" cy="21755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品牌营销能力对于提升电池企业的市场地位和竞争力具有重要作用。国内厂商在品牌营销方面的投入逐年增加，品牌影响力逐步提升。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>
            <a:off x="1848041" y="1642124"/>
            <a:ext cx="0" cy="3121352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4545997" y="1705832"/>
            <a:ext cx="0" cy="3058925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731891" y="1643733"/>
            <a:ext cx="0" cy="3121352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7429848" y="1707442"/>
            <a:ext cx="0" cy="3058925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608445" y="1628126"/>
            <a:ext cx="0" cy="3121352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10306401" y="1691835"/>
            <a:ext cx="0" cy="3058925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1848041" y="5105737"/>
            <a:ext cx="0" cy="1182384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1850986" y="4747869"/>
            <a:ext cx="2759366" cy="0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34837" y="4749478"/>
            <a:ext cx="2759366" cy="0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7611390" y="4733871"/>
            <a:ext cx="2759366" cy="0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1829086" y="6279970"/>
            <a:ext cx="8474470" cy="0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 flipH="1" flipV="1">
            <a:off x="4089606" y="4298565"/>
            <a:ext cx="517303" cy="537591"/>
          </a:xfrm>
          <a:prstGeom prst="halfFram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952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 flipH="1" flipV="1">
            <a:off x="6995951" y="4298565"/>
            <a:ext cx="517303" cy="537591"/>
          </a:xfrm>
          <a:prstGeom prst="halfFram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952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 flipH="1" flipV="1">
            <a:off x="9872504" y="4298565"/>
            <a:ext cx="517303" cy="537591"/>
          </a:xfrm>
          <a:prstGeom prst="halfFram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952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H="1">
            <a:off x="10295001" y="4967598"/>
            <a:ext cx="0" cy="1182384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AutoShape 21"/>
          <p:cNvSpPr/>
          <p:nvPr/>
        </p:nvSpPr>
        <p:spPr>
          <a:xfrm flipH="1" flipV="1">
            <a:off x="9834563" y="5775174"/>
            <a:ext cx="517303" cy="537591"/>
          </a:xfrm>
          <a:prstGeom prst="halfFram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952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848041" y="1425892"/>
            <a:ext cx="2697956" cy="564261"/>
            <a:chOff x="1848041" y="1425892"/>
            <a:chExt cx="2697956" cy="564261"/>
          </a:xfrm>
        </p:grpSpPr>
        <p:sp>
          <p:nvSpPr>
            <p:cNvPr id="45" name="AutoShape 45"/>
            <p:cNvSpPr/>
            <p:nvPr/>
          </p:nvSpPr>
          <p:spPr>
            <a:xfrm>
              <a:off x="1848041" y="1425892"/>
              <a:ext cx="2697956" cy="564261"/>
            </a:xfrm>
            <a:prstGeom prst="roundRect">
              <a:avLst>
                <a:gd name="adj" fmla="val 48538"/>
              </a:avLst>
            </a:prstGeom>
            <a:solidFill>
              <a:schemeClr val="accent3">
                <a:alpha val="100000"/>
              </a:schemeClr>
            </a:solidFill>
            <a:ln w="19050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90986" y="1419987"/>
            <a:ext cx="575977" cy="576072"/>
            <a:chOff x="1790986" y="1419987"/>
            <a:chExt cx="575977" cy="576072"/>
          </a:xfrm>
        </p:grpSpPr>
        <p:sp>
          <p:nvSpPr>
            <p:cNvPr id="47" name="AutoShape 47"/>
            <p:cNvSpPr/>
            <p:nvPr/>
          </p:nvSpPr>
          <p:spPr>
            <a:xfrm>
              <a:off x="1790986" y="1419987"/>
              <a:ext cx="575977" cy="57607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1912239" y="1572387"/>
              <a:ext cx="359950" cy="262033"/>
            </a:xfrm>
            <a:prstGeom prst="rightArrow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729639" y="1425892"/>
            <a:ext cx="2697956" cy="564261"/>
            <a:chOff x="4729639" y="1425892"/>
            <a:chExt cx="2697956" cy="564261"/>
          </a:xfrm>
        </p:grpSpPr>
        <p:sp>
          <p:nvSpPr>
            <p:cNvPr id="50" name="AutoShape 50"/>
            <p:cNvSpPr/>
            <p:nvPr/>
          </p:nvSpPr>
          <p:spPr>
            <a:xfrm>
              <a:off x="4729639" y="1425892"/>
              <a:ext cx="2697956" cy="564261"/>
            </a:xfrm>
            <a:prstGeom prst="roundRect">
              <a:avLst>
                <a:gd name="adj" fmla="val 48538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1" name="Group 51"/>
          <p:cNvGrpSpPr/>
          <p:nvPr/>
        </p:nvGrpSpPr>
        <p:grpSpPr>
          <a:xfrm>
            <a:off x="7597045" y="1425892"/>
            <a:ext cx="2697956" cy="564261"/>
            <a:chOff x="7597045" y="1425892"/>
            <a:chExt cx="2697956" cy="564261"/>
          </a:xfrm>
        </p:grpSpPr>
        <p:sp>
          <p:nvSpPr>
            <p:cNvPr id="52" name="AutoShape 52"/>
            <p:cNvSpPr/>
            <p:nvPr/>
          </p:nvSpPr>
          <p:spPr>
            <a:xfrm>
              <a:off x="7597045" y="1425892"/>
              <a:ext cx="2697956" cy="564261"/>
            </a:xfrm>
            <a:prstGeom prst="roundRect">
              <a:avLst>
                <a:gd name="adj" fmla="val 48538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2413913" y="1489449"/>
            <a:ext cx="1919733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  <a:endParaRPr lang="en-US" sz="1100"/>
          </a:p>
        </p:txBody>
      </p:sp>
      <p:sp>
        <p:nvSpPr>
          <p:cNvPr id="54" name="AutoShape 54"/>
          <p:cNvSpPr/>
          <p:nvPr/>
        </p:nvSpPr>
        <p:spPr>
          <a:xfrm>
            <a:off x="5305616" y="1489449"/>
            <a:ext cx="1914525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产业链整合能力</a:t>
            </a:r>
            <a:endParaRPr lang="en-US" sz="1100"/>
          </a:p>
        </p:txBody>
      </p:sp>
      <p:sp>
        <p:nvSpPr>
          <p:cNvPr id="55" name="AutoShape 55"/>
          <p:cNvSpPr/>
          <p:nvPr/>
        </p:nvSpPr>
        <p:spPr>
          <a:xfrm>
            <a:off x="8173021" y="1489449"/>
            <a:ext cx="1914525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品牌营销能力</a:t>
            </a:r>
            <a:endParaRPr lang="en-US" sz="1100"/>
          </a:p>
        </p:txBody>
      </p:sp>
      <p:grpSp>
        <p:nvGrpSpPr>
          <p:cNvPr id="56" name="Group 56"/>
          <p:cNvGrpSpPr/>
          <p:nvPr/>
        </p:nvGrpSpPr>
        <p:grpSpPr>
          <a:xfrm>
            <a:off x="4664059" y="1419987"/>
            <a:ext cx="575977" cy="576072"/>
            <a:chOff x="4664059" y="1419987"/>
            <a:chExt cx="575977" cy="576072"/>
          </a:xfrm>
        </p:grpSpPr>
        <p:sp>
          <p:nvSpPr>
            <p:cNvPr id="57" name="AutoShape 57"/>
            <p:cNvSpPr/>
            <p:nvPr/>
          </p:nvSpPr>
          <p:spPr>
            <a:xfrm>
              <a:off x="4664059" y="1419987"/>
              <a:ext cx="575977" cy="57607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785312" y="1572387"/>
              <a:ext cx="359950" cy="262033"/>
            </a:xfrm>
            <a:prstGeom prst="rightArrow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9" name="Group 59"/>
          <p:cNvGrpSpPr/>
          <p:nvPr/>
        </p:nvGrpSpPr>
        <p:grpSpPr>
          <a:xfrm>
            <a:off x="7549420" y="1419987"/>
            <a:ext cx="575977" cy="576072"/>
            <a:chOff x="7549420" y="1419987"/>
            <a:chExt cx="575977" cy="576072"/>
          </a:xfrm>
        </p:grpSpPr>
        <p:sp>
          <p:nvSpPr>
            <p:cNvPr id="60" name="AutoShape 60"/>
            <p:cNvSpPr/>
            <p:nvPr/>
          </p:nvSpPr>
          <p:spPr>
            <a:xfrm>
              <a:off x="7549420" y="1419987"/>
              <a:ext cx="575977" cy="57607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670673" y="1572387"/>
              <a:ext cx="359950" cy="262033"/>
            </a:xfrm>
            <a:prstGeom prst="rightArrow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1811464" y="4972288"/>
            <a:ext cx="2697956" cy="551117"/>
            <a:chOff x="1811464" y="4972288"/>
            <a:chExt cx="2697956" cy="551117"/>
          </a:xfrm>
        </p:grpSpPr>
        <p:sp>
          <p:nvSpPr>
            <p:cNvPr id="63" name="AutoShape 63"/>
            <p:cNvSpPr/>
            <p:nvPr/>
          </p:nvSpPr>
          <p:spPr>
            <a:xfrm>
              <a:off x="1811464" y="4972288"/>
              <a:ext cx="2697956" cy="551117"/>
            </a:xfrm>
            <a:prstGeom prst="roundRect">
              <a:avLst>
                <a:gd name="adj" fmla="val 48538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>
            <a:off x="2355247" y="5029272"/>
            <a:ext cx="1914525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国际化运营能力</a:t>
            </a:r>
            <a:endParaRPr lang="en-US" sz="1100"/>
          </a:p>
        </p:txBody>
      </p:sp>
      <p:cxnSp>
        <p:nvCxnSpPr>
          <p:cNvPr id="65" name="Connector 65"/>
          <p:cNvCxnSpPr/>
          <p:nvPr/>
        </p:nvCxnSpPr>
        <p:spPr>
          <a:xfrm>
            <a:off x="4348067" y="4981970"/>
            <a:ext cx="5961782" cy="0"/>
          </a:xfrm>
          <a:prstGeom prst="line">
            <a:avLst/>
          </a:prstGeom>
          <a:ln w="2857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6" name="Group 66"/>
          <p:cNvGrpSpPr/>
          <p:nvPr/>
        </p:nvGrpSpPr>
        <p:grpSpPr>
          <a:xfrm>
            <a:off x="1790986" y="4959811"/>
            <a:ext cx="575977" cy="576072"/>
            <a:chOff x="1790986" y="4959811"/>
            <a:chExt cx="575977" cy="576072"/>
          </a:xfrm>
        </p:grpSpPr>
        <p:sp>
          <p:nvSpPr>
            <p:cNvPr id="67" name="AutoShape 67"/>
            <p:cNvSpPr/>
            <p:nvPr/>
          </p:nvSpPr>
          <p:spPr>
            <a:xfrm>
              <a:off x="1790986" y="4959811"/>
              <a:ext cx="575977" cy="57607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1912239" y="5112211"/>
              <a:ext cx="359950" cy="262033"/>
            </a:xfrm>
            <a:prstGeom prst="rightArrow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https://d.book118.com/217154153160006025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2024-08-30T16:52:18.068</cp:lastPrinted>
  <dcterms:created xsi:type="dcterms:W3CDTF">2024-08-30T08:52:18Z</dcterms:created>
  <dcterms:modified xsi:type="dcterms:W3CDTF">2024-08-30T08:52:20Z</dcterms:modified>
</cp:coreProperties>
</file>