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09" r:id="rId22"/>
  </p:sldIdLst>
  <p:sldSz cx="12192000" cy="6858000"/>
  <p:notesSz cx="6858000" cy="9144000"/>
  <p:custDataLst>
    <p:tags r:id="rId2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tags" Target="tags/tag1.xml" /><Relationship Id="rId24" Type="http://schemas.openxmlformats.org/officeDocument/2006/relationships/presProps" Target="presProps.xml" /><Relationship Id="rId25" Type="http://schemas.openxmlformats.org/officeDocument/2006/relationships/viewProps" Target="viewProps.xml" /><Relationship Id="rId26" Type="http://schemas.openxmlformats.org/officeDocument/2006/relationships/theme" Target="theme/theme1.xml" /><Relationship Id="rId27"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40071830-F8EE-4069-B680-B487768BAA19}"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00" name="PlaceHolder 1"/>
          <p:cNvSpPr>
            <a:spLocks noGrp="1"/>
          </p:cNvSpPr>
          <p:nvPr>
            <p:ph type="sldImg"/>
          </p:nvPr>
        </p:nvSpPr>
        <p:spPr>
          <a:xfrm>
            <a:off x="685800" y="1143000"/>
            <a:ext cx="5486040" cy="3085920"/>
          </a:xfrm>
          <a:prstGeom prst="rect">
            <a:avLst/>
          </a:prstGeom>
          <a:ln w="0">
            <a:noFill/>
          </a:ln>
        </p:spPr>
      </p:sp>
      <p:sp>
        <p:nvSpPr>
          <p:cNvPr id="301"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02"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03" name="PlaceHolder 1"/>
          <p:cNvSpPr>
            <a:spLocks noGrp="1"/>
          </p:cNvSpPr>
          <p:nvPr>
            <p:ph type="sldImg"/>
          </p:nvPr>
        </p:nvSpPr>
        <p:spPr>
          <a:xfrm>
            <a:off x="685800" y="1143000"/>
            <a:ext cx="5486040" cy="3085920"/>
          </a:xfrm>
          <a:prstGeom prst="rect">
            <a:avLst/>
          </a:prstGeom>
          <a:ln w="0">
            <a:noFill/>
          </a:ln>
        </p:spPr>
      </p:sp>
      <p:sp>
        <p:nvSpPr>
          <p:cNvPr id="304"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05"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06" name="PlaceHolder 1"/>
          <p:cNvSpPr>
            <a:spLocks noGrp="1"/>
          </p:cNvSpPr>
          <p:nvPr>
            <p:ph type="sldImg"/>
          </p:nvPr>
        </p:nvSpPr>
        <p:spPr>
          <a:xfrm>
            <a:off x="685800" y="1143000"/>
            <a:ext cx="5486040" cy="3085920"/>
          </a:xfrm>
          <a:prstGeom prst="rect">
            <a:avLst/>
          </a:prstGeom>
          <a:ln w="0">
            <a:noFill/>
          </a:ln>
        </p:spPr>
      </p:sp>
      <p:sp>
        <p:nvSpPr>
          <p:cNvPr id="307"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08"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09" name="PlaceHolder 1"/>
          <p:cNvSpPr>
            <a:spLocks noGrp="1"/>
          </p:cNvSpPr>
          <p:nvPr>
            <p:ph type="sldImg"/>
          </p:nvPr>
        </p:nvSpPr>
        <p:spPr>
          <a:xfrm>
            <a:off x="685800" y="1143000"/>
            <a:ext cx="5486040" cy="3085920"/>
          </a:xfrm>
          <a:prstGeom prst="rect">
            <a:avLst/>
          </a:prstGeom>
          <a:ln w="0">
            <a:noFill/>
          </a:ln>
        </p:spPr>
      </p:sp>
      <p:sp>
        <p:nvSpPr>
          <p:cNvPr id="310"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11"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12" name="PlaceHolder 1"/>
          <p:cNvSpPr>
            <a:spLocks noGrp="1"/>
          </p:cNvSpPr>
          <p:nvPr>
            <p:ph type="sldImg"/>
          </p:nvPr>
        </p:nvSpPr>
        <p:spPr>
          <a:xfrm>
            <a:off x="685800" y="1143000"/>
            <a:ext cx="5486040" cy="3085920"/>
          </a:xfrm>
          <a:prstGeom prst="rect">
            <a:avLst/>
          </a:prstGeom>
          <a:ln w="0">
            <a:noFill/>
          </a:ln>
        </p:spPr>
      </p:sp>
      <p:sp>
        <p:nvSpPr>
          <p:cNvPr id="313"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14"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15" name="PlaceHolder 1"/>
          <p:cNvSpPr>
            <a:spLocks noGrp="1"/>
          </p:cNvSpPr>
          <p:nvPr>
            <p:ph type="sldImg"/>
          </p:nvPr>
        </p:nvSpPr>
        <p:spPr>
          <a:xfrm>
            <a:off x="685800" y="1143000"/>
            <a:ext cx="5486040" cy="3085920"/>
          </a:xfrm>
          <a:prstGeom prst="rect">
            <a:avLst/>
          </a:prstGeom>
          <a:ln w="0">
            <a:noFill/>
          </a:ln>
        </p:spPr>
      </p:sp>
      <p:sp>
        <p:nvSpPr>
          <p:cNvPr id="316"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17"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8A3E746-98A3-4983-AEA1-A92BF89D65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5036AE-312E-438A-BE62-4B4626A788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A81C9CC-8981-4149-9E45-EB202D8589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CA1CA38-0A61-47D1-A9AD-34423F86E9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0CFF06F-0006-4105-8BED-F468B82111B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9E8D174-9ECF-4ADD-92E4-69F98B37731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042DCAD-05EE-4AD6-8F14-EFD2559C0F5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1EEB6DE-4C89-4A5A-8082-AA4F7E945A9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1524C26-4491-43DC-A049-685565589E3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483593-282A-4A8A-AAFC-2791F577B1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226811-3DB5-4ED5-9093-C7892E6391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09E0410B-D9E5-471D-89D1-825BE6AD6F55}"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B8166308-C979-47C6-AC6A-03F3D08E3146}"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17160026011006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行业人员管理员工培训计划</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80000"/>
          </a:blip>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行业人员管理员工培训计划简介</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行业发展趋势分析</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行业人员管理技能培训</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行业专业知识学习</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行业人员心理健康管理</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行业人员管理员工培训计划总结</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行业人员管理员工培训计划简介</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80"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什么是行业人员管理员工培训计划？</a:t>
            </a:r>
            <a:endParaRPr lang="en-US" sz="3600" b="0" strike="noStrike" spc="-1">
              <a:solidFill>
                <a:schemeClr val="dk1"/>
              </a:solidFill>
              <a:latin typeface="Arial"/>
            </a:endParaRPr>
          </a:p>
        </p:txBody>
      </p:sp>
      <p:sp>
        <p:nvSpPr>
          <p:cNvPr id="81"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行业人员管理员工培训计划是指针对某一特定行业中的员工进行系统化培训，提升员工的专业技能和管理能力。</a:t>
            </a:r>
            <a:endParaRPr lang="en-US" sz="25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2"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为什么需要行业人员管理员工培训计划？</a:t>
            </a:r>
            <a:endParaRPr lang="en-US" sz="3600" b="0" strike="noStrike" spc="-1">
              <a:solidFill>
                <a:schemeClr val="dk1"/>
              </a:solidFill>
              <a:latin typeface="Arial"/>
            </a:endParaRPr>
          </a:p>
        </p:txBody>
      </p:sp>
      <p:sp>
        <p:nvSpPr>
          <p:cNvPr id="83"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Arial"/>
                <a:ea typeface="微软雅黑"/>
              </a:rPr>
              <a:t> </a:t>
            </a:r>
            <a:endParaRPr lang="en-US" sz="2000" b="0" strike="noStrike" spc="-1">
              <a:solidFill>
                <a:srgbClr val="000000"/>
              </a:solidFill>
              <a:latin typeface="Arial"/>
            </a:endParaRPr>
          </a:p>
        </p:txBody>
      </p:sp>
      <p:sp>
        <p:nvSpPr>
          <p:cNvPr id="84"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提高员工绩效</a:t>
            </a:r>
            <a:endParaRPr lang="en-US" sz="3000" b="0" strike="noStrike" spc="-1">
              <a:solidFill>
                <a:srgbClr val="000000"/>
              </a:solidFill>
              <a:latin typeface="Arial"/>
            </a:endParaRPr>
          </a:p>
        </p:txBody>
      </p:sp>
      <p:sp>
        <p:nvSpPr>
          <p:cNvPr id="85"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86"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87"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增强企业竞争力</a:t>
            </a:r>
            <a:endParaRPr lang="en-US" sz="3000" b="0" strike="noStrike" spc="-1">
              <a:solidFill>
                <a:srgbClr val="000000"/>
              </a:solidFill>
              <a:latin typeface="Arial"/>
            </a:endParaRPr>
          </a:p>
        </p:txBody>
      </p:sp>
      <p:sp>
        <p:nvSpPr>
          <p:cNvPr id="8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89"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lumMod val="85000"/>
                    <a:lumOff val="15000"/>
                  </a:schemeClr>
                </a:solidFill>
                <a:latin typeface="微软雅黑"/>
                <a:ea typeface="微软雅黑"/>
              </a:rPr>
              <a:t> </a:t>
            </a:r>
            <a:endParaRPr lang="en-US" sz="2000" b="0" strike="noStrike" spc="-1">
              <a:solidFill>
                <a:srgbClr val="000000"/>
              </a:solidFill>
              <a:latin typeface="Arial"/>
            </a:endParaRPr>
          </a:p>
        </p:txBody>
      </p:sp>
      <p:sp>
        <p:nvSpPr>
          <p:cNvPr id="90"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推动业务增长</a:t>
            </a:r>
            <a:endParaRPr lang="en-US" sz="3000" b="0" strike="noStrike" spc="-1">
              <a:solidFill>
                <a:srgbClr val="000000"/>
              </a:solidFill>
              <a:latin typeface="Arial"/>
            </a:endParaRPr>
          </a:p>
        </p:txBody>
      </p:sp>
      <p:sp>
        <p:nvSpPr>
          <p:cNvPr id="91"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9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3"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提升员工专业技能和管理能力</a:t>
            </a:r>
            <a:endParaRPr lang="en-US" sz="2200" b="0" strike="noStrike" spc="-1">
              <a:solidFill>
                <a:srgbClr val="000000"/>
              </a:solidFill>
              <a:latin typeface="Arial"/>
            </a:endParaRPr>
          </a:p>
        </p:txBody>
      </p:sp>
      <p:sp>
        <p:nvSpPr>
          <p:cNvPr id="94"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培训课程</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实践操作</a:t>
            </a:r>
            <a:endParaRPr lang="en-US" sz="1500" b="0" strike="noStrike" spc="-1">
              <a:solidFill>
                <a:srgbClr val="000000"/>
              </a:solidFill>
              <a:latin typeface="Arial"/>
            </a:endParaRPr>
          </a:p>
        </p:txBody>
      </p:sp>
      <p:sp>
        <p:nvSpPr>
          <p:cNvPr id="9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6"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培养团队合作意识</a:t>
            </a:r>
            <a:endParaRPr lang="en-US" sz="2200" b="0" strike="noStrike" spc="-1">
              <a:solidFill>
                <a:srgbClr val="000000"/>
              </a:solidFill>
              <a:latin typeface="Arial"/>
            </a:endParaRPr>
          </a:p>
        </p:txBody>
      </p:sp>
      <p:sp>
        <p:nvSpPr>
          <p:cNvPr id="97"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团队项目</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协作训练</a:t>
            </a:r>
            <a:endParaRPr lang="en-US" sz="1500" b="0" strike="noStrike" spc="-1">
              <a:solidFill>
                <a:srgbClr val="000000"/>
              </a:solidFill>
              <a:latin typeface="Arial"/>
            </a:endParaRPr>
          </a:p>
        </p:txBody>
      </p:sp>
      <p:sp>
        <p:nvSpPr>
          <p:cNvPr id="9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9"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激发员工的潜力</a:t>
            </a:r>
            <a:endParaRPr lang="en-US" sz="2200" b="0" strike="noStrike" spc="-1">
              <a:solidFill>
                <a:srgbClr val="000000"/>
              </a:solidFill>
              <a:latin typeface="Arial"/>
            </a:endParaRPr>
          </a:p>
        </p:txBody>
      </p:sp>
      <p:sp>
        <p:nvSpPr>
          <p:cNvPr id="100"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个人成长</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激励机制</a:t>
            </a:r>
            <a:endParaRPr lang="en-US" sz="1500" b="0" strike="noStrike" spc="-1">
              <a:solidFill>
                <a:srgbClr val="000000"/>
              </a:solidFill>
              <a:latin typeface="Arial"/>
            </a:endParaRPr>
          </a:p>
        </p:txBody>
      </p:sp>
      <p:sp>
        <p:nvSpPr>
          <p:cNvPr id="101"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行业人员管理员工培训计划的目标</a:t>
            </a:r>
            <a:endParaRPr lang="en-US" sz="3600" b="0" strike="noStrike" spc="-1">
              <a:solidFill>
                <a:schemeClr val="dk1"/>
              </a:solidFill>
              <a:latin typeface="Arial"/>
            </a:endParaRPr>
          </a:p>
        </p:txBody>
      </p:sp>
      <p:sp>
        <p:nvSpPr>
          <p:cNvPr id="10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3"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掌握行业最新趋势</a:t>
            </a:r>
            <a:endParaRPr lang="en-US" sz="2200" b="0" strike="noStrike" spc="-1">
              <a:solidFill>
                <a:srgbClr val="000000"/>
              </a:solidFill>
              <a:latin typeface="Arial"/>
            </a:endParaRPr>
          </a:p>
        </p:txBody>
      </p:sp>
      <p:sp>
        <p:nvSpPr>
          <p:cNvPr id="104"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了解市场动向</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掌握新技术</a:t>
            </a:r>
            <a:endParaRPr lang="en-US" sz="15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0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行业人员管理员工培训计划的内容</a:t>
            </a:r>
            <a:endParaRPr lang="en-US" sz="3600" b="0" strike="noStrike" spc="-1">
              <a:solidFill>
                <a:schemeClr val="dk1"/>
              </a:solidFill>
              <a:latin typeface="Arial"/>
            </a:endParaRPr>
          </a:p>
        </p:txBody>
      </p:sp>
      <p:sp>
        <p:nvSpPr>
          <p:cNvPr id="10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行业背景</a:t>
            </a:r>
            <a:endParaRPr lang="en-US" sz="1500" b="0" strike="noStrike" spc="-1">
              <a:solidFill>
                <a:srgbClr val="000000"/>
              </a:solidFill>
              <a:latin typeface="Arial"/>
            </a:endParaRPr>
          </a:p>
        </p:txBody>
      </p:sp>
      <p:sp>
        <p:nvSpPr>
          <p:cNvPr id="10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行业知识的学习</a:t>
            </a:r>
            <a:endParaRPr lang="en-US" sz="2200" b="0" strike="noStrike" spc="-1">
              <a:solidFill>
                <a:srgbClr val="000000"/>
              </a:solidFill>
              <a:latin typeface="Arial"/>
            </a:endParaRPr>
          </a:p>
        </p:txBody>
      </p:sp>
      <p:sp>
        <p:nvSpPr>
          <p:cNvPr id="10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领导力培训</a:t>
            </a:r>
            <a:endParaRPr lang="en-US" sz="1500" b="0" strike="noStrike" spc="-1">
              <a:solidFill>
                <a:srgbClr val="000000"/>
              </a:solidFill>
              <a:latin typeface="Arial"/>
            </a:endParaRPr>
          </a:p>
        </p:txBody>
      </p:sp>
      <p:sp>
        <p:nvSpPr>
          <p:cNvPr id="10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管理技能的提升</a:t>
            </a:r>
            <a:endParaRPr lang="en-US" sz="2200" b="0" strike="noStrike" spc="-1">
              <a:solidFill>
                <a:srgbClr val="000000"/>
              </a:solidFill>
              <a:latin typeface="Arial"/>
            </a:endParaRPr>
          </a:p>
        </p:txBody>
      </p:sp>
      <p:sp>
        <p:nvSpPr>
          <p:cNvPr id="11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有效沟通技巧</a:t>
            </a:r>
            <a:endParaRPr lang="en-US" sz="1500" b="0" strike="noStrike" spc="-1">
              <a:solidFill>
                <a:srgbClr val="000000"/>
              </a:solidFill>
              <a:latin typeface="Arial"/>
            </a:endParaRPr>
          </a:p>
        </p:txBody>
      </p:sp>
      <p:sp>
        <p:nvSpPr>
          <p:cNvPr id="11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沟通技巧的培养</a:t>
            </a:r>
            <a:endParaRPr lang="en-US" sz="2200" b="0" strike="noStrike" spc="-1">
              <a:solidFill>
                <a:srgbClr val="000000"/>
              </a:solidFill>
              <a:latin typeface="Arial"/>
            </a:endParaRPr>
          </a:p>
        </p:txBody>
      </p:sp>
      <p:sp>
        <p:nvSpPr>
          <p:cNvPr id="11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团队合作训练</a:t>
            </a:r>
            <a:endParaRPr lang="en-US" sz="1500" b="0" strike="noStrike" spc="-1">
              <a:solidFill>
                <a:srgbClr val="000000"/>
              </a:solidFill>
              <a:latin typeface="Arial"/>
            </a:endParaRPr>
          </a:p>
        </p:txBody>
      </p:sp>
      <p:sp>
        <p:nvSpPr>
          <p:cNvPr id="11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团队协作能力的加强</a:t>
            </a:r>
            <a:endParaRPr lang="en-US" sz="22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114"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5"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行业发展趋势分析</a:t>
            </a:r>
            <a:endParaRPr lang="en-US" sz="3600" b="0" strike="noStrike" spc="-1">
              <a:solidFill>
                <a:schemeClr val="dk1"/>
              </a:solidFill>
              <a:latin typeface="Arial"/>
            </a:endParaRPr>
          </a:p>
        </p:txBody>
      </p:sp>
      <p:sp>
        <p:nvSpPr>
          <p:cNvPr id="11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117"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行业市场分析</a:t>
            </a:r>
            <a:endParaRPr lang="en-US" sz="3600" b="0" strike="noStrike" spc="-1">
              <a:solidFill>
                <a:schemeClr val="dk1"/>
              </a:solidFill>
              <a:latin typeface="Arial"/>
            </a:endParaRPr>
          </a:p>
        </p:txBody>
      </p:sp>
      <p:sp>
        <p:nvSpPr>
          <p:cNvPr id="118"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在行业市场分析中，需要考虑宏观经济环境、行业竞争格局以及消费者需求的变化。宏观经济环境的稳定与发展对整个行业的发展起着至关重要的作用。行业竞争格局则需要深入分析市场中各个主要竞争对手的优势和劣势，以制定相应的竞争策略。消费者需求的不断变化也需要行业人员管理员工密切关注，以及时调整产品或服务方向。</a:t>
            </a:r>
            <a:endParaRPr lang="en-US" sz="25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9"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技术发展趋势</a:t>
            </a:r>
            <a:endParaRPr lang="en-US" sz="3600" b="0" strike="noStrike" spc="-1">
              <a:solidFill>
                <a:schemeClr val="dk1"/>
              </a:solidFill>
              <a:latin typeface="Arial"/>
            </a:endParaRPr>
          </a:p>
        </p:txBody>
      </p:sp>
      <p:sp>
        <p:nvSpPr>
          <p:cNvPr id="120"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人工智能在行业中的应用正在逐步普及，通过智能化技术改善生产效率和产品质量。</a:t>
            </a:r>
            <a:endParaRPr lang="en-US" sz="2000" b="0" strike="noStrike" spc="-1">
              <a:solidFill>
                <a:srgbClr val="000000"/>
              </a:solidFill>
              <a:latin typeface="Arial"/>
            </a:endParaRPr>
          </a:p>
        </p:txBody>
      </p:sp>
      <p:sp>
        <p:nvSpPr>
          <p:cNvPr id="121"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人工智能应用</a:t>
            </a:r>
            <a:endParaRPr lang="en-US" sz="3000" b="0" strike="noStrike" spc="-1">
              <a:solidFill>
                <a:srgbClr val="000000"/>
              </a:solidFill>
              <a:latin typeface="Arial"/>
            </a:endParaRPr>
          </a:p>
        </p:txBody>
      </p:sp>
      <p:sp>
        <p:nvSpPr>
          <p:cNvPr id="122"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23"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互联网</a:t>
            </a:r>
            <a:r>
              <a:rPr lang="en-US" sz="2000" b="0" strike="noStrike" spc="-1">
                <a:solidFill>
                  <a:schemeClr val="dk1"/>
                </a:solidFill>
                <a:latin typeface="微软雅黑"/>
                <a:ea typeface="微软雅黑"/>
              </a:rPr>
              <a:t>+</a:t>
            </a:r>
            <a:r>
              <a:rPr lang="zh-CN" sz="2000" b="0" strike="noStrike" spc="-1">
                <a:solidFill>
                  <a:schemeClr val="dk1"/>
                </a:solidFill>
                <a:latin typeface="微软雅黑"/>
                <a:ea typeface="微软雅黑"/>
              </a:rPr>
              <a:t>模式的运用对行业产生了深远影响，促进了传统行业的转型升级。</a:t>
            </a:r>
            <a:endParaRPr lang="en-US" sz="2000" b="0" strike="noStrike" spc="-1">
              <a:solidFill>
                <a:srgbClr val="000000"/>
              </a:solidFill>
              <a:latin typeface="Arial"/>
            </a:endParaRPr>
          </a:p>
        </p:txBody>
      </p:sp>
      <p:sp>
        <p:nvSpPr>
          <p:cNvPr id="124"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互联网</a:t>
            </a:r>
            <a:r>
              <a:rPr lang="en-US" sz="3000" b="1" strike="noStrike" spc="-1">
                <a:solidFill>
                  <a:schemeClr val="dk1"/>
                </a:solidFill>
                <a:latin typeface="微软雅黑"/>
                <a:ea typeface="微软雅黑"/>
              </a:rPr>
              <a:t>+</a:t>
            </a:r>
            <a:r>
              <a:rPr lang="zh-CN" sz="3000" b="1" strike="noStrike" spc="-1">
                <a:solidFill>
                  <a:schemeClr val="dk1"/>
                </a:solidFill>
                <a:latin typeface="微软雅黑"/>
                <a:ea typeface="微软雅黑"/>
              </a:rPr>
              <a:t>模式</a:t>
            </a:r>
            <a:endParaRPr lang="en-US" sz="3000" b="0" strike="noStrike" spc="-1">
              <a:solidFill>
                <a:srgbClr val="000000"/>
              </a:solidFill>
              <a:latin typeface="Arial"/>
            </a:endParaRPr>
          </a:p>
        </p:txBody>
      </p:sp>
      <p:sp>
        <p:nvSpPr>
          <p:cNvPr id="125"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26"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数据分析技术的发展为行业提供了更精准的数据支持，帮助企业做出更有效的决策。</a:t>
            </a:r>
            <a:endParaRPr lang="en-US" sz="2000" b="0" strike="noStrike" spc="-1">
              <a:solidFill>
                <a:srgbClr val="000000"/>
              </a:solidFill>
              <a:latin typeface="Arial"/>
            </a:endParaRPr>
          </a:p>
        </p:txBody>
      </p:sp>
      <p:sp>
        <p:nvSpPr>
          <p:cNvPr id="127"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数据分析技术</a:t>
            </a:r>
            <a:endParaRPr lang="en-US" sz="3000" b="0" strike="noStrike" spc="-1">
              <a:solidFill>
                <a:srgbClr val="000000"/>
              </a:solidFill>
              <a:latin typeface="Arial"/>
            </a:endParaRPr>
          </a:p>
        </p:txBody>
      </p:sp>
      <p:sp>
        <p:nvSpPr>
          <p:cNvPr id="128"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29"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0"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管理人才培养</a:t>
            </a:r>
            <a:endParaRPr lang="en-US" sz="2200" b="0" strike="noStrike" spc="-1">
              <a:solidFill>
                <a:srgbClr val="000000"/>
              </a:solidFill>
              <a:latin typeface="Arial"/>
            </a:endParaRPr>
          </a:p>
        </p:txBody>
      </p:sp>
      <p:sp>
        <p:nvSpPr>
          <p:cNvPr id="131"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培养和发展管理人才是行业发展的关键，需要加强管理知识和技能的培训。</a:t>
            </a:r>
            <a:endParaRPr lang="en-US" sz="1500" b="0" strike="noStrike" spc="-1">
              <a:solidFill>
                <a:srgbClr val="000000"/>
              </a:solidFill>
              <a:latin typeface="Arial"/>
            </a:endParaRPr>
          </a:p>
        </p:txBody>
      </p:sp>
      <p:sp>
        <p:nvSpPr>
          <p:cNvPr id="132"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3"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跨界人才重要性</a:t>
            </a:r>
            <a:endParaRPr lang="en-US" sz="2200" b="0" strike="noStrike" spc="-1">
              <a:solidFill>
                <a:srgbClr val="000000"/>
              </a:solidFill>
              <a:latin typeface="Arial"/>
            </a:endParaRPr>
          </a:p>
        </p:txBody>
      </p:sp>
      <p:sp>
        <p:nvSpPr>
          <p:cNvPr id="134"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跨界人才的重要性日益凸显，他们可以为行业带来新的思维和创新。</a:t>
            </a:r>
            <a:endParaRPr lang="en-US" sz="1500" b="0" strike="noStrike" spc="-1">
              <a:solidFill>
                <a:srgbClr val="000000"/>
              </a:solidFill>
              <a:latin typeface="Arial"/>
            </a:endParaRPr>
          </a:p>
        </p:txBody>
      </p:sp>
      <p:sp>
        <p:nvSpPr>
          <p:cNvPr id="135"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6"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37"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8"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人才需求趋势</a:t>
            </a:r>
            <a:endParaRPr lang="en-US" sz="3600" b="0" strike="noStrike" spc="-1">
              <a:solidFill>
                <a:schemeClr val="dk1"/>
              </a:solidFill>
              <a:latin typeface="Arial"/>
            </a:endParaRPr>
          </a:p>
        </p:txBody>
      </p:sp>
      <p:sp>
        <p:nvSpPr>
          <p:cNvPr id="139"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0"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行业专业人才需求</a:t>
            </a:r>
            <a:endParaRPr lang="en-US" sz="2200" b="0" strike="noStrike" spc="-1">
              <a:solidFill>
                <a:srgbClr val="000000"/>
              </a:solidFill>
              <a:latin typeface="Arial"/>
            </a:endParaRPr>
          </a:p>
        </p:txBody>
      </p:sp>
      <p:sp>
        <p:nvSpPr>
          <p:cNvPr id="141"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行业专业人才需求正不断增加，需要不断培养和引进相关专业人才。</a:t>
            </a:r>
            <a:endParaRPr lang="en-US" sz="15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3"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行业未来发展预测</a:t>
            </a:r>
            <a:endParaRPr lang="en-US" sz="3500" b="0" strike="noStrike" spc="-1">
              <a:solidFill>
                <a:srgbClr val="000000"/>
              </a:solidFill>
              <a:latin typeface="Arial"/>
            </a:endParaRPr>
          </a:p>
        </p:txBody>
      </p:sp>
      <p:sp>
        <p:nvSpPr>
          <p:cNvPr id="144"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行业的未来发展需要面对新技术的应用、创新模式的探索以及未来市场趋势的展望。只有不断创新和适应市场需求，行业才能持续发展壮大。</a:t>
            </a:r>
            <a:endParaRPr lang="en-US" sz="2500" b="0" strike="noStrike" spc="-1">
              <a:solidFill>
                <a:srgbClr val="000000"/>
              </a:solidFill>
              <a:latin typeface="Arial"/>
            </a:endParaRPr>
          </a:p>
        </p:txBody>
      </p:sp>
      <p:sp>
        <p:nvSpPr>
          <p:cNvPr id="14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14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47"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行业人员管理技能培训</a:t>
            </a:r>
            <a:endParaRPr lang="en-US" sz="3600" b="0" strike="noStrike" spc="-1">
              <a:solidFill>
                <a:schemeClr val="dk1"/>
              </a:solidFill>
              <a:latin typeface="Arial"/>
            </a:endParaRPr>
          </a:p>
        </p:txBody>
      </p:sp>
      <p:sp>
        <p:nvSpPr>
          <p:cNvPr id="14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0"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领导力培养</a:t>
            </a:r>
            <a:endParaRPr lang="en-US" sz="3500" b="0" strike="noStrike" spc="-1">
              <a:solidFill>
                <a:srgbClr val="000000"/>
              </a:solidFill>
              <a:latin typeface="Arial"/>
            </a:endParaRPr>
          </a:p>
        </p:txBody>
      </p:sp>
      <p:sp>
        <p:nvSpPr>
          <p:cNvPr id="151"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领导力在管理中起着至关重要的作用，有效的领导者应具备良好的沟通能力、团队协作能力、责任心和决策能力。培养领导力需要通过持续的学习和实践，建立自信，不断提升自我管理能力。</a:t>
            </a:r>
            <a:endParaRPr lang="en-US" sz="2500" b="0" strike="noStrike" spc="-1">
              <a:solidFill>
                <a:srgbClr val="000000"/>
              </a:solidFill>
              <a:latin typeface="Arial"/>
            </a:endParaRPr>
          </a:p>
        </p:txBody>
      </p:sp>
      <p:sp>
        <p:nvSpPr>
          <p:cNvPr id="15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5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团队建设技巧</a:t>
            </a:r>
            <a:endParaRPr lang="en-US" sz="3600" b="0" strike="noStrike" spc="-1">
              <a:solidFill>
                <a:schemeClr val="dk1"/>
              </a:solidFill>
              <a:latin typeface="Arial"/>
            </a:endParaRPr>
          </a:p>
        </p:txBody>
      </p:sp>
      <p:sp>
        <p:nvSpPr>
          <p:cNvPr id="15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团队之间互相支持、相互协作，实现共同目标</a:t>
            </a:r>
            <a:endParaRPr lang="en-US" sz="1500" b="0" strike="noStrike" spc="-1">
              <a:solidFill>
                <a:srgbClr val="000000"/>
              </a:solidFill>
              <a:latin typeface="Arial"/>
            </a:endParaRPr>
          </a:p>
        </p:txBody>
      </p:sp>
      <p:sp>
        <p:nvSpPr>
          <p:cNvPr id="15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团队协作</a:t>
            </a:r>
            <a:endParaRPr lang="en-US" sz="2200" b="0" strike="noStrike" spc="-1">
              <a:solidFill>
                <a:srgbClr val="000000"/>
              </a:solidFill>
              <a:latin typeface="Arial"/>
            </a:endParaRPr>
          </a:p>
        </p:txBody>
      </p:sp>
      <p:sp>
        <p:nvSpPr>
          <p:cNvPr id="15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有效的沟通是团队合作中不可或缺的一环</a:t>
            </a:r>
            <a:endParaRPr lang="en-US" sz="1500" b="0" strike="noStrike" spc="-1">
              <a:solidFill>
                <a:srgbClr val="000000"/>
              </a:solidFill>
              <a:latin typeface="Arial"/>
            </a:endParaRPr>
          </a:p>
        </p:txBody>
      </p:sp>
      <p:sp>
        <p:nvSpPr>
          <p:cNvPr id="15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沟通技巧</a:t>
            </a:r>
            <a:endParaRPr lang="en-US" sz="2200" b="0" strike="noStrike" spc="-1">
              <a:solidFill>
                <a:srgbClr val="000000"/>
              </a:solidFill>
              <a:latin typeface="Arial"/>
            </a:endParaRPr>
          </a:p>
        </p:txBody>
      </p:sp>
      <p:sp>
        <p:nvSpPr>
          <p:cNvPr id="15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明确目标有助于团队成员明确方向，提高工作效率</a:t>
            </a:r>
            <a:endParaRPr lang="en-US" sz="1500" b="0" strike="noStrike" spc="-1">
              <a:solidFill>
                <a:srgbClr val="000000"/>
              </a:solidFill>
              <a:latin typeface="Arial"/>
            </a:endParaRPr>
          </a:p>
        </p:txBody>
      </p:sp>
      <p:sp>
        <p:nvSpPr>
          <p:cNvPr id="15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目标设定</a:t>
            </a:r>
            <a:endParaRPr lang="en-US" sz="2200" b="0" strike="noStrike" spc="-1">
              <a:solidFill>
                <a:srgbClr val="000000"/>
              </a:solidFill>
              <a:latin typeface="Arial"/>
            </a:endParaRPr>
          </a:p>
        </p:txBody>
      </p:sp>
      <p:sp>
        <p:nvSpPr>
          <p:cNvPr id="16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6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6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3"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冲突管理策略</a:t>
            </a:r>
            <a:endParaRPr lang="en-US" sz="2200" b="0" strike="noStrike" spc="-1">
              <a:solidFill>
                <a:srgbClr val="000000"/>
              </a:solidFill>
              <a:latin typeface="Arial"/>
            </a:endParaRPr>
          </a:p>
        </p:txBody>
      </p:sp>
      <p:sp>
        <p:nvSpPr>
          <p:cNvPr id="164"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理性沟通</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调解协商</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冲突预防</a:t>
            </a:r>
            <a:endParaRPr lang="en-US" sz="1500" b="0" strike="noStrike" spc="-1">
              <a:solidFill>
                <a:srgbClr val="000000"/>
              </a:solidFill>
              <a:latin typeface="Arial"/>
            </a:endParaRPr>
          </a:p>
        </p:txBody>
      </p:sp>
      <p:sp>
        <p:nvSpPr>
          <p:cNvPr id="16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6"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冲突解决技巧</a:t>
            </a:r>
            <a:endParaRPr lang="en-US" sz="2200" b="0" strike="noStrike" spc="-1">
              <a:solidFill>
                <a:srgbClr val="000000"/>
              </a:solidFill>
              <a:latin typeface="Arial"/>
            </a:endParaRPr>
          </a:p>
        </p:txBody>
      </p:sp>
      <p:sp>
        <p:nvSpPr>
          <p:cNvPr id="167"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冷静思考</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客观分析</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寻求共赢</a:t>
            </a:r>
            <a:endParaRPr lang="en-US" sz="1500" b="0" strike="noStrike" spc="-1">
              <a:solidFill>
                <a:srgbClr val="000000"/>
              </a:solidFill>
              <a:latin typeface="Arial"/>
            </a:endParaRPr>
          </a:p>
        </p:txBody>
      </p:sp>
      <p:sp>
        <p:nvSpPr>
          <p:cNvPr id="16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9"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70"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1"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冲突管理与解决</a:t>
            </a:r>
            <a:endParaRPr lang="en-US" sz="3600" b="0" strike="noStrike" spc="-1">
              <a:solidFill>
                <a:schemeClr val="dk1"/>
              </a:solidFill>
              <a:latin typeface="Arial"/>
            </a:endParaRPr>
          </a:p>
        </p:txBody>
      </p:sp>
      <p:sp>
        <p:nvSpPr>
          <p:cNvPr id="17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3"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冲突成因分析</a:t>
            </a:r>
            <a:endParaRPr lang="en-US" sz="2200" b="0" strike="noStrike" spc="-1">
              <a:solidFill>
                <a:srgbClr val="000000"/>
              </a:solidFill>
              <a:latin typeface="Arial"/>
            </a:endParaRPr>
          </a:p>
        </p:txBody>
      </p:sp>
      <p:sp>
        <p:nvSpPr>
          <p:cNvPr id="174"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沟通不畅</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利益冲突</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认知差异</a:t>
            </a:r>
            <a:endParaRPr lang="en-US" sz="15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5"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绩效管理与激励</a:t>
            </a:r>
            <a:endParaRPr lang="en-US" sz="3600" b="0" strike="noStrike" spc="-1">
              <a:solidFill>
                <a:schemeClr val="dk1"/>
              </a:solidFill>
              <a:latin typeface="Arial"/>
            </a:endParaRPr>
          </a:p>
        </p:txBody>
      </p:sp>
      <p:sp>
        <p:nvSpPr>
          <p:cNvPr id="176"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建立科学的绩效评估体系有助于准确评估员工绩效，制定合理的激励计划</a:t>
            </a:r>
            <a:endParaRPr lang="en-US" sz="2000" b="0" strike="noStrike" spc="-1">
              <a:solidFill>
                <a:srgbClr val="000000"/>
              </a:solidFill>
              <a:latin typeface="Arial"/>
            </a:endParaRPr>
          </a:p>
        </p:txBody>
      </p:sp>
      <p:sp>
        <p:nvSpPr>
          <p:cNvPr id="177"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绩效评估体系建立</a:t>
            </a:r>
            <a:endParaRPr lang="en-US" sz="3000" b="0" strike="noStrike" spc="-1">
              <a:solidFill>
                <a:srgbClr val="000000"/>
              </a:solidFill>
              <a:latin typeface="Arial"/>
            </a:endParaRPr>
          </a:p>
        </p:txBody>
      </p:sp>
      <p:sp>
        <p:nvSpPr>
          <p:cNvPr id="178"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79"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培训、奖励、晋升等方式可以帮助员工提升工作绩效</a:t>
            </a:r>
            <a:endParaRPr lang="en-US" sz="2000" b="0" strike="noStrike" spc="-1">
              <a:solidFill>
                <a:srgbClr val="000000"/>
              </a:solidFill>
              <a:latin typeface="Arial"/>
            </a:endParaRPr>
          </a:p>
        </p:txBody>
      </p:sp>
      <p:sp>
        <p:nvSpPr>
          <p:cNvPr id="180"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员工绩效提升方法</a:t>
            </a:r>
            <a:endParaRPr lang="en-US" sz="3000" b="0" strike="noStrike" spc="-1">
              <a:solidFill>
                <a:srgbClr val="000000"/>
              </a:solidFill>
              <a:latin typeface="Arial"/>
            </a:endParaRPr>
          </a:p>
        </p:txBody>
      </p:sp>
      <p:sp>
        <p:nvSpPr>
          <p:cNvPr id="181"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82"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激励应该根据员工的实际表现和贡献制定，激励形式多样</a:t>
            </a:r>
            <a:endParaRPr lang="en-US" sz="2000" b="0" strike="noStrike" spc="-1">
              <a:solidFill>
                <a:srgbClr val="000000"/>
              </a:solidFill>
              <a:latin typeface="Arial"/>
            </a:endParaRPr>
          </a:p>
        </p:txBody>
      </p:sp>
      <p:sp>
        <p:nvSpPr>
          <p:cNvPr id="183"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激励机制设计</a:t>
            </a:r>
            <a:endParaRPr lang="en-US" sz="3000" b="0" strike="noStrike" spc="-1">
              <a:solidFill>
                <a:srgbClr val="000000"/>
              </a:solidFill>
              <a:latin typeface="Arial"/>
            </a:endParaRPr>
          </a:p>
        </p:txBody>
      </p:sp>
      <p:sp>
        <p:nvSpPr>
          <p:cNvPr id="184"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https://d.book118.com/217160026011006055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116</Paragraphs>
  <Slides>18</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18</vt:i4>
      </vt:variant>
    </vt:vector>
  </HeadingPairs>
  <TitlesOfParts>
    <vt:vector baseType="lpstr" size="26">
      <vt:lpstr>Arial</vt:lpstr>
      <vt:lpstr>Calibri</vt:lpstr>
      <vt:lpstr>微软雅黑</vt:lpstr>
      <vt:lpstr>Times New Roman</vt:lpstr>
      <vt:lpstr>Wingdings</vt:lpstr>
      <vt:lpstr>Symbol</vt:lpstr>
      <vt:lpstr>DejaVu Sans</vt:lpstr>
      <vt:lpstr>Office Theme</vt:lpstr>
      <vt:lpstr>行业人员管理员工培训计划</vt:lpstr>
      <vt:lpstr>目录</vt:lpstr>
      <vt:lpstr>第1章 行业人员管理员工培训计划简介</vt:lpstr>
      <vt:lpstr>什么是行业人员管理员工培训计划？</vt:lpstr>
      <vt:lpstr>为什么需要行业人员管理员工培训计划？</vt:lpstr>
      <vt:lpstr>行业人员管理员工培训计划的目标</vt:lpstr>
      <vt:lpstr>行业人员管理员工培训计划的内容</vt:lpstr>
      <vt:lpstr>第2章 行业发展趋势分析</vt:lpstr>
      <vt:lpstr>行业市场分析</vt:lpstr>
      <vt:lpstr>技术发展趋势</vt:lpstr>
      <vt:lpstr>人才需求趋势</vt:lpstr>
      <vt:lpstr> </vt:lpstr>
      <vt:lpstr>第3章 行业人员管理技能培训</vt:lpstr>
      <vt:lpstr> </vt:lpstr>
      <vt:lpstr>团队建设技巧</vt:lpstr>
      <vt:lpstr>冲突管理与解决</vt:lpstr>
      <vt:lpstr>绩效管理与激励</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2024-09-29T14:37:59.273</cp:lastPrinted>
  <dcterms:created xsi:type="dcterms:W3CDTF">2024-09-29T06:37:59Z</dcterms:created>
  <dcterms:modified xsi:type="dcterms:W3CDTF">2024-09-29T06:38:01Z</dcterms:modified>
</cp:coreProperties>
</file>