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820400" cy="7747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80D43-47C8-4364-A569-A5397599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77A2B-8B22-4343-ACE8-BBCCE23F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39CAC-B05B-4C48-A972-8F8BBB7C5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B1298-93CE-401F-A3F4-E1503924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ECF03-E470-46F5-A025-548439D9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41A32-FF10-4D7B-A12A-FD9FA5A5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36EC6-C0C0-48C9-AA39-B35FFB84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281DD-172F-454B-8570-B32B48716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EFE1C-DB63-407F-943A-2A789880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15590-BA4E-488D-B484-A0C97D7E3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57F86-2B30-4609-906C-A34AAFC6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Relationship Id="rId4" Type="http://schemas.openxmlformats.org/officeDocument/2006/relationships/image" Target="../media/image1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0021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445013" y="3832207"/>
            <a:ext cx="5581633" cy="246382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334791" y="2032480"/>
            <a:ext cx="4991734" cy="1226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200" b="1" kern="0" spc="90">
                <a:solidFill>
                  <a:srgbClr val="CA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开学第一课</a:t>
            </a:r>
            <a:endParaRPr lang="SimHei" altLang="SimHei" sz="42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algn="r" rtl="0" eaLnBrk="0">
              <a:lnSpc>
                <a:spcPct val="93000"/>
              </a:lnSpc>
            </a:pPr>
            <a:r>
              <a:rPr sz="3100" kern="0" spc="80">
                <a:solidFill>
                  <a:srgbClr val="D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——走近历史，感知历史</a:t>
            </a:r>
            <a:endParaRPr lang="SimHei" altLang="SimHei" sz="31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4718" y="4149695"/>
            <a:ext cx="1866853" cy="201300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2786" y="4333850"/>
            <a:ext cx="4159305" cy="1397009"/>
          </a:xfrm>
          <a:prstGeom prst="rect">
            <a:avLst/>
          </a:prstGeom>
        </p:spPr>
      </p:pic>
      <p:graphicFrame>
        <p:nvGraphicFramePr>
          <p:cNvPr id="10" name="table 10"/>
          <p:cNvGraphicFramePr>
            <a:graphicFrameLocks noGrp="1"/>
          </p:cNvGraphicFramePr>
          <p:nvPr/>
        </p:nvGraphicFramePr>
        <p:xfrm>
          <a:off x="7264435" y="1927200"/>
          <a:ext cx="723265" cy="3441700"/>
        </p:xfrm>
        <a:graphic>
          <a:graphicData uri="http://schemas.openxmlformats.org/drawingml/2006/table">
            <a:tbl>
              <a:tblPr/>
              <a:tblGrid>
                <a:gridCol w="723265"/>
              </a:tblGrid>
              <a:tr h="631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marL="15176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3100" kern="0" spc="-10">
                          <a:solidFill>
                            <a:srgbClr val="A9000B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叁</a:t>
                      </a:r>
                      <a:endParaRPr lang="SimHei" altLang="SimHei" sz="3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875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58"/>
                        </a:lnSpc>
                      </a:pPr>
                      <a:endParaRPr lang="Arial" altLang="Arial" sz="100"/>
                    </a:p>
                    <a:p>
                      <a:pPr marL="174625" algn="l" rtl="0" eaLnBrk="0">
                        <a:lnSpc>
                          <a:spcPct val="94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怎 么 学</a:t>
                      </a:r>
                      <a:r>
                        <a:rPr sz="1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历</a:t>
                      </a:r>
                      <a:r>
                        <a:rPr sz="1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史</a:t>
                      </a:r>
                      <a:endParaRPr lang="SimHei" altLang="SimHei" sz="1900"/>
                    </a:p>
                  </a:txBody>
                  <a:tcPr marL="0" marR="0" marT="0" marB="0" vert="eaVert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le 12"/>
          <p:cNvGraphicFramePr>
            <a:graphicFrameLocks noGrp="1"/>
          </p:cNvGraphicFramePr>
          <p:nvPr/>
        </p:nvGraphicFramePr>
        <p:xfrm>
          <a:off x="6153178" y="1927200"/>
          <a:ext cx="723264" cy="3441700"/>
        </p:xfrm>
        <a:graphic>
          <a:graphicData uri="http://schemas.openxmlformats.org/drawingml/2006/table">
            <a:tbl>
              <a:tblPr/>
              <a:tblGrid>
                <a:gridCol w="723265"/>
              </a:tblGrid>
              <a:tr h="631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139064" algn="l" rtl="0" eaLnBrk="0">
                        <a:lnSpc>
                          <a:spcPct val="89000"/>
                        </a:lnSpc>
                        <a:spcBef>
                          <a:spcPts val="7"/>
                        </a:spcBef>
                      </a:pPr>
                      <a:r>
                        <a:rPr sz="3100" kern="0" spc="-10">
                          <a:solidFill>
                            <a:srgbClr val="C00006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贰</a:t>
                      </a:r>
                      <a:endParaRPr lang="SimHei" altLang="SimHei" sz="3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875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0"/>
                    </a:p>
                    <a:p>
                      <a:pPr marL="167004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2100" kern="0" spc="5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为什么要学历史</a:t>
                      </a:r>
                      <a:endParaRPr lang="SimHei" altLang="SimHei" sz="2100"/>
                    </a:p>
                  </a:txBody>
                  <a:tcPr marL="0" marR="0" marT="0" marB="0" vert="eaVert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5041918" y="1927200"/>
          <a:ext cx="723265" cy="3434715"/>
        </p:xfrm>
        <a:graphic>
          <a:graphicData uri="http://schemas.openxmlformats.org/drawingml/2006/table">
            <a:tbl>
              <a:tblPr/>
              <a:tblGrid>
                <a:gridCol w="723265"/>
              </a:tblGrid>
              <a:tr h="631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marL="146050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3100" kern="0" spc="-10">
                          <a:solidFill>
                            <a:srgbClr val="AE0005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壹</a:t>
                      </a:r>
                      <a:endParaRPr lang="SimHei" altLang="SimHei" sz="3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2889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0"/>
                    </a:p>
                    <a:p>
                      <a:pPr marL="17907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历 史</a:t>
                      </a:r>
                      <a:r>
                        <a:rPr sz="1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是</a:t>
                      </a:r>
                      <a:r>
                        <a:rPr sz="1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什</a:t>
                      </a:r>
                      <a:r>
                        <a:rPr sz="1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么</a:t>
                      </a:r>
                      <a:endParaRPr lang="SimHei" altLang="SimHei" sz="1900"/>
                    </a:p>
                  </a:txBody>
                  <a:tcPr marL="0" marR="0" marT="0" marB="0" vert="eaVert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" name="textbox 16"/>
          <p:cNvSpPr/>
          <p:nvPr/>
        </p:nvSpPr>
        <p:spPr>
          <a:xfrm>
            <a:off x="3349742" y="2939691"/>
            <a:ext cx="533400" cy="12934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3400" kern="0" spc="1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4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endParaRPr lang="SimSun" altLang="SimSun" sz="3400"/>
          </a:p>
        </p:txBody>
      </p:sp>
      <p:sp>
        <p:nvSpPr>
          <p:cNvPr id="18" name="textbox 18"/>
          <p:cNvSpPr/>
          <p:nvPr/>
        </p:nvSpPr>
        <p:spPr>
          <a:xfrm>
            <a:off x="3073396" y="4116571"/>
            <a:ext cx="220345" cy="266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4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600" kern="0" spc="-10">
                <a:solidFill>
                  <a:srgbClr val="ED000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4718" y="4149695"/>
            <a:ext cx="1866853" cy="2013003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3097" y="2905152"/>
            <a:ext cx="1130292" cy="1905006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858287" y="1235048"/>
            <a:ext cx="1168360" cy="1320851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4203134" y="2937597"/>
            <a:ext cx="346075" cy="19348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5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 史</a:t>
            </a:r>
            <a:r>
              <a:rPr sz="2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</a:t>
            </a:r>
            <a:r>
              <a:rPr sz="2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什</a:t>
            </a:r>
            <a:r>
              <a:rPr sz="2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么</a:t>
            </a:r>
            <a:endParaRPr lang="SimHei" altLang="SimHei" sz="2200"/>
          </a:p>
        </p:txBody>
      </p:sp>
      <p:sp>
        <p:nvSpPr>
          <p:cNvPr id="28" name="textbox 28"/>
          <p:cNvSpPr/>
          <p:nvPr/>
        </p:nvSpPr>
        <p:spPr>
          <a:xfrm>
            <a:off x="4813319" y="2958738"/>
            <a:ext cx="509905" cy="671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5082"/>
              </a:lnSpc>
            </a:pPr>
            <a:r>
              <a:rPr sz="4100" kern="0" spc="-30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壹</a:t>
            </a:r>
            <a:endParaRPr lang="YouYuan" altLang="YouYuan" sz="4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57551" y="4467259"/>
            <a:ext cx="177831" cy="4381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1371648" y="1418792"/>
            <a:ext cx="7816850" cy="1125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  <a:tabLst>
                <a:tab pos="527050"/>
              </a:tabLst>
            </a:pPr>
            <a:r>
              <a:rPr sz="3200" strike="sngStrike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3200" kern="0" spc="-7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b="1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一、历史是什么?</a:t>
            </a:r>
            <a:endParaRPr lang="KaiTi" altLang="KaiTi" sz="3200"/>
          </a:p>
          <a:p>
            <a:pPr algn="l" rtl="0" eaLnBrk="0">
              <a:lnSpc>
                <a:spcPct val="103000"/>
              </a:lnSpc>
            </a:pPr>
            <a:endParaRPr lang="Arial" altLang="Arial" sz="1400"/>
          </a:p>
          <a:p>
            <a:pPr algn="r" rtl="0" eaLnBrk="0">
              <a:lnSpc>
                <a:spcPct val="99000"/>
              </a:lnSpc>
              <a:spcBef>
                <a:spcPts val="2"/>
              </a:spcBef>
            </a:pP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还记得你是在什么地方第一次</a:t>
            </a:r>
            <a:r>
              <a:rPr sz="2600" b="1" kern="0" spc="1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了解到</a:t>
            </a:r>
            <a:r>
              <a:rPr sz="2600" kern="0" spc="160">
                <a:solidFill>
                  <a:srgbClr val="CB0014">
                    <a:alpha val="100000"/>
                  </a:srgbClr>
                </a:solidFill>
                <a:latin typeface="KaiTi"/>
                <a:ea typeface="KaiTi"/>
                <a:cs typeface="KaiTi"/>
              </a:rPr>
              <a:t>“历史”</a:t>
            </a: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吗?</a:t>
            </a:r>
            <a:endParaRPr lang="KaiTi" altLang="KaiTi" sz="2600"/>
          </a:p>
        </p:txBody>
      </p:sp>
      <p:sp>
        <p:nvSpPr>
          <p:cNvPr id="34" name="textbox 34"/>
          <p:cNvSpPr/>
          <p:nvPr/>
        </p:nvSpPr>
        <p:spPr>
          <a:xfrm>
            <a:off x="1477322" y="5058518"/>
            <a:ext cx="7651750" cy="1076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683"/>
              </a:lnSpc>
            </a:pPr>
            <a:r>
              <a:rPr sz="2200" b="1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史迹遗存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2200" b="1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历史科普书籍</a:t>
            </a:r>
            <a:r>
              <a:rPr sz="2200" kern="0" spc="4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200" b="1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历史影视</a:t>
            </a:r>
            <a:r>
              <a:rPr sz="22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</a:t>
            </a:r>
            <a:r>
              <a:rPr sz="2200" b="1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</a:t>
            </a:r>
            <a:r>
              <a:rPr sz="2200" b="1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史小说</a:t>
            </a:r>
            <a:endParaRPr lang="KaiTi" altLang="KaiTi" sz="2200"/>
          </a:p>
          <a:p>
            <a:pPr algn="l" rtl="0" eaLnBrk="0">
              <a:lnSpc>
                <a:spcPct val="106000"/>
              </a:lnSpc>
            </a:pPr>
            <a:endParaRPr lang="Arial" altLang="Arial" sz="1500"/>
          </a:p>
          <a:p>
            <a:pPr marL="833119" algn="l" rtl="0" eaLnBrk="0">
              <a:lnSpc>
                <a:spcPct val="96000"/>
              </a:lnSpc>
              <a:spcBef>
                <a:spcPts val="2"/>
              </a:spcBef>
            </a:pPr>
            <a:r>
              <a:rPr sz="3200" b="1" kern="0" spc="280">
                <a:solidFill>
                  <a:srgbClr val="CF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哪些才是真实的“历史”</a:t>
            </a:r>
            <a:r>
              <a:rPr sz="3200" kern="0" spc="-810">
                <a:solidFill>
                  <a:srgbClr val="CF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b="1" kern="0" spc="280">
                <a:solidFill>
                  <a:srgbClr val="CF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呢?</a:t>
            </a:r>
            <a:endParaRPr lang="KaiTi" altLang="KaiTi" sz="32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187683" y="2632058"/>
            <a:ext cx="2133654" cy="2139983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14413" y="2606647"/>
            <a:ext cx="1777991" cy="2165395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543546" y="2536842"/>
            <a:ext cx="1631920" cy="2235200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702543" y="2574959"/>
            <a:ext cx="1581126" cy="2216141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15856" y="4866741"/>
            <a:ext cx="1943412" cy="59745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textbox 46"/>
          <p:cNvSpPr/>
          <p:nvPr/>
        </p:nvSpPr>
        <p:spPr>
          <a:xfrm>
            <a:off x="2990843" y="2670522"/>
            <a:ext cx="6716394" cy="2112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167"/>
              </a:lnSpc>
            </a:pPr>
            <a:endParaRPr lang="Arial" altLang="Arial" sz="100"/>
          </a:p>
          <a:p>
            <a:pPr marL="12700" indent="716915" algn="l" rtl="0" eaLnBrk="0">
              <a:lnSpc>
                <a:spcPct val="100000"/>
              </a:lnSpc>
            </a:pP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历史不仅是指</a:t>
            </a:r>
            <a:r>
              <a:rPr sz="2700" kern="0" spc="70">
                <a:solidFill>
                  <a:srgbClr val="FD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过去的事</a:t>
            </a:r>
            <a:r>
              <a:rPr sz="2700" kern="0" spc="60">
                <a:solidFill>
                  <a:srgbClr val="FD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实</a:t>
            </a: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本身，更是指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人们对过去事实的</a:t>
            </a:r>
            <a:r>
              <a:rPr sz="2700" kern="0" spc="90">
                <a:solidFill>
                  <a:srgbClr val="FD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有意识、有选</a:t>
            </a:r>
            <a:r>
              <a:rPr sz="2700" kern="0" spc="80">
                <a:solidFill>
                  <a:srgbClr val="FD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择的记录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2700"/>
          </a:p>
          <a:p>
            <a:pPr marL="5289550" algn="l" rtl="0" eaLnBrk="0">
              <a:lnSpc>
                <a:spcPct val="79000"/>
              </a:lnSpc>
              <a:spcBef>
                <a:spcPts val="1801"/>
              </a:spcBef>
            </a:pPr>
            <a:r>
              <a:rPr sz="27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主</a:t>
            </a:r>
            <a:r>
              <a:rPr sz="2700" kern="0" spc="-3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7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观</a:t>
            </a:r>
            <a:endParaRPr lang="KaiTi" altLang="KaiTi" sz="2700"/>
          </a:p>
          <a:p>
            <a:pPr marL="434340" algn="l" rtl="0" eaLnBrk="0">
              <a:lnSpc>
                <a:spcPct val="93000"/>
              </a:lnSpc>
              <a:spcBef>
                <a:spcPts val="28"/>
              </a:spcBef>
            </a:pPr>
            <a:r>
              <a:rPr sz="5000" b="1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历史≠历史学科</a:t>
            </a:r>
            <a:endParaRPr lang="KaiTi" altLang="KaiTi" sz="50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1992" y="1254106"/>
            <a:ext cx="1847819" cy="577877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1097133" y="1424763"/>
            <a:ext cx="3962400" cy="1049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51"/>
              </a:lnSpc>
            </a:pPr>
            <a:endParaRPr lang="Arial" altLang="Arial" sz="100"/>
          </a:p>
          <a:p>
            <a:pPr algn="r" rtl="0" eaLnBrk="0">
              <a:lnSpc>
                <a:spcPct val="88000"/>
              </a:lnSpc>
            </a:pPr>
            <a:r>
              <a:rPr sz="3100" b="1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</a:t>
            </a:r>
            <a:r>
              <a:rPr sz="3100" kern="0" spc="-9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b="1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、历史是什么?</a:t>
            </a:r>
            <a:endParaRPr lang="KaiTi" altLang="KaiTi" sz="3100"/>
          </a:p>
          <a:p>
            <a:pPr marL="12700" algn="l" rtl="0" eaLnBrk="0">
              <a:lnSpc>
                <a:spcPts val="4776"/>
              </a:lnSpc>
            </a:pP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1.历史的基本含义</a:t>
            </a:r>
            <a:endParaRPr lang="KaiTi" altLang="KaiTi" sz="27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63620" y="2809860"/>
            <a:ext cx="1651060" cy="2330492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2271803" y="5486444"/>
            <a:ext cx="6776084" cy="585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50"/>
              </a:lnSpc>
            </a:pPr>
            <a:endParaRPr lang="Arial" altLang="Arial" sz="100"/>
          </a:p>
          <a:p>
            <a:pPr marL="2884170" algn="l" rtl="0" eaLnBrk="0">
              <a:lnSpc>
                <a:spcPct val="78000"/>
              </a:lnSpc>
            </a:pPr>
            <a:r>
              <a:rPr sz="900" kern="0" spc="-10">
                <a:solidFill>
                  <a:srgbClr val="7A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900"/>
          </a:p>
          <a:p>
            <a:pPr marL="12700" algn="l" rtl="0" eaLnBrk="0">
              <a:lnSpc>
                <a:spcPct val="100000"/>
              </a:lnSpc>
              <a:spcBef>
                <a:spcPts val="229"/>
              </a:spcBef>
            </a:pP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一切已过去的事实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有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选择性</a:t>
            </a:r>
            <a:r>
              <a:rPr sz="2700" b="1" u="sng" kern="0" spc="70">
                <a:solidFill>
                  <a:srgbClr val="000000">
                    <a:alpha val="100000"/>
                  </a:srgbClr>
                </a:solidFill>
                <a:uFill>
                  <a:solidFill>
                    <a:srgbClr val="FF0000"/>
                  </a:solidFill>
                </a:uFill>
                <a:latin typeface="KaiTi"/>
                <a:ea typeface="KaiTi"/>
                <a:cs typeface="KaiTi"/>
              </a:rPr>
              <a:t>的</a:t>
            </a:r>
            <a:r>
              <a:rPr sz="2700" b="1" u="sng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研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究对象</a:t>
            </a:r>
            <a:endParaRPr lang="KaiTi" altLang="KaiTi" sz="27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6127726" y="1933553"/>
            <a:ext cx="1543057" cy="685799"/>
            <a:chExt cx="1543057" cy="685799"/>
          </a:xfrm>
        </p:grpSpPr>
        <p:pic>
          <p:nvPicPr>
            <p:cNvPr id="56" name="picture 5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543057" cy="685799"/>
            </a:xfrm>
            <a:prstGeom prst="rect">
              <a:avLst/>
            </a:prstGeom>
          </p:spPr>
        </p:pic>
        <p:sp>
          <p:nvSpPr>
            <p:cNvPr id="58" name="textbox 58"/>
            <p:cNvSpPr/>
            <p:nvPr/>
          </p:nvSpPr>
          <p:spPr>
            <a:xfrm>
              <a:off x="-12700" y="-12700"/>
              <a:ext cx="1569085" cy="7677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393700" algn="l" rtl="0" eaLnBrk="0">
                <a:lnSpc>
                  <a:spcPct val="100000"/>
                </a:lnSpc>
                <a:spcBef>
                  <a:spcPts val="7"/>
                </a:spcBef>
              </a:pPr>
              <a:r>
                <a:rPr sz="3100" kern="0" spc="1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客观</a:t>
              </a:r>
              <a:endParaRPr lang="KaiTi" altLang="KaiTi" sz="3100"/>
            </a:p>
          </p:txBody>
        </p:sp>
      </p:grpSp>
      <p:pic>
        <p:nvPicPr>
          <p:cNvPr id="60" name="picture 6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209771" y="5470546"/>
            <a:ext cx="6864413" cy="6352"/>
          </a:xfrm>
          <a:prstGeom prst="rect">
            <a:avLst/>
          </a:prstGeom>
        </p:spPr>
      </p:pic>
      <p:sp>
        <p:nvSpPr>
          <p:cNvPr id="62" name="rect"/>
          <p:cNvSpPr/>
          <p:nvPr/>
        </p:nvSpPr>
        <p:spPr>
          <a:xfrm>
            <a:off x="7023085" y="4670397"/>
            <a:ext cx="6415" cy="58423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1523515" y="3575819"/>
            <a:ext cx="7731125" cy="165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64"/>
              </a:lnSpc>
            </a:pPr>
            <a:endParaRPr lang="Arial" altLang="Arial" sz="100"/>
          </a:p>
          <a:p>
            <a:pPr marL="1600200" algn="l" rtl="0" eaLnBrk="0">
              <a:lnSpc>
                <a:spcPct val="98000"/>
              </a:lnSpc>
            </a:pPr>
            <a:r>
              <a:rPr sz="3200" kern="0" spc="2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</a:t>
            </a:r>
            <a:r>
              <a:rPr sz="32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3200" b="1" kern="0" spc="2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他的</a:t>
            </a:r>
            <a:r>
              <a:rPr sz="3200" kern="0" spc="4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3200" kern="0" spc="2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故事</a:t>
            </a:r>
            <a:endParaRPr lang="KaiTi" altLang="KaiTi" sz="3200"/>
          </a:p>
          <a:p>
            <a:pPr marL="12700" algn="l" rtl="0" eaLnBrk="0">
              <a:lnSpc>
                <a:spcPct val="98000"/>
              </a:lnSpc>
              <a:spcBef>
                <a:spcPts val="915"/>
              </a:spcBef>
            </a:pPr>
            <a:r>
              <a:rPr sz="3200" b="1" kern="0" spc="60">
                <a:solidFill>
                  <a:srgbClr val="C6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人类社会</a:t>
            </a:r>
            <a:r>
              <a:rPr sz="32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发展历程：</a:t>
            </a:r>
            <a:endParaRPr lang="KaiTi" altLang="KaiTi" sz="3200"/>
          </a:p>
          <a:p>
            <a:pPr algn="r" rtl="0" eaLnBrk="0">
              <a:lnSpc>
                <a:spcPct val="98000"/>
              </a:lnSpc>
              <a:spcBef>
                <a:spcPts val="613"/>
              </a:spcBef>
            </a:pPr>
            <a:r>
              <a:rPr sz="3200" b="1" kern="0" spc="3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历史人物、历史事件、历史现</a:t>
            </a:r>
            <a:r>
              <a:rPr sz="3200" b="1" kern="0" spc="3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象等</a:t>
            </a:r>
            <a:endParaRPr lang="KaiTi" altLang="KaiTi" sz="32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98781" y="5267333"/>
            <a:ext cx="5251420" cy="120650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2432088" y="2752762"/>
            <a:ext cx="5467320" cy="742898"/>
            <a:chExt cx="5467320" cy="742898"/>
          </a:xfrm>
        </p:grpSpPr>
        <p:pic>
          <p:nvPicPr>
            <p:cNvPr id="68" name="picture 6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467320" cy="742898"/>
            </a:xfrm>
            <a:prstGeom prst="rect">
              <a:avLst/>
            </a:prstGeom>
          </p:spPr>
        </p:pic>
        <p:sp>
          <p:nvSpPr>
            <p:cNvPr id="70" name="textbox 70"/>
            <p:cNvSpPr/>
            <p:nvPr/>
          </p:nvSpPr>
          <p:spPr>
            <a:xfrm>
              <a:off x="-12700" y="-12700"/>
              <a:ext cx="5492750" cy="768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800"/>
            </a:p>
            <a:p>
              <a:pPr marL="386715" algn="l" rtl="0" eaLnBrk="0">
                <a:lnSpc>
                  <a:spcPts val="4371"/>
                </a:lnSpc>
                <a:spcBef>
                  <a:spcPts val="7"/>
                </a:spcBef>
              </a:pPr>
              <a:r>
                <a:rPr sz="32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history       =</a:t>
              </a:r>
              <a:r>
                <a:rPr sz="3200" kern="0" spc="17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  </a:t>
              </a:r>
              <a:r>
                <a:rPr sz="3200" kern="0" spc="0">
                  <a:solidFill>
                    <a:srgbClr val="F6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his</a:t>
              </a:r>
              <a:r>
                <a:rPr sz="3200" kern="0" spc="70">
                  <a:solidFill>
                    <a:srgbClr val="F6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    </a:t>
              </a:r>
              <a:r>
                <a:rPr sz="3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+</a:t>
              </a:r>
              <a:r>
                <a:rPr sz="3200" kern="0" spc="4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3200" kern="0" spc="0">
                  <a:solidFill>
                    <a:srgbClr val="F6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story</a:t>
              </a:r>
              <a:endParaRPr lang="Times New Roman" altLang="Times New Roman" sz="3200"/>
            </a:p>
          </p:txBody>
        </p:sp>
      </p:grpSp>
      <p:pic>
        <p:nvPicPr>
          <p:cNvPr id="72" name="picture 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1992" y="1254106"/>
            <a:ext cx="1644644" cy="577877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1014580" y="1412439"/>
            <a:ext cx="4039234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3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3200" b="1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一、历史是什么?</a:t>
            </a:r>
            <a:endParaRPr lang="KaiTi" altLang="KaiTi" sz="32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6"/>
              </a:spcBef>
            </a:pP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2.历史学科的研究对象</a:t>
            </a:r>
            <a:endParaRPr lang="KaiTi" altLang="KaiTi" sz="2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46988" y="5584821"/>
            <a:ext cx="2692383" cy="831837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1281546" y="5032731"/>
            <a:ext cx="8386444" cy="877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70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2800" kern="0" spc="200">
                <a:solidFill>
                  <a:srgbClr val="CE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要求：掌握历史常识，学习重大历史</a:t>
            </a:r>
            <a:r>
              <a:rPr sz="2800" kern="0" spc="190">
                <a:solidFill>
                  <a:srgbClr val="CE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事件和重</a:t>
            </a:r>
            <a:endParaRPr lang="KaiTi" altLang="KaiTi" sz="2800"/>
          </a:p>
          <a:p>
            <a:pPr marL="12700" algn="l" rtl="0" eaLnBrk="0">
              <a:lnSpc>
                <a:spcPct val="97000"/>
              </a:lnSpc>
              <a:spcBef>
                <a:spcPts val="200"/>
              </a:spcBef>
            </a:pPr>
            <a:r>
              <a:rPr sz="2800" b="1" kern="0" spc="160">
                <a:solidFill>
                  <a:srgbClr val="CE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要历史人物，初步学会分析历史问题。</a:t>
            </a:r>
            <a:endParaRPr lang="KaiTi" altLang="KaiTi" sz="2800"/>
          </a:p>
        </p:txBody>
      </p:sp>
      <p:sp>
        <p:nvSpPr>
          <p:cNvPr id="80" name="textbox 80"/>
          <p:cNvSpPr/>
          <p:nvPr/>
        </p:nvSpPr>
        <p:spPr>
          <a:xfrm>
            <a:off x="4318001" y="2616222"/>
            <a:ext cx="2150745" cy="216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57"/>
              </a:lnSpc>
            </a:pPr>
            <a:endParaRPr lang="Arial" altLang="Arial" sz="100"/>
          </a:p>
          <a:p>
            <a:pPr marL="38100" algn="l" rtl="0" eaLnBrk="0">
              <a:lnSpc>
                <a:spcPct val="97000"/>
              </a:lnSpc>
            </a:pPr>
            <a:r>
              <a:rPr sz="26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中国古代史</a:t>
            </a:r>
            <a:endParaRPr lang="KaiTi" altLang="KaiTi" sz="2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50165" algn="l" rtl="0" eaLnBrk="0">
              <a:lnSpc>
                <a:spcPct val="87000"/>
              </a:lnSpc>
              <a:spcBef>
                <a:spcPts val="789"/>
              </a:spcBef>
            </a:pPr>
            <a:r>
              <a:rPr sz="26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中国近现代史</a:t>
            </a:r>
            <a:endParaRPr lang="KaiTi" altLang="KaiTi" sz="2600"/>
          </a:p>
          <a:p>
            <a:pPr marL="12700" algn="l" rtl="0" eaLnBrk="0">
              <a:lnSpc>
                <a:spcPts val="6518"/>
              </a:lnSpc>
            </a:pP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世界史</a:t>
            </a:r>
            <a:endParaRPr lang="KaiTi" altLang="KaiTi" sz="2600"/>
          </a:p>
        </p:txBody>
      </p:sp>
      <p:sp>
        <p:nvSpPr>
          <p:cNvPr id="82" name="textbox 82"/>
          <p:cNvSpPr/>
          <p:nvPr/>
        </p:nvSpPr>
        <p:spPr>
          <a:xfrm>
            <a:off x="749292" y="1424954"/>
            <a:ext cx="4281170" cy="932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7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  <a:tabLst>
                <a:tab pos="1237614"/>
              </a:tabLst>
            </a:pPr>
            <a:r>
              <a:rPr sz="32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3200" b="1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一、历史是什么?</a:t>
            </a:r>
            <a:endParaRPr lang="KaiTi" altLang="KaiTi" sz="3200"/>
          </a:p>
          <a:p>
            <a:pPr marL="271145" algn="l" rtl="0" eaLnBrk="0">
              <a:lnSpc>
                <a:spcPts val="3807"/>
              </a:lnSpc>
            </a:pPr>
            <a:r>
              <a:rPr sz="26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3.初中要学习的历史内容</a:t>
            </a:r>
            <a:endParaRPr lang="KaiTi" altLang="KaiTi" sz="2600"/>
          </a:p>
        </p:txBody>
      </p:sp>
      <p:sp>
        <p:nvSpPr>
          <p:cNvPr id="84" name="textbox 84"/>
          <p:cNvSpPr/>
          <p:nvPr/>
        </p:nvSpPr>
        <p:spPr>
          <a:xfrm>
            <a:off x="2921015" y="2616222"/>
            <a:ext cx="1101725" cy="2204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23"/>
              </a:lnSpc>
            </a:pPr>
            <a:endParaRPr lang="Arial" altLang="Arial" sz="100"/>
          </a:p>
          <a:p>
            <a:pPr marL="44450" algn="l" rtl="0" eaLnBrk="0">
              <a:lnSpc>
                <a:spcPct val="87000"/>
              </a:lnSpc>
            </a:pPr>
            <a:r>
              <a:rPr sz="26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七年级</a:t>
            </a:r>
            <a:endParaRPr lang="KaiTi" altLang="KaiTi" sz="2600"/>
          </a:p>
          <a:p>
            <a:pPr marL="12700" algn="l" rtl="0" eaLnBrk="0">
              <a:lnSpc>
                <a:spcPct val="231000"/>
              </a:lnSpc>
              <a:spcBef>
                <a:spcPts val="35"/>
              </a:spcBef>
            </a:pP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八年级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九年级</a:t>
            </a:r>
            <a:endParaRPr lang="KaiTi" altLang="KaiTi" sz="2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textbox 86"/>
          <p:cNvSpPr/>
          <p:nvPr/>
        </p:nvSpPr>
        <p:spPr>
          <a:xfrm>
            <a:off x="2781252" y="1450174"/>
            <a:ext cx="5071109" cy="4203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48"/>
              </a:lnSpc>
            </a:pPr>
            <a:endParaRPr lang="Arial" altLang="Arial" sz="100"/>
          </a:p>
          <a:p>
            <a:pPr marL="18415" algn="l" rtl="0" eaLnBrk="0">
              <a:lnSpc>
                <a:spcPct val="100000"/>
              </a:lnSpc>
            </a:pPr>
            <a:r>
              <a:rPr sz="31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历史是什么?</a:t>
            </a:r>
            <a:endParaRPr lang="KaiTi" altLang="KaiTi" sz="3100"/>
          </a:p>
          <a:p>
            <a:pPr marL="825500" algn="l" rtl="0" eaLnBrk="0">
              <a:lnSpc>
                <a:spcPct val="99000"/>
              </a:lnSpc>
              <a:spcBef>
                <a:spcPts val="1370"/>
              </a:spcBef>
            </a:pPr>
            <a:r>
              <a:rPr sz="35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中国历史朝代歌</a:t>
            </a:r>
            <a:endParaRPr lang="KaiTi" altLang="KaiTi" sz="3500"/>
          </a:p>
          <a:p>
            <a:pPr marL="12700" algn="l" rtl="0" eaLnBrk="0">
              <a:lnSpc>
                <a:spcPct val="102000"/>
              </a:lnSpc>
              <a:spcBef>
                <a:spcPts val="828"/>
              </a:spcBef>
            </a:pP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三皇五帝始，尧舜禹相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传。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夏商与西周，东周分两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段。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-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春秋和战国，</a:t>
            </a:r>
            <a:r>
              <a:rPr sz="3100" kern="0" spc="9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一统秦两汉。</a:t>
            </a:r>
            <a:r>
              <a:rPr sz="3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三分魏蜀吴，两晋前</a:t>
            </a:r>
            <a:r>
              <a:rPr sz="31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后延。</a:t>
            </a:r>
            <a:r>
              <a:rPr sz="3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3100" kern="0" spc="-90">
                <a:solidFill>
                  <a:srgbClr val="E7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南</a:t>
            </a:r>
            <a:r>
              <a:rPr sz="3100" kern="0" spc="-370">
                <a:solidFill>
                  <a:srgbClr val="E7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北朝并立</a:t>
            </a:r>
            <a:r>
              <a:rPr sz="3100" kern="0" spc="-90">
                <a:solidFill>
                  <a:srgbClr val="E7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</a:t>
            </a:r>
            <a:r>
              <a:rPr sz="3100" kern="0" spc="-720">
                <a:solidFill>
                  <a:srgbClr val="E7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隋唐五代传。</a:t>
            </a:r>
            <a:endParaRPr lang="KaiTi" altLang="KaiTi" sz="3100"/>
          </a:p>
          <a:p>
            <a:pPr marL="12700" algn="l" rtl="0" eaLnBrk="0">
              <a:lnSpc>
                <a:spcPct val="97000"/>
              </a:lnSpc>
              <a:spcBef>
                <a:spcPts val="242"/>
              </a:spcBef>
            </a:pPr>
            <a:r>
              <a:rPr sz="3100" kern="0" spc="-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宋元明清后，皇朝至此完。</a:t>
            </a:r>
            <a:endParaRPr lang="KaiTi" altLang="KaiTi" sz="3100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64395" y="5565763"/>
            <a:ext cx="3181286" cy="901718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944298" y="3563753"/>
            <a:ext cx="1623060" cy="388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7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400" b="1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七年级上册</a:t>
            </a:r>
            <a:endParaRPr lang="KaiTi" altLang="KaiTi" sz="2400"/>
          </a:p>
        </p:txBody>
      </p:sp>
      <p:sp>
        <p:nvSpPr>
          <p:cNvPr id="92" name="textbox 92"/>
          <p:cNvSpPr/>
          <p:nvPr/>
        </p:nvSpPr>
        <p:spPr>
          <a:xfrm>
            <a:off x="1555789" y="1450174"/>
            <a:ext cx="1216660" cy="425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146"/>
              </a:lnSpc>
            </a:pPr>
            <a:r>
              <a:rPr sz="24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会</a:t>
            </a:r>
            <a:r>
              <a:rPr sz="2400" b="1" kern="0" spc="-2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一</a:t>
            </a: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400" b="1" kern="0" spc="-2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</a:t>
            </a:r>
            <a:endParaRPr lang="KaiTi" altLang="KaiTi" sz="2400"/>
          </a:p>
        </p:txBody>
      </p:sp>
      <p:sp>
        <p:nvSpPr>
          <p:cNvPr id="94" name="textbox 94"/>
          <p:cNvSpPr/>
          <p:nvPr/>
        </p:nvSpPr>
        <p:spPr>
          <a:xfrm>
            <a:off x="963332" y="3949877"/>
            <a:ext cx="1259839" cy="387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6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400" b="1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学习内容</a:t>
            </a:r>
            <a:endParaRPr lang="KaiTi" altLang="KaiTi" sz="2400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635262" y="3044839"/>
            <a:ext cx="12725" cy="704857"/>
          </a:xfrm>
          <a:prstGeom prst="rect">
            <a:avLst/>
          </a:prstGeom>
        </p:spPr>
      </p:pic>
      <p:sp>
        <p:nvSpPr>
          <p:cNvPr id="98" name="rect"/>
          <p:cNvSpPr/>
          <p:nvPr/>
        </p:nvSpPr>
        <p:spPr>
          <a:xfrm>
            <a:off x="2647988" y="4098949"/>
            <a:ext cx="6309" cy="723840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65208" y="1285871"/>
            <a:ext cx="539803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4718" y="4156047"/>
            <a:ext cx="1866853" cy="2006651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65715" y="2936840"/>
            <a:ext cx="1149433" cy="1905006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858287" y="1235048"/>
            <a:ext cx="1168360" cy="1320851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4194183" y="2419353"/>
            <a:ext cx="374015" cy="271145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13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r>
              <a:rPr sz="2400" kern="0" spc="-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什</a:t>
            </a:r>
            <a:r>
              <a:rPr sz="2400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么</a:t>
            </a:r>
            <a:r>
              <a:rPr sz="2400" kern="0" spc="-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</a:t>
            </a:r>
            <a:r>
              <a:rPr sz="2400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</a:t>
            </a:r>
            <a:r>
              <a:rPr sz="2400" kern="0" spc="-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</a:t>
            </a:r>
            <a:r>
              <a:rPr sz="2400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史</a:t>
            </a:r>
            <a:endParaRPr lang="SimHei" altLang="SimHei" sz="2400"/>
          </a:p>
        </p:txBody>
      </p:sp>
      <p:sp>
        <p:nvSpPr>
          <p:cNvPr id="110" name="textbox 110"/>
          <p:cNvSpPr/>
          <p:nvPr/>
        </p:nvSpPr>
        <p:spPr>
          <a:xfrm>
            <a:off x="4838662" y="3045984"/>
            <a:ext cx="514350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503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94000"/>
              </a:lnSpc>
            </a:pP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三弋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贝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97741" y="5464193"/>
            <a:ext cx="3041630" cy="990582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4260898" y="2524475"/>
            <a:ext cx="5130800" cy="3242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41"/>
              </a:lnSpc>
            </a:pPr>
            <a:endParaRPr lang="Arial" altLang="Arial" sz="100"/>
          </a:p>
          <a:p>
            <a:pPr marL="837564" algn="l" rtl="0" eaLnBrk="0">
              <a:lnSpc>
                <a:spcPct val="89000"/>
              </a:lnSpc>
            </a:pP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夫以铜为镜，可以正衣冠；</a:t>
            </a:r>
            <a:endParaRPr lang="KaiTi" altLang="KaiTi" sz="2600"/>
          </a:p>
          <a:p>
            <a:pPr marL="88264" indent="37465" algn="l" rtl="0" eaLnBrk="0">
              <a:lnSpc>
                <a:spcPct val="116000"/>
              </a:lnSpc>
              <a:spcBef>
                <a:spcPts val="38"/>
              </a:spcBef>
            </a:pPr>
            <a:r>
              <a:rPr sz="2300" kern="0" spc="190">
                <a:solidFill>
                  <a:srgbClr val="F30010">
                    <a:alpha val="100000"/>
                  </a:srgbClr>
                </a:solidFill>
                <a:latin typeface="KaiTi"/>
                <a:ea typeface="KaiTi"/>
                <a:cs typeface="KaiTi"/>
              </a:rPr>
              <a:t>以史为镜，可以知兴替；</a:t>
            </a:r>
            <a:r>
              <a:rPr sz="2300" kern="0" spc="800">
                <a:solidFill>
                  <a:srgbClr val="F3001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1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以</a:t>
            </a:r>
            <a:r>
              <a:rPr sz="2300" kern="0" spc="-3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1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人</a:t>
            </a:r>
            <a:r>
              <a:rPr sz="2300" kern="0" spc="-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1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为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6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镜，可以明得失。</a:t>
            </a:r>
            <a:endParaRPr lang="KaiTi" altLang="KaiTi" sz="2600"/>
          </a:p>
          <a:p>
            <a:pPr algn="r" rtl="0" eaLnBrk="0">
              <a:lnSpc>
                <a:spcPct val="98000"/>
              </a:lnSpc>
              <a:spcBef>
                <a:spcPts val="715"/>
              </a:spcBef>
            </a:pP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——</a:t>
            </a:r>
            <a:r>
              <a:rPr sz="23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《 旧</a:t>
            </a:r>
            <a:r>
              <a:rPr sz="2300" kern="0" spc="-4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唐</a:t>
            </a:r>
            <a:r>
              <a:rPr sz="2300" kern="0" spc="-3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书</a:t>
            </a:r>
            <a:r>
              <a:rPr sz="2300" kern="0" spc="-5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》</a:t>
            </a:r>
            <a:endParaRPr lang="KaiTi" altLang="KaiTi" sz="23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indent="710565" algn="l" rtl="0" eaLnBrk="0">
              <a:lnSpc>
                <a:spcPct val="101000"/>
              </a:lnSpc>
              <a:spcBef>
                <a:spcPts val="1"/>
              </a:spcBef>
            </a:pPr>
            <a:r>
              <a:rPr sz="23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用铜做镜子，可以整理</a:t>
            </a:r>
            <a:r>
              <a:rPr sz="2300" kern="0" spc="-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好一个人的 </a:t>
            </a:r>
            <a:r>
              <a:rPr sz="2300" kern="0" spc="-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穿戴；</a:t>
            </a:r>
            <a:r>
              <a:rPr sz="2300" kern="0" spc="-140">
                <a:solidFill>
                  <a:srgbClr val="D11016">
                    <a:alpha val="100000"/>
                  </a:srgbClr>
                </a:solidFill>
                <a:latin typeface="KaiTi"/>
                <a:ea typeface="KaiTi"/>
                <a:cs typeface="KaiTi"/>
              </a:rPr>
              <a:t>用历史作为镜子，可以知道历史上</a:t>
            </a:r>
            <a:r>
              <a:rPr sz="2300" kern="0" spc="30">
                <a:solidFill>
                  <a:srgbClr val="D11016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300" kern="0" spc="-150">
                <a:solidFill>
                  <a:srgbClr val="D11016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的兴盛衰亡</a:t>
            </a:r>
            <a:r>
              <a:rPr sz="2300" kern="0" spc="-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；用别人作自己的镜子，可以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知道自己每一天的得失.</a:t>
            </a:r>
            <a:endParaRPr lang="KaiTi" altLang="KaiTi" sz="23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77972" y="2670175"/>
            <a:ext cx="1879578" cy="328931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762018" y="1241407"/>
            <a:ext cx="5084445" cy="1120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r" rtl="0" eaLnBrk="0">
              <a:lnSpc>
                <a:spcPct val="88000"/>
              </a:lnSpc>
              <a:spcBef>
                <a:spcPts val="1"/>
              </a:spcBef>
            </a:pPr>
            <a:r>
              <a:rPr sz="3000" b="1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二、</a:t>
            </a:r>
            <a:r>
              <a:rPr sz="30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000" b="1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为什么要学历</a:t>
            </a:r>
            <a:r>
              <a:rPr sz="3000" b="1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史?</a:t>
            </a:r>
            <a:endParaRPr lang="KaiTi" altLang="KaiTi" sz="3000"/>
          </a:p>
          <a:p>
            <a:pPr marL="277495" algn="l" rtl="0" eaLnBrk="0">
              <a:lnSpc>
                <a:spcPts val="3857"/>
              </a:lnSpc>
            </a:pPr>
            <a:r>
              <a:rPr sz="2600" b="1" kern="0" spc="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1.历史具有借鉴作用</a:t>
            </a:r>
            <a:endParaRPr lang="KaiTi" altLang="KaiTi" sz="26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74718" y="1254107"/>
            <a:ext cx="1206429" cy="5905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textbox 122"/>
          <p:cNvSpPr/>
          <p:nvPr/>
        </p:nvSpPr>
        <p:spPr>
          <a:xfrm>
            <a:off x="4305275" y="2867281"/>
            <a:ext cx="5598159" cy="2096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925"/>
              </a:lnSpc>
            </a:pPr>
            <a:endParaRPr lang="Arial" altLang="Arial" sz="100"/>
          </a:p>
          <a:p>
            <a:pPr marL="12700" indent="748665" algn="l" rtl="0" eaLnBrk="0">
              <a:lnSpc>
                <a:spcPct val="107000"/>
              </a:lnSpc>
            </a:pPr>
            <a:r>
              <a:rPr sz="2500" kern="0" spc="2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重视历史、研究历史、借鉴历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500" kern="0" spc="3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史，可以给人类带来很多</a:t>
            </a:r>
            <a:r>
              <a:rPr sz="2500" kern="0" spc="-190">
                <a:solidFill>
                  <a:srgbClr val="F2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了解昨天、</a:t>
            </a:r>
            <a:r>
              <a:rPr sz="2500" kern="0" spc="0">
                <a:solidFill>
                  <a:srgbClr val="F2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500" kern="0" spc="280">
                <a:solidFill>
                  <a:srgbClr val="F20008">
                    <a:alpha val="100000"/>
                  </a:srgbClr>
                </a:solidFill>
                <a:latin typeface="KaiTi"/>
                <a:ea typeface="KaiTi"/>
                <a:cs typeface="KaiTi"/>
              </a:rPr>
              <a:t>把握今天、开创明天</a:t>
            </a:r>
            <a:r>
              <a:rPr sz="2500" kern="0" spc="2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的智</a:t>
            </a:r>
            <a:r>
              <a:rPr sz="2500" kern="0" spc="2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慧。所以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2500" kern="0" spc="2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说，历史是人类最好的老师。</a:t>
            </a:r>
            <a:endParaRPr lang="KaiTi" altLang="KaiTi" sz="2500"/>
          </a:p>
          <a:p>
            <a:pPr marL="3556000" algn="l" rtl="0" eaLnBrk="0">
              <a:lnSpc>
                <a:spcPct val="98000"/>
              </a:lnSpc>
              <a:spcBef>
                <a:spcPts val="510"/>
              </a:spcBef>
            </a:pPr>
            <a:r>
              <a:rPr sz="2500" kern="0" spc="2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——习近平</a:t>
            </a:r>
            <a:endParaRPr lang="KaiTi" altLang="KaiTi" sz="2500"/>
          </a:p>
        </p:txBody>
      </p:sp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36689" y="2619352"/>
            <a:ext cx="3098733" cy="2305081"/>
          </a:xfrm>
          <a:prstGeom prst="rect">
            <a:avLst/>
          </a:prstGeom>
        </p:spPr>
      </p:pic>
      <p:pic>
        <p:nvPicPr>
          <p:cNvPr id="126" name="picture 1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38945" y="4975256"/>
            <a:ext cx="3143217" cy="1492225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762018" y="1442431"/>
            <a:ext cx="5103495" cy="945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tabLst>
                <a:tab pos="1230630"/>
              </a:tabLst>
            </a:pPr>
            <a:r>
              <a:rPr sz="30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二</a:t>
            </a:r>
            <a:r>
              <a:rPr sz="3000" kern="0" spc="-6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0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、为什么要学历史?</a:t>
            </a:r>
            <a:endParaRPr lang="KaiTi" altLang="KaiTi" sz="3000"/>
          </a:p>
          <a:p>
            <a:pPr marL="398145" algn="l" rtl="0" eaLnBrk="0">
              <a:lnSpc>
                <a:spcPts val="4063"/>
              </a:lnSpc>
            </a:pPr>
            <a:r>
              <a:rPr sz="2500" b="1" kern="0" spc="1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2.读史使人明智</a:t>
            </a:r>
            <a:endParaRPr lang="KaiTi" altLang="KaiTi" sz="2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extbox 130"/>
          <p:cNvSpPr/>
          <p:nvPr/>
        </p:nvSpPr>
        <p:spPr>
          <a:xfrm>
            <a:off x="768327" y="1241406"/>
            <a:ext cx="5119370" cy="1115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5080" algn="l" rtl="0" eaLnBrk="0">
              <a:lnSpc>
                <a:spcPct val="88000"/>
              </a:lnSpc>
              <a:spcBef>
                <a:spcPts val="5"/>
              </a:spcBef>
            </a:pPr>
            <a:r>
              <a:rPr sz="3200" b="1" kern="0" spc="-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二、</a:t>
            </a:r>
            <a:r>
              <a:rPr sz="3200" kern="0" spc="-6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200" b="1" kern="0" spc="-1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为什么要学历史?</a:t>
            </a:r>
            <a:endParaRPr lang="KaiTi" altLang="KaiTi" sz="3200"/>
          </a:p>
          <a:p>
            <a:pPr algn="r" rtl="0" eaLnBrk="0">
              <a:lnSpc>
                <a:spcPts val="3810"/>
              </a:lnSpc>
            </a:pPr>
            <a:r>
              <a:rPr sz="2800" b="1" kern="0" spc="-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3.传承历史文化，担负时代</a:t>
            </a:r>
            <a:r>
              <a:rPr sz="2800" b="1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重任</a:t>
            </a:r>
            <a:endParaRPr lang="KaiTi" altLang="KaiTi" sz="28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1027" y="1254106"/>
            <a:ext cx="1187502" cy="577877"/>
          </a:xfrm>
          <a:prstGeom prst="rect">
            <a:avLst/>
          </a:prstGeom>
        </p:spPr>
      </p:pic>
      <p:graphicFrame>
        <p:nvGraphicFramePr>
          <p:cNvPr id="134" name="table 134"/>
          <p:cNvGraphicFramePr>
            <a:graphicFrameLocks noGrp="1"/>
          </p:cNvGraphicFramePr>
          <p:nvPr/>
        </p:nvGraphicFramePr>
        <p:xfrm>
          <a:off x="2165394" y="3159113"/>
          <a:ext cx="5466714" cy="983615"/>
        </p:xfrm>
        <a:graphic>
          <a:graphicData uri="http://schemas.openxmlformats.org/drawingml/2006/table">
            <a:tbl>
              <a:tblPr/>
              <a:tblGrid>
                <a:gridCol w="5466714"/>
              </a:tblGrid>
              <a:tr h="9645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6510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28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灭人之国，必先去其史。</a:t>
                      </a:r>
                      <a:endParaRPr lang="KaiTi" altLang="KaiTi" sz="2800"/>
                    </a:p>
                    <a:p>
                      <a:pPr marL="1174114" algn="l" rtl="0" eaLnBrk="0">
                        <a:lnSpc>
                          <a:spcPct val="99000"/>
                        </a:lnSpc>
                        <a:spcBef>
                          <a:spcPts val="153"/>
                        </a:spcBef>
                      </a:pPr>
                      <a:r>
                        <a:rPr sz="28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——龚自珍《定庵续集》</a:t>
                      </a:r>
                      <a:endParaRPr lang="KaiTi" altLang="KaiTi" sz="2800"/>
                    </a:p>
                  </a:txBody>
                  <a:tcPr marL="0" marR="0" marT="0" marB="0">
                    <a:lnL w="63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6" name="textbox 136"/>
          <p:cNvSpPr/>
          <p:nvPr/>
        </p:nvSpPr>
        <p:spPr>
          <a:xfrm>
            <a:off x="1809757" y="4683453"/>
            <a:ext cx="6880225" cy="714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232"/>
              </a:lnSpc>
            </a:pPr>
            <a:endParaRPr lang="Arial" altLang="Arial" sz="100"/>
          </a:p>
          <a:p>
            <a:pPr marL="12700" indent="742950" algn="l" rtl="0" eaLnBrk="0">
              <a:lnSpc>
                <a:spcPct val="98000"/>
              </a:lnSpc>
            </a:pP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灭亡一个国家，必定要让他们彻底忘掉过去的历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23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史，以毁灭他们的精神和意志</a:t>
            </a:r>
            <a:r>
              <a:rPr sz="2300" kern="0" spc="-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endParaRPr lang="KaiTi" altLang="KaiTi" sz="2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textbox 138"/>
          <p:cNvSpPr/>
          <p:nvPr/>
        </p:nvSpPr>
        <p:spPr>
          <a:xfrm>
            <a:off x="5378465" y="2794028"/>
            <a:ext cx="3884295" cy="2421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9"/>
              </a:lnSpc>
            </a:pPr>
            <a:endParaRPr lang="Arial" altLang="Arial" sz="100"/>
          </a:p>
          <a:p>
            <a:pPr marL="17145" algn="l" rtl="0" eaLnBrk="0">
              <a:lnSpc>
                <a:spcPct val="97000"/>
              </a:lnSpc>
            </a:pPr>
            <a:r>
              <a:rPr sz="2600" b="1" kern="0" spc="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案例二：斗鱼主播陈一发</a:t>
            </a:r>
            <a:endParaRPr lang="KaiTi" altLang="KaiTi" sz="2600"/>
          </a:p>
          <a:p>
            <a:pPr marL="12700" algn="l" rtl="0" eaLnBrk="0">
              <a:lnSpc>
                <a:spcPct val="97000"/>
              </a:lnSpc>
              <a:spcBef>
                <a:spcPts val="991"/>
              </a:spcBef>
            </a:pPr>
            <a:r>
              <a:rPr sz="2600" kern="0" spc="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曾在直播过程中，公然把</a:t>
            </a:r>
            <a:endParaRPr lang="KaiTi" altLang="KaiTi" sz="2600"/>
          </a:p>
          <a:p>
            <a:pPr marL="12700" algn="l" rtl="0" eaLnBrk="0">
              <a:lnSpc>
                <a:spcPct val="99000"/>
              </a:lnSpc>
              <a:spcBef>
                <a:spcPts val="1057"/>
              </a:spcBef>
            </a:pPr>
            <a:r>
              <a:rPr sz="2600" kern="0" spc="130">
                <a:solidFill>
                  <a:srgbClr val="AB000B">
                    <a:alpha val="100000"/>
                  </a:srgbClr>
                </a:solidFill>
                <a:latin typeface="KaiTi"/>
                <a:ea typeface="KaiTi"/>
                <a:cs typeface="KaiTi"/>
              </a:rPr>
              <a:t>南京大屠杀、东三省沦陷</a:t>
            </a:r>
            <a:endParaRPr lang="KaiTi" altLang="KaiTi" sz="2600"/>
          </a:p>
          <a:p>
            <a:pPr marL="12700" algn="l" rtl="0" eaLnBrk="0">
              <a:lnSpc>
                <a:spcPct val="89000"/>
              </a:lnSpc>
              <a:spcBef>
                <a:spcPts val="862"/>
              </a:spcBef>
            </a:pP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等民族惨痛记忆作为直播</a:t>
            </a:r>
            <a:endParaRPr lang="KaiTi" altLang="KaiTi" sz="2600"/>
          </a:p>
          <a:p>
            <a:pPr marL="12700" algn="l" rtl="0" eaLnBrk="0">
              <a:lnSpc>
                <a:spcPts val="4031"/>
              </a:lnSpc>
            </a:pPr>
            <a:r>
              <a:rPr sz="26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过程中调侃的笑料。</a:t>
            </a:r>
            <a:endParaRPr lang="KaiTi" altLang="KaiTi" sz="2600"/>
          </a:p>
        </p:txBody>
      </p:sp>
      <p:sp>
        <p:nvSpPr>
          <p:cNvPr id="140" name="textbox 140"/>
          <p:cNvSpPr/>
          <p:nvPr/>
        </p:nvSpPr>
        <p:spPr>
          <a:xfrm>
            <a:off x="768327" y="1247759"/>
            <a:ext cx="5100320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49680" algn="l" rtl="0" eaLnBrk="0">
              <a:lnSpc>
                <a:spcPct val="87000"/>
              </a:lnSpc>
              <a:spcBef>
                <a:spcPts val="6"/>
              </a:spcBef>
            </a:pPr>
            <a:r>
              <a:rPr sz="3100" b="1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二、</a:t>
            </a:r>
            <a:r>
              <a:rPr sz="3100" kern="0" spc="-2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3100" b="1" kern="0" spc="-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为什么要学历史?</a:t>
            </a:r>
            <a:endParaRPr lang="KaiTi" altLang="KaiTi" sz="3100"/>
          </a:p>
          <a:p>
            <a:pPr algn="r" rtl="0" eaLnBrk="0">
              <a:lnSpc>
                <a:spcPts val="3812"/>
              </a:lnSpc>
            </a:pPr>
            <a:r>
              <a:rPr sz="2600" b="1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3.传承历史文化，担负时代重任</a:t>
            </a:r>
            <a:endParaRPr lang="KaiTi" altLang="KaiTi" sz="2600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1027" y="1260459"/>
            <a:ext cx="1206536" cy="577877"/>
          </a:xfrm>
          <a:prstGeom prst="rect">
            <a:avLst/>
          </a:prstGeom>
        </p:spPr>
      </p:pic>
      <p:pic>
        <p:nvPicPr>
          <p:cNvPr id="144" name="picture 1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57311" y="3743343"/>
            <a:ext cx="3365534" cy="1555753"/>
          </a:xfrm>
          <a:prstGeom prst="rect">
            <a:avLst/>
          </a:prstGeom>
        </p:spPr>
      </p:pic>
      <p:sp>
        <p:nvSpPr>
          <p:cNvPr id="146" name="textbox 146"/>
          <p:cNvSpPr/>
          <p:nvPr/>
        </p:nvSpPr>
        <p:spPr>
          <a:xfrm>
            <a:off x="1263645" y="2692560"/>
            <a:ext cx="3336925" cy="1041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4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江苏网警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</a:t>
            </a:r>
            <a:endParaRPr lang="SimHei" altLang="SimHei" sz="800"/>
          </a:p>
          <a:p>
            <a:pPr marL="12700" algn="l" rtl="0" eaLnBrk="0">
              <a:lnSpc>
                <a:spcPct val="97000"/>
              </a:lnSpc>
              <a:spcBef>
                <a:spcPts val="139"/>
              </a:spcBef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今天12:28来自360安全测</a:t>
            </a: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克器</a:t>
            </a:r>
            <a:endParaRPr lang="YouYuan" altLang="YouYuan" sz="700"/>
          </a:p>
          <a:p>
            <a:pPr marL="12700" algn="l" rtl="0" eaLnBrk="0">
              <a:lnSpc>
                <a:spcPct val="95000"/>
              </a:lnSpc>
              <a:spcBef>
                <a:spcPts val="227"/>
              </a:spcBef>
            </a:pPr>
            <a:r>
              <a:rPr sz="800" kern="0" spc="-30">
                <a:solidFill>
                  <a:srgbClr val="2899BC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接网友举报，@斗鱼直播平台主播@陈一发儿在早年直播过程中，</a:t>
            </a:r>
            <a:r>
              <a:rPr sz="800" kern="0" spc="-40">
                <a:solidFill>
                  <a:srgbClr val="2899BC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管公然把南京</a:t>
            </a:r>
            <a:endParaRPr lang="YouYuan" altLang="YouYuan" sz="800"/>
          </a:p>
          <a:p>
            <a:pPr marL="12700" algn="l" rtl="0" eaLnBrk="0">
              <a:lnSpc>
                <a:spcPct val="95000"/>
              </a:lnSpc>
              <a:spcBef>
                <a:spcPts val="338"/>
              </a:spcBef>
            </a:pPr>
            <a:r>
              <a:rPr sz="800" kern="0" spc="-5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大屠杀、东三省沦陷等民族惨痛记忆，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作为调侃的笑</a:t>
            </a:r>
            <a:r>
              <a:rPr sz="800" kern="0" spc="-60">
                <a:solidFill>
                  <a:srgbClr val="DFAA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料</a:t>
            </a:r>
            <a:r>
              <a:rPr sz="800" kern="0" spc="180">
                <a:solidFill>
                  <a:srgbClr val="DFAA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800" kern="0" spc="-60">
                <a:solidFill>
                  <a:srgbClr val="DFAA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随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后有网友爆料，陈一</a:t>
            </a:r>
            <a:endParaRPr lang="YouYuan" altLang="YouYuan" sz="800"/>
          </a:p>
          <a:p>
            <a:pPr marL="127000" indent="-114300" algn="l" rtl="0" eaLnBrk="0">
              <a:lnSpc>
                <a:spcPct val="120000"/>
              </a:lnSpc>
              <a:spcBef>
                <a:spcPts val="340"/>
              </a:spcBef>
            </a:pPr>
            <a:r>
              <a:rPr sz="700" kern="0" spc="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发还在游戏中，把游戏人物动作戏称为“参拜靖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国神社”,引发诸多网友严重不满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 </a:t>
            </a:r>
            <a:r>
              <a:rPr sz="800" kern="0" spc="-60">
                <a:solidFill>
                  <a:srgbClr val="BF6E12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小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苏提醒，网络主播在直播过程中，应以身作则</a:t>
            </a:r>
            <a:r>
              <a:rPr sz="800" kern="0" spc="-7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，切勿挑战道德底线…</a:t>
            </a:r>
            <a:endParaRPr lang="YouYuan" altLang="YouYuan" sz="800"/>
          </a:p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57150" algn="l" rtl="0" eaLnBrk="0">
              <a:lnSpc>
                <a:spcPct val="95000"/>
              </a:lnSpc>
              <a:spcBef>
                <a:spcPts val="1"/>
              </a:spcBef>
            </a:pPr>
            <a:r>
              <a:rPr sz="800" kern="0" spc="-50">
                <a:solidFill>
                  <a:srgbClr val="2899BC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展开全文</a:t>
            </a:r>
            <a:endParaRPr lang="YouYuan" altLang="YouYuan" sz="800"/>
          </a:p>
        </p:txBody>
      </p:sp>
      <p:sp>
        <p:nvSpPr>
          <p:cNvPr id="148" name="textbox 148"/>
          <p:cNvSpPr/>
          <p:nvPr/>
        </p:nvSpPr>
        <p:spPr>
          <a:xfrm>
            <a:off x="2597159" y="5756427"/>
            <a:ext cx="5233670" cy="545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36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500" b="1" kern="0" spc="40">
                <a:solidFill>
                  <a:srgbClr val="BB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你从案例中发现了什么呢?</a:t>
            </a:r>
            <a:endParaRPr lang="KaiTi" altLang="KaiTi" sz="35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95339" y="2600294"/>
            <a:ext cx="317487" cy="3556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550400" cy="6477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https://d.book118.com/218000021120006042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SimHei</vt:lpstr>
      <vt:lpstr>SimSun</vt:lpstr>
      <vt:lpstr>YouYuan</vt:lpstr>
      <vt:lpstr>KaiTi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2024-09-22T01:06:30.315</cp:lastPrinted>
  <dcterms:created xsi:type="dcterms:W3CDTF">2024-09-21T17:06:30Z</dcterms:created>
  <dcterms:modified xsi:type="dcterms:W3CDTF">2024-09-21T17:06:31Z</dcterms:modified>
</cp:coreProperties>
</file>