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37DFE0-C48B-4D6B-B324-389A2B588B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3F33E4-E7A5-4320-8726-E5B2FBBDEB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038004-5267-4EE6-B865-686D7CB296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86BE1AF-5DDD-4002-ADF9-A0678DB6B8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F4ABE9C-4454-49C8-B182-76BA61E2090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2BB2044-F001-46F7-A246-DC94795247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00327FF-BB05-44A7-8503-A1AFE80C75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A6AD96-4DEB-4C4A-8566-0EF544B76C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28DCD7-1579-458D-8205-590527436A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B96F97-4F01-4FC1-A36F-AC606C5975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51EFA4-BED0-4CB2-B18B-21F0AD83AC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8005024053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08399" y="3366694"/>
            <a:ext cx="2724309" cy="175530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050" b="1">
                <a:solidFill>
                  <a:srgbClr val="FFFFFF">
                    <a:alpha val="100000"/>
                  </a:srgbClr>
                </a:solidFill>
                <a:latin typeface="Microsoft Yahei"/>
                <a:ea typeface="Microsoft Yahei"/>
                <a:cs typeface="Microsoft Yahei"/>
              </a:rPr>
              <a:t>$number{01}</a:t>
            </a:r>
            <a:endParaRPr lang="en-US" sz="1100"/>
          </a:p>
        </p:txBody>
      </p:sp>
      <p:sp>
        <p:nvSpPr>
          <p:cNvPr id="3" name="AutoShape 3"/>
          <p:cNvSpPr/>
          <p:nvPr/>
        </p:nvSpPr>
        <p:spPr>
          <a:xfrm>
            <a:off x="0" y="1969768"/>
            <a:ext cx="12192000" cy="291846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4753" y="2169417"/>
            <a:ext cx="8281818" cy="154552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600" b="1">
                <a:solidFill>
                  <a:srgbClr val="FFFFFF">
                    <a:alpha val="100000"/>
                  </a:srgbClr>
                </a:solidFill>
                <a:latin typeface="Microsoft Yahei"/>
                <a:ea typeface="Microsoft Yahei"/>
                <a:cs typeface="Microsoft Yahei"/>
              </a:rPr>
              <a:t>工程经济学课件第2章</a:t>
            </a:r>
            <a:endParaRPr lang="en-US" sz="1100"/>
          </a:p>
        </p:txBody>
      </p:sp>
      <p:pic>
        <p:nvPicPr>
          <p:cNvPr id="7" name="Picture 7"/>
          <p:cNvPicPr>
            <a:picLocks noChangeAspect="1"/>
          </p:cNvPicPr>
          <p:nvPr/>
        </p:nvPicPr>
        <p:blipFill>
          <a:blip r:embed="rId2"/>
          <a:stretch>
            <a:fillRect/>
          </a:stretch>
        </p:blipFill>
        <p:spPr>
          <a:xfrm>
            <a:off x="8277789" y="0"/>
            <a:ext cx="4892103" cy="628896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工程经济学概述</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工程经济学的理论基础</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工程项目经济分析方法</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价值工程原理及应用</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工程项目可行性研究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01</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工程经济学概述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工程经济学是一门应用经济学原理和方法来研究工程项目的经济决策的科学。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工程经济学是工程与经济的交叉学科，它运用经济学的原理和方法来解决工程实践中的经济问题。工程经济学主要关注工程项目投资、成本、收益等方面的经济分析，为项目决策提供科学的依据。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724" r="2372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工程经济学的定义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工程经济学的研究对象包括工程项目的投资决策、成本分析、经济效益评估等方面。</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工程经济学的研究范围涵盖了工程项目的整个生命周期，从项目前期的投资决策、可行性研究，到项目实施过程中的成本分析和控制，再到项目后期的经济效益评估和总结。</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工程经济学的研究对象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工程经济学的研究方法主要包括定量分析和定性分析两种。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定量分析是工程经济学中最为重要的研究方法之一，它通过对工程项目的数据进行统计分析、数学建模等手段，得出有关项目经济效果的结论。而定性分析则主要是通过专家评估、经验判断等方式对工程项目的经济性进行分析。在实际应用中，通常需要综合运用这两种方法来进行全面、准确的经济分析。</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工程经济学的研究方法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02</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工程经济学的理论基础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1220560" y="2363963"/>
            <a:ext cx="3815503" cy="0"/>
          </a:xfrm>
          <a:prstGeom prst="line">
            <a:avLst/>
          </a:prstGeom>
          <a:ln w="50800">
            <a:solidFill>
              <a:schemeClr val="accent4"/>
            </a:solidFill>
            <a:prstDash val="solid"/>
          </a:ln>
        </p:spPr>
        <p:style>
          <a:lnRef idx="0">
            <a:schemeClr val="accent4"/>
          </a:lnRef>
          <a:fillRef idx="1">
            <a:schemeClr val="accent4"/>
          </a:fillRef>
          <a:effectRef idx="0">
            <a:schemeClr val="accent4"/>
          </a:effectRef>
          <a:fontRef idx="minor">
            <a:schemeClr val="lt1"/>
          </a:fontRef>
        </p:style>
      </p:cxnSp>
      <p:cxnSp>
        <p:nvCxnSpPr>
          <p:cNvPr id="3" name="Connector 3"/>
          <p:cNvCxnSpPr/>
          <p:nvPr/>
        </p:nvCxnSpPr>
        <p:spPr>
          <a:xfrm>
            <a:off x="1882845" y="3524561"/>
            <a:ext cx="3131592" cy="0"/>
          </a:xfrm>
          <a:prstGeom prst="line">
            <a:avLst/>
          </a:prstGeom>
          <a:ln w="50800">
            <a:solidFill>
              <a:schemeClr val="accent4"/>
            </a:solidFill>
            <a:prstDash val="solid"/>
          </a:ln>
        </p:spPr>
        <p:style>
          <a:lnRef idx="0">
            <a:schemeClr val="accent4"/>
          </a:lnRef>
          <a:fillRef idx="1">
            <a:schemeClr val="accent4"/>
          </a:fillRef>
          <a:effectRef idx="0">
            <a:schemeClr val="accent4"/>
          </a:effectRef>
          <a:fontRef idx="minor">
            <a:schemeClr val="lt1"/>
          </a:fontRef>
        </p:style>
      </p:cxnSp>
      <p:cxnSp>
        <p:nvCxnSpPr>
          <p:cNvPr id="4" name="Connector 4"/>
          <p:cNvCxnSpPr/>
          <p:nvPr/>
        </p:nvCxnSpPr>
        <p:spPr>
          <a:xfrm>
            <a:off x="1857448" y="4685159"/>
            <a:ext cx="3995480" cy="0"/>
          </a:xfrm>
          <a:prstGeom prst="line">
            <a:avLst/>
          </a:prstGeom>
          <a:ln w="50800">
            <a:solidFill>
              <a:schemeClr val="accent4"/>
            </a:solidFill>
            <a:prstDash val="solid"/>
          </a:ln>
        </p:spPr>
        <p:style>
          <a:lnRef idx="0">
            <a:schemeClr val="accent4"/>
          </a:lnRef>
          <a:fillRef idx="1">
            <a:schemeClr val="accent4"/>
          </a:fillRef>
          <a:effectRef idx="0">
            <a:schemeClr val="accent4"/>
          </a:effectRef>
          <a:fontRef idx="minor">
            <a:schemeClr val="lt1"/>
          </a:fontRef>
        </p:style>
      </p:cxnSp>
      <p:sp>
        <p:nvSpPr>
          <p:cNvPr id="5" name="AutoShape 5"/>
          <p:cNvSpPr/>
          <p:nvPr/>
        </p:nvSpPr>
        <p:spPr>
          <a:xfrm>
            <a:off x="189604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373032" y="2194563"/>
            <a:ext cx="319221" cy="31926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1</a:t>
            </a:r>
            <a:endParaRPr lang="en-US" sz="1100"/>
          </a:p>
        </p:txBody>
      </p:sp>
      <p:sp>
        <p:nvSpPr>
          <p:cNvPr id="7" name="AutoShape 7"/>
          <p:cNvSpPr/>
          <p:nvPr/>
        </p:nvSpPr>
        <p:spPr>
          <a:xfrm>
            <a:off x="4657059" y="3366979"/>
            <a:ext cx="319221" cy="319263"/>
          </a:xfrm>
          <a:prstGeom prst="ellipse">
            <a:avLst/>
          </a:prstGeom>
          <a:solidFill>
            <a:schemeClr val="accent1">
              <a:lumMod val="75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2</a:t>
            </a:r>
            <a:endParaRPr lang="en-US" sz="1100"/>
          </a:p>
        </p:txBody>
      </p:sp>
      <p:sp>
        <p:nvSpPr>
          <p:cNvPr id="8" name="AutoShape 8"/>
          <p:cNvSpPr/>
          <p:nvPr/>
        </p:nvSpPr>
        <p:spPr>
          <a:xfrm>
            <a:off x="1828490" y="4516738"/>
            <a:ext cx="319221" cy="319263"/>
          </a:xfrm>
          <a:prstGeom prst="ellipse">
            <a:avLst/>
          </a:prstGeom>
          <a:solidFill>
            <a:schemeClr val="accent1">
              <a:lumMod val="60000"/>
              <a:lumOff val="4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3</a:t>
            </a:r>
            <a:endParaRPr lang="en-US" sz="1100"/>
          </a:p>
        </p:txBody>
      </p:sp>
      <p:sp>
        <p:nvSpPr>
          <p:cNvPr id="9" name="AutoShape 9"/>
          <p:cNvSpPr/>
          <p:nvPr/>
        </p:nvSpPr>
        <p:spPr>
          <a:xfrm>
            <a:off x="273395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592399"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53641"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487177"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347705"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221787" y="3434181"/>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487177" y="4593708"/>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3347705" y="4604199"/>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221787"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095871"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价值理论</a:t>
              </a:r>
            </a:p>
          </p:txBody>
        </p:sp>
      </p:grpSp>
      <p:sp>
        <p:nvSpPr>
          <p:cNvPr id="41" name="AutoShape 41"/>
          <p:cNvSpPr/>
          <p:nvPr/>
        </p:nvSpPr>
        <p:spPr>
          <a:xfrm>
            <a:off x="6572250" y="4836001"/>
            <a:ext cx="3341183" cy="427323"/>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价值理论的意义</a:t>
            </a:r>
            <a:endParaRPr lang="en-US" sz="1100"/>
          </a:p>
        </p:txBody>
      </p:sp>
      <p:sp>
        <p:nvSpPr>
          <p:cNvPr id="42" name="AutoShape 42"/>
          <p:cNvSpPr/>
          <p:nvPr/>
        </p:nvSpPr>
        <p:spPr>
          <a:xfrm>
            <a:off x="6572250" y="5119283"/>
            <a:ext cx="4606550" cy="1401455"/>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价值理论不仅可以帮助我们更好地理解项目的经济性，还可以帮助我们更好地理解项目的社会和环境影响。</a:t>
            </a:r>
            <a:endParaRPr lang="en-US" sz="1100"/>
          </a:p>
        </p:txBody>
      </p:sp>
      <p:sp>
        <p:nvSpPr>
          <p:cNvPr id="43" name="AutoShape 43"/>
          <p:cNvSpPr/>
          <p:nvPr/>
        </p:nvSpPr>
        <p:spPr>
          <a:xfrm>
            <a:off x="6572250" y="1278982"/>
            <a:ext cx="3341183" cy="427323"/>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价值理论定义</a:t>
            </a:r>
            <a:endParaRPr lang="en-US" sz="1100"/>
          </a:p>
        </p:txBody>
      </p:sp>
      <p:sp>
        <p:nvSpPr>
          <p:cNvPr id="44" name="AutoShape 44"/>
          <p:cNvSpPr/>
          <p:nvPr/>
        </p:nvSpPr>
        <p:spPr>
          <a:xfrm>
            <a:off x="6572250" y="1564591"/>
            <a:ext cx="4606550" cy="1401455"/>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价值理论是工程经济学的基础，它研究的是如何以最小的成本实现项目的目标，同时还要考虑到项目的价值。</a:t>
            </a:r>
            <a:endParaRPr lang="en-US" sz="1100"/>
          </a:p>
        </p:txBody>
      </p:sp>
      <p:sp>
        <p:nvSpPr>
          <p:cNvPr id="45" name="AutoShape 45"/>
          <p:cNvSpPr/>
          <p:nvPr/>
        </p:nvSpPr>
        <p:spPr>
          <a:xfrm>
            <a:off x="6572250" y="3063763"/>
            <a:ext cx="3341183" cy="427323"/>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价值理论的运用</a:t>
            </a:r>
            <a:endParaRPr lang="en-US" sz="1100"/>
          </a:p>
        </p:txBody>
      </p:sp>
      <p:sp>
        <p:nvSpPr>
          <p:cNvPr id="46" name="AutoShape 46"/>
          <p:cNvSpPr/>
          <p:nvPr/>
        </p:nvSpPr>
        <p:spPr>
          <a:xfrm>
            <a:off x="6572250" y="3336829"/>
            <a:ext cx="4606550" cy="1401455"/>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在项目评估中，价值理论可以帮助我们确定项目的优先级，以及如何分配有限的资源以达到最大的效益。</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1662" y="1773079"/>
            <a:ext cx="2211038" cy="987362"/>
            <a:chOff x="1101662" y="1773079"/>
            <a:chExt cx="2211038" cy="987362"/>
          </a:xfrm>
        </p:grpSpPr>
        <p:sp>
          <p:nvSpPr>
            <p:cNvPr id="3" name="Freeform 3"/>
            <p:cNvSpPr/>
            <p:nvPr/>
          </p:nvSpPr>
          <p:spPr>
            <a:xfrm rot="10800000">
              <a:off x="1101662" y="1773079"/>
              <a:ext cx="2211038" cy="987362"/>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933384" y="1952434"/>
              <a:ext cx="610648" cy="555498"/>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101662" y="4698682"/>
            <a:ext cx="2211038" cy="1034606"/>
            <a:chOff x="1101662" y="4698682"/>
            <a:chExt cx="2211038" cy="1034606"/>
          </a:xfrm>
        </p:grpSpPr>
        <p:sp>
          <p:nvSpPr>
            <p:cNvPr id="6" name="Freeform 6"/>
            <p:cNvSpPr/>
            <p:nvPr/>
          </p:nvSpPr>
          <p:spPr>
            <a:xfrm rot="10800000">
              <a:off x="1101662" y="4698682"/>
              <a:ext cx="2211038" cy="1034606"/>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1101662" y="3236786"/>
            <a:ext cx="2211038" cy="1033558"/>
            <a:chOff x="1101662" y="3236786"/>
            <a:chExt cx="2211038" cy="1033558"/>
          </a:xfrm>
        </p:grpSpPr>
        <p:sp>
          <p:nvSpPr>
            <p:cNvPr id="8" name="Freeform 8"/>
            <p:cNvSpPr/>
            <p:nvPr/>
          </p:nvSpPr>
          <p:spPr>
            <a:xfrm rot="10800000">
              <a:off x="1101662" y="3236786"/>
              <a:ext cx="2211038" cy="1033558"/>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878425" y="3335274"/>
            <a:ext cx="685800" cy="695801"/>
            <a:chOff x="1878425" y="3335274"/>
            <a:chExt cx="685800" cy="695801"/>
          </a:xfrm>
        </p:grpSpPr>
        <p:sp>
          <p:nvSpPr>
            <p:cNvPr id="10" name="Freeform 10"/>
            <p:cNvSpPr/>
            <p:nvPr/>
          </p:nvSpPr>
          <p:spPr>
            <a:xfrm>
              <a:off x="1915382" y="3782568"/>
              <a:ext cx="87725" cy="163163"/>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058353" y="3692747"/>
              <a:ext cx="87725" cy="253079"/>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01323" y="3692747"/>
              <a:ext cx="87725" cy="253079"/>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341150" y="3606165"/>
              <a:ext cx="94297" cy="342900"/>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892617" y="3453003"/>
              <a:ext cx="536257" cy="342900"/>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878425" y="3335274"/>
              <a:ext cx="685800" cy="695801"/>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Freeform 16"/>
          <p:cNvSpPr/>
          <p:nvPr/>
        </p:nvSpPr>
        <p:spPr>
          <a:xfrm>
            <a:off x="1858944" y="4873441"/>
            <a:ext cx="671753" cy="67175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3626579" y="4641532"/>
            <a:ext cx="7364174" cy="43714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资金时间价值的影响因素</a:t>
            </a:r>
            <a:endParaRPr lang="en-US" sz="1100"/>
          </a:p>
        </p:txBody>
      </p:sp>
      <p:sp>
        <p:nvSpPr>
          <p:cNvPr id="18" name="AutoShape 18"/>
          <p:cNvSpPr/>
          <p:nvPr/>
        </p:nvSpPr>
        <p:spPr>
          <a:xfrm>
            <a:off x="3626579" y="1715929"/>
            <a:ext cx="7364174" cy="43714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资金时间价值的定义</a:t>
            </a:r>
            <a:endParaRPr lang="en-US" sz="1100"/>
          </a:p>
        </p:txBody>
      </p:sp>
      <p:sp>
        <p:nvSpPr>
          <p:cNvPr id="19" name="AutoShape 19"/>
          <p:cNvSpPr/>
          <p:nvPr/>
        </p:nvSpPr>
        <p:spPr>
          <a:xfrm>
            <a:off x="3626579" y="3179636"/>
            <a:ext cx="7364174" cy="43714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资金时间价值的计算</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资金的时间价值</a:t>
              </a:r>
            </a:p>
          </p:txBody>
        </p:sp>
      </p:grpSp>
      <p:sp>
        <p:nvSpPr>
          <p:cNvPr id="42" name="AutoShape 42"/>
          <p:cNvSpPr/>
          <p:nvPr/>
        </p:nvSpPr>
        <p:spPr>
          <a:xfrm>
            <a:off x="3626579" y="4823472"/>
            <a:ext cx="7364174" cy="1204498"/>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资金的时间价值受到利率和时间两个因素的影响，利率越高、时间越长，资金的时间价值就越大。</a:t>
            </a:r>
            <a:endParaRPr lang="en-US" sz="1100"/>
          </a:p>
        </p:txBody>
      </p:sp>
      <p:sp>
        <p:nvSpPr>
          <p:cNvPr id="43" name="AutoShape 43"/>
          <p:cNvSpPr/>
          <p:nvPr/>
        </p:nvSpPr>
        <p:spPr>
          <a:xfrm>
            <a:off x="3626579" y="1878013"/>
            <a:ext cx="7364174" cy="1157678"/>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资金的时间价值是指资金在投资过程中随时间推移而产生的增值。</a:t>
            </a:r>
            <a:endParaRPr lang="en-US" sz="1100"/>
          </a:p>
        </p:txBody>
      </p:sp>
      <p:sp>
        <p:nvSpPr>
          <p:cNvPr id="44" name="AutoShape 44"/>
          <p:cNvSpPr/>
          <p:nvPr/>
        </p:nvSpPr>
        <p:spPr>
          <a:xfrm>
            <a:off x="3626579" y="3370295"/>
            <a:ext cx="7364174" cy="1157678"/>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20202">
                    <a:alpha val="100000"/>
                  </a:srgbClr>
                </a:solidFill>
                <a:latin typeface="Microsoft Yahei"/>
                <a:ea typeface="Microsoft Yahei"/>
                <a:cs typeface="Microsoft Yahei"/>
              </a:rPr>
              <a:t>资金时间价值的计算通常使用现值和终值的概念，以及复利和年金等计算方法。</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风险与不确定性分析</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针对不同类型和程度的风险，需要采取相应的应对策略，包括风险规避、风险转移、风险减轻和风险接受等。</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风险应对策略</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风险与不确定性是工程经济学中重要的概念，它们涉及到项目实施过程中可能出现的问题和挑战。</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风险与不确定性概述</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风险识别是评估项目风险的第一步，它涉及到对项目实施过程中可能出现的问题进行预测和分类。风险评估则是对识别出的风险进行量化和优先级排序。</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风险识别与评估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03</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工程项目经济分析方法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总结词：准确估算</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详细描述：投资估算是对工程项目建设所需的总投资进行的估算，包括固定资产投资和流动资金投资。准确估算投资是项目决策的重要依据，也是项目经济效益评价的基础。</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投资估算与成本分析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https://d.book118.com/218005024053006024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方正正纤黑简体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2024-08-31T11:56:55.462</cp:lastPrinted>
  <dcterms:created xsi:type="dcterms:W3CDTF">2024-08-31T03:56:55Z</dcterms:created>
  <dcterms:modified xsi:type="dcterms:W3CDTF">2024-08-31T03:56:57Z</dcterms:modified>
</cp:coreProperties>
</file>