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8" r:id="rId16"/>
    <p:sldId id="300" r:id="rId17"/>
  </p:sldIdLst>
  <p:sldSz cx="12192000" cy="6858000"/>
  <p:notesSz cx="6858000" cy="9144000"/>
  <p:custDataLst>
    <p:tags r:id="rId18"/>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slide" Target="slides/slide15.xml" /><Relationship Id="rId18" Type="http://schemas.openxmlformats.org/officeDocument/2006/relationships/tags" Target="tags/tag1.xml" /><Relationship Id="rId19" Type="http://schemas.openxmlformats.org/officeDocument/2006/relationships/presProps" Target="presProps.xml" /><Relationship Id="rId2" Type="http://schemas.openxmlformats.org/officeDocument/2006/relationships/slideMaster" Target="slideMasters/slideMaster2.xml" /><Relationship Id="rId20" Type="http://schemas.openxmlformats.org/officeDocument/2006/relationships/viewProps" Target="viewProps.xml" /><Relationship Id="rId21" Type="http://schemas.openxmlformats.org/officeDocument/2006/relationships/theme" Target="theme/theme1.xml" /><Relationship Id="rId22"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8655F7EF-F943-49E3-84C4-E04638DF9759}"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9AD9DFFE-208B-4468-BC10-CB0BD9BE45FA}"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84111B44-57DC-4549-9F6A-50575D8524BD}"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288FA33E-E6A1-459F-B1ED-B09F81AD9435}"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3D30C4CD-EC8B-4940-AE07-F257C626263F}"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B6A4BAF6-390A-43F8-A2DB-DAA292D4CC2B}"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B578DF8E-008A-4B62-9342-6798B8588EDE}"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41EA1092-380E-4515-8B38-5D161314E508}"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517BEC05-720B-4391-AB63-1C8CFE75DD4C}"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BE462E1E-0AF4-4EBD-A578-8EBC1A7DA095}"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35CA159C-86F0-4F01-83FB-16F15DE01DF6}"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 Id="rId3" Type="http://schemas.openxmlformats.org/officeDocument/2006/relationships/image" Target="../media/image2.png" /><Relationship Id="rId4" Type="http://schemas.openxmlformats.org/officeDocument/2006/relationships/image" Target="../media/image3.jpe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 Id="rId3" Type="http://schemas.openxmlformats.org/officeDocument/2006/relationships/image" Target="../media/image3.jpe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3.jpe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6.jpeg" /><Relationship Id="rId3" Type="http://schemas.openxmlformats.org/officeDocument/2006/relationships/image" Target="../media/image3.jpeg"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218006071126006026"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4">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15315495" y="927427"/>
            <a:ext cx="812800" cy="731520"/>
          </a:xfrm>
          <a:prstGeom prst="rect">
            <a:avLst/>
          </a:prstGeom>
        </p:spPr>
      </p:pic>
      <p:sp>
        <p:nvSpPr>
          <p:cNvPr id="3" name="AutoShape 3"/>
          <p:cNvSpPr/>
          <p:nvPr/>
        </p:nvSpPr>
        <p:spPr>
          <a:xfrm rot="2657183">
            <a:off x="7142739" y="769563"/>
            <a:ext cx="642029" cy="542157"/>
          </a:xfrm>
          <a:prstGeom prst="rect">
            <a:avLst/>
          </a:prstGeom>
          <a:solidFill>
            <a:schemeClr val="accent1">
              <a:lumMod val="40000"/>
              <a:lumOff val="6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rot="2685974">
            <a:off x="6633365" y="506931"/>
            <a:ext cx="340936" cy="340936"/>
          </a:xfrm>
          <a:prstGeom prst="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rot="2685974">
            <a:off x="7446339" y="236818"/>
            <a:ext cx="165275" cy="165275"/>
          </a:xfrm>
          <a:prstGeom prst="rect">
            <a:avLst/>
          </a:prstGeom>
          <a:solidFill>
            <a:schemeClr val="accent1">
              <a:lumMod val="20000"/>
              <a:lumOff val="80000"/>
              <a:alpha val="5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rot="2685974">
            <a:off x="11517212" y="2896896"/>
            <a:ext cx="165275" cy="165275"/>
          </a:xfrm>
          <a:prstGeom prst="rect">
            <a:avLst/>
          </a:prstGeom>
          <a:solidFill>
            <a:schemeClr val="accent1">
              <a:lumMod val="20000"/>
              <a:lumOff val="80000"/>
              <a:alpha val="5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rot="2685974">
            <a:off x="6777271" y="3320747"/>
            <a:ext cx="165275" cy="165275"/>
          </a:xfrm>
          <a:prstGeom prst="rect">
            <a:avLst/>
          </a:prstGeom>
          <a:solidFill>
            <a:schemeClr val="accent1">
              <a:lumMod val="20000"/>
              <a:lumOff val="80000"/>
              <a:alpha val="5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8" name="Picture 8"/>
          <p:cNvPicPr>
            <a:picLocks noChangeAspect="1"/>
          </p:cNvPicPr>
          <p:nvPr/>
        </p:nvPicPr>
        <p:blipFill>
          <a:blip r:embed="rId3"/>
          <a:stretch>
            <a:fillRect/>
          </a:stretch>
        </p:blipFill>
        <p:spPr>
          <a:xfrm flipH="1">
            <a:off x="8211116" y="641491"/>
            <a:ext cx="3983355" cy="5732145"/>
          </a:xfrm>
          <a:prstGeom prst="rect">
            <a:avLst/>
          </a:prstGeom>
        </p:spPr>
      </p:pic>
      <p:sp>
        <p:nvSpPr>
          <p:cNvPr id="9" name="AutoShape 9"/>
          <p:cNvSpPr/>
          <p:nvPr/>
        </p:nvSpPr>
        <p:spPr>
          <a:xfrm rot="2657183">
            <a:off x="11213724" y="770198"/>
            <a:ext cx="642029" cy="542157"/>
          </a:xfrm>
          <a:prstGeom prst="rect">
            <a:avLst/>
          </a:prstGeom>
          <a:solidFill>
            <a:schemeClr val="accent1">
              <a:lumMod val="40000"/>
              <a:lumOff val="6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rot="2685974">
            <a:off x="10704350" y="507566"/>
            <a:ext cx="340936" cy="340936"/>
          </a:xfrm>
          <a:prstGeom prst="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rot="2685974">
            <a:off x="11517324" y="237453"/>
            <a:ext cx="165275" cy="165275"/>
          </a:xfrm>
          <a:prstGeom prst="rect">
            <a:avLst/>
          </a:prstGeom>
          <a:solidFill>
            <a:schemeClr val="accent1">
              <a:lumMod val="20000"/>
              <a:lumOff val="80000"/>
              <a:alpha val="5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04" y="6381115"/>
            <a:ext cx="12195175" cy="476885"/>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TextBox 15"/>
          <p:cNvSpPr txBox="1"/>
          <p:nvPr/>
        </p:nvSpPr>
        <p:spPr>
          <a:xfrm>
            <a:off x="931384" y="1759797"/>
            <a:ext cx="7657616" cy="2750967"/>
          </a:xfrm>
          <a:prstGeom prst="rect">
            <a:avLst/>
          </a:prstGeom>
        </p:spPr>
        <p:txBody>
          <a:bodyPr vert="horz" wrap="square" lIns="114300" tIns="57150" rIns="114300" bIns="57150"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ct val="0"/>
              </a:spcBef>
            </a:pPr>
            <a:r>
              <a:rPr lang="en-US" sz="5700" b="1">
                <a:solidFill>
                  <a:schemeClr val="accent1">
                    <a:alpha val="100000"/>
                  </a:schemeClr>
                </a:solidFill>
                <a:latin typeface="Microsoft Yahei"/>
                <a:ea typeface="Microsoft Yahei"/>
                <a:cs typeface="Microsoft Yahei"/>
              </a:rPr>
              <a:t>护理研究 课件</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0" y="0"/>
            <a:ext cx="12192000" cy="6858000"/>
          </a:xfrm>
          <a:prstGeom prst="rect">
            <a:avLst/>
          </a:prstGeom>
        </p:spPr>
      </p:pic>
      <p:sp>
        <p:nvSpPr>
          <p:cNvPr id="3" name="AutoShape 3"/>
          <p:cNvSpPr/>
          <p:nvPr/>
        </p:nvSpPr>
        <p:spPr>
          <a:xfrm>
            <a:off x="13513434" y="7029364"/>
            <a:ext cx="834390" cy="354330"/>
          </a:xfrm>
          <a:prstGeom prst="rect">
            <a:avLst/>
          </a:prstGeom>
          <a:noFill/>
        </p:spPr>
        <p:txBody>
          <a:bodyPr vert="horz" wrap="non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defRPr/>
            </a:pPr>
            <a:r>
              <a:rPr lang="en-US" sz="1704">
                <a:solidFill>
                  <a:srgbClr val="000000">
                    <a:alpha val="100000"/>
                  </a:srgbClr>
                </a:solidFill>
                <a:latin typeface="Microsoft Yahei"/>
                <a:ea typeface="Microsoft Yahei"/>
                <a:cs typeface="Microsoft Yahei"/>
              </a:rPr>
              <a:t>延时符</a:t>
            </a:r>
            <a:endParaRPr lang="en-US" sz="1100"/>
          </a:p>
        </p:txBody>
      </p:sp>
      <p:sp>
        <p:nvSpPr>
          <p:cNvPr id="4" name="AutoShape 4"/>
          <p:cNvSpPr/>
          <p:nvPr/>
        </p:nvSpPr>
        <p:spPr>
          <a:xfrm>
            <a:off x="-704" y="6381115"/>
            <a:ext cx="12195175" cy="476885"/>
          </a:xfrm>
          <a:prstGeom prst="rect">
            <a:avLst/>
          </a:pr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742202" y="3100183"/>
            <a:ext cx="3335655" cy="624840"/>
          </a:xfrm>
          <a:prstGeom prst="rect">
            <a:avLst/>
          </a:prstGeom>
        </p:spPr>
        <p:txBody>
          <a:bodyPr vert="horz" wrap="square" lIns="91440" tIns="45720" rIns="91440" bIns="45720"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pPr>
            <a:r>
              <a:rPr lang="en-US" sz="2724">
                <a:solidFill>
                  <a:schemeClr val="accent1">
                    <a:alpha val="100000"/>
                  </a:schemeClr>
                </a:solidFill>
                <a:latin typeface="微软雅黑"/>
                <a:ea typeface="微软雅黑"/>
                <a:cs typeface="微软雅黑"/>
              </a:rPr>
              <a:t>Contents</a:t>
            </a:r>
          </a:p>
        </p:txBody>
      </p:sp>
      <p:sp>
        <p:nvSpPr>
          <p:cNvPr id="6" name="TextBox 6"/>
          <p:cNvSpPr txBox="1"/>
          <p:nvPr/>
        </p:nvSpPr>
        <p:spPr>
          <a:xfrm>
            <a:off x="742202" y="2288631"/>
            <a:ext cx="3335655" cy="1005840"/>
          </a:xfrm>
          <a:prstGeom prst="rect">
            <a:avLst/>
          </a:prstGeom>
        </p:spPr>
        <p:txBody>
          <a:bodyPr vert="horz" wrap="square" lIns="91440" tIns="45720" rIns="91440" bIns="45720"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pPr>
            <a:r>
              <a:rPr lang="en-US" sz="4800" b="1">
                <a:solidFill>
                  <a:schemeClr val="accent1">
                    <a:alpha val="100000"/>
                  </a:schemeClr>
                </a:solidFill>
                <a:latin typeface="微软雅黑"/>
                <a:ea typeface="微软雅黑"/>
                <a:cs typeface="微软雅黑"/>
              </a:rPr>
              <a:t>目录</a:t>
            </a:r>
          </a:p>
        </p:txBody>
      </p:sp>
      <p:sp>
        <p:nvSpPr>
          <p:cNvPr id="7" name="TextBox 7"/>
          <p:cNvSpPr txBox="1"/>
          <p:nvPr/>
        </p:nvSpPr>
        <p:spPr>
          <a:xfrm>
            <a:off x="4912220" y="714964"/>
            <a:ext cx="5606620" cy="4770438"/>
          </a:xfrm>
          <a:prstGeom prst="rect">
            <a:avLst/>
          </a:prstGeom>
        </p:spPr>
        <p:txBody>
          <a:bodyPr vert="horz" wrap="square" lIns="95250" tIns="95250" rIns="47625" bIns="95250" rtlCol="0" anchor="ctr"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50000"/>
              </a:lnSpc>
              <a:buFont typeface="Arial"/>
              <a:buChar char="•"/>
            </a:pPr>
            <a:r>
              <a:rPr lang="en-US" sz="2700" b="1">
                <a:solidFill>
                  <a:schemeClr val="accent1">
                    <a:alpha val="100000"/>
                  </a:schemeClr>
                </a:solidFill>
                <a:latin typeface="Microsoft Yahei"/>
                <a:ea typeface="Microsoft Yahei"/>
                <a:cs typeface="Microsoft Yahei"/>
              </a:rPr>
              <a:t>护理研究概述</a:t>
            </a:r>
          </a:p>
          <a:p>
            <a:pPr marL="203200" lvl="0" indent="-203200">
              <a:lnSpc>
                <a:spcPct val="150000"/>
              </a:lnSpc>
              <a:buFont typeface="Arial"/>
              <a:buChar char="•"/>
            </a:pPr>
            <a:r>
              <a:rPr lang="en-US" sz="2700" b="1">
                <a:solidFill>
                  <a:schemeClr val="accent1">
                    <a:alpha val="100000"/>
                  </a:schemeClr>
                </a:solidFill>
                <a:latin typeface="Microsoft Yahei"/>
                <a:ea typeface="Microsoft Yahei"/>
                <a:cs typeface="Microsoft Yahei"/>
              </a:rPr>
              <a:t>护理研究方法</a:t>
            </a:r>
          </a:p>
          <a:p>
            <a:pPr marL="203200" lvl="0" indent="-203200">
              <a:lnSpc>
                <a:spcPct val="150000"/>
              </a:lnSpc>
              <a:buFont typeface="Arial"/>
              <a:buChar char="•"/>
            </a:pPr>
            <a:r>
              <a:rPr lang="en-US" sz="2700" b="1">
                <a:solidFill>
                  <a:schemeClr val="accent1">
                    <a:alpha val="100000"/>
                  </a:schemeClr>
                </a:solidFill>
                <a:latin typeface="Microsoft Yahei"/>
                <a:ea typeface="Microsoft Yahei"/>
                <a:cs typeface="Microsoft Yahei"/>
              </a:rPr>
              <a:t>护理研究设计</a:t>
            </a:r>
          </a:p>
          <a:p>
            <a:pPr marL="203200" lvl="0" indent="-203200">
              <a:lnSpc>
                <a:spcPct val="150000"/>
              </a:lnSpc>
              <a:buFont typeface="Arial"/>
              <a:buChar char="•"/>
            </a:pPr>
            <a:r>
              <a:rPr lang="en-US" sz="2700" b="1">
                <a:solidFill>
                  <a:schemeClr val="accent1">
                    <a:alpha val="100000"/>
                  </a:schemeClr>
                </a:solidFill>
                <a:latin typeface="Microsoft Yahei"/>
                <a:ea typeface="Microsoft Yahei"/>
                <a:cs typeface="Microsoft Yahei"/>
              </a:rPr>
              <a:t>数据分析与结果呈现</a:t>
            </a:r>
          </a:p>
          <a:p>
            <a:pPr marL="203200" lvl="0" indent="-203200">
              <a:lnSpc>
                <a:spcPct val="150000"/>
              </a:lnSpc>
              <a:buFont typeface="Arial"/>
              <a:buChar char="•"/>
            </a:pPr>
            <a:r>
              <a:rPr lang="en-US" sz="2700" b="1">
                <a:solidFill>
                  <a:schemeClr val="accent1">
                    <a:alpha val="100000"/>
                  </a:schemeClr>
                </a:solidFill>
                <a:latin typeface="Microsoft Yahei"/>
                <a:ea typeface="Microsoft Yahei"/>
                <a:cs typeface="Microsoft Yahei"/>
              </a:rPr>
              <a:t>护理研究伦理与法规</a:t>
            </a:r>
          </a:p>
          <a:p>
            <a:pPr marL="203200" lvl="0" indent="-203200">
              <a:lnSpc>
                <a:spcPct val="150000"/>
              </a:lnSpc>
              <a:buFont typeface="Arial"/>
              <a:buChar char="•"/>
            </a:pPr>
            <a:r>
              <a:rPr lang="en-US" sz="2700" b="1">
                <a:solidFill>
                  <a:schemeClr val="accent1">
                    <a:alpha val="100000"/>
                  </a:schemeClr>
                </a:solidFill>
                <a:latin typeface="Microsoft Yahei"/>
                <a:ea typeface="Microsoft Yahei"/>
                <a:cs typeface="Microsoft Yahei"/>
              </a:rPr>
              <a:t>护理研究应用与实践</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2578735" y="1598295"/>
            <a:ext cx="7034530" cy="3661410"/>
          </a:xfrm>
          <a:prstGeom prst="rect">
            <a:avLst/>
          </a:prstGeom>
          <a:noFill/>
          <a:ln w="57150">
            <a:solidFill>
              <a:schemeClr val="accent1">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3" name="AutoShape 3"/>
          <p:cNvSpPr/>
          <p:nvPr/>
        </p:nvSpPr>
        <p:spPr>
          <a:xfrm>
            <a:off x="4270600" y="1598295"/>
            <a:ext cx="3650800" cy="114022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13513434" y="7029364"/>
            <a:ext cx="834390" cy="354330"/>
          </a:xfrm>
          <a:prstGeom prst="rect">
            <a:avLst/>
          </a:prstGeom>
          <a:noFill/>
        </p:spPr>
        <p:txBody>
          <a:bodyPr vert="horz" wrap="non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defRPr/>
            </a:pPr>
            <a:r>
              <a:rPr lang="en-US" sz="1704">
                <a:solidFill>
                  <a:srgbClr val="000000">
                    <a:alpha val="100000"/>
                  </a:srgbClr>
                </a:solidFill>
                <a:latin typeface="Microsoft Yahei"/>
                <a:ea typeface="Microsoft Yahei"/>
                <a:cs typeface="Microsoft Yahei"/>
              </a:rPr>
              <a:t>延时符</a:t>
            </a:r>
            <a:endParaRPr lang="en-US" sz="1100"/>
          </a:p>
        </p:txBody>
      </p:sp>
      <p:grpSp>
        <p:nvGrpSpPr>
          <p:cNvPr id="5" name="Group 5"/>
          <p:cNvGrpSpPr/>
          <p:nvPr/>
        </p:nvGrpSpPr>
        <p:grpSpPr>
          <a:xfrm>
            <a:off x="4023413" y="1756561"/>
            <a:ext cx="4145173" cy="823690"/>
            <a:chOff x="4023413" y="1756561"/>
            <a:chExt cx="4145173" cy="823690"/>
          </a:xfrm>
        </p:grpSpPr>
        <p:sp>
          <p:nvSpPr>
            <p:cNvPr id="6" name="TextBox 6"/>
            <p:cNvSpPr txBox="1"/>
            <p:nvPr/>
          </p:nvSpPr>
          <p:spPr>
            <a:xfrm>
              <a:off x="4023413" y="1756561"/>
              <a:ext cx="4145173" cy="823690"/>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3600" b="1">
                  <a:solidFill>
                    <a:srgbClr val="FFFFFF">
                      <a:alpha val="100000"/>
                    </a:srgbClr>
                  </a:solidFill>
                  <a:latin typeface="Microsoft Yahei"/>
                  <a:ea typeface="Microsoft Yahei"/>
                  <a:cs typeface="Microsoft Yahei"/>
                </a:rPr>
                <a:t>01</a:t>
              </a:r>
            </a:p>
          </p:txBody>
        </p:sp>
      </p:grpSp>
      <p:sp>
        <p:nvSpPr>
          <p:cNvPr id="7" name="TextBox 7"/>
          <p:cNvSpPr txBox="1"/>
          <p:nvPr/>
        </p:nvSpPr>
        <p:spPr>
          <a:xfrm>
            <a:off x="2996924" y="3138126"/>
            <a:ext cx="6198152" cy="1708246"/>
          </a:xfrm>
          <a:prstGeom prst="rect">
            <a:avLst/>
          </a:prstGeom>
        </p:spPr>
        <p:txBody>
          <a:bodyPr vert="horz" wrap="square" lIns="91440" tIns="45720" rIns="91440" bIns="45720"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pPr>
            <a:r>
              <a:rPr lang="en-US" sz="3600">
                <a:solidFill>
                  <a:schemeClr val="accent1">
                    <a:alpha val="100000"/>
                  </a:schemeClr>
                </a:solidFill>
                <a:latin typeface="Microsoft Yahei"/>
                <a:ea typeface="Microsoft Yahei"/>
                <a:cs typeface="Microsoft Yahei"/>
              </a:rPr>
              <a:t>护理研究概述</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7940" r="7940"/>
          <a:stretch>
            <a:fillRect/>
          </a:stretch>
        </p:blipFill>
        <p:spPr>
          <a:xfrm>
            <a:off x="3909691" y="1250241"/>
            <a:ext cx="7848600" cy="5248275"/>
          </a:xfrm>
          <a:prstGeom prst="rect">
            <a:avLst/>
          </a:prstGeom>
        </p:spPr>
      </p:pic>
      <p:sp>
        <p:nvSpPr>
          <p:cNvPr id="3" name="AutoShape 3"/>
          <p:cNvSpPr/>
          <p:nvPr/>
        </p:nvSpPr>
        <p:spPr>
          <a:xfrm>
            <a:off x="466496" y="3766754"/>
            <a:ext cx="3974251" cy="2472718"/>
          </a:xfrm>
          <a:prstGeom prst="rect">
            <a:avLst/>
          </a:prstGeom>
          <a:solidFill>
            <a:schemeClr val="accent1">
              <a:lumMod val="75000"/>
              <a:alpha val="76862"/>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63624" y="1824409"/>
            <a:ext cx="2936423" cy="1604591"/>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chemeClr val="dk1">
                    <a:alpha val="100000"/>
                  </a:schemeClr>
                </a:solidFill>
                <a:latin typeface="Microsoft Yahei"/>
                <a:ea typeface="Microsoft Yahei"/>
                <a:cs typeface="Microsoft Yahei"/>
              </a:rPr>
              <a:t>护理研究是科学探究的一种方法，旨在探索和验证护理实践中的现象、问题、理论和假设，以推动护理学科的发展和护理实践的改进。</a:t>
            </a:r>
            <a:endParaRPr lang="en-US" sz="1100"/>
          </a:p>
        </p:txBody>
      </p:sp>
      <p:sp>
        <p:nvSpPr>
          <p:cNvPr id="5" name="AutoShape 5"/>
          <p:cNvSpPr/>
          <p:nvPr/>
        </p:nvSpPr>
        <p:spPr>
          <a:xfrm>
            <a:off x="601724" y="4315960"/>
            <a:ext cx="3052052" cy="1604591"/>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rgbClr val="FFFFFF">
                    <a:alpha val="100000"/>
                  </a:srgbClr>
                </a:solidFill>
                <a:latin typeface="Microsoft Yahei"/>
                <a:ea typeface="Microsoft Yahei"/>
                <a:cs typeface="Microsoft Yahei"/>
              </a:rPr>
              <a:t>通过护理研究，解决护理实践中的问题，提高护理服务质量，促进患者的健康和福祉，同时为护理教育和培训提供科学依据。</a:t>
            </a:r>
            <a:endParaRPr lang="en-US" sz="1100"/>
          </a:p>
        </p:txBody>
      </p:sp>
      <p:grpSp>
        <p:nvGrpSpPr>
          <p:cNvPr id="6" name="Group 6"/>
          <p:cNvGrpSpPr/>
          <p:nvPr/>
        </p:nvGrpSpPr>
        <p:grpSpPr>
          <a:xfrm>
            <a:off x="454963" y="93878"/>
            <a:ext cx="10641129" cy="914400"/>
            <a:chOff x="454963" y="93878"/>
            <a:chExt cx="10641129" cy="914400"/>
          </a:xfrm>
        </p:grpSpPr>
        <p:sp>
          <p:nvSpPr>
            <p:cNvPr id="7" name="AutoShape 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TextBox 2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定义与目的</a:t>
              </a:r>
            </a:p>
          </p:txBody>
        </p:sp>
      </p:grpSp>
      <p:sp>
        <p:nvSpPr>
          <p:cNvPr id="28" name="AutoShape 28"/>
          <p:cNvSpPr/>
          <p:nvPr/>
        </p:nvSpPr>
        <p:spPr>
          <a:xfrm>
            <a:off x="601724" y="3976765"/>
            <a:ext cx="2936423" cy="339195"/>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rgbClr val="FFFFFF">
                    <a:alpha val="100000"/>
                  </a:srgbClr>
                </a:solidFill>
                <a:latin typeface="Microsoft Yahei"/>
                <a:ea typeface="Microsoft Yahei"/>
                <a:cs typeface="Microsoft Yahei"/>
              </a:rPr>
              <a:t>目的</a:t>
            </a:r>
            <a:endParaRPr lang="en-US" sz="1100"/>
          </a:p>
        </p:txBody>
      </p:sp>
      <p:sp>
        <p:nvSpPr>
          <p:cNvPr id="29" name="AutoShape 29"/>
          <p:cNvSpPr/>
          <p:nvPr/>
        </p:nvSpPr>
        <p:spPr>
          <a:xfrm>
            <a:off x="563624" y="1405309"/>
            <a:ext cx="2936423" cy="339195"/>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chemeClr val="accent1">
                    <a:alpha val="100000"/>
                  </a:schemeClr>
                </a:solidFill>
                <a:latin typeface="Microsoft Yahei"/>
                <a:ea typeface="Microsoft Yahei"/>
                <a:cs typeface="Microsoft Yahei"/>
              </a:rPr>
              <a:t>定义</a:t>
            </a:r>
            <a:endParaRPr lang="en-US" sz="1100"/>
          </a:p>
        </p:txBody>
      </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3574694" y="1423099"/>
            <a:ext cx="8029575" cy="7620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研究类型</a:t>
            </a:r>
          </a:p>
        </p:txBody>
      </p:sp>
      <p:sp>
        <p:nvSpPr>
          <p:cNvPr id="3" name="AutoShape 3"/>
          <p:cNvSpPr/>
          <p:nvPr/>
        </p:nvSpPr>
        <p:spPr>
          <a:xfrm>
            <a:off x="1250166" y="5955116"/>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1197254"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1880006"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6" name="Connector 6"/>
          <p:cNvCxnSpPr/>
          <p:nvPr/>
        </p:nvCxnSpPr>
        <p:spPr>
          <a:xfrm>
            <a:off x="1951634" y="6029346"/>
            <a:ext cx="10254150" cy="0"/>
          </a:xfrm>
          <a:prstGeom prst="line">
            <a:avLst/>
          </a:prstGeom>
          <a:ln w="14288">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sp>
        <p:nvSpPr>
          <p:cNvPr id="7" name="TextBox 7"/>
          <p:cNvSpPr txBox="1"/>
          <p:nvPr/>
        </p:nvSpPr>
        <p:spPr>
          <a:xfrm>
            <a:off x="3574694" y="1913291"/>
            <a:ext cx="777693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包括基础研究、应用研究和行动研究等。基础研究旨在探究护理学科的基本理论、概念和原理；应用研究则将基础研究的成果应用于实践，解决实际问题；行动研究则强调在实践中进行反思和改进。</a:t>
            </a:r>
          </a:p>
        </p:txBody>
      </p:sp>
      <p:sp>
        <p:nvSpPr>
          <p:cNvPr id="8" name="TextBox 8"/>
          <p:cNvSpPr txBox="1"/>
          <p:nvPr/>
        </p:nvSpPr>
        <p:spPr>
          <a:xfrm>
            <a:off x="1197254" y="3971227"/>
            <a:ext cx="8029575" cy="7620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研究范围</a:t>
            </a:r>
          </a:p>
        </p:txBody>
      </p:sp>
      <p:sp>
        <p:nvSpPr>
          <p:cNvPr id="9" name="TextBox 9"/>
          <p:cNvSpPr txBox="1"/>
          <p:nvPr/>
        </p:nvSpPr>
        <p:spPr>
          <a:xfrm>
            <a:off x="1197254" y="4461419"/>
            <a:ext cx="7806355"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涵盖临床实践、健康教育、康复护理、长期照护、护理管理等多个领域，涉及患者、家庭、社区和全球范围。</a:t>
            </a:r>
          </a:p>
        </p:txBody>
      </p:sp>
      <p:sp>
        <p:nvSpPr>
          <p:cNvPr id="10" name="AutoShape 10"/>
          <p:cNvSpPr/>
          <p:nvPr/>
        </p:nvSpPr>
        <p:spPr>
          <a:xfrm>
            <a:off x="3552256" y="3306002"/>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3499345" y="3306002"/>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182096" y="3306002"/>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3" name="Connector 13"/>
          <p:cNvCxnSpPr/>
          <p:nvPr/>
        </p:nvCxnSpPr>
        <p:spPr>
          <a:xfrm>
            <a:off x="4253725" y="3380232"/>
            <a:ext cx="10254150" cy="0"/>
          </a:xfrm>
          <a:prstGeom prst="line">
            <a:avLst/>
          </a:prstGeom>
          <a:ln w="14288">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研究类型与范围</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866575" y="1250443"/>
            <a:ext cx="10458850" cy="2438400"/>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1300074" y="2175786"/>
            <a:ext cx="9582906"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rgbClr val="FFFFFF">
                    <a:alpha val="100000"/>
                  </a:srgbClr>
                </a:solidFill>
                <a:latin typeface="Microsoft Yahei"/>
                <a:ea typeface="Microsoft Yahei"/>
                <a:cs typeface="Microsoft Yahei"/>
              </a:rPr>
              <a:t>护理研究对于提高护理服务质量、促进患者健康和福祉具有重要意义。通过研究，可以发现新的护理理论和方法，改进现有的护理实践，提高护理工作的科学性和有效性。同时，护理研究还可以推动护理学科的发展，培养高素质的护理人才，提升护理教育的水平。</a:t>
            </a:r>
          </a:p>
        </p:txBody>
      </p:sp>
      <p:sp>
        <p:nvSpPr>
          <p:cNvPr id="4" name="TextBox 4"/>
          <p:cNvSpPr txBox="1"/>
          <p:nvPr/>
        </p:nvSpPr>
        <p:spPr>
          <a:xfrm>
            <a:off x="1300074" y="1380567"/>
            <a:ext cx="9417017" cy="8532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rgbClr val="FFFFFF">
                    <a:alpha val="100000"/>
                  </a:srgbClr>
                </a:solidFill>
                <a:latin typeface="Microsoft Yahei"/>
                <a:ea typeface="Microsoft Yahei"/>
                <a:cs typeface="Microsoft Yahei"/>
              </a:rPr>
              <a:t>重要性</a:t>
            </a:r>
          </a:p>
        </p:txBody>
      </p:sp>
      <p:sp>
        <p:nvSpPr>
          <p:cNvPr id="5" name="AutoShape 5"/>
          <p:cNvSpPr/>
          <p:nvPr/>
        </p:nvSpPr>
        <p:spPr>
          <a:xfrm>
            <a:off x="866575" y="3952506"/>
            <a:ext cx="10458850" cy="2438400"/>
          </a:xfrm>
          <a:prstGeom prst="round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1287882" y="4870218"/>
            <a:ext cx="9582150"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accent1">
                    <a:lumMod val="50000"/>
                    <a:alpha val="100000"/>
                  </a:schemeClr>
                </a:solidFill>
                <a:latin typeface="Microsoft Yahei"/>
                <a:ea typeface="Microsoft Yahei"/>
                <a:cs typeface="Microsoft Yahei"/>
              </a:rPr>
              <a:t>护理研究对于推动护理事业的发展具有深远的影响。通过研究，可以了解患者的需求和期望，为患者提供更加个性化和人性化的护理服务。同时，护理研究还可以促进跨学科的合作与交流，推动医学和健康领域的发展，为人类的健康事业做出贡献。</a:t>
            </a:r>
          </a:p>
        </p:txBody>
      </p:sp>
      <p:sp>
        <p:nvSpPr>
          <p:cNvPr id="7" name="TextBox 7"/>
          <p:cNvSpPr txBox="1"/>
          <p:nvPr/>
        </p:nvSpPr>
        <p:spPr>
          <a:xfrm>
            <a:off x="1287882" y="4099383"/>
            <a:ext cx="9677400" cy="7239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chemeClr val="accent1">
                    <a:alpha val="100000"/>
                  </a:schemeClr>
                </a:solidFill>
                <a:latin typeface="Microsoft Yahei"/>
                <a:ea typeface="Microsoft Yahei"/>
                <a:cs typeface="Microsoft Yahei"/>
              </a:rPr>
              <a:t>意义</a:t>
            </a:r>
          </a:p>
        </p:txBody>
      </p:sp>
      <p:cxnSp>
        <p:nvCxnSpPr>
          <p:cNvPr id="8" name="Connector 8"/>
          <p:cNvCxnSpPr/>
          <p:nvPr/>
        </p:nvCxnSpPr>
        <p:spPr>
          <a:xfrm>
            <a:off x="1473659" y="4829453"/>
            <a:ext cx="9220298" cy="0"/>
          </a:xfrm>
          <a:prstGeom prst="line">
            <a:avLst/>
          </a:prstGeom>
          <a:ln w="9525">
            <a:solidFill>
              <a:schemeClr val="accent1"/>
            </a:solidFill>
            <a:prstDash val="solid"/>
            <a:headEnd type="oval"/>
            <a:tailEnd type="none"/>
          </a:ln>
        </p:spPr>
        <p:style>
          <a:lnRef idx="0">
            <a:schemeClr val="accent1"/>
          </a:lnRef>
          <a:fillRef idx="1">
            <a:schemeClr val="accent1"/>
          </a:fillRef>
          <a:effectRef idx="0">
            <a:schemeClr val="accent1"/>
          </a:effectRef>
          <a:fontRef idx="minor">
            <a:schemeClr val="lt1"/>
          </a:fontRef>
        </p:style>
      </p:cxnSp>
      <p:cxnSp>
        <p:nvCxnSpPr>
          <p:cNvPr id="9" name="Connector 9"/>
          <p:cNvCxnSpPr/>
          <p:nvPr/>
        </p:nvCxnSpPr>
        <p:spPr>
          <a:xfrm>
            <a:off x="1481378" y="2175786"/>
            <a:ext cx="9220298" cy="0"/>
          </a:xfrm>
          <a:prstGeom prst="line">
            <a:avLst/>
          </a:prstGeom>
          <a:ln w="9525">
            <a:solidFill>
              <a:schemeClr val="accent1">
                <a:lumMod val="20000"/>
                <a:lumOff val="80000"/>
              </a:schemeClr>
            </a:solidFill>
            <a:prstDash val="solid"/>
            <a:headEnd type="oval"/>
            <a:tailEnd type="none"/>
          </a:ln>
        </p:spPr>
        <p:style>
          <a:lnRef idx="0">
            <a:schemeClr val="accent1"/>
          </a:lnRef>
          <a:fillRef idx="1">
            <a:schemeClr val="accent1"/>
          </a:fillRef>
          <a:effectRef idx="0">
            <a:schemeClr val="accent1"/>
          </a:effectRef>
          <a:fontRef idx="minor">
            <a:schemeClr val="lt1"/>
          </a:fontRef>
        </p:style>
      </p:cxnSp>
      <p:grpSp>
        <p:nvGrpSpPr>
          <p:cNvPr id="10" name="Group 10"/>
          <p:cNvGrpSpPr/>
          <p:nvPr/>
        </p:nvGrpSpPr>
        <p:grpSpPr>
          <a:xfrm>
            <a:off x="454963" y="93878"/>
            <a:ext cx="10641129" cy="914400"/>
            <a:chOff x="454963" y="93878"/>
            <a:chExt cx="10641129" cy="914400"/>
          </a:xfrm>
        </p:grpSpPr>
        <p:sp>
          <p:nvSpPr>
            <p:cNvPr id="11" name="AutoShape 1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TextBox 3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研究的重要性与意义</a:t>
              </a:r>
            </a:p>
          </p:txBody>
        </p:sp>
      </p:gr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2578735" y="1598295"/>
            <a:ext cx="7034530" cy="3661410"/>
          </a:xfrm>
          <a:prstGeom prst="rect">
            <a:avLst/>
          </a:prstGeom>
          <a:noFill/>
          <a:ln w="57150">
            <a:solidFill>
              <a:schemeClr val="accent1">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3" name="AutoShape 3"/>
          <p:cNvSpPr/>
          <p:nvPr/>
        </p:nvSpPr>
        <p:spPr>
          <a:xfrm>
            <a:off x="4270600" y="1598295"/>
            <a:ext cx="3650800" cy="114022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13513434" y="7029364"/>
            <a:ext cx="834390" cy="354330"/>
          </a:xfrm>
          <a:prstGeom prst="rect">
            <a:avLst/>
          </a:prstGeom>
          <a:noFill/>
        </p:spPr>
        <p:txBody>
          <a:bodyPr vert="horz" wrap="non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defRPr/>
            </a:pPr>
            <a:r>
              <a:rPr lang="en-US" sz="1704">
                <a:solidFill>
                  <a:srgbClr val="000000">
                    <a:alpha val="100000"/>
                  </a:srgbClr>
                </a:solidFill>
                <a:latin typeface="Microsoft Yahei"/>
                <a:ea typeface="Microsoft Yahei"/>
                <a:cs typeface="Microsoft Yahei"/>
              </a:rPr>
              <a:t>延时符</a:t>
            </a:r>
            <a:endParaRPr lang="en-US" sz="1100"/>
          </a:p>
        </p:txBody>
      </p:sp>
      <p:grpSp>
        <p:nvGrpSpPr>
          <p:cNvPr id="5" name="Group 5"/>
          <p:cNvGrpSpPr/>
          <p:nvPr/>
        </p:nvGrpSpPr>
        <p:grpSpPr>
          <a:xfrm>
            <a:off x="4023413" y="1756561"/>
            <a:ext cx="4145173" cy="823690"/>
            <a:chOff x="4023413" y="1756561"/>
            <a:chExt cx="4145173" cy="823690"/>
          </a:xfrm>
        </p:grpSpPr>
        <p:sp>
          <p:nvSpPr>
            <p:cNvPr id="6" name="TextBox 6"/>
            <p:cNvSpPr txBox="1"/>
            <p:nvPr/>
          </p:nvSpPr>
          <p:spPr>
            <a:xfrm>
              <a:off x="4023413" y="1756561"/>
              <a:ext cx="4145173" cy="823690"/>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3600" b="1">
                  <a:solidFill>
                    <a:srgbClr val="FFFFFF">
                      <a:alpha val="100000"/>
                    </a:srgbClr>
                  </a:solidFill>
                  <a:latin typeface="Microsoft Yahei"/>
                  <a:ea typeface="Microsoft Yahei"/>
                  <a:cs typeface="Microsoft Yahei"/>
                </a:rPr>
                <a:t>02</a:t>
              </a:r>
            </a:p>
          </p:txBody>
        </p:sp>
      </p:grpSp>
      <p:sp>
        <p:nvSpPr>
          <p:cNvPr id="7" name="TextBox 7"/>
          <p:cNvSpPr txBox="1"/>
          <p:nvPr/>
        </p:nvSpPr>
        <p:spPr>
          <a:xfrm>
            <a:off x="2996924" y="3138126"/>
            <a:ext cx="6198152" cy="1708246"/>
          </a:xfrm>
          <a:prstGeom prst="rect">
            <a:avLst/>
          </a:prstGeom>
        </p:spPr>
        <p:txBody>
          <a:bodyPr vert="horz" wrap="square" lIns="91440" tIns="45720" rIns="91440" bIns="45720"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pPr>
            <a:r>
              <a:rPr lang="en-US" sz="3600">
                <a:solidFill>
                  <a:schemeClr val="accent1">
                    <a:alpha val="100000"/>
                  </a:schemeClr>
                </a:solidFill>
                <a:latin typeface="Microsoft Yahei"/>
                <a:ea typeface="Microsoft Yahei"/>
                <a:cs typeface="Microsoft Yahei"/>
              </a:rPr>
              <a:t>护理研究方法</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6185766" y="1751287"/>
            <a:ext cx="5242663" cy="4234459"/>
          </a:xfrm>
          <a:prstGeom prst="roundRect">
            <a:avLst/>
          </a:prstGeom>
          <a:solidFill>
            <a:schemeClr val="accent2">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763571" y="1751287"/>
            <a:ext cx="5242663" cy="4234459"/>
          </a:xfrm>
          <a:prstGeom prst="round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4530718" y="2430558"/>
            <a:ext cx="3130564" cy="3130564"/>
          </a:xfrm>
          <a:prstGeom prst="ellipse">
            <a:avLst/>
          </a:prstGeom>
          <a:solidFill>
            <a:srgbClr val="FFFFFF">
              <a:alpha val="5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4721546" y="2621386"/>
            <a:ext cx="2748908" cy="2748908"/>
          </a:xfrm>
          <a:prstGeom prst="ellipse">
            <a:avLst/>
          </a:pr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4879259" y="2959520"/>
            <a:ext cx="2253950" cy="20726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7650" b="1">
                <a:solidFill>
                  <a:srgbClr val="FFFFFF">
                    <a:alpha val="100000"/>
                  </a:srgbClr>
                </a:solidFill>
                <a:latin typeface="Microsoft Yahei"/>
                <a:ea typeface="Microsoft Yahei"/>
                <a:cs typeface="Microsoft Yahei"/>
              </a:rPr>
              <a:t>VS</a:t>
            </a:r>
          </a:p>
        </p:txBody>
      </p:sp>
      <p:cxnSp>
        <p:nvCxnSpPr>
          <p:cNvPr id="7" name="Connector 7"/>
          <p:cNvCxnSpPr/>
          <p:nvPr/>
        </p:nvCxnSpPr>
        <p:spPr>
          <a:xfrm>
            <a:off x="1214515" y="2855191"/>
            <a:ext cx="2856056" cy="0"/>
          </a:xfrm>
          <a:prstGeom prst="line">
            <a:avLst/>
          </a:prstGeom>
          <a:ln w="9525">
            <a:solidFill>
              <a:srgbClr val="FFFFFF">
                <a:alpha val="100000"/>
              </a:srgbClr>
            </a:solidFill>
            <a:prstDash val="solid"/>
            <a:headEnd type="oval"/>
            <a:tailEnd type="none"/>
          </a:ln>
        </p:spPr>
      </p:cxnSp>
      <p:sp>
        <p:nvSpPr>
          <p:cNvPr id="8" name="TextBox 8"/>
          <p:cNvSpPr txBox="1"/>
          <p:nvPr/>
        </p:nvSpPr>
        <p:spPr>
          <a:xfrm>
            <a:off x="1085072" y="2931894"/>
            <a:ext cx="3263018" cy="28041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观察法是一种通过直接观察和记录研究对象的行为、反应和表现的研究方法。</a:t>
            </a:r>
          </a:p>
        </p:txBody>
      </p:sp>
      <p:sp>
        <p:nvSpPr>
          <p:cNvPr id="9" name="TextBox 9"/>
          <p:cNvSpPr txBox="1"/>
          <p:nvPr/>
        </p:nvSpPr>
        <p:spPr>
          <a:xfrm>
            <a:off x="6389233" y="2064798"/>
            <a:ext cx="4714875" cy="7239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pPr>
            <a:r>
              <a:rPr lang="en-US" sz="2014" b="1">
                <a:solidFill>
                  <a:schemeClr val="accent1">
                    <a:alpha val="100000"/>
                  </a:schemeClr>
                </a:solidFill>
                <a:latin typeface="Microsoft Yahei"/>
                <a:ea typeface="Microsoft Yahei"/>
                <a:cs typeface="Microsoft Yahei"/>
              </a:rPr>
              <a:t>详细描述</a:t>
            </a:r>
          </a:p>
        </p:txBody>
      </p:sp>
      <p:cxnSp>
        <p:nvCxnSpPr>
          <p:cNvPr id="10" name="Connector 10"/>
          <p:cNvCxnSpPr/>
          <p:nvPr/>
        </p:nvCxnSpPr>
        <p:spPr>
          <a:xfrm>
            <a:off x="8117660" y="2855191"/>
            <a:ext cx="2856056" cy="0"/>
          </a:xfrm>
          <a:prstGeom prst="line">
            <a:avLst/>
          </a:prstGeom>
          <a:ln w="9525">
            <a:solidFill>
              <a:schemeClr val="accent1"/>
            </a:solidFill>
            <a:prstDash val="solid"/>
            <a:headEnd type="none"/>
            <a:tailEnd type="oval"/>
          </a:ln>
        </p:spPr>
        <p:style>
          <a:lnRef idx="0">
            <a:schemeClr val="accent1"/>
          </a:lnRef>
          <a:fillRef idx="1">
            <a:schemeClr val="accent1"/>
          </a:fillRef>
          <a:effectRef idx="0">
            <a:schemeClr val="accent1"/>
          </a:effectRef>
          <a:fontRef idx="minor">
            <a:schemeClr val="lt1"/>
          </a:fontRef>
        </p:style>
      </p:cxnSp>
      <p:sp>
        <p:nvSpPr>
          <p:cNvPr id="11" name="TextBox 11"/>
          <p:cNvSpPr txBox="1"/>
          <p:nvPr/>
        </p:nvSpPr>
        <p:spPr>
          <a:xfrm>
            <a:off x="7817683" y="2931894"/>
            <a:ext cx="3286125" cy="2819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accent1">
                    <a:lumMod val="50000"/>
                    <a:alpha val="100000"/>
                  </a:schemeClr>
                </a:solidFill>
                <a:latin typeface="Microsoft Yahei"/>
                <a:ea typeface="Microsoft Yahei"/>
                <a:cs typeface="Microsoft Yahei"/>
              </a:rPr>
              <a:t>观察法在护理研究中常用于收集关于患者行为、护理效果和护理过程等方面的数据。观察者通过直接观察患者的表现、护理操作和护理效果等，记录相关信息，并对数据进行整理和分析，以得出研究结论。观察法具有直接、客观和真实等优点，但也可能存在主观性和误差。</a:t>
            </a:r>
          </a:p>
        </p:txBody>
      </p:sp>
      <p:sp>
        <p:nvSpPr>
          <p:cNvPr id="12" name="TextBox 12"/>
          <p:cNvSpPr txBox="1"/>
          <p:nvPr/>
        </p:nvSpPr>
        <p:spPr>
          <a:xfrm>
            <a:off x="1085072" y="2064798"/>
            <a:ext cx="4150786" cy="8532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rgbClr val="FFFFFF">
                    <a:alpha val="100000"/>
                  </a:srgbClr>
                </a:solidFill>
                <a:latin typeface="Microsoft Yahei"/>
                <a:ea typeface="Microsoft Yahei"/>
                <a:cs typeface="Microsoft Yahei"/>
              </a:rPr>
              <a:t>总结词</a:t>
            </a:r>
          </a:p>
        </p:txBody>
      </p:sp>
      <p:grpSp>
        <p:nvGrpSpPr>
          <p:cNvPr id="13" name="Group 13"/>
          <p:cNvGrpSpPr/>
          <p:nvPr/>
        </p:nvGrpSpPr>
        <p:grpSpPr>
          <a:xfrm>
            <a:off x="454963" y="93878"/>
            <a:ext cx="10641129" cy="914400"/>
            <a:chOff x="454963" y="93878"/>
            <a:chExt cx="10641129" cy="914400"/>
          </a:xfrm>
        </p:grpSpPr>
        <p:sp>
          <p:nvSpPr>
            <p:cNvPr id="14" name="AutoShape 14"/>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TextBox 34"/>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观察法</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6270200" y="1337640"/>
            <a:ext cx="5127218" cy="4704522"/>
          </a:xfrm>
          <a:prstGeom prst="rect">
            <a:avLst/>
          </a:prstGeom>
          <a:solidFill>
            <a:schemeClr val="accent1">
              <a:lumMod val="60000"/>
              <a:lumOff val="40000"/>
              <a:alpha val="12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763829" y="1337640"/>
            <a:ext cx="5127218" cy="4704522"/>
          </a:xfrm>
          <a:prstGeom prst="rect">
            <a:avLst/>
          </a:prstGeom>
          <a:solidFill>
            <a:schemeClr val="accent1">
              <a:lumMod val="60000"/>
              <a:lumOff val="40000"/>
              <a:alpha val="12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756128" y="1337640"/>
            <a:ext cx="2037627" cy="505943"/>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2385959" y="1337640"/>
            <a:ext cx="663153" cy="505943"/>
          </a:xfrm>
          <a:prstGeom prst="parallelogram">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6270200" y="1337640"/>
            <a:ext cx="2037627" cy="505943"/>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7900031" y="1337640"/>
            <a:ext cx="663153" cy="505943"/>
          </a:xfrm>
          <a:prstGeom prst="parallelogram">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TextBox 8"/>
          <p:cNvSpPr txBox="1"/>
          <p:nvPr/>
        </p:nvSpPr>
        <p:spPr>
          <a:xfrm>
            <a:off x="1027151" y="1991575"/>
            <a:ext cx="4600575" cy="1800225"/>
          </a:xfrm>
          <a:prstGeom prst="rect">
            <a:avLst/>
          </a:prstGeom>
        </p:spPr>
        <p:txBody>
          <a:bodyPr vert="horz" wrap="square" lIns="123825" tIns="123825" rIns="57150" bIns="1238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总结词</a:t>
            </a:r>
          </a:p>
        </p:txBody>
      </p:sp>
      <p:sp>
        <p:nvSpPr>
          <p:cNvPr id="9" name="TextBox 9"/>
          <p:cNvSpPr txBox="1"/>
          <p:nvPr/>
        </p:nvSpPr>
        <p:spPr>
          <a:xfrm>
            <a:off x="1027151" y="3277450"/>
            <a:ext cx="4600575" cy="2484120"/>
          </a:xfrm>
          <a:prstGeom prst="rect">
            <a:avLst/>
          </a:prstGeom>
        </p:spPr>
        <p:txBody>
          <a:bodyPr vert="horz" wrap="square" lIns="123825" tIns="123825" rIns="57150" bIns="1238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实验法是一种通过控制实验条件来研究变量之间因果关系的研究方法。</a:t>
            </a:r>
          </a:p>
        </p:txBody>
      </p:sp>
      <p:sp>
        <p:nvSpPr>
          <p:cNvPr id="10" name="TextBox 10"/>
          <p:cNvSpPr txBox="1"/>
          <p:nvPr/>
        </p:nvSpPr>
        <p:spPr>
          <a:xfrm>
            <a:off x="1218180" y="1247318"/>
            <a:ext cx="1167779" cy="6705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1950" b="1">
                <a:solidFill>
                  <a:srgbClr val="FFFFFF">
                    <a:alpha val="100000"/>
                  </a:srgbClr>
                </a:solidFill>
                <a:latin typeface="Microsoft Yahei"/>
                <a:ea typeface="Microsoft Yahei"/>
                <a:cs typeface="Microsoft Yahei"/>
              </a:rPr>
              <a:t>要点一</a:t>
            </a:r>
          </a:p>
        </p:txBody>
      </p:sp>
      <p:sp>
        <p:nvSpPr>
          <p:cNvPr id="11" name="TextBox 11"/>
          <p:cNvSpPr txBox="1"/>
          <p:nvPr/>
        </p:nvSpPr>
        <p:spPr>
          <a:xfrm>
            <a:off x="6775216" y="1261999"/>
            <a:ext cx="1167779" cy="6705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1950" b="1">
                <a:solidFill>
                  <a:srgbClr val="FFFFFF">
                    <a:alpha val="100000"/>
                  </a:srgbClr>
                </a:solidFill>
                <a:latin typeface="Microsoft Yahei"/>
                <a:ea typeface="Microsoft Yahei"/>
                <a:cs typeface="Microsoft Yahei"/>
              </a:rPr>
              <a:t>要点二</a:t>
            </a:r>
          </a:p>
        </p:txBody>
      </p:sp>
      <p:sp>
        <p:nvSpPr>
          <p:cNvPr id="12" name="TextBox 12"/>
          <p:cNvSpPr txBox="1"/>
          <p:nvPr/>
        </p:nvSpPr>
        <p:spPr>
          <a:xfrm>
            <a:off x="6533522" y="1991575"/>
            <a:ext cx="4600575" cy="12858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详细描述</a:t>
            </a:r>
          </a:p>
        </p:txBody>
      </p:sp>
      <p:sp>
        <p:nvSpPr>
          <p:cNvPr id="13" name="TextBox 13"/>
          <p:cNvSpPr txBox="1"/>
          <p:nvPr/>
        </p:nvSpPr>
        <p:spPr>
          <a:xfrm>
            <a:off x="6547810" y="3277450"/>
            <a:ext cx="4572000" cy="2484120"/>
          </a:xfrm>
          <a:prstGeom prst="rect">
            <a:avLst/>
          </a:prstGeom>
        </p:spPr>
        <p:txBody>
          <a:bodyPr vert="horz" wrap="square" lIns="123825" tIns="123825" rIns="57150" bIns="1238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实验法在护理研究中常用于测试干预措施的效果，如新的护理技术、护理程序或护理教育方案等。实验法通过设立对照组、实验组和控制组等，控制实验条件，对实验组进行干预，然后比较各组之间的差异，以评估干预措施的效果。实验法具有较高的控制性和可重复性，但也可能存在伦理和实际操作上的限制。</a:t>
            </a:r>
          </a:p>
        </p:txBody>
      </p:sp>
      <p:sp>
        <p:nvSpPr>
          <p:cNvPr id="14" name="AutoShape 14"/>
          <p:cNvSpPr/>
          <p:nvPr/>
        </p:nvSpPr>
        <p:spPr>
          <a:xfrm>
            <a:off x="507874" y="6318935"/>
            <a:ext cx="701468" cy="122998"/>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454963" y="6318935"/>
            <a:ext cx="122998" cy="122998"/>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1137715" y="6318935"/>
            <a:ext cx="122998" cy="122998"/>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7" name="Connector 17"/>
          <p:cNvCxnSpPr/>
          <p:nvPr/>
        </p:nvCxnSpPr>
        <p:spPr>
          <a:xfrm>
            <a:off x="1209343" y="6393165"/>
            <a:ext cx="10991852" cy="0"/>
          </a:xfrm>
          <a:prstGeom prst="line">
            <a:avLst/>
          </a:prstGeom>
          <a:ln w="14288">
            <a:solidFill>
              <a:schemeClr val="accent2"/>
            </a:solidFill>
            <a:prstDash val="dash"/>
            <a:headEnd type="none"/>
            <a:tailEnd type="none"/>
          </a:ln>
        </p:spPr>
        <p:style>
          <a:lnRef idx="0">
            <a:schemeClr val="accent2"/>
          </a:lnRef>
          <a:fillRef idx="1">
            <a:schemeClr val="accent2"/>
          </a:fillRef>
          <a:effectRef idx="0">
            <a:schemeClr val="accent2"/>
          </a:effectRef>
          <a:fontRef idx="minor">
            <a:schemeClr val="lt1"/>
          </a:fontRef>
        </p:style>
      </p:cxnSp>
      <p:grpSp>
        <p:nvGrpSpPr>
          <p:cNvPr id="18" name="Group 18"/>
          <p:cNvGrpSpPr/>
          <p:nvPr/>
        </p:nvGrpSpPr>
        <p:grpSpPr>
          <a:xfrm>
            <a:off x="454963" y="93878"/>
            <a:ext cx="10641129" cy="914400"/>
            <a:chOff x="454963" y="93878"/>
            <a:chExt cx="10641129" cy="914400"/>
          </a:xfrm>
        </p:grpSpPr>
        <p:sp>
          <p:nvSpPr>
            <p:cNvPr id="19" name="AutoShape 19"/>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TextBox 39"/>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实验法</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4543457" y="1876457"/>
            <a:ext cx="3105086" cy="3105086"/>
          </a:xfrm>
          <a:prstGeom prst="ellipse">
            <a:avLst/>
          </a:prstGeom>
          <a:solidFill>
            <a:schemeClr val="accent2">
              <a:alpha val="29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4838682" y="2171682"/>
            <a:ext cx="2514635" cy="2514635"/>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797329" y="1537698"/>
            <a:ext cx="3466777"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325" b="1">
                <a:solidFill>
                  <a:schemeClr val="accent1">
                    <a:alpha val="100000"/>
                  </a:schemeClr>
                </a:solidFill>
                <a:latin typeface="Microsoft Yahei"/>
                <a:ea typeface="Microsoft Yahei"/>
                <a:cs typeface="Microsoft Yahei"/>
              </a:rPr>
              <a:t>总结词</a:t>
            </a:r>
          </a:p>
        </p:txBody>
      </p:sp>
      <p:sp>
        <p:nvSpPr>
          <p:cNvPr id="5" name="TextBox 5"/>
          <p:cNvSpPr txBox="1"/>
          <p:nvPr/>
        </p:nvSpPr>
        <p:spPr>
          <a:xfrm>
            <a:off x="797329" y="2820233"/>
            <a:ext cx="3466777" cy="341833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alpha val="100000"/>
                  </a:schemeClr>
                </a:solidFill>
                <a:latin typeface="Microsoft Yahei"/>
                <a:ea typeface="Microsoft Yahei"/>
                <a:cs typeface="Microsoft Yahei"/>
              </a:rPr>
              <a:t>调查法是一种通过问卷、访谈等方式收集研究对象有关信息和数据的研究方法。</a:t>
            </a:r>
          </a:p>
        </p:txBody>
      </p:sp>
      <p:sp>
        <p:nvSpPr>
          <p:cNvPr id="6" name="TextBox 6"/>
          <p:cNvSpPr txBox="1"/>
          <p:nvPr/>
        </p:nvSpPr>
        <p:spPr>
          <a:xfrm>
            <a:off x="7936144" y="1537698"/>
            <a:ext cx="3466777"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pPr>
            <a:r>
              <a:rPr lang="en-US" sz="2325" b="1">
                <a:solidFill>
                  <a:schemeClr val="accent1">
                    <a:alpha val="100000"/>
                  </a:schemeClr>
                </a:solidFill>
                <a:latin typeface="Microsoft Yahei"/>
                <a:ea typeface="Microsoft Yahei"/>
                <a:cs typeface="Microsoft Yahei"/>
              </a:rPr>
              <a:t>详细描述</a:t>
            </a:r>
          </a:p>
        </p:txBody>
      </p:sp>
      <p:sp>
        <p:nvSpPr>
          <p:cNvPr id="7" name="TextBox 7"/>
          <p:cNvSpPr txBox="1"/>
          <p:nvPr/>
        </p:nvSpPr>
        <p:spPr>
          <a:xfrm>
            <a:off x="7936144" y="2820233"/>
            <a:ext cx="3466777" cy="341833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86000"/>
              </a:lnSpc>
            </a:pPr>
            <a:r>
              <a:rPr lang="en-US" sz="1350">
                <a:solidFill>
                  <a:schemeClr val="dk1">
                    <a:alpha val="100000"/>
                  </a:schemeClr>
                </a:solidFill>
                <a:latin typeface="Microsoft Yahei"/>
                <a:ea typeface="Microsoft Yahei"/>
                <a:cs typeface="Microsoft Yahei"/>
              </a:rPr>
              <a:t>调查法在护理研究中常用于了解患者的需求、态度和行为等方面的信息。调查者通过设计问卷或访谈提纲，对研究对象进行调查，收集相关信息，并对数据进行整理和分析，以得出研究结论。调查法具有方便、快捷和可重复性等优点，但也可能存在样本选择偏差和调查工具信度与效度的问题。</a:t>
            </a:r>
          </a:p>
        </p:txBody>
      </p:sp>
      <p:sp>
        <p:nvSpPr>
          <p:cNvPr id="8" name="Freeform 8"/>
          <p:cNvSpPr/>
          <p:nvPr/>
        </p:nvSpPr>
        <p:spPr>
          <a:xfrm>
            <a:off x="5503755" y="2836755"/>
            <a:ext cx="1184490" cy="1184490"/>
          </a:xfrm>
          <a:custGeom>
            <a:rect l="l" t="t" r="r" b="b"/>
            <a:pathLst>
              <a:path w="304800" h="304800">
                <a:moveTo>
                  <a:pt x="0" y="209550"/>
                </a:moveTo>
                <a:lnTo>
                  <a:pt x="152410" y="247650"/>
                </a:lnTo>
                <a:lnTo>
                  <a:pt x="304800" y="209550"/>
                </a:lnTo>
                <a:lnTo>
                  <a:pt x="304800" y="247650"/>
                </a:lnTo>
                <a:lnTo>
                  <a:pt x="152410" y="285750"/>
                </a:lnTo>
                <a:lnTo>
                  <a:pt x="0" y="247650"/>
                </a:lnTo>
                <a:close/>
                <a:moveTo>
                  <a:pt x="0" y="133350"/>
                </a:moveTo>
                <a:lnTo>
                  <a:pt x="152410" y="171450"/>
                </a:lnTo>
                <a:lnTo>
                  <a:pt x="304800" y="133350"/>
                </a:lnTo>
                <a:lnTo>
                  <a:pt x="304800" y="171450"/>
                </a:lnTo>
                <a:lnTo>
                  <a:pt x="152410" y="209550"/>
                </a:lnTo>
                <a:lnTo>
                  <a:pt x="0" y="171450"/>
                </a:lnTo>
                <a:close/>
                <a:moveTo>
                  <a:pt x="0" y="57150"/>
                </a:moveTo>
                <a:lnTo>
                  <a:pt x="152410" y="19050"/>
                </a:lnTo>
                <a:lnTo>
                  <a:pt x="304800" y="57150"/>
                </a:lnTo>
                <a:lnTo>
                  <a:pt x="304800" y="95250"/>
                </a:lnTo>
                <a:lnTo>
                  <a:pt x="152410" y="133350"/>
                </a:lnTo>
                <a:lnTo>
                  <a:pt x="0" y="9525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9" name="Group 9"/>
          <p:cNvGrpSpPr/>
          <p:nvPr/>
        </p:nvGrpSpPr>
        <p:grpSpPr>
          <a:xfrm>
            <a:off x="454963" y="93878"/>
            <a:ext cx="10641129" cy="914400"/>
            <a:chOff x="454963" y="93878"/>
            <a:chExt cx="10641129" cy="914400"/>
          </a:xfrm>
        </p:grpSpPr>
        <p:sp>
          <p:nvSpPr>
            <p:cNvPr id="10" name="AutoShape 10"/>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TextBox 3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调查法</a:t>
              </a:r>
            </a:p>
          </p:txBody>
        </p:sp>
      </p:gr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454963" y="93878"/>
            <a:ext cx="10641129" cy="914400"/>
            <a:chOff x="454963" y="93878"/>
            <a:chExt cx="10641129" cy="914400"/>
          </a:xfrm>
        </p:grpSpPr>
        <p:sp>
          <p:nvSpPr>
            <p:cNvPr id="3" name="AutoShape 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TextBox 2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文献法</a:t>
              </a:r>
            </a:p>
          </p:txBody>
        </p:sp>
      </p:grpSp>
      <p:grpSp>
        <p:nvGrpSpPr>
          <p:cNvPr id="24" name="Group 24"/>
          <p:cNvGrpSpPr/>
          <p:nvPr/>
        </p:nvGrpSpPr>
        <p:grpSpPr>
          <a:xfrm>
            <a:off x="3561535" y="2061200"/>
            <a:ext cx="7382690" cy="1531407"/>
            <a:chOff x="3561535" y="2061200"/>
            <a:chExt cx="7382690" cy="1531407"/>
          </a:xfrm>
        </p:grpSpPr>
        <p:sp>
          <p:nvSpPr>
            <p:cNvPr id="25" name="TextBox 25"/>
            <p:cNvSpPr txBox="1"/>
            <p:nvPr/>
          </p:nvSpPr>
          <p:spPr>
            <a:xfrm>
              <a:off x="3561535" y="2061200"/>
              <a:ext cx="7382690" cy="1531407"/>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1500">
                  <a:solidFill>
                    <a:schemeClr val="dk1">
                      <a:alpha val="100000"/>
                    </a:schemeClr>
                  </a:solidFill>
                  <a:latin typeface="Microsoft Yahei"/>
                  <a:ea typeface="Microsoft Yahei"/>
                  <a:cs typeface="Microsoft Yahei"/>
                </a:rPr>
                <a:t>文献法是一种通过查阅和分析文献资料来研究某一领域的发展状况和趋势的研究方法。</a:t>
              </a:r>
            </a:p>
          </p:txBody>
        </p:sp>
      </p:grpSp>
      <p:grpSp>
        <p:nvGrpSpPr>
          <p:cNvPr id="26" name="Group 26"/>
          <p:cNvGrpSpPr/>
          <p:nvPr/>
        </p:nvGrpSpPr>
        <p:grpSpPr>
          <a:xfrm>
            <a:off x="3561535" y="1520189"/>
            <a:ext cx="7382690" cy="490334"/>
            <a:chOff x="3561535" y="1520189"/>
            <a:chExt cx="7382690" cy="490334"/>
          </a:xfrm>
        </p:grpSpPr>
        <p:sp>
          <p:nvSpPr>
            <p:cNvPr id="27" name="TextBox 27"/>
            <p:cNvSpPr txBox="1"/>
            <p:nvPr/>
          </p:nvSpPr>
          <p:spPr>
            <a:xfrm>
              <a:off x="3561535" y="1520189"/>
              <a:ext cx="7382690" cy="49033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chemeClr val="accent1">
                      <a:alpha val="100000"/>
                    </a:schemeClr>
                  </a:solidFill>
                  <a:latin typeface="Microsoft Yahei"/>
                  <a:ea typeface="Microsoft Yahei"/>
                  <a:cs typeface="Microsoft Yahei"/>
                </a:rPr>
                <a:t>总结词</a:t>
              </a:r>
            </a:p>
          </p:txBody>
        </p:sp>
      </p:grpSp>
      <p:grpSp>
        <p:nvGrpSpPr>
          <p:cNvPr id="28" name="Group 28"/>
          <p:cNvGrpSpPr/>
          <p:nvPr/>
        </p:nvGrpSpPr>
        <p:grpSpPr>
          <a:xfrm>
            <a:off x="3561535" y="4422893"/>
            <a:ext cx="7382690" cy="1531407"/>
            <a:chOff x="3561535" y="4422893"/>
            <a:chExt cx="7382690" cy="1531407"/>
          </a:xfrm>
        </p:grpSpPr>
        <p:sp>
          <p:nvSpPr>
            <p:cNvPr id="29" name="TextBox 29"/>
            <p:cNvSpPr txBox="1"/>
            <p:nvPr/>
          </p:nvSpPr>
          <p:spPr>
            <a:xfrm>
              <a:off x="3561535" y="4422893"/>
              <a:ext cx="7382690" cy="1531407"/>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1500">
                  <a:solidFill>
                    <a:schemeClr val="dk1">
                      <a:alpha val="100000"/>
                    </a:schemeClr>
                  </a:solidFill>
                  <a:latin typeface="Microsoft Yahei"/>
                  <a:ea typeface="Microsoft Yahei"/>
                  <a:cs typeface="Microsoft Yahei"/>
                </a:rPr>
                <a:t>文献法在护理研究中常用于回顾性研究和理论构建等。研究者通过查阅和分析相关文献资料，了解某一领域的研究现状、发展历程和趋势等，并对相关资料进行整理和分析，以得出研究结论。文献法具有全面、系统和深入等优点，但也可能存在资料来源和质量参差不齐的问题。</a:t>
              </a:r>
            </a:p>
          </p:txBody>
        </p:sp>
      </p:grpSp>
      <p:grpSp>
        <p:nvGrpSpPr>
          <p:cNvPr id="30" name="Group 30"/>
          <p:cNvGrpSpPr/>
          <p:nvPr/>
        </p:nvGrpSpPr>
        <p:grpSpPr>
          <a:xfrm>
            <a:off x="3561535" y="3881882"/>
            <a:ext cx="7382690" cy="490334"/>
            <a:chOff x="3561535" y="3881882"/>
            <a:chExt cx="7382690" cy="490334"/>
          </a:xfrm>
        </p:grpSpPr>
        <p:sp>
          <p:nvSpPr>
            <p:cNvPr id="31" name="TextBox 31"/>
            <p:cNvSpPr txBox="1"/>
            <p:nvPr/>
          </p:nvSpPr>
          <p:spPr>
            <a:xfrm>
              <a:off x="3561535" y="3881882"/>
              <a:ext cx="7382690" cy="49033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chemeClr val="accent1">
                      <a:alpha val="100000"/>
                    </a:schemeClr>
                  </a:solidFill>
                  <a:latin typeface="Microsoft Yahei"/>
                  <a:ea typeface="Microsoft Yahei"/>
                  <a:cs typeface="Microsoft Yahei"/>
                </a:rPr>
                <a:t>详细描述</a:t>
              </a:r>
            </a:p>
          </p:txBody>
        </p:sp>
      </p:grpSp>
      <p:sp>
        <p:nvSpPr>
          <p:cNvPr id="32" name="AutoShape 32"/>
          <p:cNvSpPr/>
          <p:nvPr/>
        </p:nvSpPr>
        <p:spPr>
          <a:xfrm>
            <a:off x="1075314" y="4179055"/>
            <a:ext cx="1747957" cy="174795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1075314" y="1789318"/>
            <a:ext cx="1747957" cy="174795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Freeform 34"/>
          <p:cNvSpPr/>
          <p:nvPr/>
        </p:nvSpPr>
        <p:spPr>
          <a:xfrm>
            <a:off x="1537812" y="4641553"/>
            <a:ext cx="822960" cy="822960"/>
          </a:xfrm>
          <a:custGeom>
            <a:rect l="l" t="t" r="r" b="b"/>
            <a:pathLst>
              <a:path w="304800" h="304800">
                <a:moveTo>
                  <a:pt x="304800" y="171155"/>
                </a:moveTo>
                <a:lnTo>
                  <a:pt x="304800" y="133055"/>
                </a:lnTo>
                <a:lnTo>
                  <a:pt x="259261" y="114081"/>
                </a:lnTo>
                <a:cubicBezTo>
                  <a:pt x="257994" y="110509"/>
                  <a:pt x="256661" y="107051"/>
                  <a:pt x="255022" y="103661"/>
                </a:cubicBezTo>
                <a:lnTo>
                  <a:pt x="273406" y="57893"/>
                </a:lnTo>
                <a:lnTo>
                  <a:pt x="246459" y="30956"/>
                </a:lnTo>
                <a:lnTo>
                  <a:pt x="201101" y="49635"/>
                </a:lnTo>
                <a:cubicBezTo>
                  <a:pt x="197644" y="47958"/>
                  <a:pt x="194110" y="46549"/>
                  <a:pt x="190462" y="45244"/>
                </a:cubicBezTo>
                <a:lnTo>
                  <a:pt x="171155" y="0"/>
                </a:lnTo>
                <a:lnTo>
                  <a:pt x="133055" y="0"/>
                </a:lnTo>
                <a:lnTo>
                  <a:pt x="114224" y="45091"/>
                </a:lnTo>
                <a:cubicBezTo>
                  <a:pt x="110433" y="46434"/>
                  <a:pt x="106785" y="47844"/>
                  <a:pt x="103175" y="49559"/>
                </a:cubicBezTo>
                <a:lnTo>
                  <a:pt x="57893" y="31366"/>
                </a:lnTo>
                <a:lnTo>
                  <a:pt x="30956" y="58303"/>
                </a:lnTo>
                <a:lnTo>
                  <a:pt x="49416" y="103175"/>
                </a:lnTo>
                <a:cubicBezTo>
                  <a:pt x="47625" y="106861"/>
                  <a:pt x="46177" y="110614"/>
                  <a:pt x="44796" y="114491"/>
                </a:cubicBezTo>
                <a:lnTo>
                  <a:pt x="0" y="133645"/>
                </a:lnTo>
                <a:lnTo>
                  <a:pt x="0" y="171745"/>
                </a:lnTo>
                <a:lnTo>
                  <a:pt x="44834" y="190424"/>
                </a:lnTo>
                <a:cubicBezTo>
                  <a:pt x="46215" y="194291"/>
                  <a:pt x="47701" y="198053"/>
                  <a:pt x="49482" y="201740"/>
                </a:cubicBezTo>
                <a:lnTo>
                  <a:pt x="31366" y="246907"/>
                </a:lnTo>
                <a:lnTo>
                  <a:pt x="58303" y="273844"/>
                </a:lnTo>
                <a:lnTo>
                  <a:pt x="103289" y="255318"/>
                </a:lnTo>
                <a:cubicBezTo>
                  <a:pt x="106899" y="257032"/>
                  <a:pt x="110585" y="258404"/>
                  <a:pt x="114376" y="259709"/>
                </a:cubicBezTo>
                <a:lnTo>
                  <a:pt x="133645" y="304800"/>
                </a:lnTo>
                <a:lnTo>
                  <a:pt x="171745" y="304800"/>
                </a:lnTo>
                <a:lnTo>
                  <a:pt x="190605" y="259480"/>
                </a:lnTo>
                <a:cubicBezTo>
                  <a:pt x="194215" y="258137"/>
                  <a:pt x="197787" y="256727"/>
                  <a:pt x="201206" y="255089"/>
                </a:cubicBezTo>
                <a:lnTo>
                  <a:pt x="246898" y="273396"/>
                </a:lnTo>
                <a:lnTo>
                  <a:pt x="273834" y="246459"/>
                </a:lnTo>
                <a:lnTo>
                  <a:pt x="255079" y="200997"/>
                </a:lnTo>
                <a:cubicBezTo>
                  <a:pt x="256680" y="197577"/>
                  <a:pt x="257985" y="194110"/>
                  <a:pt x="259251" y="190576"/>
                </a:cubicBezTo>
                <a:lnTo>
                  <a:pt x="304800" y="171155"/>
                </a:lnTo>
                <a:close/>
                <a:moveTo>
                  <a:pt x="152105" y="209550"/>
                </a:moveTo>
                <a:cubicBezTo>
                  <a:pt x="120558" y="209550"/>
                  <a:pt x="94955" y="183947"/>
                  <a:pt x="94955" y="152400"/>
                </a:cubicBezTo>
                <a:cubicBezTo>
                  <a:pt x="94955" y="120853"/>
                  <a:pt x="120558" y="95250"/>
                  <a:pt x="152105" y="95250"/>
                </a:cubicBezTo>
                <a:cubicBezTo>
                  <a:pt x="183652" y="95250"/>
                  <a:pt x="209255" y="120853"/>
                  <a:pt x="209255" y="152400"/>
                </a:cubicBezTo>
                <a:cubicBezTo>
                  <a:pt x="209255" y="183947"/>
                  <a:pt x="183652" y="209550"/>
                  <a:pt x="152105" y="209550"/>
                </a:cubicBezTo>
                <a:close/>
              </a:path>
            </a:pathLst>
          </a:custGeom>
          <a:solidFill>
            <a:srgbClr val="FDFCFC">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Freeform 35"/>
          <p:cNvSpPr/>
          <p:nvPr/>
        </p:nvSpPr>
        <p:spPr>
          <a:xfrm>
            <a:off x="1537812" y="2251817"/>
            <a:ext cx="822960" cy="822960"/>
          </a:xfrm>
          <a:custGeom>
            <a:rect l="l" t="t" r="r" b="b"/>
            <a:pathLst>
              <a:path w="304800" h="304800">
                <a:moveTo>
                  <a:pt x="0" y="91440"/>
                </a:moveTo>
                <a:lnTo>
                  <a:pt x="152400" y="0"/>
                </a:lnTo>
                <a:lnTo>
                  <a:pt x="304800" y="91440"/>
                </a:lnTo>
                <a:lnTo>
                  <a:pt x="304800" y="121920"/>
                </a:lnTo>
                <a:lnTo>
                  <a:pt x="0" y="121920"/>
                </a:lnTo>
                <a:lnTo>
                  <a:pt x="0" y="91440"/>
                </a:lnTo>
                <a:close/>
                <a:moveTo>
                  <a:pt x="0" y="274320"/>
                </a:moveTo>
                <a:lnTo>
                  <a:pt x="304800" y="274320"/>
                </a:lnTo>
                <a:lnTo>
                  <a:pt x="304800" y="304800"/>
                </a:lnTo>
                <a:lnTo>
                  <a:pt x="0" y="304800"/>
                </a:lnTo>
                <a:lnTo>
                  <a:pt x="0" y="274320"/>
                </a:lnTo>
                <a:close/>
                <a:moveTo>
                  <a:pt x="30480" y="243840"/>
                </a:moveTo>
                <a:lnTo>
                  <a:pt x="274320" y="243840"/>
                </a:lnTo>
                <a:lnTo>
                  <a:pt x="274320" y="274320"/>
                </a:lnTo>
                <a:lnTo>
                  <a:pt x="30480" y="274320"/>
                </a:lnTo>
                <a:lnTo>
                  <a:pt x="30480" y="243840"/>
                </a:lnTo>
                <a:close/>
                <a:moveTo>
                  <a:pt x="30480" y="121920"/>
                </a:moveTo>
                <a:lnTo>
                  <a:pt x="91440" y="121920"/>
                </a:lnTo>
                <a:lnTo>
                  <a:pt x="91440" y="243840"/>
                </a:lnTo>
                <a:lnTo>
                  <a:pt x="30480" y="243840"/>
                </a:lnTo>
                <a:lnTo>
                  <a:pt x="30480" y="121920"/>
                </a:lnTo>
                <a:close/>
                <a:moveTo>
                  <a:pt x="121920" y="121920"/>
                </a:moveTo>
                <a:lnTo>
                  <a:pt x="182880" y="121920"/>
                </a:lnTo>
                <a:lnTo>
                  <a:pt x="182880" y="243840"/>
                </a:lnTo>
                <a:lnTo>
                  <a:pt x="121920" y="243840"/>
                </a:lnTo>
                <a:lnTo>
                  <a:pt x="121920" y="121920"/>
                </a:lnTo>
                <a:close/>
                <a:moveTo>
                  <a:pt x="213360" y="121920"/>
                </a:moveTo>
                <a:lnTo>
                  <a:pt x="274320" y="121920"/>
                </a:lnTo>
                <a:lnTo>
                  <a:pt x="274320" y="243840"/>
                </a:lnTo>
                <a:lnTo>
                  <a:pt x="213360" y="243840"/>
                </a:lnTo>
                <a:lnTo>
                  <a:pt x="213360" y="121920"/>
                </a:lnTo>
                <a:close/>
              </a:path>
            </a:pathLst>
          </a:custGeom>
          <a:solidFill>
            <a:srgbClr val="FDFCFC">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2578735" y="1598295"/>
            <a:ext cx="7034530" cy="3661410"/>
          </a:xfrm>
          <a:prstGeom prst="rect">
            <a:avLst/>
          </a:prstGeom>
          <a:noFill/>
          <a:ln w="57150">
            <a:solidFill>
              <a:schemeClr val="accent1">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3" name="AutoShape 3"/>
          <p:cNvSpPr/>
          <p:nvPr/>
        </p:nvSpPr>
        <p:spPr>
          <a:xfrm>
            <a:off x="4270600" y="1598295"/>
            <a:ext cx="3650800" cy="114022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13513434" y="7029364"/>
            <a:ext cx="834390" cy="354330"/>
          </a:xfrm>
          <a:prstGeom prst="rect">
            <a:avLst/>
          </a:prstGeom>
          <a:noFill/>
        </p:spPr>
        <p:txBody>
          <a:bodyPr vert="horz" wrap="non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defRPr/>
            </a:pPr>
            <a:r>
              <a:rPr lang="en-US" sz="1704">
                <a:solidFill>
                  <a:srgbClr val="000000">
                    <a:alpha val="100000"/>
                  </a:srgbClr>
                </a:solidFill>
                <a:latin typeface="Microsoft Yahei"/>
                <a:ea typeface="Microsoft Yahei"/>
                <a:cs typeface="Microsoft Yahei"/>
              </a:rPr>
              <a:t>延时符</a:t>
            </a:r>
            <a:endParaRPr lang="en-US" sz="1100"/>
          </a:p>
        </p:txBody>
      </p:sp>
      <p:grpSp>
        <p:nvGrpSpPr>
          <p:cNvPr id="5" name="Group 5"/>
          <p:cNvGrpSpPr/>
          <p:nvPr/>
        </p:nvGrpSpPr>
        <p:grpSpPr>
          <a:xfrm>
            <a:off x="4023413" y="1756561"/>
            <a:ext cx="4145173" cy="823690"/>
            <a:chOff x="4023413" y="1756561"/>
            <a:chExt cx="4145173" cy="823690"/>
          </a:xfrm>
        </p:grpSpPr>
        <p:sp>
          <p:nvSpPr>
            <p:cNvPr id="6" name="TextBox 6"/>
            <p:cNvSpPr txBox="1"/>
            <p:nvPr/>
          </p:nvSpPr>
          <p:spPr>
            <a:xfrm>
              <a:off x="4023413" y="1756561"/>
              <a:ext cx="4145173" cy="823690"/>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3600" b="1">
                  <a:solidFill>
                    <a:srgbClr val="FFFFFF">
                      <a:alpha val="100000"/>
                    </a:srgbClr>
                  </a:solidFill>
                  <a:latin typeface="Microsoft Yahei"/>
                  <a:ea typeface="Microsoft Yahei"/>
                  <a:cs typeface="Microsoft Yahei"/>
                </a:rPr>
                <a:t>03</a:t>
              </a:r>
            </a:p>
          </p:txBody>
        </p:sp>
      </p:grpSp>
      <p:sp>
        <p:nvSpPr>
          <p:cNvPr id="7" name="TextBox 7"/>
          <p:cNvSpPr txBox="1"/>
          <p:nvPr/>
        </p:nvSpPr>
        <p:spPr>
          <a:xfrm>
            <a:off x="2996924" y="3138126"/>
            <a:ext cx="6198152" cy="1708246"/>
          </a:xfrm>
          <a:prstGeom prst="rect">
            <a:avLst/>
          </a:prstGeom>
        </p:spPr>
        <p:txBody>
          <a:bodyPr vert="horz" wrap="square" lIns="91440" tIns="45720" rIns="91440" bIns="45720"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pPr>
            <a:r>
              <a:rPr lang="en-US" sz="3600">
                <a:solidFill>
                  <a:schemeClr val="accent1">
                    <a:alpha val="100000"/>
                  </a:schemeClr>
                </a:solidFill>
                <a:latin typeface="Microsoft Yahei"/>
                <a:ea typeface="Microsoft Yahei"/>
                <a:cs typeface="Microsoft Yahei"/>
              </a:rPr>
              <a:t>护理研究设计</a:t>
            </a:r>
          </a:p>
        </p:txBody>
      </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7150141" y="2021983"/>
            <a:ext cx="3939528" cy="3939528"/>
          </a:xfrm>
          <a:prstGeom prst="ellipse">
            <a:avLst/>
          </a:prstGeom>
          <a:solidFill>
            <a:schemeClr val="accent2">
              <a:lumMod val="60000"/>
              <a:lumOff val="4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454963" y="2034175"/>
            <a:ext cx="5826389"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如何提高癌症患者的生存率和生活质量？</a:t>
            </a:r>
          </a:p>
        </p:txBody>
      </p:sp>
      <p:sp>
        <p:nvSpPr>
          <p:cNvPr id="4" name="TextBox 4"/>
          <p:cNvSpPr txBox="1"/>
          <p:nvPr/>
        </p:nvSpPr>
        <p:spPr>
          <a:xfrm>
            <a:off x="454963" y="1575832"/>
            <a:ext cx="2703493" cy="3632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025" b="1">
                <a:solidFill>
                  <a:schemeClr val="accent1">
                    <a:alpha val="100000"/>
                  </a:schemeClr>
                </a:solidFill>
                <a:latin typeface="Microsoft Yahei"/>
                <a:ea typeface="Microsoft Yahei"/>
                <a:cs typeface="Microsoft Yahei"/>
              </a:rPr>
              <a:t>研究问题</a:t>
            </a:r>
          </a:p>
        </p:txBody>
      </p:sp>
      <p:sp>
        <p:nvSpPr>
          <p:cNvPr id="5" name="TextBox 5"/>
          <p:cNvSpPr txBox="1"/>
          <p:nvPr/>
        </p:nvSpPr>
        <p:spPr>
          <a:xfrm>
            <a:off x="454963" y="3530045"/>
            <a:ext cx="5826389"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癌症是一种常见的严重疾病，对患者的生理和心理造成极大的影响。提高癌症患者的生存率和生活质量是当前医疗领域的重要研究课题。</a:t>
            </a:r>
          </a:p>
        </p:txBody>
      </p:sp>
      <p:sp>
        <p:nvSpPr>
          <p:cNvPr id="6" name="TextBox 6"/>
          <p:cNvSpPr txBox="1"/>
          <p:nvPr/>
        </p:nvSpPr>
        <p:spPr>
          <a:xfrm>
            <a:off x="454963" y="3071702"/>
            <a:ext cx="2703493" cy="3632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025" b="1">
                <a:solidFill>
                  <a:schemeClr val="accent1">
                    <a:alpha val="100000"/>
                  </a:schemeClr>
                </a:solidFill>
                <a:latin typeface="Microsoft Yahei"/>
                <a:ea typeface="Microsoft Yahei"/>
                <a:cs typeface="Microsoft Yahei"/>
              </a:rPr>
              <a:t>提出研究问题的背景</a:t>
            </a:r>
          </a:p>
        </p:txBody>
      </p:sp>
      <p:sp>
        <p:nvSpPr>
          <p:cNvPr id="7" name="TextBox 7"/>
          <p:cNvSpPr txBox="1"/>
          <p:nvPr/>
        </p:nvSpPr>
        <p:spPr>
          <a:xfrm>
            <a:off x="454963" y="5118981"/>
            <a:ext cx="6018344"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通过研究提高癌症患者的生存率和生活质量，可以为临床实践提供科学依据，改善癌症患者的治疗和护理效果，提高其生活质量。</a:t>
            </a:r>
          </a:p>
        </p:txBody>
      </p:sp>
      <p:sp>
        <p:nvSpPr>
          <p:cNvPr id="8" name="TextBox 8"/>
          <p:cNvSpPr txBox="1"/>
          <p:nvPr/>
        </p:nvSpPr>
        <p:spPr>
          <a:xfrm>
            <a:off x="454963" y="4660638"/>
            <a:ext cx="2703493" cy="3632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025" b="1">
                <a:solidFill>
                  <a:schemeClr val="accent1">
                    <a:alpha val="100000"/>
                  </a:schemeClr>
                </a:solidFill>
                <a:latin typeface="Microsoft Yahei"/>
                <a:ea typeface="Microsoft Yahei"/>
                <a:cs typeface="Microsoft Yahei"/>
              </a:rPr>
              <a:t>研究问题的意义</a:t>
            </a:r>
          </a:p>
        </p:txBody>
      </p:sp>
      <p:pic>
        <p:nvPicPr>
          <p:cNvPr id="9" name="Picture 9"/>
          <p:cNvPicPr>
            <a:picLocks noChangeAspect="1"/>
          </p:cNvPicPr>
          <p:nvPr/>
        </p:nvPicPr>
        <p:blipFill>
          <a:blip r:embed="rId2"/>
          <a:srcRect l="21875" r="21875"/>
          <a:stretch>
            <a:fillRect/>
          </a:stretch>
        </p:blipFill>
        <p:spPr>
          <a:xfrm>
            <a:off x="7676035" y="2524948"/>
            <a:ext cx="2887741" cy="2887741"/>
          </a:xfrm>
          <a:prstGeom prst="ellipse">
            <a:avLst/>
          </a:prstGeom>
        </p:spPr>
      </p:pic>
      <p:sp>
        <p:nvSpPr>
          <p:cNvPr id="10" name="AutoShape 10"/>
          <p:cNvSpPr/>
          <p:nvPr/>
        </p:nvSpPr>
        <p:spPr>
          <a:xfrm>
            <a:off x="8663168" y="1482987"/>
            <a:ext cx="913476" cy="91347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6921648" y="4618441"/>
            <a:ext cx="913476" cy="91347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10386775" y="4618441"/>
            <a:ext cx="913476" cy="91347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Freeform 13"/>
          <p:cNvSpPr/>
          <p:nvPr/>
        </p:nvSpPr>
        <p:spPr>
          <a:xfrm>
            <a:off x="8906663" y="1691796"/>
            <a:ext cx="426486" cy="426486"/>
          </a:xfrm>
          <a:custGeom>
            <a:rect l="l" t="t" r="r" b="b"/>
            <a:pathLst>
              <a:path w="304800" h="304800">
                <a:moveTo>
                  <a:pt x="0" y="91440"/>
                </a:moveTo>
                <a:lnTo>
                  <a:pt x="152400" y="0"/>
                </a:lnTo>
                <a:lnTo>
                  <a:pt x="304800" y="91440"/>
                </a:lnTo>
                <a:lnTo>
                  <a:pt x="304800" y="121920"/>
                </a:lnTo>
                <a:lnTo>
                  <a:pt x="0" y="121920"/>
                </a:lnTo>
                <a:lnTo>
                  <a:pt x="0" y="91440"/>
                </a:lnTo>
                <a:close/>
                <a:moveTo>
                  <a:pt x="0" y="274320"/>
                </a:moveTo>
                <a:lnTo>
                  <a:pt x="304800" y="274320"/>
                </a:lnTo>
                <a:lnTo>
                  <a:pt x="304800" y="304800"/>
                </a:lnTo>
                <a:lnTo>
                  <a:pt x="0" y="304800"/>
                </a:lnTo>
                <a:lnTo>
                  <a:pt x="0" y="274320"/>
                </a:lnTo>
                <a:close/>
                <a:moveTo>
                  <a:pt x="30480" y="243840"/>
                </a:moveTo>
                <a:lnTo>
                  <a:pt x="274320" y="243840"/>
                </a:lnTo>
                <a:lnTo>
                  <a:pt x="274320" y="274320"/>
                </a:lnTo>
                <a:lnTo>
                  <a:pt x="30480" y="274320"/>
                </a:lnTo>
                <a:lnTo>
                  <a:pt x="30480" y="243840"/>
                </a:lnTo>
                <a:close/>
                <a:moveTo>
                  <a:pt x="30480" y="121920"/>
                </a:moveTo>
                <a:lnTo>
                  <a:pt x="91440" y="121920"/>
                </a:lnTo>
                <a:lnTo>
                  <a:pt x="91440" y="243840"/>
                </a:lnTo>
                <a:lnTo>
                  <a:pt x="30480" y="243840"/>
                </a:lnTo>
                <a:lnTo>
                  <a:pt x="30480" y="121920"/>
                </a:lnTo>
                <a:close/>
                <a:moveTo>
                  <a:pt x="121920" y="121920"/>
                </a:moveTo>
                <a:lnTo>
                  <a:pt x="182880" y="121920"/>
                </a:lnTo>
                <a:lnTo>
                  <a:pt x="182880" y="243840"/>
                </a:lnTo>
                <a:lnTo>
                  <a:pt x="121920" y="243840"/>
                </a:lnTo>
                <a:lnTo>
                  <a:pt x="121920" y="121920"/>
                </a:lnTo>
                <a:close/>
                <a:moveTo>
                  <a:pt x="213360" y="121920"/>
                </a:moveTo>
                <a:lnTo>
                  <a:pt x="274320" y="121920"/>
                </a:lnTo>
                <a:lnTo>
                  <a:pt x="274320" y="243840"/>
                </a:lnTo>
                <a:lnTo>
                  <a:pt x="213360" y="243840"/>
                </a:lnTo>
                <a:lnTo>
                  <a:pt x="213360" y="12192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Freeform 14"/>
          <p:cNvSpPr/>
          <p:nvPr/>
        </p:nvSpPr>
        <p:spPr>
          <a:xfrm>
            <a:off x="10639092" y="4837698"/>
            <a:ext cx="426194" cy="426194"/>
          </a:xfrm>
          <a:custGeom>
            <a:rect l="l" t="t" r="r" b="b"/>
            <a:pathLst>
              <a:path w="304800" h="304800">
                <a:moveTo>
                  <a:pt x="152400" y="190500"/>
                </a:moveTo>
                <a:cubicBezTo>
                  <a:pt x="152400" y="169459"/>
                  <a:pt x="169459" y="152400"/>
                  <a:pt x="190500" y="152400"/>
                </a:cubicBezTo>
                <a:cubicBezTo>
                  <a:pt x="211541" y="152400"/>
                  <a:pt x="228600" y="169459"/>
                  <a:pt x="228600" y="190500"/>
                </a:cubicBezTo>
                <a:cubicBezTo>
                  <a:pt x="228600" y="211541"/>
                  <a:pt x="211541" y="228600"/>
                  <a:pt x="190500" y="228600"/>
                </a:cubicBezTo>
                <a:cubicBezTo>
                  <a:pt x="169459" y="228600"/>
                  <a:pt x="152400" y="211541"/>
                  <a:pt x="152400" y="190500"/>
                </a:cubicBezTo>
                <a:close/>
                <a:moveTo>
                  <a:pt x="266700" y="76200"/>
                </a:moveTo>
                <a:lnTo>
                  <a:pt x="235372" y="12925"/>
                </a:lnTo>
                <a:cubicBezTo>
                  <a:pt x="232801" y="5410"/>
                  <a:pt x="225695" y="0"/>
                  <a:pt x="217284" y="0"/>
                </a:cubicBezTo>
                <a:lnTo>
                  <a:pt x="164973" y="0"/>
                </a:lnTo>
                <a:cubicBezTo>
                  <a:pt x="156467" y="0"/>
                  <a:pt x="149295" y="5544"/>
                  <a:pt x="146837" y="13192"/>
                </a:cubicBezTo>
                <a:lnTo>
                  <a:pt x="114338" y="76200"/>
                </a:lnTo>
                <a:lnTo>
                  <a:pt x="38100" y="76200"/>
                </a:lnTo>
                <a:cubicBezTo>
                  <a:pt x="17059" y="76200"/>
                  <a:pt x="0" y="93259"/>
                  <a:pt x="0" y="114300"/>
                </a:cubicBezTo>
                <a:lnTo>
                  <a:pt x="0" y="304800"/>
                </a:lnTo>
                <a:lnTo>
                  <a:pt x="304800" y="304800"/>
                </a:lnTo>
                <a:lnTo>
                  <a:pt x="304800" y="114300"/>
                </a:lnTo>
                <a:cubicBezTo>
                  <a:pt x="304800" y="93259"/>
                  <a:pt x="287760" y="76200"/>
                  <a:pt x="266700" y="76200"/>
                </a:cubicBezTo>
                <a:close/>
                <a:moveTo>
                  <a:pt x="57150" y="152400"/>
                </a:moveTo>
                <a:cubicBezTo>
                  <a:pt x="46625" y="152400"/>
                  <a:pt x="38100" y="143875"/>
                  <a:pt x="38100" y="133350"/>
                </a:cubicBezTo>
                <a:cubicBezTo>
                  <a:pt x="38100" y="122825"/>
                  <a:pt x="46625" y="114300"/>
                  <a:pt x="57150" y="114300"/>
                </a:cubicBezTo>
                <a:cubicBezTo>
                  <a:pt x="67675" y="114300"/>
                  <a:pt x="76200" y="122825"/>
                  <a:pt x="76200" y="133350"/>
                </a:cubicBezTo>
                <a:cubicBezTo>
                  <a:pt x="76200" y="143875"/>
                  <a:pt x="67675" y="152400"/>
                  <a:pt x="57150" y="152400"/>
                </a:cubicBezTo>
                <a:close/>
                <a:moveTo>
                  <a:pt x="190500" y="266700"/>
                </a:moveTo>
                <a:cubicBezTo>
                  <a:pt x="148419" y="266700"/>
                  <a:pt x="114300" y="232581"/>
                  <a:pt x="114300" y="190500"/>
                </a:cubicBezTo>
                <a:cubicBezTo>
                  <a:pt x="114300" y="148419"/>
                  <a:pt x="148419" y="114300"/>
                  <a:pt x="190500" y="114300"/>
                </a:cubicBezTo>
                <a:cubicBezTo>
                  <a:pt x="232581" y="114300"/>
                  <a:pt x="266700" y="148419"/>
                  <a:pt x="266700" y="190500"/>
                </a:cubicBezTo>
                <a:cubicBezTo>
                  <a:pt x="266700" y="232581"/>
                  <a:pt x="232581" y="266700"/>
                  <a:pt x="190500" y="26670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Freeform 15"/>
          <p:cNvSpPr/>
          <p:nvPr/>
        </p:nvSpPr>
        <p:spPr>
          <a:xfrm>
            <a:off x="7137949" y="4833774"/>
            <a:ext cx="482811" cy="482811"/>
          </a:xfrm>
          <a:custGeom>
            <a:rect l="l" t="t" r="r" b="b"/>
            <a:pathLst>
              <a:path w="304800" h="304800">
                <a:moveTo>
                  <a:pt x="304800" y="171155"/>
                </a:moveTo>
                <a:lnTo>
                  <a:pt x="304800" y="133055"/>
                </a:lnTo>
                <a:lnTo>
                  <a:pt x="259261" y="114081"/>
                </a:lnTo>
                <a:cubicBezTo>
                  <a:pt x="257994" y="110509"/>
                  <a:pt x="256661" y="107051"/>
                  <a:pt x="255022" y="103661"/>
                </a:cubicBezTo>
                <a:lnTo>
                  <a:pt x="273406" y="57893"/>
                </a:lnTo>
                <a:lnTo>
                  <a:pt x="246459" y="30956"/>
                </a:lnTo>
                <a:lnTo>
                  <a:pt x="201101" y="49635"/>
                </a:lnTo>
                <a:cubicBezTo>
                  <a:pt x="197644" y="47958"/>
                  <a:pt x="194110" y="46549"/>
                  <a:pt x="190462" y="45244"/>
                </a:cubicBezTo>
                <a:lnTo>
                  <a:pt x="171155" y="0"/>
                </a:lnTo>
                <a:lnTo>
                  <a:pt x="133055" y="0"/>
                </a:lnTo>
                <a:lnTo>
                  <a:pt x="114224" y="45091"/>
                </a:lnTo>
                <a:cubicBezTo>
                  <a:pt x="110433" y="46434"/>
                  <a:pt x="106785" y="47844"/>
                  <a:pt x="103175" y="49559"/>
                </a:cubicBezTo>
                <a:lnTo>
                  <a:pt x="57893" y="31366"/>
                </a:lnTo>
                <a:lnTo>
                  <a:pt x="30956" y="58303"/>
                </a:lnTo>
                <a:lnTo>
                  <a:pt x="49416" y="103175"/>
                </a:lnTo>
                <a:cubicBezTo>
                  <a:pt x="47625" y="106861"/>
                  <a:pt x="46177" y="110614"/>
                  <a:pt x="44796" y="114491"/>
                </a:cubicBezTo>
                <a:lnTo>
                  <a:pt x="0" y="133645"/>
                </a:lnTo>
                <a:lnTo>
                  <a:pt x="0" y="171745"/>
                </a:lnTo>
                <a:lnTo>
                  <a:pt x="44834" y="190424"/>
                </a:lnTo>
                <a:cubicBezTo>
                  <a:pt x="46215" y="194291"/>
                  <a:pt x="47701" y="198053"/>
                  <a:pt x="49482" y="201740"/>
                </a:cubicBezTo>
                <a:lnTo>
                  <a:pt x="31366" y="246907"/>
                </a:lnTo>
                <a:lnTo>
                  <a:pt x="58303" y="273844"/>
                </a:lnTo>
                <a:lnTo>
                  <a:pt x="103289" y="255318"/>
                </a:lnTo>
                <a:cubicBezTo>
                  <a:pt x="106899" y="257032"/>
                  <a:pt x="110585" y="258404"/>
                  <a:pt x="114376" y="259709"/>
                </a:cubicBezTo>
                <a:lnTo>
                  <a:pt x="133645" y="304800"/>
                </a:lnTo>
                <a:lnTo>
                  <a:pt x="171745" y="304800"/>
                </a:lnTo>
                <a:lnTo>
                  <a:pt x="190605" y="259480"/>
                </a:lnTo>
                <a:cubicBezTo>
                  <a:pt x="194215" y="258137"/>
                  <a:pt x="197787" y="256727"/>
                  <a:pt x="201206" y="255089"/>
                </a:cubicBezTo>
                <a:lnTo>
                  <a:pt x="246898" y="273396"/>
                </a:lnTo>
                <a:lnTo>
                  <a:pt x="273834" y="246459"/>
                </a:lnTo>
                <a:lnTo>
                  <a:pt x="255079" y="200997"/>
                </a:lnTo>
                <a:cubicBezTo>
                  <a:pt x="256680" y="197577"/>
                  <a:pt x="257985" y="194110"/>
                  <a:pt x="259251" y="190576"/>
                </a:cubicBezTo>
                <a:lnTo>
                  <a:pt x="304800" y="171155"/>
                </a:lnTo>
                <a:close/>
                <a:moveTo>
                  <a:pt x="152105" y="209550"/>
                </a:moveTo>
                <a:cubicBezTo>
                  <a:pt x="120558" y="209550"/>
                  <a:pt x="94955" y="183947"/>
                  <a:pt x="94955" y="152400"/>
                </a:cubicBezTo>
                <a:cubicBezTo>
                  <a:pt x="94955" y="120853"/>
                  <a:pt x="120558" y="95250"/>
                  <a:pt x="152105" y="95250"/>
                </a:cubicBezTo>
                <a:cubicBezTo>
                  <a:pt x="183652" y="95250"/>
                  <a:pt x="209255" y="120853"/>
                  <a:pt x="209255" y="152400"/>
                </a:cubicBezTo>
                <a:cubicBezTo>
                  <a:pt x="209255" y="183947"/>
                  <a:pt x="183652" y="209550"/>
                  <a:pt x="152105" y="20955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16" name="Group 16"/>
          <p:cNvGrpSpPr/>
          <p:nvPr/>
        </p:nvGrpSpPr>
        <p:grpSpPr>
          <a:xfrm>
            <a:off x="454963" y="93878"/>
            <a:ext cx="10641129" cy="914400"/>
            <a:chOff x="454963" y="93878"/>
            <a:chExt cx="10641129" cy="914400"/>
          </a:xfrm>
        </p:grpSpPr>
        <p:sp>
          <p:nvSpPr>
            <p:cNvPr id="17" name="AutoShape 1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TextBox 3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研究问题</a:t>
              </a:r>
            </a:p>
          </p:txBody>
        </p:sp>
      </p:gr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19995" r="19995"/>
          <a:stretch>
            <a:fillRect/>
          </a:stretch>
        </p:blipFill>
        <p:spPr>
          <a:xfrm>
            <a:off x="705128" y="1258733"/>
            <a:ext cx="5140491" cy="5140490"/>
          </a:xfrm>
          <a:prstGeom prst="roundRect">
            <a:avLst/>
          </a:prstGeom>
        </p:spPr>
      </p:pic>
      <p:sp>
        <p:nvSpPr>
          <p:cNvPr id="3" name="TextBox 3"/>
          <p:cNvSpPr txBox="1"/>
          <p:nvPr/>
        </p:nvSpPr>
        <p:spPr>
          <a:xfrm>
            <a:off x="6422466" y="1924848"/>
            <a:ext cx="5064406" cy="99479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通过综合护理干预可以显著提高癌症患者的生存率和生活质量。</a:t>
            </a:r>
          </a:p>
        </p:txBody>
      </p:sp>
      <p:sp>
        <p:nvSpPr>
          <p:cNvPr id="4" name="TextBox 4"/>
          <p:cNvSpPr txBox="1"/>
          <p:nvPr/>
        </p:nvSpPr>
        <p:spPr>
          <a:xfrm>
            <a:off x="6422466" y="1539657"/>
            <a:ext cx="4169507" cy="36728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1606" b="1">
                <a:solidFill>
                  <a:schemeClr val="accent1">
                    <a:alpha val="100000"/>
                  </a:schemeClr>
                </a:solidFill>
                <a:latin typeface="Microsoft Yahei"/>
                <a:ea typeface="Microsoft Yahei"/>
                <a:cs typeface="Microsoft Yahei"/>
              </a:rPr>
              <a:t>研究假设</a:t>
            </a:r>
          </a:p>
        </p:txBody>
      </p:sp>
      <p:sp>
        <p:nvSpPr>
          <p:cNvPr id="5" name="TextBox 5"/>
          <p:cNvSpPr txBox="1"/>
          <p:nvPr/>
        </p:nvSpPr>
        <p:spPr>
          <a:xfrm>
            <a:off x="6422466" y="3539953"/>
            <a:ext cx="5064406" cy="99479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综合护理干预包括心理护理、疼痛控制、营养支持等方面的内容，这些措施可以有效改善患者的生理和心理状况，提高其生存率和生活质量。</a:t>
            </a:r>
          </a:p>
        </p:txBody>
      </p:sp>
      <p:sp>
        <p:nvSpPr>
          <p:cNvPr id="6" name="TextBox 6"/>
          <p:cNvSpPr txBox="1"/>
          <p:nvPr/>
        </p:nvSpPr>
        <p:spPr>
          <a:xfrm>
            <a:off x="6422466" y="3191338"/>
            <a:ext cx="4169507" cy="36728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1606" b="1">
                <a:solidFill>
                  <a:schemeClr val="accent1">
                    <a:alpha val="100000"/>
                  </a:schemeClr>
                </a:solidFill>
                <a:latin typeface="Microsoft Yahei"/>
                <a:ea typeface="Microsoft Yahei"/>
                <a:cs typeface="Microsoft Yahei"/>
              </a:rPr>
              <a:t>提出研究假设的依据</a:t>
            </a:r>
          </a:p>
        </p:txBody>
      </p:sp>
      <p:sp>
        <p:nvSpPr>
          <p:cNvPr id="7" name="TextBox 7"/>
          <p:cNvSpPr txBox="1"/>
          <p:nvPr/>
        </p:nvSpPr>
        <p:spPr>
          <a:xfrm>
            <a:off x="6422466" y="5213997"/>
            <a:ext cx="5064406" cy="99479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如果研究假设得到证实，可以为临床实践提供一种有效的护理干预方案，改善癌症患者的治疗和护理效果，提高其生活质量。</a:t>
            </a:r>
          </a:p>
        </p:txBody>
      </p:sp>
      <p:sp>
        <p:nvSpPr>
          <p:cNvPr id="8" name="TextBox 8"/>
          <p:cNvSpPr txBox="1"/>
          <p:nvPr/>
        </p:nvSpPr>
        <p:spPr>
          <a:xfrm>
            <a:off x="6422466" y="4823558"/>
            <a:ext cx="4169507" cy="36728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1606" b="1">
                <a:solidFill>
                  <a:schemeClr val="accent1">
                    <a:alpha val="100000"/>
                  </a:schemeClr>
                </a:solidFill>
                <a:latin typeface="Microsoft Yahei"/>
                <a:ea typeface="Microsoft Yahei"/>
                <a:cs typeface="Microsoft Yahei"/>
              </a:rPr>
              <a:t>研究假设的意义</a:t>
            </a:r>
          </a:p>
        </p:txBody>
      </p:sp>
      <p:grpSp>
        <p:nvGrpSpPr>
          <p:cNvPr id="9" name="Group 9"/>
          <p:cNvGrpSpPr/>
          <p:nvPr/>
        </p:nvGrpSpPr>
        <p:grpSpPr>
          <a:xfrm>
            <a:off x="454963" y="93878"/>
            <a:ext cx="10641129" cy="914400"/>
            <a:chOff x="454963" y="93878"/>
            <a:chExt cx="10641129" cy="914400"/>
          </a:xfrm>
        </p:grpSpPr>
        <p:sp>
          <p:nvSpPr>
            <p:cNvPr id="10" name="AutoShape 10"/>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TextBox 3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研究假设</a:t>
              </a:r>
            </a:p>
          </p:txBody>
        </p:sp>
      </p:grpSp>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https://d.book118.com/218006071126006026</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000000"/>
      </a:dk1>
      <a:lt1>
        <a:srgbClr val="EFFFFD"/>
      </a:lt1>
      <a:dk2>
        <a:srgbClr val="003C35"/>
      </a:dk2>
      <a:lt2>
        <a:srgbClr val="FFFFFF"/>
      </a:lt2>
      <a:accent1>
        <a:srgbClr val="00A5B2"/>
      </a:accent1>
      <a:accent2>
        <a:srgbClr val="52C6B8"/>
      </a:accent2>
      <a:accent3>
        <a:srgbClr val="00657D"/>
      </a:accent3>
      <a:accent4>
        <a:srgbClr val="58C19B"/>
      </a:accent4>
      <a:accent5>
        <a:srgbClr val="6DD690"/>
      </a:accent5>
      <a:accent6>
        <a:srgbClr val="9CCAFF"/>
      </a:accent6>
      <a:hlink>
        <a:srgbClr val="0000FF"/>
      </a:hlink>
      <a:folHlink>
        <a:srgbClr val="800080"/>
      </a:folHlink>
    </a:clrScheme>
    <a:fontScheme name="Office">
      <a:majorFont>
        <a:latin typeface="Calibri"/>
        <a:ea typeface="Calibri"/>
        <a:cs typeface="Arial"/>
        <a:font script="Uigh" typeface="Microsoft Uighur"/>
        <a:font script="Beng" typeface="Vrinda"/>
        <a:font script="Thai" typeface="Angsana New"/>
        <a:font script="Mlym" typeface="Kartika"/>
        <a:font script="Yiii" typeface="Microsoft Yi Baiti"/>
        <a:font script="Cher" typeface="Plantagenet Cherokee"/>
        <a:font script="Orya" typeface="Kalinga"/>
        <a:font script="Gujr" typeface="Shruti"/>
        <a:font script="Viet" typeface="Times New Roman"/>
        <a:font script="Arab" typeface="Times New Roman"/>
        <a:font script="Hebr" typeface="Times New Roman"/>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MoolBoran"/>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ajorFont>
      <a:minorFont>
        <a:latin typeface="Calibri"/>
        <a:ea typeface="Calibri"/>
        <a:cs typeface="Arial"/>
        <a:font script="Uigh" typeface="Microsoft Uighur"/>
        <a:font script="Beng" typeface="Vrinda"/>
        <a:font script="Thai" typeface="Cordia New"/>
        <a:font script="Mlym" typeface="Kartika"/>
        <a:font script="Yiii" typeface="Microsoft Yi Baiti"/>
        <a:font script="Cher" typeface="Plantagenet Cherokee"/>
        <a:font script="Orya" typeface="Kalinga"/>
        <a:font script="Gujr" typeface="Shruti"/>
        <a:font script="Viet" typeface="Arial"/>
        <a:font script="Arab" typeface="Arial"/>
        <a:font script="Hebr" typeface="Arial"/>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DaunPenh"/>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72</Paragraphs>
  <Slides>15</Slides>
  <Notes>0</Notes>
  <TotalTime>1</TotalTime>
  <HiddenSlides>0</HiddenSlides>
  <MMClips>0</MMClips>
  <ScaleCrop>0</ScaleCrop>
  <HeadingPairs>
    <vt:vector baseType="variant" size="6">
      <vt:variant>
        <vt:lpstr>Fonts used</vt:lpstr>
      </vt:variant>
      <vt:variant>
        <vt:i4>4</vt:i4>
      </vt:variant>
      <vt:variant>
        <vt:lpstr>Theme</vt:lpstr>
      </vt:variant>
      <vt:variant>
        <vt:i4>1</vt:i4>
      </vt:variant>
      <vt:variant>
        <vt:lpstr>Slide Titles</vt:lpstr>
      </vt:variant>
      <vt:variant>
        <vt:i4>15</vt:i4>
      </vt:variant>
    </vt:vector>
  </HeadingPairs>
  <TitlesOfParts>
    <vt:vector baseType="lpstr" size="20">
      <vt:lpstr>Arial</vt:lpstr>
      <vt:lpstr>Calibri</vt:lpstr>
      <vt:lpstr>Microsoft Yahei</vt:lpstr>
      <vt:lpstr>微软雅黑</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2024-09-04T07:58:50.264</cp:lastPrinted>
  <dcterms:created xsi:type="dcterms:W3CDTF">2024-09-03T23:58:50Z</dcterms:created>
  <dcterms:modified xsi:type="dcterms:W3CDTF">2024-09-03T23:58:52Z</dcterms:modified>
</cp:coreProperties>
</file>