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0"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 Target="slides/slide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40F704-59E6-4D22-A839-50B0E7646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5414A0-CDA0-49DD-9A9E-8544E3C20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B62569-AA00-4AA3-97D4-199018147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FE44C0-F7F5-42EA-B28E-A1C45640D6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DA22B2-B54C-4300-BD74-FE40CF5BF5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3394A9-ED13-4045-8C58-370553555A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4F7C98-DBCD-40DC-83B6-C3E2CD3DC4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EA3C01-F755-46BC-B4BC-C4ACAA2E6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5A2052-12B7-4543-8BB0-FA645232EC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53FB22-22C4-4F48-90A7-EBA24423C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43929-EFDA-49DB-B6D1-057F2A064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8" name="页脚占位符 7"/>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9" name="灯片编号占位符 8"/>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4" name="页脚占位符 3"/>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5" name="灯片编号占位符 4"/>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3" name="页脚占位符 2"/>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4" name="灯片编号占位符 3"/>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标题 1025"/>
          <p:cNvSpPr>
            <a:spLocks noGrp="1"/>
          </p:cNvSpPr>
          <p:nvPr>
            <p:ph type="title"/>
          </p:nvPr>
        </p:nvSpPr>
        <p:spPr>
          <a:xfrm>
            <a:off x="457200" y="274638"/>
            <a:ext cx="8229600" cy="1143000"/>
          </a:xfrm>
          <a:prstGeom prst="rect">
            <a:avLst/>
          </a:prstGeom>
          <a:noFill/>
          <a:ln w="9525">
            <a:noFill/>
          </a:ln>
        </p:spPr>
        <p:txBody>
          <a:bodyPr anchor="ctr" anchorCtr="0"/>
          <a:lstStyle/>
          <a:p>
            <a:pPr lvl="0" indent="0"/>
            <a:r>
              <a:rPr lang="zh-CN" altLang="en-US"/>
              <a:t>单击此处编辑母版标题样式</a:t>
            </a:r>
            <a:endParaRPr lang="zh-CN" altLang="en-US"/>
          </a:p>
        </p:txBody>
      </p:sp>
      <p:sp>
        <p:nvSpPr>
          <p:cNvPr id="1027" name="文本占位符 1026"/>
          <p:cNvSpPr>
            <a:spLocks noGrp="1"/>
          </p:cNvSpPr>
          <p:nvPr>
            <p:ph type="body" idx="5"/>
          </p:nvPr>
        </p:nvSpPr>
        <p:spPr>
          <a:xfrm>
            <a:off x="457200" y="1600200"/>
            <a:ext cx="8229600" cy="4525963"/>
          </a:xfrm>
          <a:prstGeom prst="rect">
            <a:avLst/>
          </a:prstGeom>
          <a:noFill/>
          <a:ln w="9525">
            <a:noFill/>
          </a:ln>
        </p:spPr>
        <p:txBody>
          <a:bodyPr anchor="t" anchorCtr="0"/>
          <a:lstStyle/>
          <a:p>
            <a:pPr lvl="0" indent="-342900"/>
            <a:r>
              <a:rPr lang="zh-CN" altLang="en-US"/>
              <a:t>单击此处编辑母版文本样式</a:t>
            </a:r>
            <a:endParaRPr lang="zh-CN" altLang="en-US"/>
          </a:p>
          <a:p>
            <a:pPr lvl="1" indent="-285750"/>
            <a:r>
              <a:rPr lang="zh-CN" altLang="en-US"/>
              <a:t>第二级</a:t>
            </a:r>
            <a:endParaRPr lang="zh-CN" altLang="en-US"/>
          </a:p>
          <a:p>
            <a:pPr lvl="2" indent="-228600"/>
            <a:r>
              <a:rPr lang="zh-CN" altLang="en-US"/>
              <a:t>第三级</a:t>
            </a:r>
            <a:endParaRPr lang="zh-CN" altLang="en-US"/>
          </a:p>
          <a:p>
            <a:pPr lvl="3" indent="-228600"/>
            <a:r>
              <a:rPr lang="zh-CN" altLang="en-US"/>
              <a:t>第四级</a:t>
            </a:r>
            <a:endParaRPr lang="zh-CN" altLang="en-US"/>
          </a:p>
          <a:p>
            <a:pPr lvl="4" indent="-228600"/>
            <a:r>
              <a:rPr lang="zh-CN" altLang="en-US"/>
              <a:t>第五级</a:t>
            </a:r>
            <a:endParaRPr lang="zh-CN" altLang="en-US"/>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1004111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9" name="标题 3073"/>
          <p:cNvSpPr>
            <a:spLocks noGrp="1"/>
          </p:cNvSpPr>
          <p:nvPr>
            <p:ph type="ctrTitle"/>
          </p:nvPr>
        </p:nvSpPr>
        <p:spPr>
          <a:xfrm>
            <a:off x="685800" y="1657350"/>
            <a:ext cx="7772400" cy="1943100"/>
          </a:xfrm>
        </p:spPr>
        <p:txBody>
          <a:bodyPr anchor="ctr" anchorCtr="0"/>
          <a:lstStyle/>
          <a:p>
            <a:pPr defTabSz="914400">
              <a:buClrTx/>
              <a:buSzTx/>
              <a:buFontTx/>
              <a:buNone/>
            </a:pPr>
            <a:r>
              <a:rPr lang="zh-CN" altLang="zh-CN" sz="4400" b="1" kern="1200" baseline="0">
                <a:latin typeface="+mj-lt"/>
                <a:ea typeface="+mj-ea"/>
                <a:cs typeface="+mj-cs"/>
              </a:rPr>
              <a:t>经络腧穴基本知识</a:t>
            </a:r>
            <a:endParaRPr lang="zh-CN" altLang="zh-CN" sz="4400" b="1" kern="1200" baseline="0">
              <a:latin typeface="+mj-lt"/>
              <a:ea typeface="+mj-ea"/>
              <a:cs typeface="+mj-cs"/>
            </a:endParaRPr>
          </a:p>
        </p:txBody>
      </p:sp>
      <p:sp>
        <p:nvSpPr>
          <p:cNvPr id="2050" name="副标题 3074"/>
          <p:cNvSpPr>
            <a:spLocks noGrp="1"/>
          </p:cNvSpPr>
          <p:nvPr>
            <p:ph type="subTitle" idx="1"/>
          </p:nvPr>
        </p:nvSpPr>
        <p:spPr>
          <a:xfrm>
            <a:off x="1371600" y="4379913"/>
            <a:ext cx="6400800" cy="1258887"/>
          </a:xfrm>
        </p:spPr>
        <p:txBody>
          <a:bodyPr anchor="t" anchorCtr="0"/>
          <a:lstStyle/>
          <a:p>
            <a:pPr defTabSz="914400">
              <a:buClrTx/>
              <a:buSzTx/>
              <a:buFontTx/>
            </a:pPr>
            <a:endParaRPr lang="en-US" altLang="zh-CN" sz="2800" kern="1200" baseline="0">
              <a:latin typeface="+mn-lt"/>
              <a:ea typeface="+mn-ea"/>
              <a:cs typeface="+mn-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3" name="标题 1"/>
          <p:cNvSpPr>
            <a:spLocks noGrp="1"/>
          </p:cNvSpPr>
          <p:nvPr>
            <p:ph type="title"/>
          </p:nvPr>
        </p:nvSpPr>
        <p:spPr>
          <a:xfrm>
            <a:off x="457200" y="225425"/>
            <a:ext cx="8229600" cy="1143000"/>
          </a:xfrm>
        </p:spPr>
        <p:txBody>
          <a:bodyPr anchor="ctr" anchorCtr="0"/>
          <a:lstStyle/>
          <a:p>
            <a:pPr algn="l"/>
            <a:r>
              <a:rPr lang="zh-CN" altLang="en-US" sz="3200" b="1"/>
              <a:t>经络腧穴的重要地位</a:t>
            </a:r>
            <a:endParaRPr lang="zh-CN" altLang="en-US" sz="3200" b="1"/>
          </a:p>
        </p:txBody>
      </p:sp>
      <p:sp>
        <p:nvSpPr>
          <p:cNvPr id="3074" name="内容占位符 2"/>
          <p:cNvSpPr>
            <a:spLocks noGrp="1"/>
          </p:cNvSpPr>
          <p:nvPr>
            <p:ph idx="1"/>
          </p:nvPr>
        </p:nvSpPr>
        <p:spPr/>
        <p:txBody>
          <a:bodyPr anchor="t" anchorCtr="0"/>
          <a:lstStyle/>
          <a:p>
            <a:r>
              <a:rPr lang="zh-CN" altLang="en-US"/>
              <a:t>《灵枢</a:t>
            </a:r>
            <a:r>
              <a:rPr lang="en-US" altLang="zh-CN"/>
              <a:t>.</a:t>
            </a:r>
            <a:r>
              <a:rPr lang="zh-CN" altLang="en-US"/>
              <a:t>经脉》云：</a:t>
            </a:r>
            <a:r>
              <a:rPr lang="en-US" altLang="zh-CN"/>
              <a:t>“</a:t>
            </a:r>
            <a:r>
              <a:rPr lang="zh-CN" altLang="en-US"/>
              <a:t>经络者，所以决生死，处百病，调虚实，不可不通。</a:t>
            </a:r>
            <a:r>
              <a:rPr lang="en-US" altLang="zh-CN"/>
              <a:t>”</a:t>
            </a:r>
            <a:r>
              <a:rPr lang="zh-CN" altLang="en-US"/>
              <a:t>《灵枢</a:t>
            </a:r>
            <a:r>
              <a:rPr lang="en-US" altLang="zh-CN"/>
              <a:t>.</a:t>
            </a:r>
            <a:r>
              <a:rPr lang="zh-CN" altLang="en-US"/>
              <a:t>经别》曰：</a:t>
            </a:r>
            <a:r>
              <a:rPr lang="en-US" altLang="zh-CN"/>
              <a:t>“</a:t>
            </a:r>
            <a:r>
              <a:rPr lang="zh-CN" altLang="en-US"/>
              <a:t>夫十二经脉者，人之所以生，病之所以成，人之所以治，病之所以起；学之所以始，工之所以止也；粗之所易，上之所难也。</a:t>
            </a:r>
            <a:r>
              <a:rPr lang="en-US" altLang="zh-CN"/>
              <a:t>”</a:t>
            </a:r>
            <a:r>
              <a:rPr lang="zh-CN" altLang="en-US"/>
              <a:t>表明经络在维护人体健康中的重要作用。</a:t>
            </a: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7" name="标题 1"/>
          <p:cNvSpPr>
            <a:spLocks noGrp="1"/>
          </p:cNvSpPr>
          <p:nvPr>
            <p:ph type="title"/>
          </p:nvPr>
        </p:nvSpPr>
        <p:spPr/>
        <p:txBody>
          <a:bodyPr anchor="ctr" anchorCtr="0"/>
          <a:lstStyle/>
          <a:p>
            <a:pPr algn="l"/>
            <a:r>
              <a:rPr lang="zh-CN" altLang="en-US" b="1"/>
              <a:t>经络的概念</a:t>
            </a:r>
            <a:endParaRPr lang="zh-CN" altLang="en-US" b="1"/>
          </a:p>
        </p:txBody>
      </p:sp>
      <p:sp>
        <p:nvSpPr>
          <p:cNvPr id="4098" name="内容占位符 2"/>
          <p:cNvSpPr>
            <a:spLocks noGrp="1"/>
          </p:cNvSpPr>
          <p:nvPr>
            <p:ph idx="1"/>
          </p:nvPr>
        </p:nvSpPr>
        <p:spPr/>
        <p:txBody>
          <a:bodyPr anchor="t" anchorCtr="0"/>
          <a:lstStyle/>
          <a:p>
            <a:r>
              <a:rPr lang="zh-CN" altLang="en-US"/>
              <a:t>经络是经脉和络脉的总称，是人体运行气血、联络脏腑、沟通内外、贯穿上下的通路。</a:t>
            </a:r>
            <a:endParaRPr lang="zh-CN" altLang="en-US"/>
          </a:p>
          <a:p>
            <a:r>
              <a:rPr lang="zh-CN" altLang="en-US"/>
              <a:t>经络内属于脏腑，外络于肢节，沟通脏腑与体表间的联系，是人体借以运行气血，营养全身的路径。经络使人体各部的功能得以保持相对的平衡和协调。</a:t>
            </a: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1" name="标题 1"/>
          <p:cNvSpPr>
            <a:spLocks noGrp="1"/>
          </p:cNvSpPr>
          <p:nvPr>
            <p:ph type="title"/>
          </p:nvPr>
        </p:nvSpPr>
        <p:spPr/>
        <p:txBody>
          <a:bodyPr anchor="ctr" anchorCtr="0"/>
          <a:lstStyle/>
          <a:p>
            <a:pPr algn="l"/>
            <a:r>
              <a:rPr lang="zh-CN" altLang="en-US" sz="4000" b="1"/>
              <a:t>经络系统的组成</a:t>
            </a:r>
            <a:endParaRPr lang="zh-CN" altLang="en-US" sz="4000" b="1"/>
          </a:p>
        </p:txBody>
      </p:sp>
      <p:sp>
        <p:nvSpPr>
          <p:cNvPr id="5122" name="内容占位符 2"/>
          <p:cNvSpPr>
            <a:spLocks noGrp="1"/>
          </p:cNvSpPr>
          <p:nvPr>
            <p:ph idx="1"/>
          </p:nvPr>
        </p:nvSpPr>
        <p:spPr/>
        <p:txBody>
          <a:bodyPr anchor="t" anchorCtr="0"/>
          <a:lstStyle/>
          <a:p>
            <a:pPr>
              <a:buNone/>
            </a:pPr>
            <a:r>
              <a:rPr lang="en-US" altLang="zh-CN" sz="2400"/>
              <a:t>           </a:t>
            </a:r>
            <a:r>
              <a:rPr lang="zh-CN" altLang="en-US" sz="2400"/>
              <a:t>经络系统是由十二经脉、奇经八脉、十二经别、十二经筋、十二皮部、十五络脉及许多难以计数的孙络、浮络等组成。其中十二经脉是主体。</a:t>
            </a:r>
            <a:endParaRPr lang="zh-CN" altLang="en-US" sz="2400"/>
          </a:p>
          <a:p>
            <a:pPr>
              <a:buNone/>
            </a:pPr>
            <a:endParaRPr lang="zh-CN" altLang="en-US" sz="2400"/>
          </a:p>
          <a:p>
            <a:pPr>
              <a:buNone/>
            </a:pPr>
            <a:r>
              <a:rPr lang="zh-CN" altLang="en-US" sz="2400"/>
              <a:t>           十二经脉：手三阴经（手太阴肺经、手少阴心经、手厥阴心包经）、手三阳经（手阳明大肠经、手少阳三焦经、手太阳小肠经）、足三阳经（足阳明胃经、足少阳胆经、足太阳膀胱经），足三阴经（足太阴脾经、足厥阴肝经、足少阴肾经）的总称。它们是经络系统的主体，所以又叫“十二正经” 。</a:t>
            </a:r>
            <a:endParaRPr lang="zh-CN" altLang="en-US" sz="2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标题 1"/>
          <p:cNvSpPr>
            <a:spLocks noGrp="1"/>
          </p:cNvSpPr>
          <p:nvPr>
            <p:ph type="title"/>
          </p:nvPr>
        </p:nvSpPr>
        <p:spPr/>
        <p:txBody>
          <a:bodyPr anchor="ctr" anchorCtr="0"/>
          <a:lstStyle/>
          <a:p>
            <a:pPr algn="l"/>
            <a:br>
              <a:rPr lang="zh-CN" altLang="en-US" b="1"/>
            </a:br>
            <a:r>
              <a:rPr lang="zh-CN" altLang="en-US" b="1"/>
              <a:t>经络系统的组成</a:t>
            </a:r>
            <a:br>
              <a:rPr lang="zh-CN" altLang="en-US" b="1"/>
            </a:br>
            <a:endParaRPr lang="zh-CN" altLang="en-US"/>
          </a:p>
        </p:txBody>
      </p:sp>
      <p:sp>
        <p:nvSpPr>
          <p:cNvPr id="3" name="内容占位符 2"/>
          <p:cNvSpPr>
            <a:spLocks noGrp="1"/>
          </p:cNvSpPr>
          <p:nvPr>
            <p:ph idx="1"/>
          </p:nvPr>
        </p:nvSpPr>
        <p:spPr>
          <a:xfrm>
            <a:off x="288925" y="1417638"/>
            <a:ext cx="8229600" cy="4525963"/>
          </a:xfrm>
        </p:spPr>
        <p:txBody>
          <a:bodyPr/>
          <a:lstStyle/>
          <a:p>
            <a:pPr marL="0" indent="0" fontAlgn="base">
              <a:buNone/>
            </a:pPr>
            <a:r>
              <a:rPr lang="en-US" altLang="zh-CN" strike="noStrike" noProof="1">
                <a:sym typeface="+mn-ea"/>
              </a:rPr>
              <a:t>   </a:t>
            </a:r>
            <a:endParaRPr lang="en-US" altLang="zh-CN" strike="noStrike" noProof="1">
              <a:sym typeface="+mn-ea"/>
            </a:endParaRPr>
          </a:p>
          <a:p>
            <a:pPr fontAlgn="base"/>
            <a:r>
              <a:rPr lang="zh-CN" altLang="en-US" strike="noStrike" noProof="1">
                <a:sym typeface="+mn-ea"/>
              </a:rPr>
              <a:t>奇经八脉：</a:t>
            </a:r>
            <a:r>
              <a:rPr lang="zh-CN" altLang="en-US" sz="2800" strike="noStrike" noProof="1">
                <a:sym typeface="+mn-ea"/>
              </a:rPr>
              <a:t>冲脉、带脉、阴乔脉、阳乔脉、阴维脉、阳维脉六脉腧穴，寄附于十二经与督脉、任脉之中。督、任二脉各有所属的腧穴，故与十二经脉相提并论，合称“十四经脉</a:t>
            </a:r>
            <a:r>
              <a:rPr lang="zh-CN" altLang="en-US" strike="noStrike" noProof="1">
                <a:sym typeface="+mn-ea"/>
              </a:rPr>
              <a:t>”。</a:t>
            </a:r>
            <a:endParaRPr lang="zh-CN" altLang="en-US" strike="noStrike" noProof="1"/>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9" name="标题 1"/>
          <p:cNvSpPr>
            <a:spLocks noGrp="1"/>
          </p:cNvSpPr>
          <p:nvPr>
            <p:ph type="title"/>
          </p:nvPr>
        </p:nvSpPr>
        <p:spPr/>
        <p:txBody>
          <a:bodyPr anchor="ctr" anchorCtr="0"/>
          <a:lstStyle/>
          <a:p>
            <a:pPr algn="l"/>
            <a:r>
              <a:rPr lang="zh-CN" altLang="en-US" b="1"/>
              <a:t>十二经脉的分布规律</a:t>
            </a:r>
            <a:endParaRPr lang="zh-CN" altLang="en-US" b="1"/>
          </a:p>
        </p:txBody>
      </p:sp>
      <p:graphicFrame>
        <p:nvGraphicFramePr>
          <p:cNvPr id="572471" name="内容占位符 572470"/>
          <p:cNvGraphicFramePr>
            <a:graphicFrameLocks noGrp="1"/>
          </p:cNvGraphicFramePr>
          <p:nvPr>
            <p:ph idx="1"/>
          </p:nvPr>
        </p:nvGraphicFramePr>
        <p:xfrm>
          <a:off x="396875" y="2182813"/>
          <a:ext cx="8229600" cy="3363913"/>
        </p:xfrm>
        <a:graphic>
          <a:graphicData uri="http://schemas.openxmlformats.org/drawingml/2006/table">
            <a:tbl>
              <a:tblPr/>
              <a:tblGrid>
                <a:gridCol w="1646555"/>
                <a:gridCol w="1645920"/>
                <a:gridCol w="1431925"/>
                <a:gridCol w="1676400"/>
                <a:gridCol w="1828800"/>
              </a:tblGrid>
              <a:tr h="970280">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                 经脉</a:t>
                      </a:r>
                      <a:endParaRPr lang="zh-CN" altLang="en-US" sz="1800"/>
                    </a:p>
                    <a:p>
                      <a:pPr marL="0" lvl="0" indent="0">
                        <a:buNone/>
                      </a:pPr>
                      <a:r>
                        <a:rPr lang="zh-CN" altLang="en-US" sz="1800"/>
                        <a:t>部位</a:t>
                      </a:r>
                      <a:endParaRPr lang="zh-CN" altLang="en-US" sz="1800"/>
                    </a:p>
                  </a:txBody>
                  <a:tcPr>
                    <a:lnL w="28575"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28575"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阴经</a:t>
                      </a:r>
                      <a:endParaRPr lang="zh-CN" altLang="en-US" sz="1800"/>
                    </a:p>
                    <a:p>
                      <a:pPr marL="0" lvl="0" indent="0" algn="ctr">
                        <a:buNone/>
                      </a:pPr>
                      <a:r>
                        <a:rPr lang="zh-CN" altLang="en-US" sz="1800"/>
                        <a:t>（属脏）</a:t>
                      </a:r>
                      <a:endParaRPr lang="zh-CN" altLang="en-US" sz="1800"/>
                    </a:p>
                  </a:txBody>
                  <a:tcPr>
                    <a:lnL w="12700"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28575"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阳经</a:t>
                      </a:r>
                      <a:endParaRPr lang="zh-CN" altLang="en-US" sz="1800"/>
                    </a:p>
                    <a:p>
                      <a:pPr marL="0" lvl="0" indent="0" algn="ctr">
                        <a:buNone/>
                      </a:pPr>
                      <a:r>
                        <a:rPr lang="zh-CN" altLang="en-US" sz="1800"/>
                        <a:t>（属腑）</a:t>
                      </a:r>
                      <a:endParaRPr lang="zh-CN" altLang="en-US" sz="1800"/>
                    </a:p>
                  </a:txBody>
                  <a:tcPr>
                    <a:lnL w="12700"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28575"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lnTlToBr>
                      <a:noFill/>
                    </a:lnTlToBr>
                    <a:lnBlToTr>
                      <a:noFill/>
                    </a:lnBlToTr>
                    <a:noFill/>
                  </a:tcPr>
                </a:tc>
                <a:tc gridSpan="2">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循行部位</a:t>
                      </a:r>
                      <a:endParaRPr lang="zh-CN" altLang="en-US" sz="1800"/>
                    </a:p>
                    <a:p>
                      <a:pPr marL="0" lvl="0" indent="0" algn="ctr">
                        <a:buNone/>
                      </a:pPr>
                      <a:r>
                        <a:rPr lang="zh-CN" altLang="en-US" sz="1800"/>
                        <a:t>（阴经行于内侧，阳经行于外侧）</a:t>
                      </a:r>
                      <a:endParaRPr lang="zh-CN" altLang="en-US" sz="1800"/>
                    </a:p>
                  </a:txBody>
                  <a:tcPr>
                    <a:lnL w="12700" cap="flat" cmpd="sng">
                      <a:solidFill>
                        <a:schemeClr val="tx1"/>
                      </a:solidFill>
                      <a:prstDash val="solid"/>
                      <a:miter/>
                      <a:headEnd type="none" w="med" len="med"/>
                      <a:tailEnd type="none" w="med" len="med"/>
                    </a:lnL>
                    <a:lnR w="28575" cap="flat" cmpd="sng">
                      <a:solidFill>
                        <a:schemeClr val="tx1"/>
                      </a:solidFill>
                      <a:prstDash val="solid"/>
                      <a:miter/>
                      <a:headEnd type="none" w="med" len="med"/>
                      <a:tailEnd type="none" w="med" len="med"/>
                    </a:lnR>
                    <a:lnT w="28575"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lnTlToBr>
                      <a:noFill/>
                    </a:lnTlToBr>
                    <a:lnBlToTr>
                      <a:noFill/>
                    </a:lnBlToTr>
                    <a:noFill/>
                  </a:tcPr>
                </a:tc>
                <a:tc hMerge="1">
                  <a:txBody>
                    <a:bodyPr vert="horz" wrap="square"/>
                    <a:lstStyle/>
                    <a:p/>
                  </a:txBody>
                  <a:tcPr>
                    <a:lnR w="28575" cap="flat" cmpd="sng">
                      <a:solidFill>
                        <a:schemeClr val="tx1"/>
                      </a:solidFill>
                      <a:prstDash val="solid"/>
                      <a:miter/>
                      <a:headEnd type="none" w="med" len="med"/>
                      <a:tailEnd type="none" w="med" len="med"/>
                    </a:lnR>
                    <a:lnT w="28575"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tcPr>
                </a:tc>
              </a:tr>
              <a:tr h="1098550">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endParaRPr lang="zh-CN" altLang="en-US" sz="1800"/>
                    </a:p>
                    <a:p>
                      <a:pPr marL="0" lvl="0" indent="0" algn="ctr">
                        <a:buNone/>
                      </a:pPr>
                      <a:r>
                        <a:rPr lang="zh-CN" altLang="en-US" sz="1800"/>
                        <a:t>手</a:t>
                      </a:r>
                      <a:endParaRPr lang="zh-CN" altLang="en-US" sz="1800"/>
                    </a:p>
                  </a:txBody>
                  <a:tcPr>
                    <a:lnL w="28575"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太阴肺经</a:t>
                      </a:r>
                      <a:endParaRPr lang="zh-CN" altLang="en-US" sz="1800"/>
                    </a:p>
                    <a:p>
                      <a:pPr marL="0" lvl="0" indent="0" algn="ctr">
                        <a:buNone/>
                      </a:pPr>
                      <a:r>
                        <a:rPr lang="zh-CN" altLang="en-US" sz="1800"/>
                        <a:t>厥阴心包经</a:t>
                      </a:r>
                      <a:endParaRPr lang="zh-CN" altLang="en-US" sz="1800"/>
                    </a:p>
                    <a:p>
                      <a:pPr marL="0" lvl="0" indent="0" algn="ctr">
                        <a:buNone/>
                      </a:pPr>
                      <a:r>
                        <a:rPr lang="zh-CN" altLang="en-US" sz="1800"/>
                        <a:t>少阴心经</a:t>
                      </a:r>
                      <a:endParaRPr lang="zh-CN" altLang="en-US" sz="1800"/>
                    </a:p>
                  </a:txBody>
                  <a:tcPr>
                    <a:lnL w="12700"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阳明大肠经</a:t>
                      </a:r>
                      <a:endParaRPr lang="zh-CN" altLang="en-US" sz="1800"/>
                    </a:p>
                    <a:p>
                      <a:pPr marL="0" lvl="0" indent="0" algn="ctr">
                        <a:buNone/>
                      </a:pPr>
                      <a:r>
                        <a:rPr lang="zh-CN" altLang="en-US" sz="1800"/>
                        <a:t>少阳三焦经</a:t>
                      </a:r>
                      <a:endParaRPr lang="zh-CN" altLang="en-US" sz="1800"/>
                    </a:p>
                    <a:p>
                      <a:pPr marL="0" lvl="0" indent="0" algn="ctr">
                        <a:buNone/>
                      </a:pPr>
                      <a:r>
                        <a:rPr lang="zh-CN" altLang="en-US" sz="1800"/>
                        <a:t>太阳小肠经</a:t>
                      </a:r>
                      <a:endParaRPr lang="zh-CN" altLang="en-US" sz="1800"/>
                    </a:p>
                  </a:txBody>
                  <a:tcPr>
                    <a:lnL w="12700"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endParaRPr lang="zh-CN" altLang="en-US" sz="1800"/>
                    </a:p>
                    <a:p>
                      <a:pPr marL="0" lvl="0" indent="0" algn="ctr">
                        <a:buNone/>
                      </a:pPr>
                      <a:r>
                        <a:rPr lang="zh-CN" altLang="en-US" sz="1800"/>
                        <a:t>上肢</a:t>
                      </a:r>
                      <a:endParaRPr lang="zh-CN" altLang="en-US" sz="1800"/>
                    </a:p>
                  </a:txBody>
                  <a:tcPr>
                    <a:lnL w="12700"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前缘</a:t>
                      </a:r>
                      <a:endParaRPr lang="zh-CN" altLang="en-US" sz="1800"/>
                    </a:p>
                    <a:p>
                      <a:pPr marL="0" lvl="0" indent="0" algn="ctr">
                        <a:buNone/>
                      </a:pPr>
                      <a:r>
                        <a:rPr lang="zh-CN" altLang="en-US" sz="1800"/>
                        <a:t>中间</a:t>
                      </a:r>
                      <a:endParaRPr lang="zh-CN" altLang="en-US" sz="1800"/>
                    </a:p>
                    <a:p>
                      <a:pPr marL="0" lvl="0" indent="0" algn="ctr">
                        <a:buNone/>
                      </a:pPr>
                      <a:r>
                        <a:rPr lang="zh-CN" altLang="en-US" sz="1800"/>
                        <a:t>后缘</a:t>
                      </a:r>
                      <a:endParaRPr lang="zh-CN" altLang="en-US" sz="1800"/>
                    </a:p>
                  </a:txBody>
                  <a:tcPr>
                    <a:lnL w="12700" cap="flat" cmpd="sng">
                      <a:solidFill>
                        <a:schemeClr val="tx1"/>
                      </a:solidFill>
                      <a:prstDash val="solid"/>
                      <a:miter/>
                      <a:headEnd type="none" w="med" len="med"/>
                      <a:tailEnd type="none" w="med" len="med"/>
                    </a:lnL>
                    <a:lnR w="28575"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12700" cap="flat" cmpd="sng">
                      <a:solidFill>
                        <a:schemeClr val="tx1"/>
                      </a:solidFill>
                      <a:prstDash val="solid"/>
                      <a:miter/>
                      <a:headEnd type="none" w="med" len="med"/>
                      <a:tailEnd type="none" w="med" len="med"/>
                    </a:lnB>
                    <a:lnTlToBr>
                      <a:noFill/>
                    </a:lnTlToBr>
                    <a:lnBlToTr>
                      <a:noFill/>
                    </a:lnBlToTr>
                    <a:noFill/>
                  </a:tcPr>
                </a:tc>
              </a:tr>
              <a:tr h="1295400">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endParaRPr lang="zh-CN" altLang="en-US" sz="1800"/>
                    </a:p>
                    <a:p>
                      <a:pPr marL="0" lvl="0" indent="0" algn="ctr">
                        <a:buNone/>
                      </a:pPr>
                      <a:r>
                        <a:rPr lang="zh-CN" altLang="en-US" sz="1800"/>
                        <a:t>足</a:t>
                      </a:r>
                      <a:endParaRPr lang="zh-CN" altLang="en-US" sz="1800"/>
                    </a:p>
                  </a:txBody>
                  <a:tcPr>
                    <a:lnL w="28575"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28575"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太阴脾经</a:t>
                      </a:r>
                      <a:endParaRPr lang="zh-CN" altLang="en-US" sz="1800"/>
                    </a:p>
                    <a:p>
                      <a:pPr marL="0" lvl="0" indent="0" algn="ctr">
                        <a:buNone/>
                      </a:pPr>
                      <a:r>
                        <a:rPr lang="zh-CN" altLang="en-US" sz="1800"/>
                        <a:t>厥阴肝经</a:t>
                      </a:r>
                      <a:endParaRPr lang="zh-CN" altLang="en-US" sz="1800"/>
                    </a:p>
                    <a:p>
                      <a:pPr marL="0" lvl="0" indent="0" algn="ctr">
                        <a:buNone/>
                      </a:pPr>
                      <a:r>
                        <a:rPr lang="zh-CN" altLang="en-US" sz="1800"/>
                        <a:t>少阴肾经</a:t>
                      </a:r>
                      <a:endParaRPr lang="zh-CN" altLang="en-US" sz="1800"/>
                    </a:p>
                  </a:txBody>
                  <a:tcPr>
                    <a:lnL w="12700"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28575"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阳明胃经</a:t>
                      </a:r>
                      <a:endParaRPr lang="zh-CN" altLang="en-US" sz="1800"/>
                    </a:p>
                    <a:p>
                      <a:pPr marL="0" lvl="0" indent="0" algn="ctr">
                        <a:buNone/>
                      </a:pPr>
                      <a:r>
                        <a:rPr lang="zh-CN" altLang="en-US" sz="1800"/>
                        <a:t>少阳胆经</a:t>
                      </a:r>
                      <a:endParaRPr lang="zh-CN" altLang="en-US" sz="1800"/>
                    </a:p>
                    <a:p>
                      <a:pPr marL="0" lvl="0" indent="0" algn="ctr">
                        <a:buNone/>
                      </a:pPr>
                      <a:r>
                        <a:rPr lang="zh-CN" altLang="en-US" sz="1800"/>
                        <a:t>太阳膀胱经</a:t>
                      </a:r>
                      <a:endParaRPr lang="zh-CN" altLang="en-US" sz="1800"/>
                    </a:p>
                  </a:txBody>
                  <a:tcPr>
                    <a:lnL w="12700"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28575"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endParaRPr lang="zh-CN" altLang="en-US" sz="1800"/>
                    </a:p>
                    <a:p>
                      <a:pPr marL="0" lvl="0" indent="0" algn="ctr">
                        <a:buNone/>
                      </a:pPr>
                      <a:r>
                        <a:rPr lang="zh-CN" altLang="en-US" sz="1800"/>
                        <a:t>下肢</a:t>
                      </a:r>
                      <a:endParaRPr lang="zh-CN" altLang="en-US" sz="1800"/>
                    </a:p>
                  </a:txBody>
                  <a:tcPr>
                    <a:lnL w="12700" cap="flat" cmpd="sng">
                      <a:solidFill>
                        <a:schemeClr val="tx1"/>
                      </a:solidFill>
                      <a:prstDash val="solid"/>
                      <a:miter/>
                      <a:headEnd type="none" w="med" len="med"/>
                      <a:tailEnd type="none" w="med" len="med"/>
                    </a:lnL>
                    <a:lnR w="12700"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28575" cap="flat" cmpd="sng">
                      <a:solidFill>
                        <a:schemeClr val="tx1"/>
                      </a:solidFill>
                      <a:prstDash val="solid"/>
                      <a:miter/>
                      <a:headEnd type="none" w="med" len="med"/>
                      <a:tailEnd type="none" w="med" len="med"/>
                    </a:lnB>
                    <a:lnTlToBr>
                      <a:noFill/>
                    </a:lnTlToBr>
                    <a:lnBlToTr>
                      <a:noFill/>
                    </a:lnBlToTr>
                    <a:noFill/>
                  </a:tcPr>
                </a:tc>
                <a:tc>
                  <a:txBody>
                    <a:bodyPr vert="horz" wrap="square"/>
                    <a:lstStyle>
                      <a:lvl1pPr marL="457200" lvl="0" indent="-457200" algn="l" defTabSz="914400" rtl="0" eaLnBrk="1" fontAlgn="base" latinLnBrk="0" hangingPunct="1">
                        <a:lnSpc>
                          <a:spcPct val="100000"/>
                        </a:lnSpc>
                        <a:spcBef>
                          <a:spcPct val="20000"/>
                        </a:spcBef>
                        <a:spcAft>
                          <a:spcPct val="0"/>
                        </a:spcAft>
                        <a:buClr>
                          <a:srgbClr val="A50021"/>
                        </a:buClr>
                        <a:buSzPct val="75000"/>
                        <a:buFont typeface="Wingdings" panose="05000000000000000000" pitchFamily="2" charset="2"/>
                        <a:buChar char="n"/>
                        <a:defRPr sz="2800" u="none" kern="1200" baseline="0">
                          <a:solidFill>
                            <a:schemeClr val="tx1"/>
                          </a:solidFill>
                          <a:latin typeface="Times New Roman" panose="02020603050405020304" charset="0"/>
                          <a:ea typeface="宋体" panose="02010600030101010101" pitchFamily="2" charset="-122"/>
                        </a:defRPr>
                      </a:lvl1pPr>
                      <a:lvl2pPr marL="1027430" lvl="1" indent="-455930" algn="l" defTabSz="914400" rtl="0" eaLnBrk="1" fontAlgn="base" latinLnBrk="0" hangingPunct="1">
                        <a:lnSpc>
                          <a:spcPct val="100000"/>
                        </a:lnSpc>
                        <a:spcBef>
                          <a:spcPct val="20000"/>
                        </a:spcBef>
                        <a:spcAft>
                          <a:spcPct val="0"/>
                        </a:spcAft>
                        <a:buClr>
                          <a:schemeClr val="accent2"/>
                        </a:buClr>
                        <a:buSzPct val="75000"/>
                        <a:buFont typeface="Wingdings" panose="05000000000000000000" pitchFamily="2" charset="2"/>
                        <a:buChar char="n"/>
                        <a:defRPr sz="2400" b="0" i="0" u="none" kern="1200" baseline="0">
                          <a:solidFill>
                            <a:schemeClr val="tx1"/>
                          </a:solidFill>
                          <a:latin typeface="Times New Roman" panose="02020603050405020304" charset="0"/>
                          <a:ea typeface="宋体" panose="02010600030101010101" pitchFamily="2" charset="-122"/>
                        </a:defRPr>
                      </a:lvl2pPr>
                      <a:lvl3pPr marL="1370330" lvl="2" indent="-228600" algn="l" defTabSz="914400" rtl="0" eaLnBrk="1" fontAlgn="base" latinLnBrk="0" hangingPunct="1">
                        <a:lnSpc>
                          <a:spcPct val="100000"/>
                        </a:lnSpc>
                        <a:spcBef>
                          <a:spcPct val="20000"/>
                        </a:spcBef>
                        <a:spcAft>
                          <a:spcPct val="0"/>
                        </a:spcAft>
                        <a:buClr>
                          <a:srgbClr val="666699"/>
                        </a:buClr>
                        <a:buSzPct val="70000"/>
                        <a:buFont typeface="Wingdings" panose="05000000000000000000" pitchFamily="2" charset="2"/>
                        <a:buChar char="n"/>
                        <a:defRPr sz="2000" b="0" i="0" u="none" kern="1200" baseline="0">
                          <a:solidFill>
                            <a:schemeClr val="tx1"/>
                          </a:solidFill>
                          <a:latin typeface="Times New Roman" panose="02020603050405020304" charset="0"/>
                          <a:ea typeface="宋体" panose="02010600030101010101" pitchFamily="2" charset="-122"/>
                        </a:defRPr>
                      </a:lvl3pPr>
                      <a:lvl4pPr marL="1713230" lvl="3" indent="-228600" algn="l" defTabSz="914400" rtl="0" eaLnBrk="1" fontAlgn="base" latinLnBrk="0" hangingPunct="1">
                        <a:lnSpc>
                          <a:spcPct val="100000"/>
                        </a:lnSpc>
                        <a:spcBef>
                          <a:spcPct val="20000"/>
                        </a:spcBef>
                        <a:spcAft>
                          <a:spcPct val="0"/>
                        </a:spcAft>
                        <a:buSzPct val="60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Pct val="55000"/>
                        <a:buFont typeface="Wingdings" panose="05000000000000000000" pitchFamily="2" charset="2"/>
                        <a:buChar char="n"/>
                        <a:defRPr sz="1800" b="0" i="0" u="none" kern="1200" baseline="0">
                          <a:solidFill>
                            <a:schemeClr val="tx1"/>
                          </a:solidFill>
                          <a:latin typeface="Times New Roman" panose="02020603050405020304" charset="0"/>
                          <a:ea typeface="宋体" panose="02010600030101010101" pitchFamily="2" charset="-122"/>
                        </a:defRPr>
                      </a:lvl5pPr>
                    </a:lstStyle>
                    <a:p>
                      <a:pPr marL="0" lvl="0" indent="0" algn="ctr">
                        <a:buNone/>
                      </a:pPr>
                      <a:r>
                        <a:rPr lang="zh-CN" altLang="en-US" sz="1800"/>
                        <a:t>前缘</a:t>
                      </a:r>
                      <a:endParaRPr lang="zh-CN" altLang="en-US" sz="1800"/>
                    </a:p>
                    <a:p>
                      <a:pPr marL="0" lvl="0" indent="0" algn="ctr">
                        <a:buNone/>
                      </a:pPr>
                      <a:r>
                        <a:rPr lang="zh-CN" altLang="en-US" sz="1800"/>
                        <a:t>中间</a:t>
                      </a:r>
                      <a:endParaRPr lang="zh-CN" altLang="en-US" sz="1800"/>
                    </a:p>
                    <a:p>
                      <a:pPr marL="0" lvl="0" indent="0" algn="ctr">
                        <a:buNone/>
                      </a:pPr>
                      <a:r>
                        <a:rPr lang="zh-CN" altLang="en-US" sz="1800"/>
                        <a:t>后缘</a:t>
                      </a:r>
                      <a:endParaRPr lang="zh-CN" altLang="en-US" sz="1800"/>
                    </a:p>
                  </a:txBody>
                  <a:tcPr>
                    <a:lnL w="12700" cap="flat" cmpd="sng">
                      <a:solidFill>
                        <a:schemeClr val="tx1"/>
                      </a:solidFill>
                      <a:prstDash val="solid"/>
                      <a:miter/>
                      <a:headEnd type="none" w="med" len="med"/>
                      <a:tailEnd type="none" w="med" len="med"/>
                    </a:lnL>
                    <a:lnR w="28575" cap="flat" cmpd="sng">
                      <a:solidFill>
                        <a:schemeClr val="tx1"/>
                      </a:solidFill>
                      <a:prstDash val="solid"/>
                      <a:miter/>
                      <a:headEnd type="none" w="med" len="med"/>
                      <a:tailEnd type="none" w="med" len="med"/>
                    </a:lnR>
                    <a:lnT w="12700" cap="flat" cmpd="sng">
                      <a:solidFill>
                        <a:schemeClr val="tx1"/>
                      </a:solidFill>
                      <a:prstDash val="solid"/>
                      <a:miter/>
                      <a:headEnd type="none" w="med" len="med"/>
                      <a:tailEnd type="none" w="med" len="med"/>
                    </a:lnT>
                    <a:lnB w="28575" cap="flat" cmpd="sng">
                      <a:solidFill>
                        <a:schemeClr val="tx1"/>
                      </a:solidFill>
                      <a:prstDash val="solid"/>
                      <a:miter/>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标题 1"/>
          <p:cNvSpPr>
            <a:spLocks noGrp="1"/>
          </p:cNvSpPr>
          <p:nvPr>
            <p:ph type="title"/>
          </p:nvPr>
        </p:nvSpPr>
        <p:spPr/>
        <p:txBody>
          <a:bodyPr anchor="ctr" anchorCtr="0"/>
          <a:lstStyle/>
          <a:p>
            <a:pPr algn="l"/>
            <a:r>
              <a:rPr lang="zh-CN" altLang="en-US" b="1">
                <a:sym typeface="宋体" panose="02010600030101010101" pitchFamily="2" charset="-122"/>
              </a:rPr>
              <a:t>十二经脉的循行走向</a:t>
            </a:r>
            <a:endParaRPr lang="zh-CN" altLang="en-US" b="1"/>
          </a:p>
        </p:txBody>
      </p:sp>
      <p:sp>
        <p:nvSpPr>
          <p:cNvPr id="8194" name="内容占位符 2"/>
          <p:cNvSpPr>
            <a:spLocks noGrp="1"/>
          </p:cNvSpPr>
          <p:nvPr>
            <p:ph idx="1"/>
          </p:nvPr>
        </p:nvSpPr>
        <p:spPr/>
        <p:txBody>
          <a:bodyPr anchor="t" anchorCtr="0"/>
          <a:lstStyle/>
          <a:p>
            <a:pPr>
              <a:buNone/>
            </a:pPr>
            <a:r>
              <a:rPr lang="zh-CN" altLang="en-US"/>
              <a:t> </a:t>
            </a:r>
            <a:endParaRPr lang="zh-CN" altLang="en-US"/>
          </a:p>
          <a:p>
            <a:pPr>
              <a:buNone/>
            </a:pPr>
            <a:r>
              <a:rPr lang="zh-CN" altLang="en-US"/>
              <a:t>         十二经脉的循行走向：手三阴经从胸走手，手三阳经从手走头，足三阳经从头走足，足三阴经从足走胸腹。 </a:t>
            </a: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7" name="标题 1"/>
          <p:cNvSpPr>
            <a:spLocks noGrp="1"/>
          </p:cNvSpPr>
          <p:nvPr>
            <p:ph type="title"/>
          </p:nvPr>
        </p:nvSpPr>
        <p:spPr/>
        <p:txBody>
          <a:bodyPr anchor="ctr" anchorCtr="0"/>
          <a:lstStyle/>
          <a:p>
            <a:pPr algn="l"/>
            <a:r>
              <a:rPr lang="zh-CN" altLang="en-US" b="1"/>
              <a:t>十二经脉的交接规律</a:t>
            </a:r>
            <a:endParaRPr lang="zh-CN" altLang="en-US"/>
          </a:p>
        </p:txBody>
      </p:sp>
      <p:sp>
        <p:nvSpPr>
          <p:cNvPr id="9218" name="内容占位符 2"/>
          <p:cNvSpPr>
            <a:spLocks noGrp="1"/>
          </p:cNvSpPr>
          <p:nvPr>
            <p:ph idx="1"/>
          </p:nvPr>
        </p:nvSpPr>
        <p:spPr>
          <a:xfrm>
            <a:off x="287338" y="1303338"/>
            <a:ext cx="8229600" cy="4525962"/>
          </a:xfrm>
        </p:spPr>
        <p:txBody>
          <a:bodyPr anchor="t" anchorCtr="0"/>
          <a:lstStyle/>
          <a:p>
            <a:pPr algn="just">
              <a:lnSpc>
                <a:spcPct val="90000"/>
              </a:lnSpc>
              <a:buNone/>
            </a:pPr>
            <a:r>
              <a:rPr lang="zh-CN" altLang="en-US" sz="2400"/>
              <a:t>1）阴经与阳经在四肢部衔接。如手太阴肺经在食指与手阳明大肠经交接，手少阴心经在小指与手太阳小肠经交接，手厥阴心包经在无名指与手少阳三焦经交接，足阳明胃经在足大趾与足太阴脾经交接，足太阳膀胱经从足小趾斜趋足心与足少阴肾经交接，足少阳胆经从足跗上斜趋足大趾丛毛处与足厥阴肝经交接。</a:t>
            </a:r>
            <a:endParaRPr lang="zh-CN" altLang="en-US" sz="2400"/>
          </a:p>
          <a:p>
            <a:pPr algn="just">
              <a:lnSpc>
                <a:spcPct val="90000"/>
              </a:lnSpc>
              <a:buNone/>
            </a:pPr>
            <a:endParaRPr lang="zh-CN" altLang="en-US" sz="2400"/>
          </a:p>
          <a:p>
            <a:pPr algn="just">
              <a:lnSpc>
                <a:spcPct val="90000"/>
              </a:lnSpc>
              <a:buNone/>
            </a:pPr>
            <a:r>
              <a:rPr lang="zh-CN" altLang="en-US" sz="2400"/>
              <a:t>2）阳经与阳经（指同名经）在头面部相接。如手阳明大肠经和足阳明胃经都通于鼻旁，手太阳小肠经与足太阳膀胱经均通于目内眦；手少阳三焦经和足阳胆经均通于目外眦。</a:t>
            </a:r>
            <a:endParaRPr lang="zh-CN" altLang="en-US" sz="2400"/>
          </a:p>
          <a:p>
            <a:pPr algn="just">
              <a:lnSpc>
                <a:spcPct val="90000"/>
              </a:lnSpc>
              <a:buNone/>
            </a:pPr>
            <a:endParaRPr lang="zh-CN" altLang="en-US" sz="2400"/>
          </a:p>
          <a:p>
            <a:pPr>
              <a:lnSpc>
                <a:spcPct val="90000"/>
              </a:lnSpc>
              <a:buNone/>
            </a:pPr>
            <a:r>
              <a:rPr lang="zh-CN" altLang="en-US" sz="2400"/>
              <a:t>3）阴经与阴经（即手足三阴经）在胸部交接。如足太阴脾经与手少阴心经交接于心中，足少阴紧经与手厥阴心包经交接于胸中，足厥阴肝经与手太阴肺经交接于肺中。</a:t>
            </a:r>
            <a:endParaRPr lang="zh-CN" altLang="en-US" sz="2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标题 1"/>
          <p:cNvSpPr>
            <a:spLocks noGrp="1"/>
          </p:cNvSpPr>
          <p:nvPr>
            <p:ph type="title"/>
          </p:nvPr>
        </p:nvSpPr>
        <p:spPr/>
        <p:txBody>
          <a:bodyPr anchor="ctr" anchorCtr="0"/>
          <a:lstStyle/>
          <a:p>
            <a:pPr algn="l"/>
            <a:r>
              <a:rPr lang="zh-CN" altLang="en-US" b="1"/>
              <a:t>腧穴的分类</a:t>
            </a:r>
            <a:endParaRPr lang="zh-CN" altLang="en-US" b="1"/>
          </a:p>
        </p:txBody>
      </p:sp>
      <p:sp>
        <p:nvSpPr>
          <p:cNvPr id="3" name="内容占位符 2"/>
          <p:cNvSpPr>
            <a:spLocks noGrp="1"/>
          </p:cNvSpPr>
          <p:nvPr>
            <p:ph idx="1"/>
          </p:nvPr>
        </p:nvSpPr>
        <p:spPr/>
        <p:txBody>
          <a:bodyPr/>
          <a:lstStyle/>
          <a:p>
            <a:pPr marL="0" indent="0" fontAlgn="base">
              <a:buNone/>
            </a:pPr>
            <a:r>
              <a:rPr lang="en-US" altLang="zh-CN" strike="noStrike" noProof="1">
                <a:sym typeface="+mn-ea"/>
              </a:rPr>
              <a:t>       </a:t>
            </a:r>
            <a:r>
              <a:rPr lang="zh-CN" altLang="en-US" strike="noStrike" noProof="1">
                <a:sym typeface="+mn-ea"/>
              </a:rPr>
              <a:t>分布在人体的腧穴很多，大体分为十四经穴、奇穴、阿是穴三类。凡归属于十二经脉与任、督二脉的腧穴，称十四经穴，简称“经穴”，全身经穴共有361个。奇穴，是指没有归属于十四经的腧穴，因确有奇效，故称“经外奇穴”。那些既无具体名称，也无固定部位，而是以痛处为穴的腧穴，称阿是穴。</a:t>
            </a:r>
            <a:endParaRPr lang="zh-CN" altLang="en-US" strike="noStrike" noProof="1"/>
          </a:p>
          <a:p>
            <a:pPr fontAlgn="base"/>
            <a:endParaRPr lang="zh-CN" altLang="en-US" strike="noStrike" noProof="1"/>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标题 1"/>
          <p:cNvSpPr>
            <a:spLocks noGrp="1"/>
          </p:cNvSpPr>
          <p:nvPr>
            <p:ph type="title"/>
          </p:nvPr>
        </p:nvSpPr>
        <p:spPr/>
        <p:txBody>
          <a:bodyPr anchor="ctr" anchorCtr="0"/>
          <a:lstStyle/>
          <a:p>
            <a:pPr algn="l"/>
            <a:r>
              <a:rPr lang="zh-CN" altLang="en-US" b="1"/>
              <a:t>腧穴的作用</a:t>
            </a:r>
            <a:endParaRPr lang="zh-CN" altLang="en-US" b="1"/>
          </a:p>
        </p:txBody>
      </p:sp>
      <p:sp>
        <p:nvSpPr>
          <p:cNvPr id="11266" name="内容占位符 2"/>
          <p:cNvSpPr>
            <a:spLocks noGrp="1"/>
          </p:cNvSpPr>
          <p:nvPr>
            <p:ph idx="1"/>
          </p:nvPr>
        </p:nvSpPr>
        <p:spPr/>
        <p:txBody>
          <a:bodyPr anchor="t" anchorCtr="0"/>
          <a:lstStyle/>
          <a:p>
            <a:r>
              <a:rPr lang="en-US" altLang="zh-CN" b="1"/>
              <a:t>1</a:t>
            </a:r>
            <a:r>
              <a:rPr lang="zh-CN" altLang="en-US" b="1"/>
              <a:t>、诊断作用</a:t>
            </a:r>
            <a:r>
              <a:rPr lang="zh-CN" altLang="en-US"/>
              <a:t>    当人体内部发生病理改变时，可以通过判断腧穴及其周围部位是否有压痛、肿胀、结节、皮肤脱屑、丘疹及瘀点等病理反应来协助诊断。</a:t>
            </a:r>
            <a:endParaRPr lang="zh-CN" altLang="en-US"/>
          </a:p>
          <a:p>
            <a:r>
              <a:rPr lang="en-US" altLang="zh-CN" b="1"/>
              <a:t>2</a:t>
            </a:r>
            <a:r>
              <a:rPr lang="zh-CN" altLang="en-US" b="1"/>
              <a:t>、治疗作用</a:t>
            </a:r>
            <a:r>
              <a:rPr lang="zh-CN" altLang="en-US"/>
              <a:t>    </a:t>
            </a:r>
            <a:endParaRPr lang="zh-CN" altLang="en-US"/>
          </a:p>
          <a:p>
            <a:r>
              <a:rPr lang="zh-CN" altLang="en-US"/>
              <a:t>近治作用：是所有腧穴的共同特点，即指腧穴都能治疗其所在部位及邻近组织、器官、脏腑、经络的病症，有称为</a:t>
            </a:r>
            <a:r>
              <a:rPr lang="en-US" altLang="zh-CN"/>
              <a:t>“</a:t>
            </a:r>
            <a:r>
              <a:rPr lang="zh-CN" altLang="en-US"/>
              <a:t>局部作用</a:t>
            </a:r>
            <a:r>
              <a:rPr lang="en-US" altLang="zh-CN"/>
              <a:t>”</a:t>
            </a:r>
            <a:r>
              <a:rPr lang="zh-CN" altLang="en-US"/>
              <a:t>。</a:t>
            </a:r>
            <a:endParaRPr lang="zh-CN" altLang="en-US"/>
          </a:p>
          <a:p>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9" name="标题 1"/>
          <p:cNvSpPr>
            <a:spLocks noGrp="1"/>
          </p:cNvSpPr>
          <p:nvPr>
            <p:ph type="title"/>
          </p:nvPr>
        </p:nvSpPr>
        <p:spPr/>
        <p:txBody>
          <a:bodyPr anchor="ctr" anchorCtr="0"/>
          <a:lstStyle/>
          <a:p>
            <a:pPr algn="l"/>
            <a:br>
              <a:rPr lang="zh-CN" altLang="en-US" b="1"/>
            </a:br>
            <a:r>
              <a:rPr lang="zh-CN" altLang="en-US" b="1"/>
              <a:t>腧穴的作用</a:t>
            </a:r>
            <a:br>
              <a:rPr lang="zh-CN" altLang="en-US" b="1"/>
            </a:br>
            <a:endParaRPr lang="zh-CN" altLang="en-US"/>
          </a:p>
        </p:txBody>
      </p:sp>
      <p:sp>
        <p:nvSpPr>
          <p:cNvPr id="3" name="内容占位符 2"/>
          <p:cNvSpPr>
            <a:spLocks noGrp="1"/>
          </p:cNvSpPr>
          <p:nvPr>
            <p:ph idx="1"/>
          </p:nvPr>
        </p:nvSpPr>
        <p:spPr>
          <a:xfrm>
            <a:off x="457200" y="1577975"/>
            <a:ext cx="8229600" cy="4525963"/>
          </a:xfrm>
        </p:spPr>
        <p:txBody>
          <a:bodyPr/>
          <a:lstStyle/>
          <a:p>
            <a:pPr fontAlgn="base"/>
            <a:r>
              <a:rPr lang="zh-CN" altLang="en-US" b="1" strike="noStrike" noProof="1"/>
              <a:t>远治作用</a:t>
            </a:r>
            <a:r>
              <a:rPr lang="zh-CN" altLang="en-US" strike="noStrike" noProof="1"/>
              <a:t>：是指经穴，尤其是位于四肢肘膝关节以下的十二正经腧穴，不仅能够治疗其所在的局部病症，还能治疗本经循行所及的远隔部位组织、器官的病症。有的甚至有影响全身的作用，又称</a:t>
            </a:r>
            <a:r>
              <a:rPr lang="en-US" altLang="zh-CN" strike="noStrike" noProof="1"/>
              <a:t>“</a:t>
            </a:r>
            <a:r>
              <a:rPr lang="zh-CN" altLang="en-US" strike="noStrike" noProof="1"/>
              <a:t>循经作用</a:t>
            </a:r>
            <a:r>
              <a:rPr lang="en-US" altLang="zh-CN" strike="noStrike" noProof="1"/>
              <a:t>”</a:t>
            </a:r>
            <a:r>
              <a:rPr lang="zh-CN" altLang="en-US" strike="noStrike" noProof="1"/>
              <a:t>。</a:t>
            </a:r>
            <a:endParaRPr lang="zh-CN" altLang="en-US" strike="noStrike" noProof="1"/>
          </a:p>
          <a:p>
            <a:pPr marL="0" indent="0" fontAlgn="base">
              <a:buNone/>
            </a:pPr>
            <a:r>
              <a:rPr lang="zh-CN" altLang="en-US" strike="noStrike" noProof="1"/>
              <a:t>   如合谷不仅能治疗手部及四肢病症，而且      还能治疗头面部的病变，足临泣穴则既能治疗足部及下肢的病症，还能治疗肝胆及头部的病症。</a:t>
            </a:r>
            <a:endParaRPr lang="zh-CN" altLang="en-US" strike="noStrike" noProof="1"/>
          </a:p>
          <a:p>
            <a:pPr fontAlgn="base"/>
            <a:endParaRPr lang="zh-CN" altLang="en-US" strike="noStrike" noProof="1"/>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3" name="标题 1"/>
          <p:cNvSpPr>
            <a:spLocks noGrp="1"/>
          </p:cNvSpPr>
          <p:nvPr>
            <p:ph type="title"/>
          </p:nvPr>
        </p:nvSpPr>
        <p:spPr/>
        <p:txBody>
          <a:bodyPr anchor="ctr" anchorCtr="0"/>
          <a:lstStyle/>
          <a:p>
            <a:pPr algn="l"/>
            <a:r>
              <a:rPr lang="zh-CN" altLang="en-US" b="1">
                <a:sym typeface="宋体" panose="02010600030101010101" pitchFamily="2" charset="-122"/>
              </a:rPr>
              <a:t>腧穴的作用</a:t>
            </a:r>
            <a:endParaRPr lang="zh-CN" altLang="en-US"/>
          </a:p>
        </p:txBody>
      </p:sp>
      <p:sp>
        <p:nvSpPr>
          <p:cNvPr id="13314" name="内容占位符 2"/>
          <p:cNvSpPr>
            <a:spLocks noGrp="1"/>
          </p:cNvSpPr>
          <p:nvPr>
            <p:ph idx="1"/>
          </p:nvPr>
        </p:nvSpPr>
        <p:spPr/>
        <p:txBody>
          <a:bodyPr anchor="t" anchorCtr="0"/>
          <a:lstStyle/>
          <a:p>
            <a:r>
              <a:rPr lang="en-US" altLang="zh-CN" sz="2800"/>
              <a:t>      </a:t>
            </a:r>
            <a:r>
              <a:rPr lang="zh-CN" altLang="en-US" sz="2800"/>
              <a:t>特殊作用：腧穴的特殊作用包括腧穴的双向良性调整作用和腧穴治疗作用的相对特异性两个方面。临床实践证明针刺某些腧穴，对机体所处的不同病理状态具有双向良性调整作用，如便秘时，针刺天枢穴，可以通便</a:t>
            </a:r>
            <a:r>
              <a:rPr lang="en-US" altLang="zh-CN" sz="2800"/>
              <a:t>;</a:t>
            </a:r>
            <a:r>
              <a:rPr lang="zh-CN" altLang="en-US" sz="2800"/>
              <a:t>泄泻时，针刺天枢穴则又可止泻。腧穴治疗的相对特异性，指某些腧穴对于某种病症具有特异性的治疗作用。如针刺水沟穴可以开窍醒脑，艾灸至阴穴可以矫正胎位等。</a:t>
            </a:r>
            <a:endParaRPr lang="en-US" altLang="zh-CN" sz="28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7" name="标题 1"/>
          <p:cNvSpPr>
            <a:spLocks noGrp="1"/>
          </p:cNvSpPr>
          <p:nvPr>
            <p:ph type="title"/>
          </p:nvPr>
        </p:nvSpPr>
        <p:spPr/>
        <p:txBody>
          <a:bodyPr anchor="ctr" anchorCtr="0"/>
          <a:lstStyle/>
          <a:p>
            <a:pPr algn="l"/>
            <a:r>
              <a:rPr lang="zh-CN" altLang="en-US" b="1"/>
              <a:t>常用定位方法</a:t>
            </a:r>
            <a:endParaRPr lang="zh-CN" altLang="en-US" b="1"/>
          </a:p>
        </p:txBody>
      </p:sp>
      <p:sp>
        <p:nvSpPr>
          <p:cNvPr id="14338" name="内容占位符 2"/>
          <p:cNvSpPr>
            <a:spLocks noGrp="1"/>
          </p:cNvSpPr>
          <p:nvPr>
            <p:ph idx="1"/>
          </p:nvPr>
        </p:nvSpPr>
        <p:spPr/>
        <p:txBody>
          <a:bodyPr anchor="t" anchorCtr="0"/>
          <a:lstStyle/>
          <a:p>
            <a:pPr algn="just">
              <a:buNone/>
            </a:pPr>
            <a:r>
              <a:rPr lang="en-US" altLang="zh-CN" sz="2400"/>
              <a:t>           </a:t>
            </a:r>
            <a:r>
              <a:rPr lang="zh-CN" altLang="en-US" sz="2400"/>
              <a:t>常用的腧穴定位方法，可分</a:t>
            </a:r>
            <a:r>
              <a:rPr lang="zh-CN" altLang="en-US" sz="2400" b="1"/>
              <a:t>体表标志定位法</a:t>
            </a:r>
            <a:r>
              <a:rPr lang="zh-CN" altLang="en-US" sz="2400"/>
              <a:t>、</a:t>
            </a:r>
            <a:r>
              <a:rPr lang="zh-CN" altLang="en-US" sz="2400" b="1"/>
              <a:t>骨度分寸定位法，手指比量定位法和简便取穴法</a:t>
            </a:r>
            <a:r>
              <a:rPr lang="zh-CN" altLang="en-US" sz="2400"/>
              <a:t>4种。</a:t>
            </a:r>
            <a:endParaRPr lang="zh-CN" altLang="en-US" sz="2400"/>
          </a:p>
          <a:p>
            <a:pPr algn="just">
              <a:buNone/>
            </a:pPr>
            <a:r>
              <a:rPr lang="zh-CN" altLang="en-US" sz="2400"/>
              <a:t>（1）</a:t>
            </a:r>
            <a:r>
              <a:rPr lang="zh-CN" altLang="en-US" sz="2400" b="1"/>
              <a:t>体表标志定位法</a:t>
            </a:r>
            <a:r>
              <a:rPr lang="zh-CN" altLang="en-US" sz="2400"/>
              <a:t>  体表标志定位法又叫自然标志定位法，它是以人体解剖标志作为定位的依据。常用的体表标志有以下两种：</a:t>
            </a:r>
            <a:endParaRPr lang="zh-CN" altLang="en-US" sz="2400"/>
          </a:p>
          <a:p>
            <a:pPr algn="just">
              <a:buNone/>
            </a:pPr>
            <a:r>
              <a:rPr lang="zh-CN" altLang="en-US" sz="2400" b="1"/>
              <a:t>固定标志</a:t>
            </a:r>
            <a:r>
              <a:rPr lang="zh-CN" altLang="en-US" sz="2400"/>
              <a:t>  指标志不受活动影响者，如五官、毛发、指（趾）甲、乳头、肚脐等，以及各部骨节的突起和缝隙、肌肉的隆起和凹陷。其中主要是指“</a:t>
            </a:r>
            <a:r>
              <a:rPr lang="zh-CN" altLang="en-US" sz="2400" b="1"/>
              <a:t>骨性标志”和“肌性标志</a:t>
            </a:r>
            <a:r>
              <a:rPr lang="zh-CN" altLang="en-US" sz="2400"/>
              <a:t>”。</a:t>
            </a:r>
            <a:endParaRPr lang="zh-CN" altLang="en-US" sz="2400"/>
          </a:p>
          <a:p>
            <a:pPr algn="just">
              <a:buNone/>
            </a:pPr>
            <a:r>
              <a:rPr lang="zh-CN" altLang="en-US" sz="2400"/>
              <a:t>            由于这些标志固定不移，所以有利于腧穴的定位，如两眉之间取印堂，鼻尖取素髎，两乳之间取膻中等。这是输穴定位的基方法之一。</a:t>
            </a:r>
            <a:endParaRPr lang="zh-CN" altLang="en-US" sz="2400"/>
          </a:p>
          <a:p>
            <a:pPr algn="just">
              <a:buNone/>
            </a:pPr>
            <a:endParaRPr lang="zh-CN" altLang="en-US" sz="2400"/>
          </a:p>
          <a:p>
            <a:pPr>
              <a:buNone/>
            </a:pPr>
            <a:r>
              <a:rPr lang="zh-CN" altLang="en-US" sz="2400"/>
              <a:t>     </a:t>
            </a:r>
            <a:endParaRPr lang="zh-CN" altLang="en-US" sz="24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标题 1"/>
          <p:cNvSpPr>
            <a:spLocks noGrp="1"/>
          </p:cNvSpPr>
          <p:nvPr>
            <p:ph type="title"/>
          </p:nvPr>
        </p:nvSpPr>
        <p:spPr/>
        <p:txBody>
          <a:bodyPr anchor="ctr" anchorCtr="0"/>
          <a:lstStyle/>
          <a:p>
            <a:pPr algn="l"/>
            <a:br>
              <a:rPr lang="zh-CN" altLang="en-US" b="1"/>
            </a:br>
            <a:r>
              <a:rPr lang="zh-CN" altLang="en-US" b="1"/>
              <a:t>常用定位方法</a:t>
            </a:r>
            <a:br>
              <a:rPr lang="zh-CN" altLang="en-US" b="1"/>
            </a:br>
            <a:endParaRPr lang="zh-CN" altLang="en-US"/>
          </a:p>
        </p:txBody>
      </p:sp>
      <p:sp>
        <p:nvSpPr>
          <p:cNvPr id="15362" name="内容占位符 2"/>
          <p:cNvSpPr>
            <a:spLocks noGrp="1"/>
          </p:cNvSpPr>
          <p:nvPr>
            <p:ph idx="1"/>
          </p:nvPr>
        </p:nvSpPr>
        <p:spPr/>
        <p:txBody>
          <a:bodyPr anchor="t" anchorCtr="0"/>
          <a:lstStyle/>
          <a:p>
            <a:pPr>
              <a:buNone/>
            </a:pPr>
            <a:r>
              <a:rPr lang="en-US" altLang="zh-CN">
                <a:sym typeface="宋体" panose="02010600030101010101" pitchFamily="2" charset="-122"/>
              </a:rPr>
              <a:t>          </a:t>
            </a:r>
            <a:r>
              <a:rPr lang="zh-CN" altLang="en-US" b="1">
                <a:sym typeface="宋体" panose="02010600030101010101" pitchFamily="2" charset="-122"/>
              </a:rPr>
              <a:t>活动标志</a:t>
            </a:r>
            <a:r>
              <a:rPr lang="zh-CN" altLang="en-US">
                <a:sym typeface="宋体" panose="02010600030101010101" pitchFamily="2" charset="-122"/>
              </a:rPr>
              <a:t>  指关节、肌肉、皮肤随着适当的活动而出现的标志，包括关节的间隙、肌肉和肌腱的隆起或凹陷、皮肤的皱纹等。</a:t>
            </a:r>
            <a:endParaRPr lang="zh-CN" altLang="en-US"/>
          </a:p>
          <a:p>
            <a:pPr>
              <a:buNone/>
            </a:pPr>
            <a:r>
              <a:rPr lang="zh-CN" altLang="en-US">
                <a:sym typeface="宋体" panose="02010600030101010101" pitchFamily="2" charset="-122"/>
              </a:rPr>
              <a:t>          临床可利用这些标志作为取穴定位的依据，如张口于耳屏前方凹陷处取听宫，屈肘纹头取曲池，拳掌横纹头取后溪，取阳溪穴时应翘起拇指、指长伸、拇短刖肌腱之间的凹陷中是穴位。 </a:t>
            </a:r>
            <a:endParaRPr lang="zh-CN" altLang="en-US"/>
          </a:p>
          <a:p>
            <a:endParaRPr lang="zh-CN" altLang="en-US"/>
          </a:p>
          <a:p>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标题 1"/>
          <p:cNvSpPr>
            <a:spLocks noGrp="1"/>
          </p:cNvSpPr>
          <p:nvPr>
            <p:ph type="title"/>
          </p:nvPr>
        </p:nvSpPr>
        <p:spPr/>
        <p:txBody>
          <a:bodyPr anchor="ctr" anchorCtr="0"/>
          <a:lstStyle/>
          <a:p>
            <a:pPr algn="l"/>
            <a:r>
              <a:rPr lang="zh-CN" altLang="en-US" b="1"/>
              <a:t>常用定位方法</a:t>
            </a:r>
            <a:endParaRPr lang="zh-CN" altLang="en-US"/>
          </a:p>
        </p:txBody>
      </p:sp>
      <p:sp>
        <p:nvSpPr>
          <p:cNvPr id="16386" name="内容占位符 2"/>
          <p:cNvSpPr>
            <a:spLocks noGrp="1"/>
          </p:cNvSpPr>
          <p:nvPr>
            <p:ph idx="1"/>
          </p:nvPr>
        </p:nvSpPr>
        <p:spPr/>
        <p:txBody>
          <a:bodyPr anchor="t" anchorCtr="0"/>
          <a:lstStyle/>
          <a:p>
            <a:pPr algn="just">
              <a:lnSpc>
                <a:spcPct val="90000"/>
              </a:lnSpc>
              <a:buNone/>
            </a:pPr>
            <a:r>
              <a:rPr lang="zh-CN" altLang="en-US" sz="2800"/>
              <a:t>2）骨度分寸定位法   将人体各部，按照比例分别规定为一定的折算长度，作为量取腧穴的标准，这种假定的长度叫“骨度”。</a:t>
            </a:r>
            <a:endParaRPr lang="zh-CN" altLang="en-US" sz="2800"/>
          </a:p>
          <a:p>
            <a:pPr algn="just">
              <a:lnSpc>
                <a:spcPct val="90000"/>
              </a:lnSpc>
              <a:buNone/>
            </a:pPr>
            <a:endParaRPr lang="zh-CN" altLang="en-US" sz="2800"/>
          </a:p>
          <a:p>
            <a:pPr algn="just">
              <a:lnSpc>
                <a:spcPct val="90000"/>
              </a:lnSpc>
              <a:buNone/>
            </a:pPr>
            <a:r>
              <a:rPr lang="zh-CN" altLang="en-US" sz="2800"/>
              <a:t>    骨度的单位是寸，这里的寸就是等分。如肘横纹到腕横纹为12寸，即是将这段距离划分为12个等分。不论任何年龄、体形、男女、老幼都可按照这种标准测量。此法是腧穴定位的基本方法。目前常用的人体各部骨度分寸。</a:t>
            </a:r>
            <a:endParaRPr lang="zh-CN" altLang="en-US" sz="2800"/>
          </a:p>
          <a:p>
            <a:pPr algn="just">
              <a:lnSpc>
                <a:spcPct val="90000"/>
              </a:lnSpc>
              <a:buNone/>
            </a:pPr>
            <a:endParaRPr lang="zh-CN" altLang="en-US"/>
          </a:p>
          <a:p>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09" name="标题 1"/>
          <p:cNvSpPr>
            <a:spLocks noGrp="1"/>
          </p:cNvSpPr>
          <p:nvPr>
            <p:ph type="title"/>
          </p:nvPr>
        </p:nvSpPr>
        <p:spPr/>
        <p:txBody>
          <a:bodyPr anchor="ctr" anchorCtr="0"/>
          <a:lstStyle/>
          <a:p>
            <a:pPr algn="l"/>
            <a:r>
              <a:rPr lang="zh-CN" altLang="en-US" b="1"/>
              <a:t>常用定位方法</a:t>
            </a:r>
            <a:endParaRPr lang="zh-CN" altLang="en-US"/>
          </a:p>
        </p:txBody>
      </p:sp>
      <p:sp>
        <p:nvSpPr>
          <p:cNvPr id="17410" name="内容占位符 2"/>
          <p:cNvSpPr>
            <a:spLocks noGrp="1"/>
          </p:cNvSpPr>
          <p:nvPr>
            <p:ph idx="1"/>
          </p:nvPr>
        </p:nvSpPr>
        <p:spPr/>
        <p:txBody>
          <a:bodyPr anchor="t" anchorCtr="0"/>
          <a:lstStyle/>
          <a:p>
            <a:pPr>
              <a:lnSpc>
                <a:spcPct val="90000"/>
              </a:lnSpc>
              <a:buNone/>
            </a:pPr>
            <a:r>
              <a:rPr lang="zh-CN" altLang="en-US" sz="2000">
                <a:sym typeface="宋体" panose="02010600030101010101" pitchFamily="2" charset="-122"/>
              </a:rPr>
              <a:t>（3）手寸定位法   以患者本人手指所规定的分寸来量取腧穴的方法。常用的有以下3种：</a:t>
            </a:r>
            <a:endParaRPr lang="zh-CN" altLang="en-US" sz="2000">
              <a:sym typeface="宋体" panose="02010600030101010101" pitchFamily="2" charset="-122"/>
            </a:endParaRPr>
          </a:p>
          <a:p>
            <a:pPr>
              <a:buNone/>
            </a:pPr>
            <a:r>
              <a:rPr lang="zh-CN" altLang="en-US" sz="2000"/>
              <a:t>1）中指同身寸   是以患者的中指中节屈曲时，内侧两端纹头之间作为1寸，可用于四肢部取穴的直寸和背部取穴的横寸。</a:t>
            </a:r>
            <a:endParaRPr lang="zh-CN" altLang="en-US" sz="2000"/>
          </a:p>
          <a:p>
            <a:pPr>
              <a:buNone/>
            </a:pPr>
            <a:endParaRPr lang="zh-CN" altLang="en-US" sz="2000"/>
          </a:p>
          <a:p>
            <a:pPr algn="just">
              <a:buNone/>
            </a:pPr>
            <a:r>
              <a:rPr lang="zh-CN" altLang="en-US" sz="2000"/>
              <a:t>2）拇指同身寸   是以患者拇指指关节的横度作为1寸，适用于四肢部的直寸取穴</a:t>
            </a:r>
            <a:endParaRPr lang="zh-CN" altLang="en-US" sz="2000"/>
          </a:p>
          <a:p>
            <a:pPr algn="just">
              <a:buNone/>
            </a:pPr>
            <a:endParaRPr lang="zh-CN" altLang="en-US" sz="2000"/>
          </a:p>
          <a:p>
            <a:pPr algn="just">
              <a:buNone/>
            </a:pPr>
            <a:r>
              <a:rPr lang="zh-CN" altLang="en-US" sz="2000"/>
              <a:t>3）横指同身寸   又名“一夫”法，是令患者将食指、中指、无名指和小指并拢，以中接线员中节横纹处为准四指横量作为3寸，适用于四肢的直寸及胸腹部直寸和横寸取穴。</a:t>
            </a:r>
            <a:endParaRPr lang="zh-CN" altLang="en-US" sz="2000"/>
          </a:p>
          <a:p>
            <a:pPr>
              <a:lnSpc>
                <a:spcPct val="90000"/>
              </a:lnSpc>
              <a:buNone/>
            </a:pPr>
            <a:endParaRPr lang="zh-CN" altLang="en-US" sz="2000"/>
          </a:p>
          <a:p>
            <a:pPr>
              <a:lnSpc>
                <a:spcPct val="90000"/>
              </a:lnSpc>
              <a:buNone/>
            </a:pPr>
            <a:endParaRPr lang="zh-CN" altLang="en-US" sz="2000"/>
          </a:p>
          <a:p>
            <a:endParaRPr lang="zh-CN" altLang="en-US" sz="2000"/>
          </a:p>
          <a:p>
            <a:endParaRPr lang="zh-CN" altLang="en-US" sz="20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3" name="标题 1"/>
          <p:cNvSpPr>
            <a:spLocks noGrp="1"/>
          </p:cNvSpPr>
          <p:nvPr>
            <p:ph type="title"/>
          </p:nvPr>
        </p:nvSpPr>
        <p:spPr/>
        <p:txBody>
          <a:bodyPr anchor="ctr" anchorCtr="0"/>
          <a:lstStyle/>
          <a:p>
            <a:pPr algn="l"/>
            <a:br>
              <a:rPr lang="zh-CN" altLang="en-US" b="1">
                <a:sym typeface="宋体" panose="02010600030101010101" pitchFamily="2" charset="-122"/>
              </a:rPr>
            </a:br>
            <a:r>
              <a:rPr lang="zh-CN" altLang="en-US" b="1">
                <a:sym typeface="宋体" panose="02010600030101010101" pitchFamily="2" charset="-122"/>
              </a:rPr>
              <a:t>常用定位方法</a:t>
            </a:r>
            <a:br>
              <a:rPr lang="zh-CN" altLang="en-US"/>
            </a:br>
            <a:endParaRPr lang="zh-CN" altLang="en-US"/>
          </a:p>
        </p:txBody>
      </p:sp>
      <p:sp>
        <p:nvSpPr>
          <p:cNvPr id="18434" name="内容占位符 2"/>
          <p:cNvSpPr>
            <a:spLocks noGrp="1"/>
          </p:cNvSpPr>
          <p:nvPr>
            <p:ph idx="1"/>
          </p:nvPr>
        </p:nvSpPr>
        <p:spPr/>
        <p:txBody>
          <a:bodyPr anchor="t" anchorCtr="0"/>
          <a:lstStyle/>
          <a:p>
            <a:pPr algn="just">
              <a:buNone/>
            </a:pPr>
            <a:r>
              <a:rPr lang="zh-CN" altLang="en-US" sz="2000"/>
              <a:t>4）简便取穴法   简便取穴法是一种简便易行的定位方法，此法只适用于少数腧穴的量取。</a:t>
            </a:r>
            <a:endParaRPr lang="zh-CN" altLang="en-US" sz="2000"/>
          </a:p>
          <a:p>
            <a:pPr algn="just">
              <a:buNone/>
            </a:pPr>
            <a:endParaRPr lang="zh-CN" altLang="en-US" sz="2000"/>
          </a:p>
          <a:p>
            <a:pPr algn="just">
              <a:buNone/>
            </a:pPr>
            <a:r>
              <a:rPr lang="zh-CN" altLang="en-US" sz="2000"/>
              <a:t>              如两耳尖直上连线中点定百会；两手虎口自然平直交叉，食指端取列缺；直立垂手时中指的尖端到达处定风市；两髂嵴上缘连线中点定腰阳关等。</a:t>
            </a:r>
            <a:endParaRPr lang="zh-CN" altLang="en-US" sz="2000"/>
          </a:p>
          <a:p>
            <a:pPr algn="just">
              <a:buNone/>
            </a:pPr>
            <a:endParaRPr lang="zh-CN" altLang="en-US" sz="2000"/>
          </a:p>
          <a:p>
            <a:pPr>
              <a:buNone/>
            </a:pPr>
            <a:r>
              <a:rPr lang="zh-CN" altLang="en-US" sz="2000"/>
              <a:t>              应用时，应以解剖标志和骨度分寸作为取穴位的主要依据。在此基础上，根据各部腧穴的具体情况，适当参合其他方法，灵活运用，以求取穴的准确。 </a:t>
            </a:r>
            <a:endParaRPr lang="zh-CN" altLang="en-US" sz="2000"/>
          </a:p>
          <a:p>
            <a:endParaRPr lang="zh-CN" altLang="en-US" sz="20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7" name="标题 1"/>
          <p:cNvSpPr>
            <a:spLocks noGrp="1"/>
          </p:cNvSpPr>
          <p:nvPr>
            <p:ph type="title"/>
          </p:nvPr>
        </p:nvSpPr>
        <p:spPr/>
        <p:txBody>
          <a:bodyPr anchor="ctr" anchorCtr="0"/>
          <a:lstStyle/>
          <a:p>
            <a:pPr algn="l"/>
            <a:br>
              <a:rPr lang="zh-CN" altLang="en-US" b="1"/>
            </a:br>
            <a:r>
              <a:rPr lang="zh-CN" altLang="en-US" b="1"/>
              <a:t>十四经脉的常用腧穴 </a:t>
            </a:r>
            <a:br>
              <a:rPr lang="zh-CN" altLang="en-US" b="1"/>
            </a:br>
            <a:endParaRPr lang="zh-CN" altLang="en-US"/>
          </a:p>
        </p:txBody>
      </p:sp>
      <p:sp>
        <p:nvSpPr>
          <p:cNvPr id="19458" name="内容占位符 2"/>
          <p:cNvSpPr>
            <a:spLocks noGrp="1"/>
          </p:cNvSpPr>
          <p:nvPr>
            <p:ph idx="1"/>
          </p:nvPr>
        </p:nvSpPr>
        <p:spPr>
          <a:xfrm>
            <a:off x="457200" y="1176338"/>
            <a:ext cx="8229600" cy="4949825"/>
          </a:xfrm>
        </p:spPr>
        <p:txBody>
          <a:bodyPr anchor="t" anchorCtr="0"/>
          <a:lstStyle/>
          <a:p>
            <a:pPr algn="just">
              <a:buNone/>
            </a:pPr>
            <a:r>
              <a:rPr lang="zh-CN" altLang="en-US" sz="2800" b="1"/>
              <a:t>（1） 手太阴肺经常用穴</a:t>
            </a:r>
            <a:endParaRPr lang="zh-CN" altLang="en-US" sz="2000"/>
          </a:p>
          <a:p>
            <a:pPr algn="just">
              <a:buNone/>
            </a:pPr>
            <a:r>
              <a:rPr lang="zh-CN" altLang="en-US" sz="2000"/>
              <a:t>中府</a:t>
            </a:r>
            <a:endParaRPr lang="zh-CN" altLang="en-US" sz="2000"/>
          </a:p>
          <a:p>
            <a:pPr algn="just">
              <a:buNone/>
            </a:pPr>
            <a:r>
              <a:rPr lang="zh-CN" altLang="en-US" sz="2000"/>
              <a:t>定位：前正中线旁开6寸，平第一肋间隙处。</a:t>
            </a:r>
            <a:endParaRPr lang="zh-CN" altLang="en-US" sz="2000"/>
          </a:p>
          <a:p>
            <a:pPr algn="just">
              <a:buNone/>
            </a:pPr>
            <a:r>
              <a:rPr lang="zh-CN" altLang="en-US" sz="2000"/>
              <a:t>应用：咳嗽、气喘、肺胀满、肩背痛。</a:t>
            </a:r>
            <a:endParaRPr lang="zh-CN" altLang="en-US" sz="2000"/>
          </a:p>
          <a:p>
            <a:pPr algn="just">
              <a:buNone/>
            </a:pPr>
            <a:r>
              <a:rPr lang="zh-CN" altLang="en-US" sz="2000"/>
              <a:t>尺泽</a:t>
            </a:r>
            <a:endParaRPr lang="zh-CN" altLang="en-US" sz="2000"/>
          </a:p>
          <a:p>
            <a:pPr algn="just">
              <a:buNone/>
            </a:pPr>
            <a:r>
              <a:rPr lang="zh-CN" altLang="en-US" sz="2000"/>
              <a:t>定位：肘横纹中，肱二头肌腱桡侧凹陷处。</a:t>
            </a:r>
            <a:endParaRPr lang="zh-CN" altLang="en-US" sz="2000"/>
          </a:p>
          <a:p>
            <a:pPr algn="just">
              <a:buNone/>
            </a:pPr>
            <a:r>
              <a:rPr lang="zh-CN" altLang="en-US" sz="2000"/>
              <a:t>应用：咳嗽、咳血、潮热、气喘、咽喉肿痛。</a:t>
            </a:r>
            <a:endParaRPr lang="zh-CN" altLang="en-US" sz="2000"/>
          </a:p>
          <a:p>
            <a:pPr algn="just">
              <a:buNone/>
            </a:pPr>
            <a:r>
              <a:rPr lang="zh-CN" altLang="en-US" sz="2000"/>
              <a:t>列缺</a:t>
            </a:r>
            <a:endParaRPr lang="zh-CN" altLang="en-US" sz="2000"/>
          </a:p>
          <a:p>
            <a:pPr algn="just">
              <a:buNone/>
            </a:pPr>
            <a:r>
              <a:rPr lang="zh-CN" altLang="en-US" sz="2000"/>
              <a:t>定位：桡骨茎突上方，腕横纹上1</a:t>
            </a:r>
            <a:r>
              <a:rPr lang="en-US" altLang="zh-CN" sz="2000"/>
              <a:t>.</a:t>
            </a:r>
            <a:r>
              <a:rPr lang="zh-CN" altLang="en-US" sz="2000"/>
              <a:t>5寸。</a:t>
            </a:r>
            <a:endParaRPr lang="zh-CN" altLang="en-US" sz="2000"/>
          </a:p>
          <a:p>
            <a:pPr algn="just">
              <a:buNone/>
            </a:pPr>
            <a:r>
              <a:rPr lang="zh-CN" altLang="en-US" sz="2000"/>
              <a:t>应用：头痛，项强，咳喘，咽喉肿痛，齿痛</a:t>
            </a:r>
            <a:r>
              <a:rPr lang="zh-CN" altLang="en-US"/>
              <a:t>。</a:t>
            </a:r>
            <a:endParaRPr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1" name="标题 1"/>
          <p:cNvSpPr>
            <a:spLocks noGrp="1"/>
          </p:cNvSpPr>
          <p:nvPr>
            <p:ph type="title"/>
          </p:nvPr>
        </p:nvSpPr>
        <p:spPr/>
        <p:txBody>
          <a:bodyPr anchor="ctr" anchorCtr="0"/>
          <a:lstStyle/>
          <a:p>
            <a:pPr algn="l"/>
            <a:r>
              <a:rPr lang="zh-CN" altLang="en-US" b="1"/>
              <a:t>手阳明大肠经常用穴</a:t>
            </a:r>
            <a:endParaRPr lang="zh-CN" altLang="en-US" b="1"/>
          </a:p>
        </p:txBody>
      </p:sp>
      <p:sp>
        <p:nvSpPr>
          <p:cNvPr id="20482" name="内容占位符 2"/>
          <p:cNvSpPr>
            <a:spLocks noGrp="1"/>
          </p:cNvSpPr>
          <p:nvPr>
            <p:ph idx="1"/>
          </p:nvPr>
        </p:nvSpPr>
        <p:spPr>
          <a:xfrm>
            <a:off x="457200" y="1230313"/>
            <a:ext cx="8229600" cy="4895850"/>
          </a:xfrm>
        </p:spPr>
        <p:txBody>
          <a:bodyPr anchor="t" anchorCtr="0"/>
          <a:lstStyle/>
          <a:p>
            <a:pPr algn="just">
              <a:buNone/>
            </a:pPr>
            <a:r>
              <a:rPr lang="zh-CN" altLang="en-US" sz="2000"/>
              <a:t>商阳</a:t>
            </a:r>
            <a:endParaRPr lang="zh-CN" altLang="en-US" sz="2000"/>
          </a:p>
          <a:p>
            <a:pPr algn="just">
              <a:buNone/>
            </a:pPr>
            <a:r>
              <a:rPr lang="zh-CN" altLang="en-US" sz="2000"/>
              <a:t>定位：食指桡侧指甲角旁约0.1寸。</a:t>
            </a:r>
            <a:endParaRPr lang="zh-CN" altLang="en-US" sz="2000"/>
          </a:p>
          <a:p>
            <a:pPr algn="just">
              <a:buNone/>
            </a:pPr>
            <a:r>
              <a:rPr lang="zh-CN" altLang="en-US" sz="2000"/>
              <a:t>应用：耳聋，齿痛，咽喉肿痛，颔肿，手指麻木。</a:t>
            </a:r>
            <a:endParaRPr lang="zh-CN" altLang="en-US" sz="2000"/>
          </a:p>
          <a:p>
            <a:pPr algn="just">
              <a:buNone/>
            </a:pPr>
            <a:r>
              <a:rPr lang="zh-CN" altLang="en-US" sz="2000"/>
              <a:t>合谷</a:t>
            </a:r>
            <a:endParaRPr lang="zh-CN" altLang="en-US" sz="2000"/>
          </a:p>
          <a:p>
            <a:pPr algn="just">
              <a:buNone/>
            </a:pPr>
            <a:r>
              <a:rPr lang="zh-CN" altLang="en-US" sz="2000"/>
              <a:t>定位：手背第一、第二掌骨之间，约当第二掌骨桡侧中心处。</a:t>
            </a:r>
            <a:endParaRPr lang="zh-CN" altLang="en-US" sz="2000"/>
          </a:p>
          <a:p>
            <a:pPr algn="just">
              <a:buNone/>
            </a:pPr>
            <a:r>
              <a:rPr lang="zh-CN" altLang="en-US" sz="2000"/>
              <a:t>应用：头痛，目赤肿痛，耳聋，齿痛，咽喉肿痛。</a:t>
            </a:r>
            <a:endParaRPr lang="zh-CN" altLang="en-US" sz="2000"/>
          </a:p>
          <a:p>
            <a:pPr algn="just">
              <a:buNone/>
            </a:pPr>
            <a:r>
              <a:rPr lang="zh-CN" altLang="en-US" sz="2000"/>
              <a:t>手三里</a:t>
            </a:r>
            <a:endParaRPr lang="zh-CN" altLang="en-US" sz="2000"/>
          </a:p>
          <a:p>
            <a:pPr algn="just">
              <a:buNone/>
            </a:pPr>
            <a:r>
              <a:rPr lang="zh-CN" altLang="en-US" sz="2000"/>
              <a:t>定位：侧腕，阳溪与曲池连线上，曲池下2寸。</a:t>
            </a:r>
            <a:endParaRPr lang="zh-CN" altLang="en-US" sz="2000"/>
          </a:p>
          <a:p>
            <a:pPr algn="just">
              <a:buNone/>
            </a:pPr>
            <a:r>
              <a:rPr lang="zh-CN" altLang="en-US" sz="2000"/>
              <a:t>应用：手臂麻痛，肘挛不伸，偏瘫；齿痛，失音，腹胀，吐泻；眼目渚疾。</a:t>
            </a:r>
            <a:endParaRPr lang="zh-CN" altLang="en-US" sz="2000"/>
          </a:p>
          <a:p>
            <a:pPr algn="just">
              <a:buNone/>
            </a:pPr>
            <a:r>
              <a:rPr lang="zh-CN" altLang="en-US" sz="2000"/>
              <a:t>曲池</a:t>
            </a:r>
            <a:endParaRPr lang="zh-CN" altLang="en-US" sz="2000"/>
          </a:p>
          <a:p>
            <a:pPr algn="just">
              <a:buNone/>
            </a:pPr>
            <a:r>
              <a:rPr lang="zh-CN" altLang="en-US" sz="2000"/>
              <a:t>定位：屈肘，在肘横纹桡侧端凹陷处。</a:t>
            </a:r>
            <a:endParaRPr lang="zh-CN" altLang="en-US" sz="2000"/>
          </a:p>
          <a:p>
            <a:pPr algn="just">
              <a:buNone/>
            </a:pPr>
            <a:r>
              <a:rPr lang="zh-CN" altLang="en-US" sz="2000"/>
              <a:t>应用：热痛，上肢不遂，月经不调，目赤肿痛，高血压，胸中烦满等。</a:t>
            </a:r>
            <a:endParaRPr lang="zh-CN" altLang="en-US" sz="2000"/>
          </a:p>
          <a:p>
            <a:endParaRPr lang="zh-CN" altLang="en-US" sz="20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5" name="标题 1"/>
          <p:cNvSpPr>
            <a:spLocks noGrp="1"/>
          </p:cNvSpPr>
          <p:nvPr>
            <p:ph type="title"/>
          </p:nvPr>
        </p:nvSpPr>
        <p:spPr/>
        <p:txBody>
          <a:bodyPr anchor="ctr" anchorCtr="0"/>
          <a:lstStyle/>
          <a:p>
            <a:pPr algn="l"/>
            <a:br>
              <a:rPr lang="zh-CN" altLang="en-US" b="1">
                <a:sym typeface="宋体" panose="02010600030101010101" pitchFamily="2" charset="-122"/>
              </a:rPr>
            </a:br>
            <a:r>
              <a:rPr lang="zh-CN" altLang="en-US" b="1"/>
              <a:t>手阳明大肠经常用穴</a:t>
            </a:r>
            <a:br>
              <a:rPr lang="zh-CN" altLang="en-US" b="1"/>
            </a:br>
            <a:endParaRPr lang="zh-CN" altLang="en-US"/>
          </a:p>
        </p:txBody>
      </p:sp>
      <p:sp>
        <p:nvSpPr>
          <p:cNvPr id="21506" name="内容占位符 2"/>
          <p:cNvSpPr>
            <a:spLocks noGrp="1"/>
          </p:cNvSpPr>
          <p:nvPr>
            <p:ph idx="1"/>
          </p:nvPr>
        </p:nvSpPr>
        <p:spPr/>
        <p:txBody>
          <a:bodyPr anchor="t" anchorCtr="0"/>
          <a:lstStyle/>
          <a:p>
            <a:pPr algn="just">
              <a:buNone/>
            </a:pPr>
            <a:r>
              <a:rPr lang="zh-CN" altLang="en-US" sz="2400"/>
              <a:t>肩髁</a:t>
            </a:r>
            <a:endParaRPr lang="zh-CN" altLang="en-US" sz="2400"/>
          </a:p>
          <a:p>
            <a:pPr algn="just">
              <a:buNone/>
            </a:pPr>
            <a:r>
              <a:rPr lang="zh-CN" altLang="en-US" sz="2400"/>
              <a:t>定位：三角肌上部，肩峰与胧骨大结节之间，上臂外展平举时肩前出现凹陷处。</a:t>
            </a:r>
            <a:endParaRPr lang="zh-CN" altLang="en-US" sz="2400"/>
          </a:p>
          <a:p>
            <a:pPr algn="just">
              <a:buNone/>
            </a:pPr>
            <a:r>
              <a:rPr lang="zh-CN" altLang="en-US" sz="2400"/>
              <a:t>应用：肩臂挛痛不遂，齿痛，风热瘾疹。</a:t>
            </a:r>
            <a:endParaRPr lang="zh-CN" altLang="en-US" sz="2400"/>
          </a:p>
          <a:p>
            <a:pPr algn="just">
              <a:buNone/>
            </a:pPr>
            <a:r>
              <a:rPr lang="zh-CN" altLang="en-US" sz="2400"/>
              <a:t>迎香</a:t>
            </a:r>
            <a:endParaRPr lang="zh-CN" altLang="en-US" sz="2400"/>
          </a:p>
          <a:p>
            <a:pPr algn="just">
              <a:buNone/>
            </a:pPr>
            <a:r>
              <a:rPr lang="zh-CN" altLang="en-US" sz="2400"/>
              <a:t>定位：鼻翼外缘中点旁开0.5寸，鼻唇沟中。</a:t>
            </a:r>
            <a:endParaRPr lang="zh-CN" altLang="en-US" sz="2400"/>
          </a:p>
          <a:p>
            <a:pPr>
              <a:buNone/>
            </a:pPr>
            <a:r>
              <a:rPr lang="zh-CN" altLang="en-US" sz="2400"/>
              <a:t>应用：鼻塞，口歪，面痒。 </a:t>
            </a:r>
            <a:endParaRPr lang="zh-CN" altLang="en-US" sz="2400"/>
          </a:p>
          <a:p>
            <a:pPr>
              <a:buNone/>
            </a:pPr>
            <a:endParaRPr lang="zh-CN" altLang="en-US"/>
          </a:p>
          <a:p>
            <a:endParaRPr lang="zh-CN" altLang="en-US"/>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29" name="标题 1"/>
          <p:cNvSpPr>
            <a:spLocks noGrp="1"/>
          </p:cNvSpPr>
          <p:nvPr>
            <p:ph type="title"/>
          </p:nvPr>
        </p:nvSpPr>
        <p:spPr/>
        <p:txBody>
          <a:bodyPr anchor="ctr" anchorCtr="0"/>
          <a:lstStyle/>
          <a:p>
            <a:pPr algn="l"/>
            <a:r>
              <a:rPr lang="zh-CN" altLang="en-US" b="1"/>
              <a:t>足阳明胃经常用穴</a:t>
            </a:r>
            <a:endParaRPr lang="zh-CN" altLang="en-US" b="1"/>
          </a:p>
        </p:txBody>
      </p:sp>
      <p:sp>
        <p:nvSpPr>
          <p:cNvPr id="22530" name="内容占位符 2"/>
          <p:cNvSpPr>
            <a:spLocks noGrp="1"/>
          </p:cNvSpPr>
          <p:nvPr>
            <p:ph idx="1"/>
          </p:nvPr>
        </p:nvSpPr>
        <p:spPr>
          <a:xfrm>
            <a:off x="457200" y="1228725"/>
            <a:ext cx="8229600" cy="4897438"/>
          </a:xfrm>
        </p:spPr>
        <p:txBody>
          <a:bodyPr anchor="t" anchorCtr="0"/>
          <a:lstStyle/>
          <a:p>
            <a:pPr algn="just">
              <a:lnSpc>
                <a:spcPct val="90000"/>
              </a:lnSpc>
              <a:buNone/>
            </a:pPr>
            <a:r>
              <a:rPr lang="zh-CN" altLang="en-US" sz="2000"/>
              <a:t>承泣</a:t>
            </a:r>
            <a:endParaRPr lang="zh-CN" altLang="en-US" sz="2000"/>
          </a:p>
          <a:p>
            <a:pPr algn="just">
              <a:lnSpc>
                <a:spcPct val="90000"/>
              </a:lnSpc>
              <a:buNone/>
            </a:pPr>
            <a:r>
              <a:rPr lang="zh-CN" altLang="en-US" sz="2000"/>
              <a:t>定位：双目直视，瞳孔直下0.7寸。</a:t>
            </a:r>
            <a:endParaRPr lang="zh-CN" altLang="en-US" sz="2000"/>
          </a:p>
          <a:p>
            <a:pPr algn="just">
              <a:lnSpc>
                <a:spcPct val="90000"/>
              </a:lnSpc>
              <a:buNone/>
            </a:pPr>
            <a:r>
              <a:rPr lang="zh-CN" altLang="en-US" sz="2000"/>
              <a:t>应用：眼睑颤动，目赤肿痛，迎风流泪，夜盲，口眼歪斜。</a:t>
            </a:r>
            <a:endParaRPr lang="zh-CN" altLang="en-US" sz="2000"/>
          </a:p>
          <a:p>
            <a:pPr algn="just">
              <a:lnSpc>
                <a:spcPct val="90000"/>
              </a:lnSpc>
              <a:buNone/>
            </a:pPr>
            <a:r>
              <a:rPr lang="zh-CN" altLang="en-US" sz="2000"/>
              <a:t>四白</a:t>
            </a:r>
            <a:endParaRPr lang="zh-CN" altLang="en-US" sz="2000"/>
          </a:p>
          <a:p>
            <a:pPr algn="just">
              <a:lnSpc>
                <a:spcPct val="90000"/>
              </a:lnSpc>
              <a:buNone/>
            </a:pPr>
            <a:r>
              <a:rPr lang="zh-CN" altLang="en-US" sz="2000"/>
              <a:t>定位：双目直视，瞳孔下1寸。</a:t>
            </a:r>
            <a:endParaRPr lang="zh-CN" altLang="en-US" sz="2000"/>
          </a:p>
          <a:p>
            <a:pPr algn="just">
              <a:lnSpc>
                <a:spcPct val="90000"/>
              </a:lnSpc>
              <a:buNone/>
            </a:pPr>
            <a:r>
              <a:rPr lang="zh-CN" altLang="en-US" sz="2000"/>
              <a:t>应用：目赤痛痒，迎风流泪，口眼歪斜，眩晕。</a:t>
            </a:r>
            <a:endParaRPr lang="zh-CN" altLang="en-US" sz="2000"/>
          </a:p>
          <a:p>
            <a:pPr algn="just">
              <a:lnSpc>
                <a:spcPct val="90000"/>
              </a:lnSpc>
              <a:buNone/>
            </a:pPr>
            <a:r>
              <a:rPr lang="zh-CN" altLang="en-US" sz="2000"/>
              <a:t>地仓</a:t>
            </a:r>
            <a:endParaRPr lang="zh-CN" altLang="en-US" sz="2000"/>
          </a:p>
          <a:p>
            <a:pPr algn="just">
              <a:lnSpc>
                <a:spcPct val="90000"/>
              </a:lnSpc>
              <a:buNone/>
            </a:pPr>
            <a:r>
              <a:rPr lang="zh-CN" altLang="en-US" sz="2000"/>
              <a:t>定位：口角旁0.4寸。</a:t>
            </a:r>
            <a:endParaRPr lang="zh-CN" altLang="en-US" sz="2000"/>
          </a:p>
          <a:p>
            <a:pPr algn="just">
              <a:lnSpc>
                <a:spcPct val="90000"/>
              </a:lnSpc>
              <a:buNone/>
            </a:pPr>
            <a:r>
              <a:rPr lang="zh-CN" altLang="en-US" sz="2000"/>
              <a:t>应用：口角歪斜，流涎，眼睑颤动。</a:t>
            </a:r>
            <a:endParaRPr lang="zh-CN" altLang="en-US" sz="2000"/>
          </a:p>
          <a:p>
            <a:pPr algn="just">
              <a:lnSpc>
                <a:spcPct val="90000"/>
              </a:lnSpc>
              <a:buNone/>
            </a:pPr>
            <a:r>
              <a:rPr lang="zh-CN" altLang="en-US" sz="2000"/>
              <a:t>颊车</a:t>
            </a:r>
            <a:endParaRPr lang="zh-CN" altLang="en-US" sz="2000"/>
          </a:p>
          <a:p>
            <a:pPr algn="just">
              <a:lnSpc>
                <a:spcPct val="90000"/>
              </a:lnSpc>
              <a:buNone/>
            </a:pPr>
            <a:r>
              <a:rPr lang="zh-CN" altLang="en-US" sz="2000"/>
              <a:t>定位：开口取穴，在下颌角前上方一横指凹陷中。上下齿咬紧时，在隆起的咬肌高点处。</a:t>
            </a:r>
            <a:endParaRPr lang="zh-CN" altLang="en-US" sz="2000"/>
          </a:p>
          <a:p>
            <a:pPr algn="just">
              <a:lnSpc>
                <a:spcPct val="90000"/>
              </a:lnSpc>
              <a:buNone/>
            </a:pPr>
            <a:r>
              <a:rPr lang="zh-CN" altLang="en-US" sz="2000"/>
              <a:t>应用：口眼歪斜，颊肿，齿痛，口噤不语。 </a:t>
            </a:r>
            <a:endParaRPr lang="zh-CN" altLang="en-US" sz="2000"/>
          </a:p>
          <a:p>
            <a:pPr>
              <a:lnSpc>
                <a:spcPct val="90000"/>
              </a:lnSpc>
              <a:buNone/>
            </a:pPr>
            <a:endParaRPr lang="zh-CN" altLang="en-US" sz="2000"/>
          </a:p>
          <a:p>
            <a:endParaRPr lang="zh-CN" altLang="en-US" sz="20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3" name="标题 1"/>
          <p:cNvSpPr>
            <a:spLocks noGrp="1"/>
          </p:cNvSpPr>
          <p:nvPr>
            <p:ph type="title"/>
          </p:nvPr>
        </p:nvSpPr>
        <p:spPr/>
        <p:txBody>
          <a:bodyPr anchor="ctr" anchorCtr="0"/>
          <a:lstStyle/>
          <a:p>
            <a:pPr algn="l"/>
            <a:br>
              <a:rPr lang="zh-CN" altLang="en-US" b="1">
                <a:sym typeface="宋体" panose="02010600030101010101" pitchFamily="2" charset="-122"/>
              </a:rPr>
            </a:br>
            <a:r>
              <a:rPr lang="zh-CN" altLang="en-US" b="1"/>
              <a:t>足阳明胃经常用穴</a:t>
            </a:r>
            <a:br>
              <a:rPr lang="zh-CN" altLang="en-US" b="1"/>
            </a:br>
            <a:endParaRPr lang="zh-CN" altLang="en-US" b="1"/>
          </a:p>
        </p:txBody>
      </p:sp>
      <p:sp>
        <p:nvSpPr>
          <p:cNvPr id="23554" name="内容占位符 2"/>
          <p:cNvSpPr>
            <a:spLocks noGrp="1"/>
          </p:cNvSpPr>
          <p:nvPr>
            <p:ph idx="1"/>
          </p:nvPr>
        </p:nvSpPr>
        <p:spPr>
          <a:xfrm>
            <a:off x="457200" y="1228725"/>
            <a:ext cx="8229600" cy="4897438"/>
          </a:xfrm>
        </p:spPr>
        <p:txBody>
          <a:bodyPr anchor="t" anchorCtr="0"/>
          <a:lstStyle/>
          <a:p>
            <a:pPr algn="just">
              <a:buNone/>
            </a:pPr>
            <a:r>
              <a:rPr lang="zh-CN" altLang="en-US" sz="2000"/>
              <a:t>梁门</a:t>
            </a:r>
            <a:endParaRPr lang="zh-CN" altLang="en-US" sz="2000"/>
          </a:p>
          <a:p>
            <a:pPr algn="just">
              <a:buNone/>
            </a:pPr>
            <a:r>
              <a:rPr lang="zh-CN" altLang="en-US" sz="2000"/>
              <a:t>定位：脐上4寸，旁开2寸。</a:t>
            </a:r>
            <a:endParaRPr lang="zh-CN" altLang="en-US" sz="2000"/>
          </a:p>
          <a:p>
            <a:pPr algn="just">
              <a:buNone/>
            </a:pPr>
            <a:r>
              <a:rPr lang="zh-CN" altLang="en-US" sz="2000"/>
              <a:t>应用：胃痛，呕吐，食欲不振，腹胀，泄泻。</a:t>
            </a:r>
            <a:endParaRPr lang="zh-CN" altLang="en-US" sz="2000"/>
          </a:p>
          <a:p>
            <a:pPr algn="just">
              <a:buNone/>
            </a:pPr>
            <a:r>
              <a:rPr lang="zh-CN" altLang="en-US" sz="2000"/>
              <a:t>天枢</a:t>
            </a:r>
            <a:endParaRPr lang="zh-CN" altLang="en-US" sz="2000"/>
          </a:p>
          <a:p>
            <a:pPr algn="just">
              <a:buNone/>
            </a:pPr>
            <a:r>
              <a:rPr lang="zh-CN" altLang="en-US" sz="2000"/>
              <a:t>定位：肚脐旁开2寸</a:t>
            </a:r>
            <a:endParaRPr lang="zh-CN" altLang="en-US" sz="2000"/>
          </a:p>
          <a:p>
            <a:pPr algn="just">
              <a:buNone/>
            </a:pPr>
            <a:r>
              <a:rPr lang="zh-CN" altLang="en-US" sz="2000"/>
              <a:t>应用：腹痛，呕吐，腹胀，泄泻，便秘，痛经，水肿。</a:t>
            </a:r>
            <a:endParaRPr lang="zh-CN" altLang="en-US" sz="2000"/>
          </a:p>
          <a:p>
            <a:pPr algn="just">
              <a:buNone/>
            </a:pPr>
            <a:r>
              <a:rPr lang="zh-CN" altLang="en-US" sz="2000"/>
              <a:t>梁丘</a:t>
            </a:r>
            <a:endParaRPr lang="zh-CN" altLang="en-US" sz="2000"/>
          </a:p>
          <a:p>
            <a:pPr algn="just">
              <a:buNone/>
            </a:pPr>
            <a:r>
              <a:rPr lang="zh-CN" altLang="en-US" sz="2000"/>
              <a:t>定位：髂前上棘与髂骨外上缘连线上，髌骨上缘上2寸的凹陷处。</a:t>
            </a:r>
            <a:endParaRPr lang="zh-CN" altLang="en-US" sz="2000"/>
          </a:p>
          <a:p>
            <a:pPr algn="just">
              <a:buNone/>
            </a:pPr>
            <a:r>
              <a:rPr lang="zh-CN" altLang="en-US" sz="2000"/>
              <a:t>应用：膝胫痹痛，胃痛，乳痛。</a:t>
            </a:r>
            <a:endParaRPr lang="zh-CN" altLang="en-US" sz="2000"/>
          </a:p>
          <a:p>
            <a:pPr algn="just">
              <a:buNone/>
            </a:pPr>
            <a:r>
              <a:rPr lang="zh-CN" altLang="en-US" sz="2000"/>
              <a:t>犊鼻</a:t>
            </a:r>
            <a:endParaRPr lang="zh-CN" altLang="en-US" sz="2000"/>
          </a:p>
          <a:p>
            <a:pPr algn="just">
              <a:buNone/>
            </a:pPr>
            <a:r>
              <a:rPr lang="zh-CN" altLang="en-US" sz="2000"/>
              <a:t>定位：髌骨下方，髌韧带外侧凹陷中。</a:t>
            </a:r>
            <a:endParaRPr lang="zh-CN" altLang="en-US" sz="2000"/>
          </a:p>
          <a:p>
            <a:pPr algn="just">
              <a:buNone/>
            </a:pPr>
            <a:r>
              <a:rPr lang="zh-CN" altLang="en-US" sz="2000"/>
              <a:t>应用：膝关节痛。</a:t>
            </a:r>
            <a:endParaRPr lang="zh-CN" altLang="en-US" sz="20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标题 1"/>
          <p:cNvSpPr>
            <a:spLocks noGrp="1"/>
          </p:cNvSpPr>
          <p:nvPr>
            <p:ph type="title"/>
          </p:nvPr>
        </p:nvSpPr>
        <p:spPr/>
        <p:txBody>
          <a:bodyPr anchor="ctr" anchorCtr="0"/>
          <a:lstStyle/>
          <a:p>
            <a:pPr algn="l"/>
            <a:br>
              <a:rPr lang="zh-CN" altLang="en-US" b="1">
                <a:sym typeface="宋体" panose="02010600030101010101" pitchFamily="2" charset="-122"/>
              </a:rPr>
            </a:br>
            <a:r>
              <a:rPr lang="zh-CN" altLang="en-US" b="1">
                <a:sym typeface="宋体" panose="02010600030101010101" pitchFamily="2" charset="-122"/>
              </a:rPr>
              <a:t>足阳明胃经常用穴</a:t>
            </a:r>
            <a:br>
              <a:rPr lang="zh-CN" altLang="en-US" b="1"/>
            </a:br>
            <a:endParaRPr lang="zh-CN" altLang="en-US"/>
          </a:p>
        </p:txBody>
      </p:sp>
      <p:sp>
        <p:nvSpPr>
          <p:cNvPr id="24578" name="内容占位符 2"/>
          <p:cNvSpPr>
            <a:spLocks noGrp="1"/>
          </p:cNvSpPr>
          <p:nvPr>
            <p:ph idx="1"/>
          </p:nvPr>
        </p:nvSpPr>
        <p:spPr/>
        <p:txBody>
          <a:bodyPr anchor="t" anchorCtr="0"/>
          <a:lstStyle/>
          <a:p>
            <a:pPr algn="just">
              <a:buNone/>
            </a:pPr>
            <a:r>
              <a:rPr lang="zh-CN" altLang="en-US" sz="2000"/>
              <a:t>足三里</a:t>
            </a:r>
            <a:endParaRPr lang="zh-CN" altLang="en-US" sz="2000"/>
          </a:p>
          <a:p>
            <a:pPr algn="just">
              <a:buNone/>
            </a:pPr>
            <a:r>
              <a:rPr lang="zh-CN" altLang="en-US" sz="2000"/>
              <a:t>定位：犊鼻穴下3寸，胫骨前嵴外一横指处。</a:t>
            </a:r>
            <a:endParaRPr lang="zh-CN" altLang="en-US" sz="2000"/>
          </a:p>
          <a:p>
            <a:pPr algn="just">
              <a:buNone/>
            </a:pPr>
            <a:r>
              <a:rPr lang="zh-CN" altLang="en-US" sz="2000"/>
              <a:t>应用：胃痛，腹胀，呕吐，噎膈，泄泻，痢疾。</a:t>
            </a:r>
            <a:endParaRPr lang="zh-CN" altLang="en-US" sz="2000"/>
          </a:p>
          <a:p>
            <a:pPr algn="just">
              <a:buNone/>
            </a:pPr>
            <a:endParaRPr lang="zh-CN" altLang="en-US" sz="2000"/>
          </a:p>
          <a:p>
            <a:pPr algn="just">
              <a:buNone/>
            </a:pPr>
            <a:r>
              <a:rPr lang="zh-CN" altLang="en-US" sz="2000"/>
              <a:t>丰隆</a:t>
            </a:r>
            <a:endParaRPr lang="zh-CN" altLang="en-US" sz="2000"/>
          </a:p>
          <a:p>
            <a:pPr algn="just">
              <a:buNone/>
            </a:pPr>
            <a:r>
              <a:rPr lang="zh-CN" altLang="en-US" sz="2000"/>
              <a:t>定位：在外踝高点上8寸，胫骨前嵴处两横指处。</a:t>
            </a:r>
            <a:endParaRPr lang="zh-CN" altLang="en-US" sz="2000"/>
          </a:p>
          <a:p>
            <a:pPr algn="just">
              <a:buNone/>
            </a:pPr>
            <a:r>
              <a:rPr lang="zh-CN" altLang="en-US" sz="2000"/>
              <a:t>应用：痰多，哮喘，咳嗽，胸痛，下肢痿痹，咽喉肿痛。</a:t>
            </a:r>
            <a:endParaRPr lang="zh-CN" altLang="en-US" sz="2000"/>
          </a:p>
          <a:p>
            <a:pPr algn="just">
              <a:buNone/>
            </a:pPr>
            <a:endParaRPr lang="zh-CN" altLang="en-US" sz="2000"/>
          </a:p>
          <a:p>
            <a:pPr algn="just">
              <a:buNone/>
            </a:pPr>
            <a:r>
              <a:rPr lang="zh-CN" altLang="en-US" sz="2000"/>
              <a:t>内庭</a:t>
            </a:r>
            <a:endParaRPr lang="zh-CN" altLang="en-US" sz="2000"/>
          </a:p>
          <a:p>
            <a:pPr algn="just">
              <a:buNone/>
            </a:pPr>
            <a:r>
              <a:rPr lang="zh-CN" altLang="en-US" sz="2000"/>
              <a:t>定位：在足背第二、三趾间的趾缝端，约跖趾关节与趾蹼缘间的中点处。</a:t>
            </a:r>
            <a:endParaRPr lang="zh-CN" altLang="en-US" sz="2000"/>
          </a:p>
          <a:p>
            <a:pPr>
              <a:buNone/>
            </a:pPr>
            <a:r>
              <a:rPr lang="zh-CN" altLang="en-US" sz="2000"/>
              <a:t>应用：齿痛，鼻衄，腹痛，腹胀，泄泻，热病。</a:t>
            </a:r>
            <a:endParaRPr lang="zh-CN" altLang="en-US" sz="2000"/>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1" name="标题 1"/>
          <p:cNvSpPr>
            <a:spLocks noGrp="1"/>
          </p:cNvSpPr>
          <p:nvPr>
            <p:ph type="title"/>
          </p:nvPr>
        </p:nvSpPr>
        <p:spPr/>
        <p:txBody>
          <a:bodyPr anchor="ctr" anchorCtr="0"/>
          <a:lstStyle/>
          <a:p>
            <a:pPr algn="l"/>
            <a:r>
              <a:rPr lang="zh-CN" altLang="en-US" b="1"/>
              <a:t>足太阴脾经常用穴</a:t>
            </a:r>
            <a:endParaRPr lang="zh-CN" altLang="en-US" b="1"/>
          </a:p>
        </p:txBody>
      </p:sp>
      <p:sp>
        <p:nvSpPr>
          <p:cNvPr id="25602" name="内容占位符 2"/>
          <p:cNvSpPr>
            <a:spLocks noGrp="1"/>
          </p:cNvSpPr>
          <p:nvPr>
            <p:ph idx="1"/>
          </p:nvPr>
        </p:nvSpPr>
        <p:spPr>
          <a:xfrm>
            <a:off x="457200" y="1196975"/>
            <a:ext cx="8229600" cy="4929188"/>
          </a:xfrm>
        </p:spPr>
        <p:txBody>
          <a:bodyPr anchor="t" anchorCtr="0"/>
          <a:lstStyle/>
          <a:p>
            <a:pPr algn="just">
              <a:lnSpc>
                <a:spcPct val="90000"/>
              </a:lnSpc>
              <a:buNone/>
            </a:pPr>
            <a:r>
              <a:rPr lang="zh-CN" altLang="en-US" sz="2000"/>
              <a:t>隐白</a:t>
            </a:r>
            <a:endParaRPr lang="zh-CN" altLang="en-US" sz="2000"/>
          </a:p>
          <a:p>
            <a:pPr algn="just">
              <a:lnSpc>
                <a:spcPct val="90000"/>
              </a:lnSpc>
              <a:buNone/>
            </a:pPr>
            <a:r>
              <a:rPr lang="zh-CN" altLang="en-US" sz="2000"/>
              <a:t>定位：足母 趾内侧趾甲角旁约0.1寸。</a:t>
            </a:r>
            <a:endParaRPr lang="zh-CN" altLang="en-US" sz="2000"/>
          </a:p>
          <a:p>
            <a:pPr algn="just">
              <a:lnSpc>
                <a:spcPct val="90000"/>
              </a:lnSpc>
              <a:buNone/>
            </a:pPr>
            <a:r>
              <a:rPr lang="zh-CN" altLang="en-US" sz="2000"/>
              <a:t>应用：腹胀，便血，尿血，月经过多，崩漏。</a:t>
            </a:r>
            <a:endParaRPr lang="zh-CN" altLang="en-US" sz="2000"/>
          </a:p>
          <a:p>
            <a:pPr algn="just">
              <a:lnSpc>
                <a:spcPct val="90000"/>
              </a:lnSpc>
              <a:buNone/>
            </a:pPr>
            <a:r>
              <a:rPr lang="zh-CN" altLang="en-US" sz="2000"/>
              <a:t>太白</a:t>
            </a:r>
            <a:endParaRPr lang="zh-CN" altLang="en-US" sz="2000"/>
          </a:p>
          <a:p>
            <a:pPr algn="just">
              <a:lnSpc>
                <a:spcPct val="90000"/>
              </a:lnSpc>
              <a:buNone/>
            </a:pPr>
            <a:r>
              <a:rPr lang="zh-CN" altLang="en-US" sz="2000"/>
              <a:t>定位：第一跖骨小头后缘，当赤白肉际处。</a:t>
            </a:r>
            <a:endParaRPr lang="zh-CN" altLang="en-US" sz="2000"/>
          </a:p>
          <a:p>
            <a:pPr algn="just">
              <a:lnSpc>
                <a:spcPct val="90000"/>
              </a:lnSpc>
              <a:buNone/>
            </a:pPr>
            <a:r>
              <a:rPr lang="zh-CN" altLang="en-US" sz="2000"/>
              <a:t>应用：胃痛，腹胀，身重，肠鸣，泄泻，便秘。</a:t>
            </a:r>
            <a:endParaRPr lang="zh-CN" altLang="en-US" sz="2000"/>
          </a:p>
          <a:p>
            <a:pPr algn="just">
              <a:lnSpc>
                <a:spcPct val="90000"/>
              </a:lnSpc>
              <a:buNone/>
            </a:pPr>
            <a:r>
              <a:rPr lang="zh-CN" altLang="en-US" sz="2000"/>
              <a:t>公孙</a:t>
            </a:r>
            <a:endParaRPr lang="zh-CN" altLang="en-US" sz="2000"/>
          </a:p>
          <a:p>
            <a:pPr algn="just">
              <a:lnSpc>
                <a:spcPct val="90000"/>
              </a:lnSpc>
              <a:buNone/>
            </a:pPr>
            <a:r>
              <a:rPr lang="zh-CN" altLang="en-US" sz="2000"/>
              <a:t>定位：足内侧缘，第一跖骨基底部前下缘，当赤白肉际处。</a:t>
            </a:r>
            <a:endParaRPr lang="zh-CN" altLang="en-US" sz="2000"/>
          </a:p>
          <a:p>
            <a:pPr algn="just">
              <a:lnSpc>
                <a:spcPct val="90000"/>
              </a:lnSpc>
              <a:buNone/>
            </a:pPr>
            <a:r>
              <a:rPr lang="zh-CN" altLang="en-US" sz="2000"/>
              <a:t>应用：胃疼，呕吐，钦食不化，腹胀腹痛，泄泻，水肿，心烦失眠，嗜睡。</a:t>
            </a:r>
            <a:endParaRPr lang="zh-CN" altLang="en-US" sz="2000"/>
          </a:p>
          <a:p>
            <a:pPr algn="just">
              <a:lnSpc>
                <a:spcPct val="90000"/>
              </a:lnSpc>
              <a:buNone/>
            </a:pPr>
            <a:r>
              <a:rPr lang="zh-CN" altLang="en-US" sz="2000"/>
              <a:t>三阴交</a:t>
            </a:r>
            <a:endParaRPr lang="zh-CN" altLang="en-US" sz="2000"/>
          </a:p>
          <a:p>
            <a:pPr algn="just">
              <a:lnSpc>
                <a:spcPct val="90000"/>
              </a:lnSpc>
              <a:buNone/>
            </a:pPr>
            <a:r>
              <a:rPr lang="zh-CN" altLang="en-US" sz="2000"/>
              <a:t>定位：在内踝高点上3寸，当胫骨内侧面的后缘处。</a:t>
            </a:r>
            <a:endParaRPr lang="zh-CN" altLang="en-US" sz="2000"/>
          </a:p>
          <a:p>
            <a:pPr>
              <a:lnSpc>
                <a:spcPct val="90000"/>
              </a:lnSpc>
              <a:buNone/>
            </a:pPr>
            <a:r>
              <a:rPr lang="zh-CN" altLang="en-US" sz="2000"/>
              <a:t>应用：脾胃虚弱，消化不良，月经不调，崩漏，经闭，遗精，水肿，小便不利，遗尿，失眠，高血压等。 </a:t>
            </a:r>
            <a:endParaRPr lang="zh-CN" altLang="en-US" sz="2000"/>
          </a:p>
          <a:p>
            <a:endParaRPr lang="zh-CN" altLang="en-US" sz="20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https://d.book118.com/218010041116006047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25</vt:i4>
      </vt:variant>
    </vt:vector>
  </HeadingPairs>
  <TitlesOfParts>
    <vt:vector baseType="lpstr" size="31">
      <vt:lpstr>Arial</vt:lpstr>
      <vt:lpstr>Calibri</vt:lpstr>
      <vt:lpstr>宋体</vt:lpstr>
      <vt:lpstr>Wingdings</vt:lpstr>
      <vt:lpstr>Times New Roman</vt:lpstr>
      <vt:lpstr>Office Theme</vt:lpstr>
      <vt:lpstr>经络腧穴基本知识</vt:lpstr>
      <vt:lpstr>经络腧穴的重要地位</vt:lpstr>
      <vt:lpstr>经络的概念</vt:lpstr>
      <vt:lpstr>经络系统的组成</vt:lpstr>
      <vt:lpstr>经络系统的组成</vt:lpstr>
      <vt:lpstr>十二经脉的分布规律</vt:lpstr>
      <vt:lpstr>十二经脉的循行走向</vt:lpstr>
      <vt:lpstr>十二经脉的交接规律</vt:lpstr>
      <vt:lpstr>腧穴的分类</vt:lpstr>
      <vt:lpstr>腧穴的作用</vt:lpstr>
      <vt:lpstr>腧穴的作用</vt:lpstr>
      <vt:lpstr>腧穴的作用</vt:lpstr>
      <vt:lpstr>常用定位方法</vt:lpstr>
      <vt:lpstr>常用定位方法</vt:lpstr>
      <vt:lpstr>常用定位方法</vt:lpstr>
      <vt:lpstr>常用定位方法</vt:lpstr>
      <vt:lpstr>常用定位方法</vt:lpstr>
      <vt:lpstr>十四经脉的常用腧穴 </vt:lpstr>
      <vt:lpstr>手阳明大肠经常用穴</vt:lpstr>
      <vt:lpstr>手阳明大肠经常用穴</vt:lpstr>
      <vt:lpstr>足阳明胃经常用穴</vt:lpstr>
      <vt:lpstr>足阳明胃经常用穴</vt:lpstr>
      <vt:lpstr>足阳明胃经常用穴</vt:lpstr>
      <vt:lpstr>足太阴脾经常用穴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2024-09-29T03:35:11.722</cp:lastPrinted>
  <dcterms:created xsi:type="dcterms:W3CDTF">2024-09-28T19:35:11Z</dcterms:created>
  <dcterms:modified xsi:type="dcterms:W3CDTF">2024-09-28T19:35:12Z</dcterms:modified>
</cp:coreProperties>
</file>