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LCNFHS+MS-UIGothic"/>
      <p:regular r:id="rId18"/>
    </p:embeddedFont>
    <p:embeddedFont>
      <p:font typeface="RVKQGO+UPAKEG+ArialMT"/>
      <p:regular r:id="rId19"/>
    </p:embeddedFont>
    <p:embeddedFont>
      <p:font typeface="DPNNJT+TNSIAB+MicrosoftYaHei"/>
      <p:regular r:id="rId20"/>
    </p:embeddedFont>
    <p:embeddedFont>
      <p:font typeface="RKQDFF+JELDUS+MicrosoftYaHei-Bold"/>
      <p:regular r:id="rId21"/>
    </p:embeddedFont>
    <p:embeddedFont>
      <p:font typeface="WVIQSB+TNSIAB+MicrosoftYaHei"/>
      <p:regular r:id="rId22"/>
    </p:embeddedFont>
    <p:embeddedFont>
      <p:font typeface="HCEVIP+UFBKKJ+Calibri-Light"/>
      <p:regular r:id="rId23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font" Target="fonts/font5.fntdata" /><Relationship Id="rId23" Type="http://schemas.openxmlformats.org/officeDocument/2006/relationships/font" Target="fonts/font6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F268D-F2B9-452D-AC8A-E9FFE4DC4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CB6DA-4E43-458C-A292-5629B7540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B75B1-8950-4993-8011-82F6283F9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3903D7-32D6-4D46-A6C1-45053F4AF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6BAB7E-EE5D-4743-83A6-62148BC5C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C9734C-5D30-4ACC-8E04-1FF3D2D5C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298B7F-1CA8-47B1-A4A9-CF4AA932E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FBC13E-B661-4FB1-B699-206A6A005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A96714-FAC7-4E66-92AC-1334AC81C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0461B-7EC1-44B1-A2B2-23087B872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9CDF3-384C-47F0-9ADA-9E2ADDCC1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1314010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28515" y="2701591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20000"/>
                </a:solidFill>
                <a:latin typeface="LCNFHS+MS-UIGothic"/>
                <a:cs typeface="LCNFHS+MS-UIGothic"/>
              </a:rPr>
              <a:t>食用菌栽培学香菇栽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28515" y="3400726"/>
            <a:ext cx="2177973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20000"/>
                </a:solidFill>
                <a:latin typeface="LCNFHS+MS-UIGothic"/>
                <a:cs typeface="LCNFHS+MS-UIGothic"/>
              </a:rPr>
              <a:t>培</a:t>
            </a:r>
            <a:r>
              <a:rPr sz="3800" spc="23">
                <a:solidFill>
                  <a:srgbClr val="020000"/>
                </a:solidFill>
                <a:latin typeface="SimSun"/>
                <a:cs typeface="SimSun"/>
              </a:rPr>
              <a:t>课</a:t>
            </a:r>
            <a:r>
              <a:rPr sz="3800">
                <a:solidFill>
                  <a:srgbClr val="020000"/>
                </a:solidFill>
                <a:latin typeface="LCNFHS+MS-UIGothic"/>
                <a:cs typeface="LCNFHS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881109" y="1169554"/>
            <a:ext cx="22002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FFFFFF"/>
                </a:solidFill>
                <a:latin typeface="LCNFHS+MS-UIGothic"/>
                <a:cs typeface="LCNFHS+MS-UIGothic"/>
              </a:rPr>
              <a:t>目</a:t>
            </a:r>
            <a:r>
              <a:rPr sz="49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8380" y="1918874"/>
            <a:ext cx="2125562" cy="6537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RVKQGO+UPAKEG+ArialMT"/>
                <a:cs typeface="RVKQGO+UPAKEG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LCNFHS+MS-UIGothic"/>
                <a:cs typeface="LCNFHS+MS-UIGothic"/>
              </a:rPr>
              <a:t>香菇栽培概述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8380" y="2474499"/>
            <a:ext cx="2639761" cy="12086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RVKQGO+UPAKEG+ArialMT"/>
                <a:cs typeface="RVKQGO+UPAKEG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LCNFHS+MS-UIGothic"/>
                <a:cs typeface="LCNFHS+MS-UIGothic"/>
              </a:rPr>
              <a:t>香菇的生物学特性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RVKQGO+UPAKEG+ArialMT"/>
                <a:cs typeface="RVKQGO+UPAKEG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LCNFHS+MS-UIGothic"/>
                <a:cs typeface="LCNFHS+MS-UIGothic"/>
              </a:rPr>
              <a:t>香菇栽培技</a:t>
            </a:r>
            <a:r>
              <a:rPr sz="2000">
                <a:solidFill>
                  <a:srgbClr val="000000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08380" y="3585749"/>
            <a:ext cx="2125562" cy="6537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RVKQGO+UPAKEG+ArialMT"/>
                <a:cs typeface="RVKQGO+UPAKEG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LCNFHS+MS-UIGothic"/>
                <a:cs typeface="LCNFHS+MS-UIGothic"/>
              </a:rPr>
              <a:t>香菇栽培管理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08380" y="4141374"/>
            <a:ext cx="2639676" cy="120853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RVKQGO+UPAKEG+ArialMT"/>
                <a:cs typeface="RVKQGO+UPAKEG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LCNFHS+MS-UIGothic"/>
                <a:cs typeface="LCNFHS+MS-UIGothic"/>
              </a:rPr>
              <a:t>香菇病虫害防治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RVKQGO+UPAKEG+ArialMT"/>
                <a:cs typeface="RVKQGO+UPAKEG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LCNFHS+MS-UIGothic"/>
                <a:cs typeface="LCNFHS+MS-UIGothic"/>
              </a:rPr>
              <a:t>香菇的加工与利用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32861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LCNFHS+MS-UIGothic"/>
                <a:cs typeface="LCNFHS+MS-UIGothic"/>
              </a:rPr>
              <a:t>香菇栽培概述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LCNFHS+MS-UIGothic"/>
                <a:cs typeface="LCNFHS+MS-UIGothic"/>
              </a:rPr>
              <a:t>香菇的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营</a:t>
            </a:r>
            <a:r>
              <a:rPr sz="3000">
                <a:solidFill>
                  <a:srgbClr val="262626"/>
                </a:solidFill>
                <a:latin typeface="LCNFHS+MS-UIGothic"/>
                <a:cs typeface="LCNFHS+MS-UIGothic"/>
              </a:rPr>
              <a:t>养价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5655" y="4348853"/>
            <a:ext cx="3100057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2709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香菇含有丰富的蛋白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、膳食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纤</a:t>
            </a:r>
          </a:p>
          <a:p>
            <a:pPr marL="128269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生素</a:t>
            </a:r>
            <a:r>
              <a:rPr sz="1500">
                <a:solidFill>
                  <a:srgbClr val="FFFFFF"/>
                </a:solidFill>
                <a:latin typeface="DPNNJT+TNSIAB+MicrosoftYaHei"/>
                <a:cs typeface="DPNNJT+TNSIAB+MicrosoftYaHei"/>
              </a:rPr>
              <a:t>B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群（尤其是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生素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PNNJT+TNSIAB+MicrosoftYaHei"/>
                <a:cs typeface="DPNNJT+TNSIAB+MicrosoftYaHei"/>
              </a:rPr>
              <a:t>B6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）、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生素</a:t>
            </a:r>
            <a:r>
              <a:rPr sz="1500">
                <a:solidFill>
                  <a:srgbClr val="FFFFFF"/>
                </a:solidFill>
                <a:latin typeface="DPNNJT+TNSIAB+MicrosoftYaHei"/>
                <a:cs typeface="DPNNJT+TNSIAB+MicrosoftYaHei"/>
              </a:rPr>
              <a:t>D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以及多种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矿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，</a:t>
            </a:r>
          </a:p>
          <a:p>
            <a:pPr marL="473709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钙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铁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钾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镁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香菇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含有一种名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香菇多糖的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活性成分，具有提高免疫力、抗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瘤、抗病毒等多种生物活性。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香菇中的核酸物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可以促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胆固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醇分解，有助于降低血脂，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防</a:t>
            </a:r>
          </a:p>
          <a:p>
            <a:pPr marL="762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心血管疾病。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LCNFHS+MS-UIGothic"/>
                <a:cs typeface="LCNFHS+MS-UIGothic"/>
              </a:rPr>
              <a:t>香菇的栽培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262626"/>
                </a:solidFill>
                <a:latin typeface="LCNFHS+MS-UIGothic"/>
                <a:cs typeface="LCNFHS+MS-UIGothic"/>
              </a:rPr>
              <a:t>史与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262626"/>
                </a:solidFill>
                <a:latin typeface="LCNFHS+MS-UIGothic"/>
                <a:cs typeface="LCNFHS+MS-UIGothic"/>
              </a:rPr>
              <a:t>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香菇栽培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史悠久，最早可追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经过长时间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展，香菇栽培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目前，中国是世界上最大的香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菇生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国，栽培面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量均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居世界首位。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3285" y="4926068"/>
            <a:ext cx="3159793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溯到公元前</a:t>
            </a:r>
            <a:r>
              <a:rPr sz="1500">
                <a:solidFill>
                  <a:srgbClr val="FFFFFF"/>
                </a:solidFill>
                <a:latin typeface="DPNNJT+TNSIAB+MicrosoftYaHei"/>
                <a:cs typeface="DPNNJT+TNSIAB+MicrosoftYaHei"/>
              </a:rPr>
              <a:t>100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多年的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东汉时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期。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09490" y="4926068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不断完善，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已成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世界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809490" y="5200388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上最重要的食用菌栽培品种之一。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LCNFHS+MS-UIGothic"/>
                <a:cs typeface="LCNFHS+MS-UIGothic"/>
              </a:rPr>
              <a:t>香菇的栽培前景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7395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随着人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们对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健康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食的日益重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，香菇作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一种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养丰富、具有多种保健功能的食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7"/>
            <a:ext cx="24817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用菌，市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需求不断增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76659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香菇栽培技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不断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新和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展，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为实现规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模化、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准化、可持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展的香菇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758314" y="3708772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供了有力支撑。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587115" y="5056243"/>
            <a:ext cx="81040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在未来，香菇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有望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继续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保持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定增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长态势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提供更多健康美味的食物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FFF"/>
                </a:solidFill>
                <a:latin typeface="LCNFHS+MS-UIGothic"/>
                <a:cs typeface="LCNFHS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41624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LCNFHS+MS-UIGothic"/>
                <a:cs typeface="LCNFHS+MS-UIGothic"/>
              </a:rPr>
              <a:t>香菇的生物学特性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LCNFHS+MS-UIGothic"/>
                <a:cs typeface="LCNFHS+MS-UIGothic"/>
              </a:rPr>
              <a:t>香菇的形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态</a:t>
            </a:r>
            <a:r>
              <a:rPr sz="3000">
                <a:solidFill>
                  <a:srgbClr val="262626"/>
                </a:solidFill>
                <a:latin typeface="LCNFHS+MS-UIGothic"/>
                <a:cs typeface="LCNFHS+MS-UIGothic"/>
              </a:rPr>
              <a:t>特征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24205" y="1645022"/>
            <a:ext cx="504297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69214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CNFHS+MS-UIGothic"/>
                <a:cs typeface="LCNFHS+MS-UIGothic"/>
              </a:rPr>
              <a:t>香菇子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LCNFHS+MS-UIGothic"/>
                <a:cs typeface="LCNFHS+MS-UIGothic"/>
              </a:rPr>
              <a:t>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LCNFHS+MS-UIGothic"/>
                <a:cs typeface="LCNFHS+MS-UIGothic"/>
              </a:rPr>
              <a:t>生、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丛</a:t>
            </a:r>
            <a:r>
              <a:rPr sz="1500">
                <a:solidFill>
                  <a:srgbClr val="000000"/>
                </a:solidFill>
                <a:latin typeface="LCNFHS+MS-UIGothic"/>
                <a:cs typeface="LCNFHS+MS-UIGothic"/>
              </a:rPr>
              <a:t>生或群生，中等至稍大，菌盖直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CNFHS+MS-UIGothic"/>
                <a:cs typeface="LCNFHS+MS-UIGothic"/>
              </a:rPr>
              <a:t>径</a:t>
            </a:r>
            <a:r>
              <a:rPr sz="1500">
                <a:solidFill>
                  <a:srgbClr val="000000"/>
                </a:solidFill>
                <a:latin typeface="DPNNJT+TNSIAB+MicrosoftYaHei"/>
                <a:cs typeface="DPNNJT+TNSIAB+MicrosoftYaHei"/>
              </a:rPr>
              <a:t>5-19</a:t>
            </a:r>
            <a:r>
              <a:rPr sz="1500">
                <a:solidFill>
                  <a:srgbClr val="000000"/>
                </a:solidFill>
                <a:latin typeface="LCNFHS+MS-UIGothic"/>
                <a:cs typeface="LCNFHS+MS-UIGothic"/>
              </a:rPr>
              <a:t>厘米，有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LCNFHS+MS-UIGothic"/>
                <a:cs typeface="LCNFHS+MS-UIGothic"/>
              </a:rPr>
              <a:t>可达</a:t>
            </a:r>
            <a:r>
              <a:rPr sz="1500">
                <a:solidFill>
                  <a:srgbClr val="000000"/>
                </a:solidFill>
                <a:latin typeface="DPNNJT+TNSIAB+MicrosoftYaHei"/>
                <a:cs typeface="DPNNJT+TNSIAB+MicrosoftYaHei"/>
              </a:rPr>
              <a:t>25</a:t>
            </a:r>
            <a:r>
              <a:rPr sz="1500">
                <a:solidFill>
                  <a:srgbClr val="000000"/>
                </a:solidFill>
                <a:latin typeface="LCNFHS+MS-UIGothic"/>
                <a:cs typeface="LCNFHS+MS-UIGothic"/>
              </a:rPr>
              <a:t>厘米，幼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LCNFHS+MS-UIGothic"/>
                <a:cs typeface="LCNFHS+MS-UIGothic"/>
              </a:rPr>
              <a:t>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圆</a:t>
            </a:r>
            <a:r>
              <a:rPr sz="1500">
                <a:solidFill>
                  <a:srgbClr val="000000"/>
                </a:solidFill>
                <a:latin typeface="LCNFHS+MS-UIGothic"/>
                <a:cs typeface="LCNFHS+MS-UIGothic"/>
              </a:rPr>
              <a:t>形，成熟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</a:p>
          <a:p>
            <a:pPr marL="640714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CNFHS+MS-UIGothic"/>
                <a:cs typeface="LCNFHS+MS-UIGothic"/>
              </a:rPr>
              <a:t>平展，表面干燥，黄褐色或栗褐色，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边缘</a:t>
            </a:r>
            <a:r>
              <a:rPr sz="1500">
                <a:solidFill>
                  <a:srgbClr val="000000"/>
                </a:solidFill>
                <a:latin typeface="LCNFHS+MS-UIGothic"/>
                <a:cs typeface="LCNFHS+MS-UIGothic"/>
              </a:rPr>
              <a:t>内卷。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29934" y="1717968"/>
            <a:ext cx="984250" cy="100070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00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2F2F2"/>
                </a:solidFill>
                <a:latin typeface="SimSun"/>
                <a:cs typeface="SimSun"/>
              </a:rPr>
              <a:t>输</a:t>
            </a:r>
            <a:r>
              <a:rPr sz="2100">
                <a:solidFill>
                  <a:srgbClr val="F2F2F2"/>
                </a:solidFill>
                <a:latin typeface="LCNFHS+MS-UIGothic"/>
                <a:cs typeface="LCNFHS+MS-UIGothic"/>
              </a:rPr>
              <a:t>入</a:t>
            </a:r>
          </a:p>
          <a:p>
            <a:pPr marL="37465" marR="0">
              <a:lnSpc>
                <a:spcPts val="1932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RKQDFF+JELDUS+MicrosoftYaHei-Bold"/>
                <a:cs typeface="RKQDFF+JELDUS+MicrosoftYaHei-Bold"/>
              </a:rPr>
              <a:t>02</a:t>
            </a:r>
          </a:p>
          <a:p>
            <a:pPr marL="0" marR="0">
              <a:lnSpc>
                <a:spcPts val="2100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2F2F2"/>
                </a:solidFill>
                <a:latin typeface="SimSun"/>
                <a:cs typeface="SimSun"/>
              </a:rPr>
              <a:t>标题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703819" y="1987922"/>
            <a:ext cx="37225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CNFHS+MS-UIGothic"/>
                <a:cs typeface="LCNFHS+MS-UIGothic"/>
              </a:rPr>
              <a:t>香菇菌肉肥厚，白色至淡黄色，具香气。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837304" y="3449334"/>
            <a:ext cx="1008662" cy="93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21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RKQDFF+JELDUS+MicrosoftYaHei-Bold"/>
                <a:cs typeface="RKQDFF+JELDUS+MicrosoftYaHei-Bold"/>
              </a:rPr>
              <a:t>01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877809" y="3449334"/>
            <a:ext cx="1008663" cy="93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21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RKQDFF+JELDUS+MicrosoftYaHei-Bold"/>
                <a:cs typeface="RKQDFF+JELDUS+MicrosoftYaHei-Bold"/>
              </a:rPr>
              <a:t>03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96594" y="4955278"/>
            <a:ext cx="5024279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CNFHS+MS-UIGothic"/>
                <a:cs typeface="LCNFHS+MS-UIGothic"/>
              </a:rPr>
              <a:t>香菇菌柄中生或偏生，粗短，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圆</a:t>
            </a:r>
            <a:r>
              <a:rPr sz="1500">
                <a:solidFill>
                  <a:srgbClr val="000000"/>
                </a:solidFill>
                <a:latin typeface="LCNFHS+MS-UIGothic"/>
                <a:cs typeface="LCNFHS+MS-UIGothic"/>
              </a:rPr>
              <a:t>柱形，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DPNNJT+TNSIAB+MicrosoftYaHei"/>
                <a:cs typeface="DPNNJT+TNSIAB+MicrosoftYaHei"/>
              </a:rPr>
              <a:t>2-7</a:t>
            </a:r>
            <a:r>
              <a:rPr sz="1500">
                <a:solidFill>
                  <a:srgbClr val="000000"/>
                </a:solidFill>
                <a:latin typeface="LCNFHS+MS-UIGothic"/>
                <a:cs typeface="LCNFHS+MS-UIGothic"/>
              </a:rPr>
              <a:t>厘米，</a:t>
            </a:r>
          </a:p>
          <a:p>
            <a:pPr marL="209550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CNFHS+MS-UIGothic"/>
                <a:cs typeface="LCNFHS+MS-UIGothic"/>
              </a:rPr>
              <a:t>粗</a:t>
            </a:r>
            <a:r>
              <a:rPr sz="1500">
                <a:solidFill>
                  <a:srgbClr val="000000"/>
                </a:solidFill>
                <a:latin typeface="DPNNJT+TNSIAB+MicrosoftYaHei"/>
                <a:cs typeface="DPNNJT+TNSIAB+MicrosoftYaHei"/>
              </a:rPr>
              <a:t>1-4</a:t>
            </a:r>
            <a:r>
              <a:rPr sz="1500">
                <a:solidFill>
                  <a:srgbClr val="000000"/>
                </a:solidFill>
                <a:latin typeface="LCNFHS+MS-UIGothic"/>
                <a:cs typeface="LCNFHS+MS-UIGothic"/>
              </a:rPr>
              <a:t>厘米，白色或浅黄色。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867400" y="5022229"/>
            <a:ext cx="1008662" cy="93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21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RKQDFF+JELDUS+MicrosoftYaHei-Bold"/>
                <a:cs typeface="RKQDFF+JELDUS+MicrosoftYaHei-Bold"/>
              </a:rPr>
              <a:t>04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703819" y="5126728"/>
            <a:ext cx="37225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CNFHS+MS-UIGothic"/>
                <a:cs typeface="LCNFHS+MS-UIGothic"/>
              </a:rPr>
              <a:t>香菇菌褶白色或浅黄色，稍密，不等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LCNFHS+MS-UIGothic"/>
                <a:cs typeface="LCNFHS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LCNFHS+MS-UIGothic"/>
                <a:cs typeface="LCNFHS+MS-UIGothic"/>
              </a:rPr>
              <a:t>香菇的生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长环</a:t>
            </a:r>
            <a:r>
              <a:rPr sz="3000">
                <a:solidFill>
                  <a:srgbClr val="262626"/>
                </a:solidFill>
                <a:latin typeface="LCNFHS+MS-UIGothic"/>
                <a:cs typeface="LCNFHS+MS-UIGothic"/>
              </a:rPr>
              <a:t>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709025" y="2139053"/>
            <a:ext cx="31389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CNFHS+MS-UIGothic"/>
                <a:cs typeface="LCNFHS+MS-UIGothic"/>
              </a:rPr>
              <a:t>香菇适宜在阴凉、湿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000000"/>
                </a:solidFill>
                <a:latin typeface="LCNFHS+MS-UIGothic"/>
                <a:cs typeface="LCNFHS+MS-UIGothic"/>
              </a:rPr>
              <a:t>、黑暗的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LCNFHS+MS-UIGothic"/>
                <a:cs typeface="LCNFHS+MS-UIGothic"/>
              </a:rPr>
              <a:t>境中生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LCNFHS+MS-UIGothic"/>
                <a:cs typeface="LCNFHS+MS-UIGothic"/>
              </a:rPr>
              <a:t>，需要一定的散射光。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1380" y="2264783"/>
            <a:ext cx="29934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CNFHS+MS-UIGothic"/>
                <a:cs typeface="LCNFHS+MS-UIGothic"/>
              </a:rPr>
              <a:t>香菇是木腐菌，需要以木材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LCNFHS+MS-UIGothic"/>
                <a:cs typeface="LCNFHS+MS-UIGothic"/>
              </a:rPr>
              <a:t>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CNFHS+MS-UIGothic"/>
                <a:cs typeface="LCNFHS+MS-UIGothic"/>
              </a:rPr>
              <a:t>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LCNFHS+MS-UIGothic"/>
                <a:cs typeface="LCNFHS+MS-UIGothic"/>
              </a:rPr>
              <a:t>养来源。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01405" y="4575547"/>
            <a:ext cx="3163965" cy="11741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CNFHS+MS-UIGothic"/>
                <a:cs typeface="LCNFHS+MS-UIGothic"/>
              </a:rPr>
              <a:t>香菇生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LCNFHS+MS-UIGothic"/>
                <a:cs typeface="LCNFHS+MS-UIGothic"/>
              </a:rPr>
              <a:t>的适宜温度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WVIQSB+TNSIAB+MicrosoftYaHei"/>
                <a:cs typeface="WVIQSB+TNSIAB+MicrosoftYaHei"/>
              </a:rPr>
              <a:t>20-25℃</a:t>
            </a:r>
            <a:r>
              <a:rPr sz="1500">
                <a:solidFill>
                  <a:srgbClr val="000000"/>
                </a:solidFill>
                <a:latin typeface="LCNFHS+MS-UIGothic"/>
                <a:cs typeface="LCNFHS+MS-UIGothic"/>
              </a:rPr>
              <a:t>，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CNFHS+MS-UIGothic"/>
                <a:cs typeface="LCNFHS+MS-UIGothic"/>
              </a:rPr>
              <a:t>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LCNFHS+MS-UIGothic"/>
                <a:cs typeface="LCNFHS+MS-UIGothic"/>
              </a:rPr>
              <a:t>体生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LCNFHS+MS-UIGothic"/>
                <a:cs typeface="LCNFHS+MS-UIGothic"/>
              </a:rPr>
              <a:t>的适宜温度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DPNNJT+TNSIAB+MicrosoftYaHei"/>
                <a:cs typeface="DPNNJT+TNSIAB+MicrosoftYaHei"/>
              </a:rPr>
              <a:t>12-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VIQSB+TNSIAB+MicrosoftYaHei"/>
                <a:cs typeface="WVIQSB+TNSIAB+MicrosoftYaHei"/>
              </a:rPr>
              <a:t>18℃</a:t>
            </a:r>
            <a:r>
              <a:rPr sz="1500">
                <a:solidFill>
                  <a:srgbClr val="000000"/>
                </a:solidFill>
                <a:latin typeface="LCNFHS+MS-UIGothic"/>
                <a:cs typeface="LCNFHS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62000" y="4643493"/>
            <a:ext cx="318929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CNFHS+MS-UIGothic"/>
                <a:cs typeface="LCNFHS+MS-UIGothic"/>
              </a:rPr>
              <a:t>香菇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LCNFHS+MS-UIGothic"/>
                <a:cs typeface="LCNFHS+MS-UIGothic"/>
              </a:rPr>
              <a:t>湿度要求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LCNFHS+MS-UIGothic"/>
                <a:cs typeface="LCNFHS+MS-UIGothic"/>
              </a:rPr>
              <a:t>高，需要在空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CNFHS+MS-UIGothic"/>
                <a:cs typeface="LCNFHS+MS-UIGothic"/>
              </a:rPr>
              <a:t>气相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LCNFHS+MS-UIGothic"/>
                <a:cs typeface="LCNFHS+MS-UIGothic"/>
              </a:rPr>
              <a:t>湿度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DPNNJT+TNSIAB+MicrosoftYaHei"/>
                <a:cs typeface="DPNNJT+TNSIAB+MicrosoftYaHei"/>
              </a:rPr>
              <a:t>80%-95%</a:t>
            </a:r>
            <a:r>
              <a:rPr sz="1500">
                <a:solidFill>
                  <a:srgbClr val="000000"/>
                </a:solidFill>
                <a:latin typeface="LCNFHS+MS-UIGothic"/>
                <a:cs typeface="LCNFHS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LCNFHS+MS-UIGothic"/>
                <a:cs typeface="LCNFHS+MS-UIGothic"/>
              </a:rPr>
              <a:t>境中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CNFHS+MS-UIGothic"/>
                <a:cs typeface="LCNFHS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LCNFHS+MS-UIGothic"/>
                <a:cs typeface="LCNFHS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32861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LCNFHS+MS-UIGothic"/>
                <a:cs typeface="LCNFHS+MS-UIGothic"/>
              </a:rPr>
              <a:t>香菇栽培技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LCNFHS+MS-UIGothic"/>
                <a:cs typeface="LCNFHS+MS-UIGothic"/>
              </a:rPr>
              <a:t>香菇栽培季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节</a:t>
            </a:r>
            <a:r>
              <a:rPr sz="3000">
                <a:solidFill>
                  <a:srgbClr val="262626"/>
                </a:solidFill>
                <a:latin typeface="LCNFHS+MS-UIGothic"/>
                <a:cs typeface="LCNFHS+MS-UIGothic"/>
              </a:rPr>
              <a:t>与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262626"/>
                </a:solidFill>
                <a:latin typeface="LCNFHS+MS-UIGothic"/>
                <a:cs typeface="LCNFHS+MS-UIGothic"/>
              </a:rPr>
              <a:t>所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62626"/>
                </a:solidFill>
                <a:latin typeface="LCNFHS+MS-UIGothic"/>
                <a:cs typeface="LCNFHS+MS-UIGothic"/>
              </a:rPr>
              <a:t>香菇栽培季</a:t>
            </a:r>
            <a:r>
              <a:rPr sz="1550">
                <a:solidFill>
                  <a:srgbClr val="262626"/>
                </a:solidFill>
                <a:latin typeface="SimSun"/>
                <a:cs typeface="SimSun"/>
              </a:rPr>
              <a:t>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CNFHS+MS-UIGothic"/>
                <a:cs typeface="LCNFHS+MS-UIGothic"/>
              </a:rPr>
              <a:t>香菇栽培的最佳季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LCNFHS+MS-UIGothic"/>
                <a:cs typeface="LCNFHS+MS-UIGothic"/>
              </a:rPr>
              <a:t>是春季和秋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CNFHS+MS-UIGothic"/>
                <a:cs typeface="LCNFHS+MS-UIGothic"/>
              </a:rPr>
              <a:t>季，此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LCNFHS+MS-UIGothic"/>
                <a:cs typeface="LCNFHS+MS-UIGothic"/>
              </a:rPr>
              <a:t>气温适宜，有利于香菇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CNFHS+MS-UIGothic"/>
                <a:cs typeface="LCNFHS+MS-UIGothic"/>
              </a:rPr>
              <a:t>的生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LCNFHS+MS-UIGothic"/>
                <a:cs typeface="LCNFHS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LCNFHS+MS-UIGothic"/>
                <a:cs typeface="LCNFHS+MS-UIGothic"/>
              </a:rPr>
              <a:t>育。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4025" y="414781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62626"/>
                </a:solidFill>
                <a:latin typeface="LCNFHS+MS-UIGothic"/>
                <a:cs typeface="LCNFHS+MS-UIGothic"/>
              </a:rPr>
              <a:t>香菇栽培</a:t>
            </a:r>
            <a:r>
              <a:rPr sz="1550" spc="25">
                <a:solidFill>
                  <a:srgbClr val="262626"/>
                </a:solidFill>
                <a:latin typeface="SimSun"/>
                <a:cs typeface="SimSun"/>
              </a:rPr>
              <a:t>场</a:t>
            </a:r>
            <a:r>
              <a:rPr sz="1550">
                <a:solidFill>
                  <a:srgbClr val="262626"/>
                </a:solidFill>
                <a:latin typeface="LCNFHS+MS-UIGothic"/>
                <a:cs typeface="LCNFHS+MS-UIGothic"/>
              </a:rPr>
              <a:t>所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25040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CNFHS+MS-UIGothic"/>
                <a:cs typeface="LCNFHS+MS-UIGothic"/>
              </a:rPr>
              <a:t>香菇栽培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应选择</a:t>
            </a:r>
            <a:r>
              <a:rPr sz="1350">
                <a:solidFill>
                  <a:srgbClr val="000000"/>
                </a:solidFill>
                <a:latin typeface="LCNFHS+MS-UIGothic"/>
                <a:cs typeface="LCNFHS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000000"/>
                </a:solidFill>
                <a:latin typeface="LCNFHS+MS-UIGothic"/>
                <a:cs typeface="LCNFHS+MS-UIGothic"/>
              </a:rPr>
              <a:t>良好、遮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荫</a:t>
            </a:r>
            <a:r>
              <a:rPr sz="1350">
                <a:solidFill>
                  <a:srgbClr val="000000"/>
                </a:solidFill>
                <a:latin typeface="LCNFHS+MS-UIGothic"/>
                <a:cs typeface="LCNFHS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CNFHS+MS-UIGothic"/>
                <a:cs typeface="LCNFHS+MS-UIGothic"/>
              </a:rPr>
              <a:t>水源充足、交通便利的地方，如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CNFHS+MS-UIGothic"/>
                <a:cs typeface="LCNFHS+MS-UIGothic"/>
              </a:rPr>
              <a:t>林下空地、果园、荒地等。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https://d.book118.com/218013140107006035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4">
      <vt:lpstr>Arial</vt:lpstr>
      <vt:lpstr>Calibri</vt:lpstr>
      <vt:lpstr>LCNFHS+MS-UIGothic</vt:lpstr>
      <vt:lpstr>SimSun</vt:lpstr>
      <vt:lpstr>RVKQGO+UPAKEG+ArialMT</vt:lpstr>
      <vt:lpstr>Times New Roman</vt:lpstr>
      <vt:lpstr>DPNNJT+TNSIAB+MicrosoftYaHei</vt:lpstr>
      <vt:lpstr>RKQDFF+JELDUS+MicrosoftYaHei-Bold</vt:lpstr>
      <vt:lpstr>WVIQSB+TNSIAB+MicrosoftYaHei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2024-09-14T15:04:19.119</cp:lastPrinted>
  <dcterms:created xsi:type="dcterms:W3CDTF">2024-09-14T07:04:19Z</dcterms:created>
  <dcterms:modified xsi:type="dcterms:W3CDTF">2024-09-14T07:04:20Z</dcterms:modified>
</cp:coreProperties>
</file>