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image" Target="../media/image3.png" /><Relationship Id="rId3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4411D3-26EA-4C45-8459-04B606FE7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134956-1161-497E-87F3-1A6DFF7D8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323435-1D61-44E8-B7E4-EBF7E6B453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7EE40B-811A-4C9E-B215-D5AB3BCCA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68EA93-4C69-47AC-B12B-FFDF22A47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D687F8-9ABD-449C-8B9C-50FA9479E5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3562CD-9319-420A-ADE6-5BA12479E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3C98BD-99A3-4A9D-A9D2-9B5B06F0F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866ECA-9F9D-443C-AC1C-43506B2EC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B372F3-F070-4394-A111-BB91A786D8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E44515-888E-4B42-92EE-DAE974C3B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166993" y="1982590"/>
            <a:ext cx="3331845" cy="9398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609F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700" b="1" i="0">
                <a:solidFill>
                  <a:srgbClr val="609F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609F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1700" b="1" i="0">
                <a:solidFill>
                  <a:srgbClr val="609F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7" name="bg object 17"/>
          <p:cNvSpPr/>
          <p:nvPr/>
        </p:nvSpPr>
        <p:spPr>
          <a:xfrm>
            <a:off x="5012266" y="3720617"/>
            <a:ext cx="2167890" cy="1834514"/>
          </a:xfrm>
          <a:custGeom>
            <a:rect l="l" t="t" r="r" b="b"/>
            <a:pathLst>
              <a:path w="2167890" h="1834514">
                <a:moveTo>
                  <a:pt x="1083733" y="1834100"/>
                </a:moveTo>
                <a:lnTo>
                  <a:pt x="0" y="0"/>
                </a:lnTo>
                <a:lnTo>
                  <a:pt x="2167466" y="0"/>
                </a:lnTo>
                <a:lnTo>
                  <a:pt x="1083733" y="1834100"/>
                </a:lnTo>
                <a:close/>
              </a:path>
            </a:pathLst>
          </a:custGeom>
          <a:solidFill>
            <a:srgbClr val="0046B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bg object 18"/>
          <p:cNvSpPr/>
          <p:nvPr/>
        </p:nvSpPr>
        <p:spPr>
          <a:xfrm>
            <a:off x="3776916" y="3865016"/>
            <a:ext cx="4640580" cy="1826895"/>
          </a:xfrm>
          <a:custGeom>
            <a:rect l="l" t="t" r="r" b="b"/>
            <a:pathLst>
              <a:path w="4640580" h="1826895">
                <a:moveTo>
                  <a:pt x="2167458" y="1826285"/>
                </a:moveTo>
                <a:lnTo>
                  <a:pt x="1083729" y="0"/>
                </a:lnTo>
                <a:lnTo>
                  <a:pt x="0" y="1826285"/>
                </a:lnTo>
                <a:lnTo>
                  <a:pt x="2167458" y="1826285"/>
                </a:lnTo>
                <a:close/>
              </a:path>
              <a:path w="4640580" h="1826895">
                <a:moveTo>
                  <a:pt x="4640237" y="1826285"/>
                </a:moveTo>
                <a:lnTo>
                  <a:pt x="3556508" y="0"/>
                </a:lnTo>
                <a:lnTo>
                  <a:pt x="2472779" y="1826285"/>
                </a:lnTo>
                <a:lnTo>
                  <a:pt x="4640237" y="1826285"/>
                </a:lnTo>
                <a:close/>
              </a:path>
            </a:pathLst>
          </a:custGeom>
          <a:solidFill>
            <a:srgbClr val="609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bg object 19"/>
          <p:cNvSpPr/>
          <p:nvPr/>
        </p:nvSpPr>
        <p:spPr>
          <a:xfrm>
            <a:off x="5012266" y="1711093"/>
            <a:ext cx="2167890" cy="1826895"/>
          </a:xfrm>
          <a:custGeom>
            <a:rect l="l" t="t" r="r" b="b"/>
            <a:pathLst>
              <a:path w="2167890" h="1826895">
                <a:moveTo>
                  <a:pt x="2167466" y="1826279"/>
                </a:moveTo>
                <a:lnTo>
                  <a:pt x="0" y="1826279"/>
                </a:lnTo>
                <a:lnTo>
                  <a:pt x="1083733" y="0"/>
                </a:lnTo>
                <a:lnTo>
                  <a:pt x="2167466" y="1826279"/>
                </a:lnTo>
                <a:close/>
              </a:path>
            </a:pathLst>
          </a:custGeom>
          <a:solidFill>
            <a:srgbClr val="609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0" name="bg object 20"/>
          <p:cNvSpPr/>
          <p:nvPr/>
        </p:nvSpPr>
        <p:spPr>
          <a:xfrm>
            <a:off x="5743787" y="3022600"/>
            <a:ext cx="704850" cy="520700"/>
          </a:xfrm>
          <a:custGeom>
            <a:rect l="l" t="t" r="r" b="b"/>
            <a:pathLst>
              <a:path w="704850" h="520700">
                <a:moveTo>
                  <a:pt x="528320" y="520192"/>
                </a:moveTo>
                <a:lnTo>
                  <a:pt x="176106" y="520192"/>
                </a:lnTo>
                <a:lnTo>
                  <a:pt x="176106" y="260095"/>
                </a:lnTo>
                <a:lnTo>
                  <a:pt x="0" y="260095"/>
                </a:lnTo>
                <a:lnTo>
                  <a:pt x="352213" y="0"/>
                </a:lnTo>
                <a:lnTo>
                  <a:pt x="704427" y="260095"/>
                </a:lnTo>
                <a:lnTo>
                  <a:pt x="528320" y="260095"/>
                </a:lnTo>
                <a:lnTo>
                  <a:pt x="528320" y="520192"/>
                </a:lnTo>
                <a:close/>
              </a:path>
            </a:pathLst>
          </a:custGeom>
          <a:solidFill>
            <a:srgbClr val="0A023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1" name="bg object 21"/>
          <p:cNvSpPr/>
          <p:nvPr/>
        </p:nvSpPr>
        <p:spPr>
          <a:xfrm>
            <a:off x="6627667" y="4632503"/>
            <a:ext cx="537210" cy="604520"/>
          </a:xfrm>
          <a:custGeom>
            <a:rect l="l" t="t" r="r" b="b"/>
            <a:pathLst>
              <a:path w="537209" h="604520">
                <a:moveTo>
                  <a:pt x="0" y="319014"/>
                </a:moveTo>
                <a:lnTo>
                  <a:pt x="181333" y="17066"/>
                </a:lnTo>
                <a:lnTo>
                  <a:pt x="404310" y="150974"/>
                </a:lnTo>
                <a:lnTo>
                  <a:pt x="494977" y="0"/>
                </a:lnTo>
                <a:lnTo>
                  <a:pt x="536620" y="435855"/>
                </a:lnTo>
                <a:lnTo>
                  <a:pt x="132309" y="603896"/>
                </a:lnTo>
                <a:lnTo>
                  <a:pt x="222976" y="452921"/>
                </a:lnTo>
                <a:lnTo>
                  <a:pt x="0" y="319014"/>
                </a:lnTo>
                <a:close/>
              </a:path>
            </a:pathLst>
          </a:custGeom>
          <a:solidFill>
            <a:srgbClr val="0A023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2" name="bg object 22"/>
          <p:cNvSpPr/>
          <p:nvPr/>
        </p:nvSpPr>
        <p:spPr>
          <a:xfrm>
            <a:off x="5038631" y="4614591"/>
            <a:ext cx="538480" cy="608330"/>
          </a:xfrm>
          <a:custGeom>
            <a:rect l="l" t="t" r="r" b="b"/>
            <a:pathLst>
              <a:path w="538479" h="608329">
                <a:moveTo>
                  <a:pt x="359898" y="20535"/>
                </a:moveTo>
                <a:lnTo>
                  <a:pt x="537880" y="324470"/>
                </a:lnTo>
                <a:lnTo>
                  <a:pt x="313435" y="455903"/>
                </a:lnTo>
                <a:lnTo>
                  <a:pt x="402426" y="607871"/>
                </a:lnTo>
                <a:lnTo>
                  <a:pt x="0" y="435368"/>
                </a:lnTo>
                <a:lnTo>
                  <a:pt x="46463" y="0"/>
                </a:lnTo>
                <a:lnTo>
                  <a:pt x="135454" y="151967"/>
                </a:lnTo>
                <a:lnTo>
                  <a:pt x="359898" y="20535"/>
                </a:lnTo>
                <a:close/>
              </a:path>
            </a:pathLst>
          </a:custGeom>
          <a:solidFill>
            <a:srgbClr val="0A023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3" name="bg object 23"/>
          <p:cNvSpPr/>
          <p:nvPr/>
        </p:nvSpPr>
        <p:spPr>
          <a:xfrm>
            <a:off x="6818376" y="3284051"/>
            <a:ext cx="4107815" cy="0"/>
          </a:xfrm>
          <a:custGeom>
            <a:rect l="l" t="t" r="r" b="b"/>
            <a:pathLst>
              <a:path w="4107815">
                <a:moveTo>
                  <a:pt x="4107349" y="0"/>
                </a:moveTo>
                <a:lnTo>
                  <a:pt x="0" y="0"/>
                </a:lnTo>
              </a:path>
            </a:pathLst>
          </a:custGeom>
          <a:solidFill>
            <a:srgbClr val="609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4" name="bg object 24"/>
          <p:cNvSpPr/>
          <p:nvPr/>
        </p:nvSpPr>
        <p:spPr>
          <a:xfrm>
            <a:off x="6818376" y="3284051"/>
            <a:ext cx="4107815" cy="0"/>
          </a:xfrm>
          <a:custGeom>
            <a:rect l="l" t="t" r="r" b="b"/>
            <a:pathLst>
              <a:path w="4107815">
                <a:moveTo>
                  <a:pt x="0" y="0"/>
                </a:moveTo>
                <a:lnTo>
                  <a:pt x="4107349" y="0"/>
                </a:lnTo>
              </a:path>
            </a:pathLst>
          </a:custGeom>
          <a:ln w="9525">
            <a:solidFill>
              <a:srgbClr val="609FFF"/>
            </a:solidFill>
          </a:ln>
        </p:spPr>
        <p:txBody>
          <a:bodyPr wrap="square" lIns="0" tIns="0" rIns="0" bIns="0" rtlCol="0"/>
          <a:lstStyle/>
          <a:p/>
        </p:txBody>
      </p:sp>
      <p:pic>
        <p:nvPicPr>
          <p:cNvPr id="25" name="bg object 25"/>
          <p:cNvPicPr/>
          <p:nvPr/>
        </p:nvPicPr>
        <p:blipFill>
          <a:blip r:embed="rId2"/>
          <a:stretch>
            <a:fillRect/>
          </a:stretch>
        </p:blipFill>
        <p:spPr>
          <a:xfrm>
            <a:off x="10897276" y="3216316"/>
            <a:ext cx="151723" cy="151722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609F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609F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2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205967" y="320735"/>
            <a:ext cx="1549400" cy="482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609F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437819" y="1593357"/>
            <a:ext cx="5009515" cy="436435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700" b="1" i="0">
                <a:solidFill>
                  <a:srgbClr val="609F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5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11" Type="http://schemas.openxmlformats.org/officeDocument/2006/relationships/image" Target="../media/image15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10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1.png" /><Relationship Id="rId6" Type="http://schemas.openxmlformats.org/officeDocument/2006/relationships/image" Target="../media/image10.png" /><Relationship Id="rId7" Type="http://schemas.openxmlformats.org/officeDocument/2006/relationships/image" Target="../media/image12.png" /><Relationship Id="rId8" Type="http://schemas.openxmlformats.org/officeDocument/2006/relationships/image" Target="../media/image13.png" /><Relationship Id="rId9" Type="http://schemas.openxmlformats.org/officeDocument/2006/relationships/image" Target="../media/image1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1.png" /><Relationship Id="rId6" Type="http://schemas.openxmlformats.org/officeDocument/2006/relationships/image" Target="../media/image10.png" /><Relationship Id="rId7" Type="http://schemas.openxmlformats.org/officeDocument/2006/relationships/image" Target="../media/image12.png" /><Relationship Id="rId8" Type="http://schemas.openxmlformats.org/officeDocument/2006/relationships/image" Target="../media/image13.png" /><Relationship Id="rId9" Type="http://schemas.openxmlformats.org/officeDocument/2006/relationships/image" Target="../media/image1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5.png" /><Relationship Id="rId11" Type="http://schemas.openxmlformats.org/officeDocument/2006/relationships/image" Target="../media/image14.png" /><Relationship Id="rId2" Type="http://schemas.openxmlformats.org/officeDocument/2006/relationships/image" Target="../media/image1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11.png" /><Relationship Id="rId7" Type="http://schemas.openxmlformats.org/officeDocument/2006/relationships/image" Target="../media/image10.png" /><Relationship Id="rId8" Type="http://schemas.openxmlformats.org/officeDocument/2006/relationships/image" Target="../media/image12.png" /><Relationship Id="rId9" Type="http://schemas.openxmlformats.org/officeDocument/2006/relationships/image" Target="../media/image1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1.png" /><Relationship Id="rId6" Type="http://schemas.openxmlformats.org/officeDocument/2006/relationships/image" Target="../media/image10.png" /><Relationship Id="rId7" Type="http://schemas.openxmlformats.org/officeDocument/2006/relationships/image" Target="../media/image12.png" /><Relationship Id="rId8" Type="http://schemas.openxmlformats.org/officeDocument/2006/relationships/image" Target="../media/image13.png" /><Relationship Id="rId9" Type="http://schemas.openxmlformats.org/officeDocument/2006/relationships/image" Target="../media/image15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5.png" /><Relationship Id="rId11" Type="http://schemas.openxmlformats.org/officeDocument/2006/relationships/image" Target="../media/image14.png" /><Relationship Id="rId2" Type="http://schemas.openxmlformats.org/officeDocument/2006/relationships/image" Target="../media/image17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11.png" /><Relationship Id="rId7" Type="http://schemas.openxmlformats.org/officeDocument/2006/relationships/image" Target="../media/image10.png" /><Relationship Id="rId8" Type="http://schemas.openxmlformats.org/officeDocument/2006/relationships/image" Target="../media/image12.png" /><Relationship Id="rId9" Type="http://schemas.openxmlformats.org/officeDocument/2006/relationships/image" Target="../media/image1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01602302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4747" y="724903"/>
            <a:ext cx="4787900" cy="1397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0000"/>
              </a:lnSpc>
              <a:spcBef>
                <a:spcPts val="100"/>
              </a:spcBef>
            </a:pPr>
            <a:r>
              <a:rPr sz="3750" spc="-5">
                <a:solidFill>
                  <a:srgbClr val="FFFFFF"/>
                </a:solidFill>
              </a:rPr>
              <a:t>车载空气净化器行业报</a:t>
            </a:r>
            <a:r>
              <a:rPr sz="3750" spc="-50">
                <a:solidFill>
                  <a:srgbClr val="FFFFFF"/>
                </a:solidFill>
              </a:rPr>
              <a:t>告</a:t>
            </a:r>
            <a:endParaRPr sz="375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1394318" y="1226562"/>
            <a:ext cx="1374140" cy="1081405"/>
          </a:xfrm>
          <a:prstGeom prst="rect">
            <a:avLst/>
          </a:prstGeom>
        </p:spPr>
        <p:txBody>
          <a:bodyPr vert="horz" wrap="square" lIns="0" tIns="40005" rIns="0" bIns="0" rtlCol="0">
            <a:spAutoFit/>
          </a:bodyPr>
          <a:lstStyle/>
          <a:p>
            <a:pPr marL="78740">
              <a:lnSpc>
                <a:spcPct val="100000"/>
              </a:lnSpc>
              <a:spcBef>
                <a:spcPts val="315"/>
              </a:spcBef>
            </a:pPr>
            <a:r>
              <a:rPr sz="1800" b="1" spc="-10">
                <a:solidFill>
                  <a:srgbClr val="5CA5F4"/>
                </a:solidFill>
                <a:latin typeface="微软雅黑"/>
                <a:cs typeface="微软雅黑"/>
              </a:rPr>
              <a:t>CONTENTS</a:t>
            </a:r>
            <a:endParaRPr sz="18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535"/>
              </a:spcBef>
            </a:pPr>
            <a:r>
              <a:rPr sz="4500" b="1" spc="-25">
                <a:solidFill>
                  <a:srgbClr val="FFFFFF"/>
                </a:solidFill>
                <a:latin typeface="微软雅黑"/>
                <a:cs typeface="微软雅黑"/>
              </a:rPr>
              <a:t>目录</a:t>
            </a:r>
            <a:endParaRPr sz="45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226107" y="890403"/>
            <a:ext cx="2362200" cy="2814955"/>
          </a:xfrm>
          <a:prstGeom prst="rect">
            <a:avLst/>
          </a:prstGeom>
        </p:spPr>
        <p:txBody>
          <a:bodyPr vert="horz" wrap="square" lIns="0" tIns="196215" rIns="0" bIns="0" rtlCol="0">
            <a:spAutoFit/>
          </a:bodyPr>
          <a:lstStyle/>
          <a:p>
            <a:pPr marL="215900" indent="-203200">
              <a:lnSpc>
                <a:spcPct val="100000"/>
              </a:lnSpc>
              <a:spcBef>
                <a:spcPts val="1545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15">
                <a:solidFill>
                  <a:srgbClr val="FFFFFF"/>
                </a:solidFill>
                <a:latin typeface="微软雅黑"/>
                <a:cs typeface="微软雅黑"/>
              </a:rPr>
              <a:t>行业概述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525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15">
                <a:solidFill>
                  <a:srgbClr val="FFFFFF"/>
                </a:solidFill>
                <a:latin typeface="微软雅黑"/>
                <a:cs typeface="微软雅黑"/>
              </a:rPr>
              <a:t>市场分析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53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15">
                <a:solidFill>
                  <a:srgbClr val="FFFFFF"/>
                </a:solidFill>
                <a:latin typeface="微软雅黑"/>
                <a:cs typeface="微软雅黑"/>
              </a:rPr>
              <a:t>技术发展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525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10">
                <a:solidFill>
                  <a:srgbClr val="FFFFFF"/>
                </a:solidFill>
                <a:latin typeface="微软雅黑"/>
                <a:cs typeface="微软雅黑"/>
              </a:rPr>
              <a:t>行业挑战与机遇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53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15">
                <a:solidFill>
                  <a:srgbClr val="FFFFFF"/>
                </a:solidFill>
                <a:latin typeface="微软雅黑"/>
                <a:cs typeface="微软雅黑"/>
              </a:rPr>
              <a:t>市场预测</a:t>
            </a:r>
            <a:endParaRPr sz="2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168899" y="1273376"/>
            <a:ext cx="1854200" cy="254444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25"/>
              </a:spcBef>
            </a:pPr>
            <a:r>
              <a:rPr sz="2000" b="1" spc="-10">
                <a:solidFill>
                  <a:srgbClr val="5CA5F4"/>
                </a:solidFill>
                <a:latin typeface="微软雅黑"/>
                <a:cs typeface="微软雅黑"/>
              </a:rPr>
              <a:t>CHAPTER</a:t>
            </a:r>
            <a:endParaRPr sz="2000">
              <a:latin typeface="微软雅黑"/>
              <a:cs typeface="微软雅黑"/>
            </a:endParaRPr>
          </a:p>
          <a:p>
            <a:pPr algn="ctr">
              <a:lnSpc>
                <a:spcPct val="100000"/>
              </a:lnSpc>
              <a:spcBef>
                <a:spcPts val="495"/>
              </a:spcBef>
            </a:pPr>
            <a:r>
              <a:rPr sz="9600" b="1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9600">
              <a:latin typeface="微软雅黑"/>
              <a:cs typeface="微软雅黑"/>
            </a:endParaRPr>
          </a:p>
          <a:p>
            <a:pPr algn="ctr">
              <a:lnSpc>
                <a:spcPct val="100000"/>
              </a:lnSpc>
              <a:spcBef>
                <a:spcPts val="1075"/>
              </a:spcBef>
            </a:pPr>
            <a:r>
              <a:rPr sz="3600" b="1" spc="-15">
                <a:solidFill>
                  <a:srgbClr val="FFFFFF"/>
                </a:solidFill>
                <a:latin typeface="微软雅黑"/>
                <a:cs typeface="微软雅黑"/>
              </a:rPr>
              <a:t>行业概述</a:t>
            </a:r>
            <a:endParaRPr sz="36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477192" y="1927705"/>
            <a:ext cx="5791871" cy="3625167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54963" y="331167"/>
            <a:ext cx="309245" cy="85090"/>
            <a:chOff x="454963" y="331167"/>
            <a:chExt cx="309245" cy="85090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</p:grpSp>
      <p:grpSp>
        <p:nvGrpSpPr>
          <p:cNvPr id="7" name="object 7"/>
          <p:cNvGrpSpPr/>
          <p:nvPr/>
        </p:nvGrpSpPr>
        <p:grpSpPr>
          <a:xfrm>
            <a:off x="799767" y="344296"/>
            <a:ext cx="170815" cy="73660"/>
            <a:chOff x="799767" y="344296"/>
            <a:chExt cx="170815" cy="73660"/>
          </a:xfrm>
        </p:grpSpPr>
        <p:pic>
          <p:nvPicPr>
            <p:cNvPr id="8" name="object 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</p:grpSp>
      <p:grpSp>
        <p:nvGrpSpPr>
          <p:cNvPr id="10" name="object 10"/>
          <p:cNvGrpSpPr/>
          <p:nvPr/>
        </p:nvGrpSpPr>
        <p:grpSpPr>
          <a:xfrm>
            <a:off x="454963" y="448941"/>
            <a:ext cx="515620" cy="322580"/>
            <a:chOff x="454963" y="448941"/>
            <a:chExt cx="515620" cy="322580"/>
          </a:xfrm>
        </p:grpSpPr>
        <p:pic>
          <p:nvPicPr>
            <p:cNvPr id="11" name="object 1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6" name="object 26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1930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定义与分类</a:t>
            </a:r>
          </a:p>
        </p:txBody>
      </p:sp>
      <p:sp>
        <p:nvSpPr>
          <p:cNvPr id="27" name="object 27"/>
          <p:cNvSpPr txBox="1"/>
          <p:nvPr/>
        </p:nvSpPr>
        <p:spPr>
          <a:xfrm>
            <a:off x="7863129" y="1494586"/>
            <a:ext cx="3126740" cy="428180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b="1">
                <a:solidFill>
                  <a:srgbClr val="609FFF"/>
                </a:solidFill>
                <a:latin typeface="微软雅黑"/>
                <a:cs typeface="微软雅黑"/>
              </a:rPr>
              <a:t>定</a:t>
            </a:r>
            <a:r>
              <a:rPr sz="1700" b="1" spc="-50">
                <a:solidFill>
                  <a:srgbClr val="609FFF"/>
                </a:solidFill>
                <a:latin typeface="微软雅黑"/>
                <a:cs typeface="微软雅黑"/>
              </a:rPr>
              <a:t>义</a:t>
            </a:r>
            <a:endParaRPr sz="1700">
              <a:latin typeface="微软雅黑"/>
              <a:cs typeface="微软雅黑"/>
            </a:endParaRPr>
          </a:p>
          <a:p>
            <a:pPr marL="65405" marR="5080" algn="just">
              <a:lnSpc>
                <a:spcPct val="187000"/>
              </a:lnSpc>
              <a:spcBef>
                <a:spcPts val="56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车载空气净化器是一种专为汽车内部设计的空气净化设备，旨在去除车内的污染物、异味和过敏原，提高空气</a:t>
            </a:r>
            <a:r>
              <a:rPr sz="1500" spc="-20">
                <a:solidFill>
                  <a:srgbClr val="FFFFFF"/>
                </a:solidFill>
                <a:latin typeface="微软雅黑"/>
                <a:cs typeface="微软雅黑"/>
              </a:rPr>
              <a:t>质量。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0"/>
              </a:spcBef>
            </a:pPr>
            <a:endParaRPr sz="16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1700" b="1">
                <a:solidFill>
                  <a:srgbClr val="609FFF"/>
                </a:solidFill>
                <a:latin typeface="微软雅黑"/>
                <a:cs typeface="微软雅黑"/>
              </a:rPr>
              <a:t>分</a:t>
            </a:r>
            <a:r>
              <a:rPr sz="1700" b="1" spc="-50">
                <a:solidFill>
                  <a:srgbClr val="609FFF"/>
                </a:solidFill>
                <a:latin typeface="微软雅黑"/>
                <a:cs typeface="微软雅黑"/>
              </a:rPr>
              <a:t>类</a:t>
            </a:r>
            <a:endParaRPr sz="17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1200">
              <a:latin typeface="微软雅黑"/>
              <a:cs typeface="微软雅黑"/>
            </a:endParaRPr>
          </a:p>
          <a:p>
            <a:pPr marL="65405" marR="5080" algn="just">
              <a:lnSpc>
                <a:spcPct val="187000"/>
              </a:lnSpc>
              <a:spcBef>
                <a:spcPts val="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根据工作原理和应用范围，车载空气净化器可分为机械过滤式、电子式和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光触媒式等类型。</a:t>
            </a:r>
            <a:endParaRPr sz="15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866574" y="1250442"/>
            <a:ext cx="10459085" cy="2438400"/>
          </a:xfrm>
          <a:custGeom>
            <a:rect l="l" t="t" r="r" b="b"/>
            <a:pathLst>
              <a:path w="10459085" h="2438400">
                <a:moveTo>
                  <a:pt x="406408" y="2438400"/>
                </a:moveTo>
                <a:lnTo>
                  <a:pt x="359012" y="2435665"/>
                </a:lnTo>
                <a:lnTo>
                  <a:pt x="313222" y="2427666"/>
                </a:lnTo>
                <a:lnTo>
                  <a:pt x="269343" y="2414706"/>
                </a:lnTo>
                <a:lnTo>
                  <a:pt x="227679" y="2397091"/>
                </a:lnTo>
                <a:lnTo>
                  <a:pt x="188537" y="2375126"/>
                </a:lnTo>
                <a:lnTo>
                  <a:pt x="152220" y="2349116"/>
                </a:lnTo>
                <a:lnTo>
                  <a:pt x="119034" y="2319365"/>
                </a:lnTo>
                <a:lnTo>
                  <a:pt x="89283" y="2286179"/>
                </a:lnTo>
                <a:lnTo>
                  <a:pt x="63272" y="2249862"/>
                </a:lnTo>
                <a:lnTo>
                  <a:pt x="41307" y="2210719"/>
                </a:lnTo>
                <a:lnTo>
                  <a:pt x="23693" y="2169056"/>
                </a:lnTo>
                <a:lnTo>
                  <a:pt x="10733" y="2125177"/>
                </a:lnTo>
                <a:lnTo>
                  <a:pt x="2734" y="2079387"/>
                </a:lnTo>
                <a:lnTo>
                  <a:pt x="0" y="2031991"/>
                </a:lnTo>
                <a:lnTo>
                  <a:pt x="0" y="406408"/>
                </a:lnTo>
                <a:lnTo>
                  <a:pt x="2734" y="359012"/>
                </a:lnTo>
                <a:lnTo>
                  <a:pt x="10733" y="313222"/>
                </a:lnTo>
                <a:lnTo>
                  <a:pt x="23693" y="269343"/>
                </a:lnTo>
                <a:lnTo>
                  <a:pt x="41308" y="227679"/>
                </a:lnTo>
                <a:lnTo>
                  <a:pt x="63273" y="188537"/>
                </a:lnTo>
                <a:lnTo>
                  <a:pt x="89283" y="152220"/>
                </a:lnTo>
                <a:lnTo>
                  <a:pt x="119034" y="119033"/>
                </a:lnTo>
                <a:lnTo>
                  <a:pt x="152221" y="89282"/>
                </a:lnTo>
                <a:lnTo>
                  <a:pt x="188538" y="63272"/>
                </a:lnTo>
                <a:lnTo>
                  <a:pt x="227680" y="41307"/>
                </a:lnTo>
                <a:lnTo>
                  <a:pt x="269344" y="23692"/>
                </a:lnTo>
                <a:lnTo>
                  <a:pt x="313223" y="10733"/>
                </a:lnTo>
                <a:lnTo>
                  <a:pt x="359012" y="2734"/>
                </a:lnTo>
                <a:lnTo>
                  <a:pt x="406407" y="0"/>
                </a:lnTo>
                <a:lnTo>
                  <a:pt x="10052442" y="0"/>
                </a:lnTo>
                <a:lnTo>
                  <a:pt x="10099837" y="2734"/>
                </a:lnTo>
                <a:lnTo>
                  <a:pt x="10145627" y="10733"/>
                </a:lnTo>
                <a:lnTo>
                  <a:pt x="10189506" y="23693"/>
                </a:lnTo>
                <a:lnTo>
                  <a:pt x="10231170" y="41307"/>
                </a:lnTo>
                <a:lnTo>
                  <a:pt x="10270312" y="63273"/>
                </a:lnTo>
                <a:lnTo>
                  <a:pt x="10306629" y="89283"/>
                </a:lnTo>
                <a:lnTo>
                  <a:pt x="10339815" y="119034"/>
                </a:lnTo>
                <a:lnTo>
                  <a:pt x="10369566" y="152220"/>
                </a:lnTo>
                <a:lnTo>
                  <a:pt x="10395577" y="188537"/>
                </a:lnTo>
                <a:lnTo>
                  <a:pt x="10417542" y="227680"/>
                </a:lnTo>
                <a:lnTo>
                  <a:pt x="10435156" y="269343"/>
                </a:lnTo>
                <a:lnTo>
                  <a:pt x="10448116" y="313222"/>
                </a:lnTo>
                <a:lnTo>
                  <a:pt x="10456115" y="359012"/>
                </a:lnTo>
                <a:lnTo>
                  <a:pt x="10458850" y="406408"/>
                </a:lnTo>
                <a:lnTo>
                  <a:pt x="10458850" y="2031991"/>
                </a:lnTo>
                <a:lnTo>
                  <a:pt x="10456115" y="2079387"/>
                </a:lnTo>
                <a:lnTo>
                  <a:pt x="10448116" y="2125177"/>
                </a:lnTo>
                <a:lnTo>
                  <a:pt x="10435156" y="2169056"/>
                </a:lnTo>
                <a:lnTo>
                  <a:pt x="10417542" y="2210719"/>
                </a:lnTo>
                <a:lnTo>
                  <a:pt x="10395577" y="2249862"/>
                </a:lnTo>
                <a:lnTo>
                  <a:pt x="10369566" y="2286179"/>
                </a:lnTo>
                <a:lnTo>
                  <a:pt x="10339815" y="2319365"/>
                </a:lnTo>
                <a:lnTo>
                  <a:pt x="10306629" y="2349116"/>
                </a:lnTo>
                <a:lnTo>
                  <a:pt x="10270312" y="2375127"/>
                </a:lnTo>
                <a:lnTo>
                  <a:pt x="10231169" y="2397092"/>
                </a:lnTo>
                <a:lnTo>
                  <a:pt x="10189506" y="2414706"/>
                </a:lnTo>
                <a:lnTo>
                  <a:pt x="10145627" y="2427666"/>
                </a:lnTo>
                <a:lnTo>
                  <a:pt x="10099836" y="2435665"/>
                </a:lnTo>
                <a:lnTo>
                  <a:pt x="10052442" y="2438399"/>
                </a:lnTo>
                <a:lnTo>
                  <a:pt x="406408" y="2438400"/>
                </a:lnTo>
                <a:close/>
              </a:path>
            </a:pathLst>
          </a:custGeom>
          <a:solidFill>
            <a:srgbClr val="0F8B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11199" y="1591237"/>
            <a:ext cx="6502400" cy="102425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15">
                <a:solidFill>
                  <a:srgbClr val="FFFFFF"/>
                </a:solidFill>
                <a:latin typeface="微软雅黑"/>
                <a:cs typeface="微软雅黑"/>
              </a:rPr>
              <a:t>市场规模</a:t>
            </a:r>
            <a:endParaRPr sz="20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19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全球车载空气净化器市场规模不断扩大，预计未来几年将继续保持增长趋势。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866574" y="3952505"/>
            <a:ext cx="10459085" cy="2438400"/>
          </a:xfrm>
          <a:custGeom>
            <a:rect l="l" t="t" r="r" b="b"/>
            <a:pathLst>
              <a:path w="10459085" h="2438400">
                <a:moveTo>
                  <a:pt x="406408" y="2438400"/>
                </a:moveTo>
                <a:lnTo>
                  <a:pt x="359012" y="2435665"/>
                </a:lnTo>
                <a:lnTo>
                  <a:pt x="313222" y="2427666"/>
                </a:lnTo>
                <a:lnTo>
                  <a:pt x="269343" y="2414706"/>
                </a:lnTo>
                <a:lnTo>
                  <a:pt x="227679" y="2397092"/>
                </a:lnTo>
                <a:lnTo>
                  <a:pt x="188537" y="2375127"/>
                </a:lnTo>
                <a:lnTo>
                  <a:pt x="152220" y="2349116"/>
                </a:lnTo>
                <a:lnTo>
                  <a:pt x="119034" y="2319365"/>
                </a:lnTo>
                <a:lnTo>
                  <a:pt x="89283" y="2286179"/>
                </a:lnTo>
                <a:lnTo>
                  <a:pt x="63272" y="2249862"/>
                </a:lnTo>
                <a:lnTo>
                  <a:pt x="41307" y="2210719"/>
                </a:lnTo>
                <a:lnTo>
                  <a:pt x="23693" y="2169056"/>
                </a:lnTo>
                <a:lnTo>
                  <a:pt x="10733" y="2125177"/>
                </a:lnTo>
                <a:lnTo>
                  <a:pt x="2734" y="2079387"/>
                </a:lnTo>
                <a:lnTo>
                  <a:pt x="0" y="2031992"/>
                </a:lnTo>
                <a:lnTo>
                  <a:pt x="0" y="406408"/>
                </a:lnTo>
                <a:lnTo>
                  <a:pt x="2734" y="359012"/>
                </a:lnTo>
                <a:lnTo>
                  <a:pt x="10733" y="313222"/>
                </a:lnTo>
                <a:lnTo>
                  <a:pt x="23693" y="269343"/>
                </a:lnTo>
                <a:lnTo>
                  <a:pt x="41307" y="227679"/>
                </a:lnTo>
                <a:lnTo>
                  <a:pt x="63273" y="188537"/>
                </a:lnTo>
                <a:lnTo>
                  <a:pt x="89283" y="152220"/>
                </a:lnTo>
                <a:lnTo>
                  <a:pt x="119034" y="119034"/>
                </a:lnTo>
                <a:lnTo>
                  <a:pt x="152220" y="89283"/>
                </a:lnTo>
                <a:lnTo>
                  <a:pt x="188537" y="63272"/>
                </a:lnTo>
                <a:lnTo>
                  <a:pt x="227680" y="41307"/>
                </a:lnTo>
                <a:lnTo>
                  <a:pt x="269343" y="23693"/>
                </a:lnTo>
                <a:lnTo>
                  <a:pt x="313222" y="10733"/>
                </a:lnTo>
                <a:lnTo>
                  <a:pt x="359011" y="2734"/>
                </a:lnTo>
                <a:lnTo>
                  <a:pt x="406407" y="0"/>
                </a:lnTo>
                <a:lnTo>
                  <a:pt x="10052442" y="0"/>
                </a:lnTo>
                <a:lnTo>
                  <a:pt x="10099837" y="2734"/>
                </a:lnTo>
                <a:lnTo>
                  <a:pt x="10145627" y="10733"/>
                </a:lnTo>
                <a:lnTo>
                  <a:pt x="10189506" y="23693"/>
                </a:lnTo>
                <a:lnTo>
                  <a:pt x="10231169" y="41308"/>
                </a:lnTo>
                <a:lnTo>
                  <a:pt x="10270312" y="63273"/>
                </a:lnTo>
                <a:lnTo>
                  <a:pt x="10306629" y="89283"/>
                </a:lnTo>
                <a:lnTo>
                  <a:pt x="10339815" y="119034"/>
                </a:lnTo>
                <a:lnTo>
                  <a:pt x="10369566" y="152220"/>
                </a:lnTo>
                <a:lnTo>
                  <a:pt x="10395577" y="188537"/>
                </a:lnTo>
                <a:lnTo>
                  <a:pt x="10417542" y="227680"/>
                </a:lnTo>
                <a:lnTo>
                  <a:pt x="10435156" y="269343"/>
                </a:lnTo>
                <a:lnTo>
                  <a:pt x="10448116" y="313222"/>
                </a:lnTo>
                <a:lnTo>
                  <a:pt x="10456115" y="359012"/>
                </a:lnTo>
                <a:lnTo>
                  <a:pt x="10458850" y="406408"/>
                </a:lnTo>
                <a:lnTo>
                  <a:pt x="10458850" y="2031992"/>
                </a:lnTo>
                <a:lnTo>
                  <a:pt x="10456115" y="2079388"/>
                </a:lnTo>
                <a:lnTo>
                  <a:pt x="10448116" y="2125177"/>
                </a:lnTo>
                <a:lnTo>
                  <a:pt x="10435156" y="2169056"/>
                </a:lnTo>
                <a:lnTo>
                  <a:pt x="10417542" y="2210720"/>
                </a:lnTo>
                <a:lnTo>
                  <a:pt x="10395577" y="2249862"/>
                </a:lnTo>
                <a:lnTo>
                  <a:pt x="10369566" y="2286179"/>
                </a:lnTo>
                <a:lnTo>
                  <a:pt x="10339815" y="2319366"/>
                </a:lnTo>
                <a:lnTo>
                  <a:pt x="10306629" y="2349116"/>
                </a:lnTo>
                <a:lnTo>
                  <a:pt x="10270312" y="2375127"/>
                </a:lnTo>
                <a:lnTo>
                  <a:pt x="10231169" y="2397092"/>
                </a:lnTo>
                <a:lnTo>
                  <a:pt x="10189506" y="2414707"/>
                </a:lnTo>
                <a:lnTo>
                  <a:pt x="10145627" y="2427666"/>
                </a:lnTo>
                <a:lnTo>
                  <a:pt x="10099836" y="2435665"/>
                </a:lnTo>
                <a:lnTo>
                  <a:pt x="10052442" y="2438400"/>
                </a:lnTo>
                <a:lnTo>
                  <a:pt x="406408" y="2438400"/>
                </a:lnTo>
                <a:close/>
              </a:path>
            </a:pathLst>
          </a:custGeom>
          <a:solidFill>
            <a:srgbClr val="DFEC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1399006" y="4310053"/>
            <a:ext cx="9550400" cy="99949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15">
                <a:solidFill>
                  <a:srgbClr val="609FFF"/>
                </a:solidFill>
                <a:latin typeface="微软雅黑"/>
                <a:cs typeface="微软雅黑"/>
              </a:rPr>
              <a:t>增长趋势</a:t>
            </a:r>
            <a:endParaRPr sz="20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8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500" spc="-5">
                <a:solidFill>
                  <a:srgbClr val="0046B0"/>
                </a:solidFill>
                <a:latin typeface="微软雅黑"/>
                <a:cs typeface="微软雅黑"/>
              </a:rPr>
              <a:t>随着人们对车内空气质量的关注度提高，以及汽车技术的不断升级，车载空气净化器市场有望迎来更快速的增长。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1435557" y="4791354"/>
            <a:ext cx="9258935" cy="76200"/>
          </a:xfrm>
          <a:custGeom>
            <a:rect l="l" t="t" r="r" b="b"/>
            <a:pathLst>
              <a:path w="9258935" h="76200">
                <a:moveTo>
                  <a:pt x="9258389" y="31750"/>
                </a:moveTo>
                <a:lnTo>
                  <a:pt x="74917" y="31750"/>
                </a:lnTo>
                <a:lnTo>
                  <a:pt x="73202" y="23279"/>
                </a:lnTo>
                <a:lnTo>
                  <a:pt x="65036" y="11163"/>
                </a:lnTo>
                <a:lnTo>
                  <a:pt x="52920" y="2997"/>
                </a:lnTo>
                <a:lnTo>
                  <a:pt x="38100" y="0"/>
                </a:lnTo>
                <a:lnTo>
                  <a:pt x="23266" y="2997"/>
                </a:lnTo>
                <a:lnTo>
                  <a:pt x="11150" y="11163"/>
                </a:lnTo>
                <a:lnTo>
                  <a:pt x="2984" y="23279"/>
                </a:lnTo>
                <a:lnTo>
                  <a:pt x="0" y="38100"/>
                </a:lnTo>
                <a:lnTo>
                  <a:pt x="2984" y="52933"/>
                </a:lnTo>
                <a:lnTo>
                  <a:pt x="11150" y="65049"/>
                </a:lnTo>
                <a:lnTo>
                  <a:pt x="23266" y="73215"/>
                </a:lnTo>
                <a:lnTo>
                  <a:pt x="38100" y="76200"/>
                </a:lnTo>
                <a:lnTo>
                  <a:pt x="52920" y="73215"/>
                </a:lnTo>
                <a:lnTo>
                  <a:pt x="65036" y="65049"/>
                </a:lnTo>
                <a:lnTo>
                  <a:pt x="73202" y="52933"/>
                </a:lnTo>
                <a:lnTo>
                  <a:pt x="74917" y="44450"/>
                </a:lnTo>
                <a:lnTo>
                  <a:pt x="9258389" y="44450"/>
                </a:lnTo>
                <a:lnTo>
                  <a:pt x="9258389" y="38100"/>
                </a:lnTo>
                <a:lnTo>
                  <a:pt x="9258389" y="31750"/>
                </a:lnTo>
                <a:close/>
              </a:path>
            </a:pathLst>
          </a:custGeom>
          <a:solidFill>
            <a:srgbClr val="609FF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7" name="object 7"/>
          <p:cNvGrpSpPr/>
          <p:nvPr/>
        </p:nvGrpSpPr>
        <p:grpSpPr>
          <a:xfrm>
            <a:off x="1443277" y="2137685"/>
            <a:ext cx="9258935" cy="76200"/>
            <a:chOff x="1443277" y="2137685"/>
            <a:chExt cx="9258935" cy="76200"/>
          </a:xfrm>
        </p:grpSpPr>
        <p:sp>
          <p:nvSpPr>
            <p:cNvPr id="8" name="object 8"/>
            <p:cNvSpPr/>
            <p:nvPr/>
          </p:nvSpPr>
          <p:spPr>
            <a:xfrm>
              <a:off x="1481377" y="2175785"/>
              <a:ext cx="9220835" cy="0"/>
            </a:xfrm>
            <a:custGeom>
              <a:rect l="l" t="t" r="r" b="b"/>
              <a:pathLst>
                <a:path w="9220835">
                  <a:moveTo>
                    <a:pt x="9220297" y="0"/>
                  </a:moveTo>
                  <a:lnTo>
                    <a:pt x="0" y="0"/>
                  </a:lnTo>
                </a:path>
              </a:pathLst>
            </a:custGeom>
            <a:solidFill>
              <a:srgbClr val="609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1443277" y="2137685"/>
              <a:ext cx="9258935" cy="76200"/>
            </a:xfrm>
            <a:custGeom>
              <a:rect l="l" t="t" r="r" b="b"/>
              <a:pathLst>
                <a:path w="9258935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30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635" y="31750"/>
                  </a:lnTo>
                  <a:lnTo>
                    <a:pt x="49635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30" y="73206"/>
                  </a:lnTo>
                  <a:lnTo>
                    <a:pt x="38100" y="76200"/>
                  </a:lnTo>
                  <a:close/>
                </a:path>
                <a:path w="9258935" h="76200">
                  <a:moveTo>
                    <a:pt x="74917" y="44450"/>
                  </a:moveTo>
                  <a:lnTo>
                    <a:pt x="49635" y="44450"/>
                  </a:lnTo>
                  <a:lnTo>
                    <a:pt x="49635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9258935" h="76200">
                  <a:moveTo>
                    <a:pt x="9258397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9258397" y="31750"/>
                  </a:lnTo>
                  <a:lnTo>
                    <a:pt x="9258397" y="44450"/>
                  </a:lnTo>
                  <a:close/>
                </a:path>
              </a:pathLst>
            </a:custGeom>
            <a:solidFill>
              <a:srgbClr val="DFEC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0" name="object 10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1" name="object 11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1" name="object 31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454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市场规模与增长趋势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636032" y="1751286"/>
            <a:ext cx="3520440" cy="4234815"/>
            <a:chOff x="636032" y="1751286"/>
            <a:chExt cx="3520440" cy="4234815"/>
          </a:xfrm>
        </p:grpSpPr>
        <p:sp>
          <p:nvSpPr>
            <p:cNvPr id="3" name="object 3"/>
            <p:cNvSpPr/>
            <p:nvPr/>
          </p:nvSpPr>
          <p:spPr>
            <a:xfrm>
              <a:off x="636032" y="1751286"/>
              <a:ext cx="3520440" cy="4234815"/>
            </a:xfrm>
            <a:custGeom>
              <a:rect l="l" t="t" r="r" b="b"/>
              <a:pathLst>
                <a:path w="3520440" h="4234815">
                  <a:moveTo>
                    <a:pt x="586668" y="4234459"/>
                  </a:moveTo>
                  <a:lnTo>
                    <a:pt x="538552" y="4232514"/>
                  </a:lnTo>
                  <a:lnTo>
                    <a:pt x="491507" y="4226780"/>
                  </a:lnTo>
                  <a:lnTo>
                    <a:pt x="445685" y="4217408"/>
                  </a:lnTo>
                  <a:lnTo>
                    <a:pt x="401235" y="4204550"/>
                  </a:lnTo>
                  <a:lnTo>
                    <a:pt x="358310" y="4188355"/>
                  </a:lnTo>
                  <a:lnTo>
                    <a:pt x="317060" y="4168976"/>
                  </a:lnTo>
                  <a:lnTo>
                    <a:pt x="277636" y="4146562"/>
                  </a:lnTo>
                  <a:lnTo>
                    <a:pt x="240189" y="4121266"/>
                  </a:lnTo>
                  <a:lnTo>
                    <a:pt x="204870" y="4093237"/>
                  </a:lnTo>
                  <a:lnTo>
                    <a:pt x="171831" y="4062627"/>
                  </a:lnTo>
                  <a:lnTo>
                    <a:pt x="141221" y="4029588"/>
                  </a:lnTo>
                  <a:lnTo>
                    <a:pt x="113192" y="3994269"/>
                  </a:lnTo>
                  <a:lnTo>
                    <a:pt x="87896" y="3956822"/>
                  </a:lnTo>
                  <a:lnTo>
                    <a:pt x="65482" y="3917398"/>
                  </a:lnTo>
                  <a:lnTo>
                    <a:pt x="46103" y="3876148"/>
                  </a:lnTo>
                  <a:lnTo>
                    <a:pt x="29908" y="3833223"/>
                  </a:lnTo>
                  <a:lnTo>
                    <a:pt x="17050" y="3788773"/>
                  </a:lnTo>
                  <a:lnTo>
                    <a:pt x="7678" y="3742951"/>
                  </a:lnTo>
                  <a:lnTo>
                    <a:pt x="1944" y="3695906"/>
                  </a:lnTo>
                  <a:lnTo>
                    <a:pt x="0" y="3647790"/>
                  </a:lnTo>
                  <a:lnTo>
                    <a:pt x="0" y="586668"/>
                  </a:lnTo>
                  <a:lnTo>
                    <a:pt x="1944" y="538552"/>
                  </a:lnTo>
                  <a:lnTo>
                    <a:pt x="7678" y="491507"/>
                  </a:lnTo>
                  <a:lnTo>
                    <a:pt x="17050" y="445684"/>
                  </a:lnTo>
                  <a:lnTo>
                    <a:pt x="29908" y="401235"/>
                  </a:lnTo>
                  <a:lnTo>
                    <a:pt x="46103" y="358310"/>
                  </a:lnTo>
                  <a:lnTo>
                    <a:pt x="65483" y="317060"/>
                  </a:lnTo>
                  <a:lnTo>
                    <a:pt x="87896" y="277636"/>
                  </a:lnTo>
                  <a:lnTo>
                    <a:pt x="113193" y="240189"/>
                  </a:lnTo>
                  <a:lnTo>
                    <a:pt x="141222" y="204870"/>
                  </a:lnTo>
                  <a:lnTo>
                    <a:pt x="171831" y="171830"/>
                  </a:lnTo>
                  <a:lnTo>
                    <a:pt x="204871" y="141221"/>
                  </a:lnTo>
                  <a:lnTo>
                    <a:pt x="240190" y="113192"/>
                  </a:lnTo>
                  <a:lnTo>
                    <a:pt x="277637" y="87896"/>
                  </a:lnTo>
                  <a:lnTo>
                    <a:pt x="317061" y="65482"/>
                  </a:lnTo>
                  <a:lnTo>
                    <a:pt x="358311" y="46103"/>
                  </a:lnTo>
                  <a:lnTo>
                    <a:pt x="401236" y="29908"/>
                  </a:lnTo>
                  <a:lnTo>
                    <a:pt x="445685" y="17050"/>
                  </a:lnTo>
                  <a:lnTo>
                    <a:pt x="491507" y="7678"/>
                  </a:lnTo>
                  <a:lnTo>
                    <a:pt x="538551" y="1944"/>
                  </a:lnTo>
                  <a:lnTo>
                    <a:pt x="586667" y="0"/>
                  </a:lnTo>
                  <a:lnTo>
                    <a:pt x="2933271" y="0"/>
                  </a:lnTo>
                  <a:lnTo>
                    <a:pt x="2981386" y="1944"/>
                  </a:lnTo>
                  <a:lnTo>
                    <a:pt x="3028431" y="7678"/>
                  </a:lnTo>
                  <a:lnTo>
                    <a:pt x="3074254" y="17050"/>
                  </a:lnTo>
                  <a:lnTo>
                    <a:pt x="3118704" y="29908"/>
                  </a:lnTo>
                  <a:lnTo>
                    <a:pt x="3161629" y="46103"/>
                  </a:lnTo>
                  <a:lnTo>
                    <a:pt x="3202879" y="65483"/>
                  </a:lnTo>
                  <a:lnTo>
                    <a:pt x="3242303" y="87896"/>
                  </a:lnTo>
                  <a:lnTo>
                    <a:pt x="3279750" y="113193"/>
                  </a:lnTo>
                  <a:lnTo>
                    <a:pt x="3315069" y="141221"/>
                  </a:lnTo>
                  <a:lnTo>
                    <a:pt x="3348108" y="171831"/>
                  </a:lnTo>
                  <a:lnTo>
                    <a:pt x="3378718" y="204871"/>
                  </a:lnTo>
                  <a:lnTo>
                    <a:pt x="3406747" y="240190"/>
                  </a:lnTo>
                  <a:lnTo>
                    <a:pt x="3432043" y="277636"/>
                  </a:lnTo>
                  <a:lnTo>
                    <a:pt x="3454457" y="317060"/>
                  </a:lnTo>
                  <a:lnTo>
                    <a:pt x="3473836" y="358311"/>
                  </a:lnTo>
                  <a:lnTo>
                    <a:pt x="3490031" y="401236"/>
                  </a:lnTo>
                  <a:lnTo>
                    <a:pt x="3502889" y="445685"/>
                  </a:lnTo>
                  <a:lnTo>
                    <a:pt x="3512261" y="491508"/>
                  </a:lnTo>
                  <a:lnTo>
                    <a:pt x="3517995" y="538552"/>
                  </a:lnTo>
                  <a:lnTo>
                    <a:pt x="3519939" y="586668"/>
                  </a:lnTo>
                  <a:lnTo>
                    <a:pt x="3519939" y="3647790"/>
                  </a:lnTo>
                  <a:lnTo>
                    <a:pt x="3517994" y="3695906"/>
                  </a:lnTo>
                  <a:lnTo>
                    <a:pt x="3512261" y="3742951"/>
                  </a:lnTo>
                  <a:lnTo>
                    <a:pt x="3502889" y="3788774"/>
                  </a:lnTo>
                  <a:lnTo>
                    <a:pt x="3490030" y="3833223"/>
                  </a:lnTo>
                  <a:lnTo>
                    <a:pt x="3473836" y="3876148"/>
                  </a:lnTo>
                  <a:lnTo>
                    <a:pt x="3454456" y="3917398"/>
                  </a:lnTo>
                  <a:lnTo>
                    <a:pt x="3432043" y="3956822"/>
                  </a:lnTo>
                  <a:lnTo>
                    <a:pt x="3406746" y="3994269"/>
                  </a:lnTo>
                  <a:lnTo>
                    <a:pt x="3378717" y="4029588"/>
                  </a:lnTo>
                  <a:lnTo>
                    <a:pt x="3348108" y="4062628"/>
                  </a:lnTo>
                  <a:lnTo>
                    <a:pt x="3315068" y="4093237"/>
                  </a:lnTo>
                  <a:lnTo>
                    <a:pt x="3279749" y="4121266"/>
                  </a:lnTo>
                  <a:lnTo>
                    <a:pt x="3242302" y="4146562"/>
                  </a:lnTo>
                  <a:lnTo>
                    <a:pt x="3202878" y="4168976"/>
                  </a:lnTo>
                  <a:lnTo>
                    <a:pt x="3161628" y="4188355"/>
                  </a:lnTo>
                  <a:lnTo>
                    <a:pt x="3118703" y="4204550"/>
                  </a:lnTo>
                  <a:lnTo>
                    <a:pt x="3074254" y="4217408"/>
                  </a:lnTo>
                  <a:lnTo>
                    <a:pt x="3028431" y="4226780"/>
                  </a:lnTo>
                  <a:lnTo>
                    <a:pt x="2981386" y="4232514"/>
                  </a:lnTo>
                  <a:lnTo>
                    <a:pt x="2933271" y="4234458"/>
                  </a:lnTo>
                  <a:lnTo>
                    <a:pt x="586668" y="4234459"/>
                  </a:lnTo>
                  <a:close/>
                </a:path>
              </a:pathLst>
            </a:custGeom>
            <a:solidFill>
              <a:srgbClr val="0F8B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1030553" y="2681841"/>
              <a:ext cx="2693035" cy="76200"/>
            </a:xfrm>
            <a:custGeom>
              <a:rect l="l" t="t" r="r" b="b"/>
              <a:pathLst>
                <a:path w="2693035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30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538" y="31750"/>
                  </a:lnTo>
                  <a:lnTo>
                    <a:pt x="49538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30" y="73206"/>
                  </a:lnTo>
                  <a:lnTo>
                    <a:pt x="38100" y="76200"/>
                  </a:lnTo>
                  <a:close/>
                </a:path>
                <a:path w="2693035" h="76200">
                  <a:moveTo>
                    <a:pt x="74917" y="44450"/>
                  </a:moveTo>
                  <a:lnTo>
                    <a:pt x="49538" y="44450"/>
                  </a:lnTo>
                  <a:lnTo>
                    <a:pt x="49538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2693035" h="76200">
                  <a:moveTo>
                    <a:pt x="2692799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2692799" y="31750"/>
                  </a:lnTo>
                  <a:lnTo>
                    <a:pt x="2692799" y="444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/>
          <p:nvPr/>
        </p:nvSpPr>
        <p:spPr>
          <a:xfrm>
            <a:off x="1005585" y="2092524"/>
            <a:ext cx="2692400" cy="229997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51130" algn="ctr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消费者健康意识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提</a:t>
            </a:r>
            <a:endParaRPr sz="2300">
              <a:latin typeface="微软雅黑"/>
              <a:cs typeface="微软雅黑"/>
            </a:endParaRPr>
          </a:p>
          <a:p>
            <a:pPr marL="151130" algn="ctr">
              <a:lnSpc>
                <a:spcPct val="100000"/>
              </a:lnSpc>
              <a:spcBef>
                <a:spcPts val="2430"/>
              </a:spcBef>
            </a:pPr>
            <a:r>
              <a:rPr sz="2300" b="1" spc="25">
                <a:solidFill>
                  <a:srgbClr val="FFFFFF"/>
                </a:solidFill>
                <a:latin typeface="微软雅黑"/>
                <a:cs typeface="微软雅黑"/>
              </a:rPr>
              <a:t>升</a:t>
            </a:r>
            <a:endParaRPr sz="23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3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随着环境污染问题日益严重，消</a:t>
            </a:r>
            <a:endParaRPr sz="1500">
              <a:latin typeface="微软雅黑"/>
              <a:cs typeface="微软雅黑"/>
            </a:endParaRPr>
          </a:p>
          <a:p>
            <a:pPr marL="12700" marR="5080" algn="just">
              <a:lnSpc>
                <a:spcPct val="150000"/>
              </a:lnSpc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费者对室内空气质量的关注度不断提高，推动了车载空气净化器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市场的需求。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4403618" y="1751286"/>
            <a:ext cx="3520440" cy="4234815"/>
            <a:chOff x="4403618" y="1751286"/>
            <a:chExt cx="3520440" cy="4234815"/>
          </a:xfrm>
        </p:grpSpPr>
        <p:sp>
          <p:nvSpPr>
            <p:cNvPr id="7" name="object 7"/>
            <p:cNvSpPr/>
            <p:nvPr/>
          </p:nvSpPr>
          <p:spPr>
            <a:xfrm>
              <a:off x="4403618" y="1751286"/>
              <a:ext cx="3520440" cy="4234815"/>
            </a:xfrm>
            <a:custGeom>
              <a:rect l="l" t="t" r="r" b="b"/>
              <a:pathLst>
                <a:path w="3520440" h="4234815">
                  <a:moveTo>
                    <a:pt x="586668" y="4234459"/>
                  </a:moveTo>
                  <a:lnTo>
                    <a:pt x="538552" y="4232514"/>
                  </a:lnTo>
                  <a:lnTo>
                    <a:pt x="491507" y="4226780"/>
                  </a:lnTo>
                  <a:lnTo>
                    <a:pt x="445684" y="4217408"/>
                  </a:lnTo>
                  <a:lnTo>
                    <a:pt x="401235" y="4204550"/>
                  </a:lnTo>
                  <a:lnTo>
                    <a:pt x="358310" y="4188355"/>
                  </a:lnTo>
                  <a:lnTo>
                    <a:pt x="317060" y="4168976"/>
                  </a:lnTo>
                  <a:lnTo>
                    <a:pt x="277636" y="4146562"/>
                  </a:lnTo>
                  <a:lnTo>
                    <a:pt x="240189" y="4121266"/>
                  </a:lnTo>
                  <a:lnTo>
                    <a:pt x="204870" y="4093237"/>
                  </a:lnTo>
                  <a:lnTo>
                    <a:pt x="171831" y="4062627"/>
                  </a:lnTo>
                  <a:lnTo>
                    <a:pt x="141221" y="4029588"/>
                  </a:lnTo>
                  <a:lnTo>
                    <a:pt x="113192" y="3994269"/>
                  </a:lnTo>
                  <a:lnTo>
                    <a:pt x="87896" y="3956822"/>
                  </a:lnTo>
                  <a:lnTo>
                    <a:pt x="65482" y="3917398"/>
                  </a:lnTo>
                  <a:lnTo>
                    <a:pt x="46103" y="3876148"/>
                  </a:lnTo>
                  <a:lnTo>
                    <a:pt x="29908" y="3833223"/>
                  </a:lnTo>
                  <a:lnTo>
                    <a:pt x="17050" y="3788773"/>
                  </a:lnTo>
                  <a:lnTo>
                    <a:pt x="7678" y="3742951"/>
                  </a:lnTo>
                  <a:lnTo>
                    <a:pt x="1944" y="3695906"/>
                  </a:lnTo>
                  <a:lnTo>
                    <a:pt x="0" y="3647790"/>
                  </a:lnTo>
                  <a:lnTo>
                    <a:pt x="0" y="586668"/>
                  </a:lnTo>
                  <a:lnTo>
                    <a:pt x="1944" y="538552"/>
                  </a:lnTo>
                  <a:lnTo>
                    <a:pt x="7678" y="491507"/>
                  </a:lnTo>
                  <a:lnTo>
                    <a:pt x="17050" y="445684"/>
                  </a:lnTo>
                  <a:lnTo>
                    <a:pt x="29908" y="401235"/>
                  </a:lnTo>
                  <a:lnTo>
                    <a:pt x="46103" y="358310"/>
                  </a:lnTo>
                  <a:lnTo>
                    <a:pt x="65483" y="317060"/>
                  </a:lnTo>
                  <a:lnTo>
                    <a:pt x="87896" y="277636"/>
                  </a:lnTo>
                  <a:lnTo>
                    <a:pt x="113193" y="240189"/>
                  </a:lnTo>
                  <a:lnTo>
                    <a:pt x="141222" y="204870"/>
                  </a:lnTo>
                  <a:lnTo>
                    <a:pt x="171831" y="171830"/>
                  </a:lnTo>
                  <a:lnTo>
                    <a:pt x="204871" y="141221"/>
                  </a:lnTo>
                  <a:lnTo>
                    <a:pt x="240190" y="113192"/>
                  </a:lnTo>
                  <a:lnTo>
                    <a:pt x="277637" y="87896"/>
                  </a:lnTo>
                  <a:lnTo>
                    <a:pt x="317061" y="65482"/>
                  </a:lnTo>
                  <a:lnTo>
                    <a:pt x="358311" y="46103"/>
                  </a:lnTo>
                  <a:lnTo>
                    <a:pt x="401236" y="29908"/>
                  </a:lnTo>
                  <a:lnTo>
                    <a:pt x="445685" y="17050"/>
                  </a:lnTo>
                  <a:lnTo>
                    <a:pt x="491508" y="7678"/>
                  </a:lnTo>
                  <a:lnTo>
                    <a:pt x="538552" y="1944"/>
                  </a:lnTo>
                  <a:lnTo>
                    <a:pt x="586668" y="0"/>
                  </a:lnTo>
                  <a:lnTo>
                    <a:pt x="2933272" y="0"/>
                  </a:lnTo>
                  <a:lnTo>
                    <a:pt x="2981385" y="1944"/>
                  </a:lnTo>
                  <a:lnTo>
                    <a:pt x="3028430" y="7678"/>
                  </a:lnTo>
                  <a:lnTo>
                    <a:pt x="3074253" y="17050"/>
                  </a:lnTo>
                  <a:lnTo>
                    <a:pt x="3118703" y="29908"/>
                  </a:lnTo>
                  <a:lnTo>
                    <a:pt x="3161628" y="46103"/>
                  </a:lnTo>
                  <a:lnTo>
                    <a:pt x="3202878" y="65483"/>
                  </a:lnTo>
                  <a:lnTo>
                    <a:pt x="3242302" y="87896"/>
                  </a:lnTo>
                  <a:lnTo>
                    <a:pt x="3279749" y="113193"/>
                  </a:lnTo>
                  <a:lnTo>
                    <a:pt x="3315068" y="141221"/>
                  </a:lnTo>
                  <a:lnTo>
                    <a:pt x="3348108" y="171831"/>
                  </a:lnTo>
                  <a:lnTo>
                    <a:pt x="3378717" y="204871"/>
                  </a:lnTo>
                  <a:lnTo>
                    <a:pt x="3406746" y="240190"/>
                  </a:lnTo>
                  <a:lnTo>
                    <a:pt x="3432042" y="277636"/>
                  </a:lnTo>
                  <a:lnTo>
                    <a:pt x="3454456" y="317060"/>
                  </a:lnTo>
                  <a:lnTo>
                    <a:pt x="3473835" y="358311"/>
                  </a:lnTo>
                  <a:lnTo>
                    <a:pt x="3490030" y="401236"/>
                  </a:lnTo>
                  <a:lnTo>
                    <a:pt x="3502889" y="445685"/>
                  </a:lnTo>
                  <a:lnTo>
                    <a:pt x="3512260" y="491508"/>
                  </a:lnTo>
                  <a:lnTo>
                    <a:pt x="3517994" y="538552"/>
                  </a:lnTo>
                  <a:lnTo>
                    <a:pt x="3519939" y="586668"/>
                  </a:lnTo>
                  <a:lnTo>
                    <a:pt x="3519939" y="3647790"/>
                  </a:lnTo>
                  <a:lnTo>
                    <a:pt x="3517994" y="3695906"/>
                  </a:lnTo>
                  <a:lnTo>
                    <a:pt x="3512260" y="3742951"/>
                  </a:lnTo>
                  <a:lnTo>
                    <a:pt x="3502889" y="3788774"/>
                  </a:lnTo>
                  <a:lnTo>
                    <a:pt x="3490030" y="3833223"/>
                  </a:lnTo>
                  <a:lnTo>
                    <a:pt x="3473835" y="3876148"/>
                  </a:lnTo>
                  <a:lnTo>
                    <a:pt x="3454456" y="3917398"/>
                  </a:lnTo>
                  <a:lnTo>
                    <a:pt x="3432042" y="3956822"/>
                  </a:lnTo>
                  <a:lnTo>
                    <a:pt x="3406746" y="3994269"/>
                  </a:lnTo>
                  <a:lnTo>
                    <a:pt x="3378717" y="4029588"/>
                  </a:lnTo>
                  <a:lnTo>
                    <a:pt x="3348107" y="4062628"/>
                  </a:lnTo>
                  <a:lnTo>
                    <a:pt x="3315068" y="4093237"/>
                  </a:lnTo>
                  <a:lnTo>
                    <a:pt x="3279749" y="4121266"/>
                  </a:lnTo>
                  <a:lnTo>
                    <a:pt x="3242302" y="4146562"/>
                  </a:lnTo>
                  <a:lnTo>
                    <a:pt x="3202878" y="4168976"/>
                  </a:lnTo>
                  <a:lnTo>
                    <a:pt x="3161628" y="4188355"/>
                  </a:lnTo>
                  <a:lnTo>
                    <a:pt x="3118702" y="4204550"/>
                  </a:lnTo>
                  <a:lnTo>
                    <a:pt x="3074253" y="4217408"/>
                  </a:lnTo>
                  <a:lnTo>
                    <a:pt x="3028430" y="4226780"/>
                  </a:lnTo>
                  <a:lnTo>
                    <a:pt x="2981385" y="4232514"/>
                  </a:lnTo>
                  <a:lnTo>
                    <a:pt x="2933271" y="4234458"/>
                  </a:lnTo>
                  <a:lnTo>
                    <a:pt x="586668" y="4234459"/>
                  </a:lnTo>
                  <a:close/>
                </a:path>
              </a:pathLst>
            </a:custGeom>
            <a:solidFill>
              <a:srgbClr val="0F8B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4798140" y="2681841"/>
              <a:ext cx="2693035" cy="76200"/>
            </a:xfrm>
            <a:custGeom>
              <a:rect l="l" t="t" r="r" b="b"/>
              <a:pathLst>
                <a:path w="2693034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30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551" y="31750"/>
                  </a:lnTo>
                  <a:lnTo>
                    <a:pt x="49551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30" y="73206"/>
                  </a:lnTo>
                  <a:lnTo>
                    <a:pt x="38100" y="76200"/>
                  </a:lnTo>
                  <a:close/>
                </a:path>
                <a:path w="2693034" h="76200">
                  <a:moveTo>
                    <a:pt x="74917" y="44450"/>
                  </a:moveTo>
                  <a:lnTo>
                    <a:pt x="49551" y="44450"/>
                  </a:lnTo>
                  <a:lnTo>
                    <a:pt x="49551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2693034" h="76200">
                  <a:moveTo>
                    <a:pt x="2692798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2692798" y="31750"/>
                  </a:lnTo>
                  <a:lnTo>
                    <a:pt x="2692798" y="444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9" name="object 9"/>
          <p:cNvSpPr txBox="1"/>
          <p:nvPr/>
        </p:nvSpPr>
        <p:spPr>
          <a:xfrm>
            <a:off x="5149060" y="2092524"/>
            <a:ext cx="209232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汽车智能化发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展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4773171" y="2995162"/>
            <a:ext cx="2692400" cy="1054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随着汽车技术的不断升级，车载智能系统逐渐普及，为车载空气净化器提供了更好的应用平台。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8171204" y="1751286"/>
            <a:ext cx="3520440" cy="4234815"/>
            <a:chOff x="8171204" y="1751286"/>
            <a:chExt cx="3520440" cy="4234815"/>
          </a:xfrm>
        </p:grpSpPr>
        <p:sp>
          <p:nvSpPr>
            <p:cNvPr id="12" name="object 12"/>
            <p:cNvSpPr/>
            <p:nvPr/>
          </p:nvSpPr>
          <p:spPr>
            <a:xfrm>
              <a:off x="8171204" y="1751286"/>
              <a:ext cx="3520440" cy="4234815"/>
            </a:xfrm>
            <a:custGeom>
              <a:rect l="l" t="t" r="r" b="b"/>
              <a:pathLst>
                <a:path w="3520440" h="4234815">
                  <a:moveTo>
                    <a:pt x="586668" y="4234459"/>
                  </a:moveTo>
                  <a:lnTo>
                    <a:pt x="538552" y="4232514"/>
                  </a:lnTo>
                  <a:lnTo>
                    <a:pt x="491507" y="4226780"/>
                  </a:lnTo>
                  <a:lnTo>
                    <a:pt x="445685" y="4217408"/>
                  </a:lnTo>
                  <a:lnTo>
                    <a:pt x="401235" y="4204550"/>
                  </a:lnTo>
                  <a:lnTo>
                    <a:pt x="358310" y="4188355"/>
                  </a:lnTo>
                  <a:lnTo>
                    <a:pt x="317060" y="4168976"/>
                  </a:lnTo>
                  <a:lnTo>
                    <a:pt x="277636" y="4146562"/>
                  </a:lnTo>
                  <a:lnTo>
                    <a:pt x="240189" y="4121266"/>
                  </a:lnTo>
                  <a:lnTo>
                    <a:pt x="204870" y="4093237"/>
                  </a:lnTo>
                  <a:lnTo>
                    <a:pt x="171831" y="4062627"/>
                  </a:lnTo>
                  <a:lnTo>
                    <a:pt x="141221" y="4029588"/>
                  </a:lnTo>
                  <a:lnTo>
                    <a:pt x="113192" y="3994269"/>
                  </a:lnTo>
                  <a:lnTo>
                    <a:pt x="87896" y="3956822"/>
                  </a:lnTo>
                  <a:lnTo>
                    <a:pt x="65482" y="3917398"/>
                  </a:lnTo>
                  <a:lnTo>
                    <a:pt x="46103" y="3876148"/>
                  </a:lnTo>
                  <a:lnTo>
                    <a:pt x="29908" y="3833223"/>
                  </a:lnTo>
                  <a:lnTo>
                    <a:pt x="17050" y="3788773"/>
                  </a:lnTo>
                  <a:lnTo>
                    <a:pt x="7678" y="3742951"/>
                  </a:lnTo>
                  <a:lnTo>
                    <a:pt x="1944" y="3695906"/>
                  </a:lnTo>
                  <a:lnTo>
                    <a:pt x="0" y="3647790"/>
                  </a:lnTo>
                  <a:lnTo>
                    <a:pt x="0" y="586668"/>
                  </a:lnTo>
                  <a:lnTo>
                    <a:pt x="1944" y="538552"/>
                  </a:lnTo>
                  <a:lnTo>
                    <a:pt x="7678" y="491507"/>
                  </a:lnTo>
                  <a:lnTo>
                    <a:pt x="17050" y="445684"/>
                  </a:lnTo>
                  <a:lnTo>
                    <a:pt x="29908" y="401235"/>
                  </a:lnTo>
                  <a:lnTo>
                    <a:pt x="46103" y="358310"/>
                  </a:lnTo>
                  <a:lnTo>
                    <a:pt x="65483" y="317060"/>
                  </a:lnTo>
                  <a:lnTo>
                    <a:pt x="87896" y="277636"/>
                  </a:lnTo>
                  <a:lnTo>
                    <a:pt x="113193" y="240189"/>
                  </a:lnTo>
                  <a:lnTo>
                    <a:pt x="141222" y="204870"/>
                  </a:lnTo>
                  <a:lnTo>
                    <a:pt x="171831" y="171830"/>
                  </a:lnTo>
                  <a:lnTo>
                    <a:pt x="204871" y="141221"/>
                  </a:lnTo>
                  <a:lnTo>
                    <a:pt x="240190" y="113192"/>
                  </a:lnTo>
                  <a:lnTo>
                    <a:pt x="277637" y="87896"/>
                  </a:lnTo>
                  <a:lnTo>
                    <a:pt x="317061" y="65482"/>
                  </a:lnTo>
                  <a:lnTo>
                    <a:pt x="358311" y="46103"/>
                  </a:lnTo>
                  <a:lnTo>
                    <a:pt x="401236" y="29908"/>
                  </a:lnTo>
                  <a:lnTo>
                    <a:pt x="445685" y="17050"/>
                  </a:lnTo>
                  <a:lnTo>
                    <a:pt x="491508" y="7678"/>
                  </a:lnTo>
                  <a:lnTo>
                    <a:pt x="538552" y="1944"/>
                  </a:lnTo>
                  <a:lnTo>
                    <a:pt x="586668" y="0"/>
                  </a:lnTo>
                  <a:lnTo>
                    <a:pt x="2933272" y="0"/>
                  </a:lnTo>
                  <a:lnTo>
                    <a:pt x="2981385" y="1944"/>
                  </a:lnTo>
                  <a:lnTo>
                    <a:pt x="3028430" y="7678"/>
                  </a:lnTo>
                  <a:lnTo>
                    <a:pt x="3074253" y="17050"/>
                  </a:lnTo>
                  <a:lnTo>
                    <a:pt x="3118703" y="29908"/>
                  </a:lnTo>
                  <a:lnTo>
                    <a:pt x="3161628" y="46103"/>
                  </a:lnTo>
                  <a:lnTo>
                    <a:pt x="3202878" y="65483"/>
                  </a:lnTo>
                  <a:lnTo>
                    <a:pt x="3242302" y="87896"/>
                  </a:lnTo>
                  <a:lnTo>
                    <a:pt x="3279749" y="113193"/>
                  </a:lnTo>
                  <a:lnTo>
                    <a:pt x="3315068" y="141221"/>
                  </a:lnTo>
                  <a:lnTo>
                    <a:pt x="3348108" y="171831"/>
                  </a:lnTo>
                  <a:lnTo>
                    <a:pt x="3378717" y="204871"/>
                  </a:lnTo>
                  <a:lnTo>
                    <a:pt x="3406746" y="240190"/>
                  </a:lnTo>
                  <a:lnTo>
                    <a:pt x="3432042" y="277636"/>
                  </a:lnTo>
                  <a:lnTo>
                    <a:pt x="3454456" y="317060"/>
                  </a:lnTo>
                  <a:lnTo>
                    <a:pt x="3473835" y="358311"/>
                  </a:lnTo>
                  <a:lnTo>
                    <a:pt x="3490030" y="401236"/>
                  </a:lnTo>
                  <a:lnTo>
                    <a:pt x="3502889" y="445685"/>
                  </a:lnTo>
                  <a:lnTo>
                    <a:pt x="3512260" y="491508"/>
                  </a:lnTo>
                  <a:lnTo>
                    <a:pt x="3517994" y="538552"/>
                  </a:lnTo>
                  <a:lnTo>
                    <a:pt x="3519939" y="586668"/>
                  </a:lnTo>
                  <a:lnTo>
                    <a:pt x="3519940" y="3647790"/>
                  </a:lnTo>
                  <a:lnTo>
                    <a:pt x="3517996" y="3695906"/>
                  </a:lnTo>
                  <a:lnTo>
                    <a:pt x="3512262" y="3742951"/>
                  </a:lnTo>
                  <a:lnTo>
                    <a:pt x="3502890" y="3788774"/>
                  </a:lnTo>
                  <a:lnTo>
                    <a:pt x="3490032" y="3833223"/>
                  </a:lnTo>
                  <a:lnTo>
                    <a:pt x="3473837" y="3876148"/>
                  </a:lnTo>
                  <a:lnTo>
                    <a:pt x="3454457" y="3917398"/>
                  </a:lnTo>
                  <a:lnTo>
                    <a:pt x="3432044" y="3956822"/>
                  </a:lnTo>
                  <a:lnTo>
                    <a:pt x="3406747" y="3994269"/>
                  </a:lnTo>
                  <a:lnTo>
                    <a:pt x="3378718" y="4029588"/>
                  </a:lnTo>
                  <a:lnTo>
                    <a:pt x="3348109" y="4062628"/>
                  </a:lnTo>
                  <a:lnTo>
                    <a:pt x="3315069" y="4093237"/>
                  </a:lnTo>
                  <a:lnTo>
                    <a:pt x="3279750" y="4121266"/>
                  </a:lnTo>
                  <a:lnTo>
                    <a:pt x="3242303" y="4146562"/>
                  </a:lnTo>
                  <a:lnTo>
                    <a:pt x="3202879" y="4168976"/>
                  </a:lnTo>
                  <a:lnTo>
                    <a:pt x="3161629" y="4188355"/>
                  </a:lnTo>
                  <a:lnTo>
                    <a:pt x="3118704" y="4204550"/>
                  </a:lnTo>
                  <a:lnTo>
                    <a:pt x="3074255" y="4217408"/>
                  </a:lnTo>
                  <a:lnTo>
                    <a:pt x="3028432" y="4226780"/>
                  </a:lnTo>
                  <a:lnTo>
                    <a:pt x="2981387" y="4232514"/>
                  </a:lnTo>
                  <a:lnTo>
                    <a:pt x="2933272" y="4234458"/>
                  </a:lnTo>
                  <a:lnTo>
                    <a:pt x="586668" y="4234459"/>
                  </a:lnTo>
                  <a:close/>
                </a:path>
              </a:pathLst>
            </a:custGeom>
            <a:solidFill>
              <a:srgbClr val="0F8B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8565725" y="2681841"/>
              <a:ext cx="2693035" cy="76200"/>
            </a:xfrm>
            <a:custGeom>
              <a:rect l="l" t="t" r="r" b="b"/>
              <a:pathLst>
                <a:path w="2693034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29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538" y="31750"/>
                  </a:lnTo>
                  <a:lnTo>
                    <a:pt x="49538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29" y="73206"/>
                  </a:lnTo>
                  <a:lnTo>
                    <a:pt x="38100" y="76200"/>
                  </a:lnTo>
                  <a:close/>
                </a:path>
                <a:path w="2693034" h="76200">
                  <a:moveTo>
                    <a:pt x="74917" y="44450"/>
                  </a:moveTo>
                  <a:lnTo>
                    <a:pt x="49538" y="44450"/>
                  </a:lnTo>
                  <a:lnTo>
                    <a:pt x="49538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2693034" h="76200">
                  <a:moveTo>
                    <a:pt x="2692799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2692799" y="31750"/>
                  </a:lnTo>
                  <a:lnTo>
                    <a:pt x="2692799" y="444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4" name="object 14"/>
          <p:cNvSpPr txBox="1"/>
          <p:nvPr/>
        </p:nvSpPr>
        <p:spPr>
          <a:xfrm>
            <a:off x="9359559" y="2092524"/>
            <a:ext cx="120650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政策支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持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8540757" y="2995162"/>
            <a:ext cx="2692400" cy="1397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各国政府对环保和健康的重视程度不断提高，相关政策的出台和实施也推动了车载空气净化器市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场的发展。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6" name="object 1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7" name="object 1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7" name="object 37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311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行业驱动因素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168899" y="1273376"/>
            <a:ext cx="1854200" cy="254444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25"/>
              </a:spcBef>
            </a:pPr>
            <a:r>
              <a:rPr sz="2000" b="1" spc="-10">
                <a:solidFill>
                  <a:srgbClr val="5CA5F4"/>
                </a:solidFill>
                <a:latin typeface="微软雅黑"/>
                <a:cs typeface="微软雅黑"/>
              </a:rPr>
              <a:t>CHAPTER</a:t>
            </a:r>
            <a:endParaRPr sz="2000">
              <a:latin typeface="微软雅黑"/>
              <a:cs typeface="微软雅黑"/>
            </a:endParaRPr>
          </a:p>
          <a:p>
            <a:pPr algn="ctr">
              <a:lnSpc>
                <a:spcPct val="100000"/>
              </a:lnSpc>
              <a:spcBef>
                <a:spcPts val="495"/>
              </a:spcBef>
            </a:pPr>
            <a:r>
              <a:rPr sz="9600" b="1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9600">
              <a:latin typeface="微软雅黑"/>
              <a:cs typeface="微软雅黑"/>
            </a:endParaRPr>
          </a:p>
          <a:p>
            <a:pPr algn="ctr">
              <a:lnSpc>
                <a:spcPct val="100000"/>
              </a:lnSpc>
              <a:spcBef>
                <a:spcPts val="1075"/>
              </a:spcBef>
            </a:pPr>
            <a:r>
              <a:rPr sz="3600" b="1" spc="-15">
                <a:solidFill>
                  <a:srgbClr val="FFFFFF"/>
                </a:solidFill>
                <a:latin typeface="微软雅黑"/>
                <a:cs typeface="微软雅黑"/>
              </a:rPr>
              <a:t>市场分析</a:t>
            </a:r>
            <a:endParaRPr sz="36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705127" y="1258732"/>
            <a:ext cx="5140489" cy="514049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6524066" y="1536289"/>
            <a:ext cx="4787900" cy="45504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5">
                <a:solidFill>
                  <a:srgbClr val="609FFF"/>
                </a:solidFill>
                <a:latin typeface="微软雅黑"/>
                <a:cs typeface="微软雅黑"/>
              </a:rPr>
              <a:t>品牌竞争</a:t>
            </a:r>
            <a:endParaRPr sz="1600">
              <a:latin typeface="微软雅黑"/>
              <a:cs typeface="微软雅黑"/>
            </a:endParaRPr>
          </a:p>
          <a:p>
            <a:pPr marL="12700" marR="5080" algn="just">
              <a:lnSpc>
                <a:spcPct val="120000"/>
              </a:lnSpc>
              <a:spcBef>
                <a:spcPts val="132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车载空气净化器市场上存在众多品牌，如飞利浦、美的、小米等，这些品牌在市场份额、产品性能、价格等方面展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开激烈竞争。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60"/>
              </a:spcBef>
            </a:pPr>
            <a:endParaRPr sz="17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1600" b="1" spc="-15">
                <a:solidFill>
                  <a:srgbClr val="609FFF"/>
                </a:solidFill>
                <a:latin typeface="微软雅黑"/>
                <a:cs typeface="微软雅黑"/>
              </a:rPr>
              <a:t>技术创新</a:t>
            </a:r>
            <a:endParaRPr sz="1600">
              <a:latin typeface="微软雅黑"/>
              <a:cs typeface="微软雅黑"/>
            </a:endParaRPr>
          </a:p>
          <a:p>
            <a:pPr marL="12700" marR="5080" algn="just">
              <a:lnSpc>
                <a:spcPct val="120000"/>
              </a:lnSpc>
              <a:spcBef>
                <a:spcPts val="103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随着消费者对空气质量的要求不断提高，车载空气净化器在技术上不断创新，如高效过滤技术、负离子发生器等，这些技术成为各品牌竞争的焦点。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8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1600" b="1" spc="-15">
                <a:solidFill>
                  <a:srgbClr val="609FFF"/>
                </a:solidFill>
                <a:latin typeface="微软雅黑"/>
                <a:cs typeface="微软雅黑"/>
              </a:rPr>
              <a:t>渠道竞争</a:t>
            </a:r>
            <a:endParaRPr sz="1600">
              <a:latin typeface="微软雅黑"/>
              <a:cs typeface="微软雅黑"/>
            </a:endParaRPr>
          </a:p>
          <a:p>
            <a:pPr marL="12700" marR="5080" algn="just">
              <a:lnSpc>
                <a:spcPct val="120000"/>
              </a:lnSpc>
              <a:spcBef>
                <a:spcPts val="136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车载空气净化器销售渠道多样，包括线上电商平台、汽车配件销售门店等。各品牌通过不同的渠道策略，争夺市场</a:t>
            </a:r>
            <a:r>
              <a:rPr sz="1500" spc="-20">
                <a:solidFill>
                  <a:srgbClr val="FFFFFF"/>
                </a:solidFill>
                <a:latin typeface="微软雅黑"/>
                <a:cs typeface="微软雅黑"/>
              </a:rPr>
              <a:t>份额。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5" name="object 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5" name="object 25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竞争格局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4482091" y="4861534"/>
            <a:ext cx="810260" cy="810260"/>
            <a:chOff x="4482091" y="4861534"/>
            <a:chExt cx="810260" cy="810260"/>
          </a:xfrm>
        </p:grpSpPr>
        <p:sp>
          <p:nvSpPr>
            <p:cNvPr id="3" name="object 3"/>
            <p:cNvSpPr/>
            <p:nvPr/>
          </p:nvSpPr>
          <p:spPr>
            <a:xfrm>
              <a:off x="4482091" y="4861534"/>
              <a:ext cx="810260" cy="810260"/>
            </a:xfrm>
            <a:custGeom>
              <a:rect l="l" t="t" r="r" b="b"/>
              <a:pathLst>
                <a:path w="810260" h="810260">
                  <a:moveTo>
                    <a:pt x="810236" y="405118"/>
                  </a:moveTo>
                  <a:lnTo>
                    <a:pt x="0" y="405118"/>
                  </a:lnTo>
                  <a:lnTo>
                    <a:pt x="2726" y="357872"/>
                  </a:lnTo>
                  <a:lnTo>
                    <a:pt x="10700" y="312227"/>
                  </a:lnTo>
                  <a:lnTo>
                    <a:pt x="23619" y="268488"/>
                  </a:lnTo>
                  <a:lnTo>
                    <a:pt x="41178" y="226957"/>
                  </a:lnTo>
                  <a:lnTo>
                    <a:pt x="63073" y="187938"/>
                  </a:lnTo>
                  <a:lnTo>
                    <a:pt x="89001" y="151736"/>
                  </a:lnTo>
                  <a:lnTo>
                    <a:pt x="118658" y="118655"/>
                  </a:lnTo>
                  <a:lnTo>
                    <a:pt x="151739" y="88999"/>
                  </a:lnTo>
                  <a:lnTo>
                    <a:pt x="187941" y="63071"/>
                  </a:lnTo>
                  <a:lnTo>
                    <a:pt x="226960" y="41176"/>
                  </a:lnTo>
                  <a:lnTo>
                    <a:pt x="268491" y="23617"/>
                  </a:lnTo>
                  <a:lnTo>
                    <a:pt x="312232" y="10699"/>
                  </a:lnTo>
                  <a:lnTo>
                    <a:pt x="357882" y="2725"/>
                  </a:lnTo>
                  <a:lnTo>
                    <a:pt x="405118" y="0"/>
                  </a:lnTo>
                  <a:lnTo>
                    <a:pt x="452365" y="2725"/>
                  </a:lnTo>
                  <a:lnTo>
                    <a:pt x="498009" y="10699"/>
                  </a:lnTo>
                  <a:lnTo>
                    <a:pt x="541749" y="23618"/>
                  </a:lnTo>
                  <a:lnTo>
                    <a:pt x="583279" y="41177"/>
                  </a:lnTo>
                  <a:lnTo>
                    <a:pt x="622297" y="63072"/>
                  </a:lnTo>
                  <a:lnTo>
                    <a:pt x="658499" y="89000"/>
                  </a:lnTo>
                  <a:lnTo>
                    <a:pt x="691580" y="118657"/>
                  </a:lnTo>
                  <a:lnTo>
                    <a:pt x="721236" y="151738"/>
                  </a:lnTo>
                  <a:lnTo>
                    <a:pt x="747164" y="187939"/>
                  </a:lnTo>
                  <a:lnTo>
                    <a:pt x="769059" y="226958"/>
                  </a:lnTo>
                  <a:lnTo>
                    <a:pt x="786618" y="268489"/>
                  </a:lnTo>
                  <a:lnTo>
                    <a:pt x="799536" y="312228"/>
                  </a:lnTo>
                  <a:lnTo>
                    <a:pt x="807510" y="357873"/>
                  </a:lnTo>
                  <a:lnTo>
                    <a:pt x="810236" y="405118"/>
                  </a:lnTo>
                  <a:close/>
                </a:path>
                <a:path w="810260" h="810260">
                  <a:moveTo>
                    <a:pt x="405118" y="810236"/>
                  </a:moveTo>
                  <a:lnTo>
                    <a:pt x="357872" y="807510"/>
                  </a:lnTo>
                  <a:lnTo>
                    <a:pt x="312228" y="799536"/>
                  </a:lnTo>
                  <a:lnTo>
                    <a:pt x="268488" y="786618"/>
                  </a:lnTo>
                  <a:lnTo>
                    <a:pt x="226957" y="769059"/>
                  </a:lnTo>
                  <a:lnTo>
                    <a:pt x="187939" y="747164"/>
                  </a:lnTo>
                  <a:lnTo>
                    <a:pt x="151737" y="721236"/>
                  </a:lnTo>
                  <a:lnTo>
                    <a:pt x="118656" y="691579"/>
                  </a:lnTo>
                  <a:lnTo>
                    <a:pt x="88999" y="658498"/>
                  </a:lnTo>
                  <a:lnTo>
                    <a:pt x="63072" y="622297"/>
                  </a:lnTo>
                  <a:lnTo>
                    <a:pt x="41176" y="583278"/>
                  </a:lnTo>
                  <a:lnTo>
                    <a:pt x="23617" y="541747"/>
                  </a:lnTo>
                  <a:lnTo>
                    <a:pt x="10699" y="498007"/>
                  </a:lnTo>
                  <a:lnTo>
                    <a:pt x="2725" y="452363"/>
                  </a:lnTo>
                  <a:lnTo>
                    <a:pt x="0" y="405118"/>
                  </a:lnTo>
                  <a:lnTo>
                    <a:pt x="810236" y="405118"/>
                  </a:lnTo>
                  <a:lnTo>
                    <a:pt x="807510" y="452363"/>
                  </a:lnTo>
                  <a:lnTo>
                    <a:pt x="799536" y="498008"/>
                  </a:lnTo>
                  <a:lnTo>
                    <a:pt x="786618" y="541747"/>
                  </a:lnTo>
                  <a:lnTo>
                    <a:pt x="769059" y="583278"/>
                  </a:lnTo>
                  <a:lnTo>
                    <a:pt x="747163" y="622297"/>
                  </a:lnTo>
                  <a:lnTo>
                    <a:pt x="721236" y="658498"/>
                  </a:lnTo>
                  <a:lnTo>
                    <a:pt x="691579" y="691579"/>
                  </a:lnTo>
                  <a:lnTo>
                    <a:pt x="658498" y="721236"/>
                  </a:lnTo>
                  <a:lnTo>
                    <a:pt x="622296" y="747164"/>
                  </a:lnTo>
                  <a:lnTo>
                    <a:pt x="583278" y="769059"/>
                  </a:lnTo>
                  <a:lnTo>
                    <a:pt x="541747" y="786618"/>
                  </a:lnTo>
                  <a:lnTo>
                    <a:pt x="498007" y="799536"/>
                  </a:lnTo>
                  <a:lnTo>
                    <a:pt x="452363" y="807510"/>
                  </a:lnTo>
                  <a:lnTo>
                    <a:pt x="405118" y="810236"/>
                  </a:lnTo>
                  <a:close/>
                </a:path>
              </a:pathLst>
            </a:custGeom>
            <a:solidFill>
              <a:srgbClr val="9C8FE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4673181" y="5051049"/>
              <a:ext cx="428625" cy="431800"/>
            </a:xfrm>
            <a:custGeom>
              <a:rect l="l" t="t" r="r" b="b"/>
              <a:pathLst>
                <a:path w="428625" h="431800">
                  <a:moveTo>
                    <a:pt x="213163" y="431208"/>
                  </a:moveTo>
                  <a:lnTo>
                    <a:pt x="165464" y="424708"/>
                  </a:lnTo>
                  <a:lnTo>
                    <a:pt x="124781" y="410409"/>
                  </a:lnTo>
                  <a:lnTo>
                    <a:pt x="96455" y="396109"/>
                  </a:lnTo>
                  <a:lnTo>
                    <a:pt x="85826" y="389609"/>
                  </a:lnTo>
                  <a:lnTo>
                    <a:pt x="95060" y="379597"/>
                  </a:lnTo>
                  <a:lnTo>
                    <a:pt x="115375" y="348410"/>
                  </a:lnTo>
                  <a:lnTo>
                    <a:pt x="135690" y="294321"/>
                  </a:lnTo>
                  <a:lnTo>
                    <a:pt x="144924" y="215603"/>
                  </a:lnTo>
                  <a:lnTo>
                    <a:pt x="135749" y="134975"/>
                  </a:lnTo>
                  <a:lnTo>
                    <a:pt x="115565" y="81005"/>
                  </a:lnTo>
                  <a:lnTo>
                    <a:pt x="95381" y="50767"/>
                  </a:lnTo>
                  <a:lnTo>
                    <a:pt x="86206" y="41338"/>
                  </a:lnTo>
                  <a:lnTo>
                    <a:pt x="95404" y="34849"/>
                  </a:lnTo>
                  <a:lnTo>
                    <a:pt x="121222" y="20651"/>
                  </a:lnTo>
                  <a:lnTo>
                    <a:pt x="161295" y="6453"/>
                  </a:lnTo>
                  <a:lnTo>
                    <a:pt x="213163" y="0"/>
                  </a:lnTo>
                  <a:lnTo>
                    <a:pt x="265087" y="6459"/>
                  </a:lnTo>
                  <a:lnTo>
                    <a:pt x="305175" y="20669"/>
                  </a:lnTo>
                  <a:lnTo>
                    <a:pt x="331001" y="34879"/>
                  </a:lnTo>
                  <a:lnTo>
                    <a:pt x="340102" y="41303"/>
                  </a:lnTo>
                  <a:lnTo>
                    <a:pt x="331089" y="52844"/>
                  </a:lnTo>
                  <a:lnTo>
                    <a:pt x="311262" y="86602"/>
                  </a:lnTo>
                  <a:lnTo>
                    <a:pt x="291434" y="141287"/>
                  </a:lnTo>
                  <a:lnTo>
                    <a:pt x="282422" y="215603"/>
                  </a:lnTo>
                  <a:lnTo>
                    <a:pt x="291442" y="293509"/>
                  </a:lnTo>
                  <a:lnTo>
                    <a:pt x="311287" y="347770"/>
                  </a:lnTo>
                  <a:lnTo>
                    <a:pt x="331133" y="379505"/>
                  </a:lnTo>
                  <a:lnTo>
                    <a:pt x="340153" y="389835"/>
                  </a:lnTo>
                  <a:lnTo>
                    <a:pt x="329797" y="396299"/>
                  </a:lnTo>
                  <a:lnTo>
                    <a:pt x="301955" y="410521"/>
                  </a:lnTo>
                  <a:lnTo>
                    <a:pt x="261465" y="424743"/>
                  </a:lnTo>
                  <a:lnTo>
                    <a:pt x="213163" y="431208"/>
                  </a:lnTo>
                  <a:close/>
                </a:path>
                <a:path w="428625" h="431800">
                  <a:moveTo>
                    <a:pt x="72514" y="375415"/>
                  </a:moveTo>
                  <a:lnTo>
                    <a:pt x="61181" y="367411"/>
                  </a:lnTo>
                  <a:lnTo>
                    <a:pt x="36253" y="340814"/>
                  </a:lnTo>
                  <a:lnTo>
                    <a:pt x="11329" y="291746"/>
                  </a:lnTo>
                  <a:lnTo>
                    <a:pt x="0" y="216330"/>
                  </a:lnTo>
                  <a:lnTo>
                    <a:pt x="11205" y="140197"/>
                  </a:lnTo>
                  <a:lnTo>
                    <a:pt x="35859" y="89584"/>
                  </a:lnTo>
                  <a:lnTo>
                    <a:pt x="60512" y="61448"/>
                  </a:lnTo>
                  <a:lnTo>
                    <a:pt x="71718" y="52746"/>
                  </a:lnTo>
                  <a:lnTo>
                    <a:pt x="80100" y="61448"/>
                  </a:lnTo>
                  <a:lnTo>
                    <a:pt x="98540" y="89584"/>
                  </a:lnTo>
                  <a:lnTo>
                    <a:pt x="116981" y="140197"/>
                  </a:lnTo>
                  <a:lnTo>
                    <a:pt x="125363" y="216330"/>
                  </a:lnTo>
                  <a:lnTo>
                    <a:pt x="117103" y="291753"/>
                  </a:lnTo>
                  <a:lnTo>
                    <a:pt x="98934" y="340820"/>
                  </a:lnTo>
                  <a:lnTo>
                    <a:pt x="80769" y="367413"/>
                  </a:lnTo>
                  <a:lnTo>
                    <a:pt x="72514" y="375415"/>
                  </a:lnTo>
                  <a:close/>
                </a:path>
                <a:path w="428625" h="431800">
                  <a:moveTo>
                    <a:pt x="353794" y="375415"/>
                  </a:moveTo>
                  <a:lnTo>
                    <a:pt x="345540" y="367411"/>
                  </a:lnTo>
                  <a:lnTo>
                    <a:pt x="327384" y="340814"/>
                  </a:lnTo>
                  <a:lnTo>
                    <a:pt x="309231" y="291746"/>
                  </a:lnTo>
                  <a:lnTo>
                    <a:pt x="300979" y="216330"/>
                  </a:lnTo>
                  <a:lnTo>
                    <a:pt x="309359" y="140703"/>
                  </a:lnTo>
                  <a:lnTo>
                    <a:pt x="327794" y="91203"/>
                  </a:lnTo>
                  <a:lnTo>
                    <a:pt x="346229" y="64179"/>
                  </a:lnTo>
                  <a:lnTo>
                    <a:pt x="354608" y="55982"/>
                  </a:lnTo>
                  <a:lnTo>
                    <a:pt x="366082" y="64179"/>
                  </a:lnTo>
                  <a:lnTo>
                    <a:pt x="391324" y="91203"/>
                  </a:lnTo>
                  <a:lnTo>
                    <a:pt x="416566" y="140703"/>
                  </a:lnTo>
                  <a:lnTo>
                    <a:pt x="428040" y="216330"/>
                  </a:lnTo>
                  <a:lnTo>
                    <a:pt x="416436" y="291753"/>
                  </a:lnTo>
                  <a:lnTo>
                    <a:pt x="390911" y="340820"/>
                  </a:lnTo>
                  <a:lnTo>
                    <a:pt x="365392" y="367413"/>
                  </a:lnTo>
                  <a:lnTo>
                    <a:pt x="353794" y="37541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/>
          <p:nvPr/>
        </p:nvSpPr>
        <p:spPr>
          <a:xfrm>
            <a:off x="5760842" y="1445928"/>
            <a:ext cx="5549900" cy="410845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609FFF"/>
                </a:solidFill>
                <a:latin typeface="微软雅黑"/>
                <a:cs typeface="微软雅黑"/>
              </a:rPr>
              <a:t>国际品</a:t>
            </a:r>
            <a:r>
              <a:rPr sz="2300" b="1" spc="-50">
                <a:solidFill>
                  <a:srgbClr val="609FFF"/>
                </a:solidFill>
                <a:latin typeface="微软雅黑"/>
                <a:cs typeface="微软雅黑"/>
              </a:rPr>
              <a:t>牌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20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如飞利浦、松下等国际知名品牌，凭借其品牌影响力和技术优势，在车载空气净化器市场占据一定份额。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5"/>
              </a:spcBef>
            </a:pPr>
            <a:endParaRPr sz="25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2300" b="1">
                <a:solidFill>
                  <a:srgbClr val="609FFF"/>
                </a:solidFill>
                <a:latin typeface="微软雅黑"/>
                <a:cs typeface="微软雅黑"/>
              </a:rPr>
              <a:t>国内品</a:t>
            </a:r>
            <a:r>
              <a:rPr sz="2300" b="1" spc="-50">
                <a:solidFill>
                  <a:srgbClr val="609FFF"/>
                </a:solidFill>
                <a:latin typeface="微软雅黑"/>
                <a:cs typeface="微软雅黑"/>
              </a:rPr>
              <a:t>牌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21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如美的、小米等国内品牌，凭借其价格优势和本土化营销策略，在国内市场上占据较大份额。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25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2300" b="1">
                <a:solidFill>
                  <a:srgbClr val="609FFF"/>
                </a:solidFill>
                <a:latin typeface="微软雅黑"/>
                <a:cs typeface="微软雅黑"/>
              </a:rPr>
              <a:t>新兴品</a:t>
            </a:r>
            <a:r>
              <a:rPr sz="2300" b="1" spc="-50">
                <a:solidFill>
                  <a:srgbClr val="609FFF"/>
                </a:solidFill>
                <a:latin typeface="微软雅黑"/>
                <a:cs typeface="微软雅黑"/>
              </a:rPr>
              <a:t>牌</a:t>
            </a:r>
            <a:endParaRPr sz="23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57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一些新兴品牌通过创新技术和独特设计，逐渐在市场上获得认可。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4482092" y="1560134"/>
            <a:ext cx="810260" cy="810260"/>
            <a:chOff x="4482092" y="1560134"/>
            <a:chExt cx="810260" cy="810260"/>
          </a:xfrm>
        </p:grpSpPr>
        <p:sp>
          <p:nvSpPr>
            <p:cNvPr id="7" name="object 7"/>
            <p:cNvSpPr/>
            <p:nvPr/>
          </p:nvSpPr>
          <p:spPr>
            <a:xfrm>
              <a:off x="4482092" y="1560134"/>
              <a:ext cx="810260" cy="810260"/>
            </a:xfrm>
            <a:custGeom>
              <a:rect l="l" t="t" r="r" b="b"/>
              <a:pathLst>
                <a:path w="810260" h="810260">
                  <a:moveTo>
                    <a:pt x="405117" y="810236"/>
                  </a:moveTo>
                  <a:lnTo>
                    <a:pt x="357871" y="807510"/>
                  </a:lnTo>
                  <a:lnTo>
                    <a:pt x="312227" y="799536"/>
                  </a:lnTo>
                  <a:lnTo>
                    <a:pt x="268487" y="786618"/>
                  </a:lnTo>
                  <a:lnTo>
                    <a:pt x="226956" y="769059"/>
                  </a:lnTo>
                  <a:lnTo>
                    <a:pt x="187938" y="747164"/>
                  </a:lnTo>
                  <a:lnTo>
                    <a:pt x="151736" y="721236"/>
                  </a:lnTo>
                  <a:lnTo>
                    <a:pt x="118655" y="691579"/>
                  </a:lnTo>
                  <a:lnTo>
                    <a:pt x="88999" y="658498"/>
                  </a:lnTo>
                  <a:lnTo>
                    <a:pt x="63071" y="622296"/>
                  </a:lnTo>
                  <a:lnTo>
                    <a:pt x="41175" y="583278"/>
                  </a:lnTo>
                  <a:lnTo>
                    <a:pt x="23617" y="541747"/>
                  </a:lnTo>
                  <a:lnTo>
                    <a:pt x="10698" y="498007"/>
                  </a:lnTo>
                  <a:lnTo>
                    <a:pt x="2724" y="452363"/>
                  </a:lnTo>
                  <a:lnTo>
                    <a:pt x="0" y="405117"/>
                  </a:lnTo>
                  <a:lnTo>
                    <a:pt x="2725" y="357872"/>
                  </a:lnTo>
                  <a:lnTo>
                    <a:pt x="10699" y="312227"/>
                  </a:lnTo>
                  <a:lnTo>
                    <a:pt x="23618" y="268488"/>
                  </a:lnTo>
                  <a:lnTo>
                    <a:pt x="41176" y="226957"/>
                  </a:lnTo>
                  <a:lnTo>
                    <a:pt x="63072" y="187938"/>
                  </a:lnTo>
                  <a:lnTo>
                    <a:pt x="89000" y="151737"/>
                  </a:lnTo>
                  <a:lnTo>
                    <a:pt x="118656" y="118655"/>
                  </a:lnTo>
                  <a:lnTo>
                    <a:pt x="151737" y="88999"/>
                  </a:lnTo>
                  <a:lnTo>
                    <a:pt x="187939" y="63071"/>
                  </a:lnTo>
                  <a:lnTo>
                    <a:pt x="226957" y="41176"/>
                  </a:lnTo>
                  <a:lnTo>
                    <a:pt x="268488" y="23617"/>
                  </a:lnTo>
                  <a:lnTo>
                    <a:pt x="312228" y="10699"/>
                  </a:lnTo>
                  <a:lnTo>
                    <a:pt x="357872" y="2725"/>
                  </a:lnTo>
                  <a:lnTo>
                    <a:pt x="405117" y="0"/>
                  </a:lnTo>
                  <a:lnTo>
                    <a:pt x="452362" y="2725"/>
                  </a:lnTo>
                  <a:lnTo>
                    <a:pt x="498006" y="10699"/>
                  </a:lnTo>
                  <a:lnTo>
                    <a:pt x="541746" y="23617"/>
                  </a:lnTo>
                  <a:lnTo>
                    <a:pt x="583277" y="41176"/>
                  </a:lnTo>
                  <a:lnTo>
                    <a:pt x="622296" y="63072"/>
                  </a:lnTo>
                  <a:lnTo>
                    <a:pt x="658497" y="89000"/>
                  </a:lnTo>
                  <a:lnTo>
                    <a:pt x="691579" y="118656"/>
                  </a:lnTo>
                  <a:lnTo>
                    <a:pt x="721235" y="151737"/>
                  </a:lnTo>
                  <a:lnTo>
                    <a:pt x="747163" y="187939"/>
                  </a:lnTo>
                  <a:lnTo>
                    <a:pt x="769058" y="226957"/>
                  </a:lnTo>
                  <a:lnTo>
                    <a:pt x="786617" y="268488"/>
                  </a:lnTo>
                  <a:lnTo>
                    <a:pt x="799535" y="312228"/>
                  </a:lnTo>
                  <a:lnTo>
                    <a:pt x="807509" y="357872"/>
                  </a:lnTo>
                  <a:lnTo>
                    <a:pt x="810235" y="405118"/>
                  </a:lnTo>
                  <a:lnTo>
                    <a:pt x="807509" y="452363"/>
                  </a:lnTo>
                  <a:lnTo>
                    <a:pt x="799535" y="498008"/>
                  </a:lnTo>
                  <a:lnTo>
                    <a:pt x="786617" y="541747"/>
                  </a:lnTo>
                  <a:lnTo>
                    <a:pt x="769058" y="583278"/>
                  </a:lnTo>
                  <a:lnTo>
                    <a:pt x="747163" y="622297"/>
                  </a:lnTo>
                  <a:lnTo>
                    <a:pt x="721235" y="658498"/>
                  </a:lnTo>
                  <a:lnTo>
                    <a:pt x="691578" y="691579"/>
                  </a:lnTo>
                  <a:lnTo>
                    <a:pt x="658497" y="721236"/>
                  </a:lnTo>
                  <a:lnTo>
                    <a:pt x="622296" y="747164"/>
                  </a:lnTo>
                  <a:lnTo>
                    <a:pt x="583277" y="769059"/>
                  </a:lnTo>
                  <a:lnTo>
                    <a:pt x="541746" y="786618"/>
                  </a:lnTo>
                  <a:lnTo>
                    <a:pt x="498006" y="799536"/>
                  </a:lnTo>
                  <a:lnTo>
                    <a:pt x="452362" y="807510"/>
                  </a:lnTo>
                  <a:lnTo>
                    <a:pt x="405117" y="810236"/>
                  </a:lnTo>
                  <a:close/>
                </a:path>
              </a:pathLst>
            </a:custGeom>
            <a:solidFill>
              <a:srgbClr val="0F8B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4696603" y="1793308"/>
              <a:ext cx="345440" cy="344805"/>
            </a:xfrm>
            <a:custGeom>
              <a:rect l="l" t="t" r="r" b="b"/>
              <a:pathLst>
                <a:path w="345439" h="344805">
                  <a:moveTo>
                    <a:pt x="30526" y="176678"/>
                  </a:moveTo>
                  <a:lnTo>
                    <a:pt x="18221" y="161290"/>
                  </a:lnTo>
                  <a:lnTo>
                    <a:pt x="8565" y="143463"/>
                  </a:lnTo>
                  <a:lnTo>
                    <a:pt x="2258" y="123901"/>
                  </a:lnTo>
                  <a:lnTo>
                    <a:pt x="0" y="103304"/>
                  </a:lnTo>
                  <a:lnTo>
                    <a:pt x="8099" y="63095"/>
                  </a:lnTo>
                  <a:lnTo>
                    <a:pt x="30185" y="30259"/>
                  </a:lnTo>
                  <a:lnTo>
                    <a:pt x="62941" y="8118"/>
                  </a:lnTo>
                  <a:lnTo>
                    <a:pt x="103051" y="0"/>
                  </a:lnTo>
                  <a:lnTo>
                    <a:pt x="123780" y="2229"/>
                  </a:lnTo>
                  <a:lnTo>
                    <a:pt x="143326" y="8511"/>
                  </a:lnTo>
                  <a:lnTo>
                    <a:pt x="161081" y="18231"/>
                  </a:lnTo>
                  <a:lnTo>
                    <a:pt x="176439" y="30778"/>
                  </a:lnTo>
                  <a:lnTo>
                    <a:pt x="30526" y="176678"/>
                  </a:lnTo>
                  <a:close/>
                </a:path>
                <a:path w="345439" h="344805">
                  <a:moveTo>
                    <a:pt x="111671" y="206006"/>
                  </a:moveTo>
                  <a:lnTo>
                    <a:pt x="91240" y="205258"/>
                  </a:lnTo>
                  <a:lnTo>
                    <a:pt x="71227" y="200479"/>
                  </a:lnTo>
                  <a:lnTo>
                    <a:pt x="52387" y="191776"/>
                  </a:lnTo>
                  <a:lnTo>
                    <a:pt x="74533" y="170521"/>
                  </a:lnTo>
                  <a:lnTo>
                    <a:pt x="122267" y="122873"/>
                  </a:lnTo>
                  <a:lnTo>
                    <a:pt x="169756" y="74978"/>
                  </a:lnTo>
                  <a:lnTo>
                    <a:pt x="191168" y="52982"/>
                  </a:lnTo>
                  <a:lnTo>
                    <a:pt x="199897" y="72062"/>
                  </a:lnTo>
                  <a:lnTo>
                    <a:pt x="204458" y="92234"/>
                  </a:lnTo>
                  <a:lnTo>
                    <a:pt x="204850" y="112815"/>
                  </a:lnTo>
                  <a:lnTo>
                    <a:pt x="201074" y="133120"/>
                  </a:lnTo>
                  <a:lnTo>
                    <a:pt x="189983" y="143842"/>
                  </a:lnTo>
                  <a:lnTo>
                    <a:pt x="166139" y="167579"/>
                  </a:lnTo>
                  <a:lnTo>
                    <a:pt x="142436" y="191462"/>
                  </a:lnTo>
                  <a:lnTo>
                    <a:pt x="131765" y="202618"/>
                  </a:lnTo>
                  <a:lnTo>
                    <a:pt x="111671" y="206006"/>
                  </a:lnTo>
                  <a:close/>
                </a:path>
                <a:path w="345439" h="344805">
                  <a:moveTo>
                    <a:pt x="288173" y="323897"/>
                  </a:moveTo>
                  <a:lnTo>
                    <a:pt x="275457" y="322776"/>
                  </a:lnTo>
                  <a:lnTo>
                    <a:pt x="266202" y="318297"/>
                  </a:lnTo>
                  <a:lnTo>
                    <a:pt x="148649" y="220908"/>
                  </a:lnTo>
                  <a:lnTo>
                    <a:pt x="220301" y="149257"/>
                  </a:lnTo>
                  <a:lnTo>
                    <a:pt x="317146" y="267367"/>
                  </a:lnTo>
                  <a:lnTo>
                    <a:pt x="321474" y="276770"/>
                  </a:lnTo>
                  <a:lnTo>
                    <a:pt x="322809" y="289269"/>
                  </a:lnTo>
                  <a:lnTo>
                    <a:pt x="322569" y="300193"/>
                  </a:lnTo>
                  <a:lnTo>
                    <a:pt x="322174" y="304872"/>
                  </a:lnTo>
                  <a:lnTo>
                    <a:pt x="340084" y="322781"/>
                  </a:lnTo>
                  <a:lnTo>
                    <a:pt x="304264" y="322781"/>
                  </a:lnTo>
                  <a:lnTo>
                    <a:pt x="299420" y="323340"/>
                  </a:lnTo>
                  <a:lnTo>
                    <a:pt x="288173" y="323897"/>
                  </a:lnTo>
                  <a:close/>
                </a:path>
                <a:path w="345439" h="344805">
                  <a:moveTo>
                    <a:pt x="328329" y="344618"/>
                  </a:moveTo>
                  <a:lnTo>
                    <a:pt x="304264" y="322781"/>
                  </a:lnTo>
                  <a:lnTo>
                    <a:pt x="340084" y="322781"/>
                  </a:lnTo>
                  <a:lnTo>
                    <a:pt x="345125" y="327823"/>
                  </a:lnTo>
                  <a:lnTo>
                    <a:pt x="328329" y="344618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9" name="object 9"/>
          <p:cNvGrpSpPr/>
          <p:nvPr/>
        </p:nvGrpSpPr>
        <p:grpSpPr>
          <a:xfrm>
            <a:off x="4482092" y="3221071"/>
            <a:ext cx="810260" cy="810260"/>
            <a:chOff x="4482092" y="3221071"/>
            <a:chExt cx="810260" cy="810260"/>
          </a:xfrm>
        </p:grpSpPr>
        <p:sp>
          <p:nvSpPr>
            <p:cNvPr id="10" name="object 10"/>
            <p:cNvSpPr/>
            <p:nvPr/>
          </p:nvSpPr>
          <p:spPr>
            <a:xfrm>
              <a:off x="4482092" y="3221071"/>
              <a:ext cx="810260" cy="810260"/>
            </a:xfrm>
            <a:custGeom>
              <a:rect l="l" t="t" r="r" b="b"/>
              <a:pathLst>
                <a:path w="810260" h="810260">
                  <a:moveTo>
                    <a:pt x="405117" y="0"/>
                  </a:moveTo>
                  <a:close/>
                </a:path>
                <a:path w="810260" h="810260">
                  <a:moveTo>
                    <a:pt x="405117" y="810236"/>
                  </a:moveTo>
                  <a:lnTo>
                    <a:pt x="357872" y="807510"/>
                  </a:lnTo>
                  <a:lnTo>
                    <a:pt x="312227" y="799536"/>
                  </a:lnTo>
                  <a:lnTo>
                    <a:pt x="268487" y="786618"/>
                  </a:lnTo>
                  <a:lnTo>
                    <a:pt x="226956" y="769059"/>
                  </a:lnTo>
                  <a:lnTo>
                    <a:pt x="187938" y="747163"/>
                  </a:lnTo>
                  <a:lnTo>
                    <a:pt x="151736" y="721236"/>
                  </a:lnTo>
                  <a:lnTo>
                    <a:pt x="118655" y="691579"/>
                  </a:lnTo>
                  <a:lnTo>
                    <a:pt x="88999" y="658498"/>
                  </a:lnTo>
                  <a:lnTo>
                    <a:pt x="63071" y="622296"/>
                  </a:lnTo>
                  <a:lnTo>
                    <a:pt x="41175" y="583278"/>
                  </a:lnTo>
                  <a:lnTo>
                    <a:pt x="23617" y="541747"/>
                  </a:lnTo>
                  <a:lnTo>
                    <a:pt x="10698" y="498007"/>
                  </a:lnTo>
                  <a:lnTo>
                    <a:pt x="2724" y="452363"/>
                  </a:lnTo>
                  <a:lnTo>
                    <a:pt x="0" y="405117"/>
                  </a:lnTo>
                  <a:lnTo>
                    <a:pt x="2725" y="357872"/>
                  </a:lnTo>
                  <a:lnTo>
                    <a:pt x="10699" y="312227"/>
                  </a:lnTo>
                  <a:lnTo>
                    <a:pt x="23618" y="268487"/>
                  </a:lnTo>
                  <a:lnTo>
                    <a:pt x="41177" y="226956"/>
                  </a:lnTo>
                  <a:lnTo>
                    <a:pt x="63072" y="187938"/>
                  </a:lnTo>
                  <a:lnTo>
                    <a:pt x="89000" y="151736"/>
                  </a:lnTo>
                  <a:lnTo>
                    <a:pt x="118656" y="118655"/>
                  </a:lnTo>
                  <a:lnTo>
                    <a:pt x="151738" y="88999"/>
                  </a:lnTo>
                  <a:lnTo>
                    <a:pt x="187939" y="63071"/>
                  </a:lnTo>
                  <a:lnTo>
                    <a:pt x="226958" y="41176"/>
                  </a:lnTo>
                  <a:lnTo>
                    <a:pt x="268489" y="23617"/>
                  </a:lnTo>
                  <a:lnTo>
                    <a:pt x="312229" y="10699"/>
                  </a:lnTo>
                  <a:lnTo>
                    <a:pt x="357874" y="2725"/>
                  </a:lnTo>
                  <a:lnTo>
                    <a:pt x="405117" y="0"/>
                  </a:lnTo>
                  <a:lnTo>
                    <a:pt x="452362" y="2725"/>
                  </a:lnTo>
                  <a:lnTo>
                    <a:pt x="498007" y="10699"/>
                  </a:lnTo>
                  <a:lnTo>
                    <a:pt x="541747" y="23617"/>
                  </a:lnTo>
                  <a:lnTo>
                    <a:pt x="583278" y="41176"/>
                  </a:lnTo>
                  <a:lnTo>
                    <a:pt x="622296" y="63072"/>
                  </a:lnTo>
                  <a:lnTo>
                    <a:pt x="658498" y="89000"/>
                  </a:lnTo>
                  <a:lnTo>
                    <a:pt x="691579" y="118656"/>
                  </a:lnTo>
                  <a:lnTo>
                    <a:pt x="721235" y="151737"/>
                  </a:lnTo>
                  <a:lnTo>
                    <a:pt x="747163" y="187939"/>
                  </a:lnTo>
                  <a:lnTo>
                    <a:pt x="769058" y="226957"/>
                  </a:lnTo>
                  <a:lnTo>
                    <a:pt x="786617" y="268488"/>
                  </a:lnTo>
                  <a:lnTo>
                    <a:pt x="799535" y="312228"/>
                  </a:lnTo>
                  <a:lnTo>
                    <a:pt x="807509" y="357872"/>
                  </a:lnTo>
                  <a:lnTo>
                    <a:pt x="810235" y="405118"/>
                  </a:lnTo>
                  <a:lnTo>
                    <a:pt x="807509" y="452363"/>
                  </a:lnTo>
                  <a:lnTo>
                    <a:pt x="799535" y="498007"/>
                  </a:lnTo>
                  <a:lnTo>
                    <a:pt x="786617" y="541747"/>
                  </a:lnTo>
                  <a:lnTo>
                    <a:pt x="769058" y="583278"/>
                  </a:lnTo>
                  <a:lnTo>
                    <a:pt x="747163" y="622297"/>
                  </a:lnTo>
                  <a:lnTo>
                    <a:pt x="721235" y="658498"/>
                  </a:lnTo>
                  <a:lnTo>
                    <a:pt x="691578" y="691579"/>
                  </a:lnTo>
                  <a:lnTo>
                    <a:pt x="658497" y="721236"/>
                  </a:lnTo>
                  <a:lnTo>
                    <a:pt x="622296" y="747164"/>
                  </a:lnTo>
                  <a:lnTo>
                    <a:pt x="583277" y="769059"/>
                  </a:lnTo>
                  <a:lnTo>
                    <a:pt x="541746" y="786618"/>
                  </a:lnTo>
                  <a:lnTo>
                    <a:pt x="498007" y="799536"/>
                  </a:lnTo>
                  <a:lnTo>
                    <a:pt x="452362" y="807510"/>
                  </a:lnTo>
                  <a:lnTo>
                    <a:pt x="405117" y="810236"/>
                  </a:lnTo>
                  <a:close/>
                </a:path>
              </a:pathLst>
            </a:custGeom>
            <a:solidFill>
              <a:srgbClr val="609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4763536" y="3406733"/>
              <a:ext cx="276225" cy="424815"/>
            </a:xfrm>
            <a:custGeom>
              <a:rect l="l" t="t" r="r" b="b"/>
              <a:pathLst>
                <a:path w="276225" h="424814">
                  <a:moveTo>
                    <a:pt x="169711" y="84848"/>
                  </a:moveTo>
                  <a:lnTo>
                    <a:pt x="153199" y="81514"/>
                  </a:lnTo>
                  <a:lnTo>
                    <a:pt x="139714" y="72421"/>
                  </a:lnTo>
                  <a:lnTo>
                    <a:pt x="130621" y="58936"/>
                  </a:lnTo>
                  <a:lnTo>
                    <a:pt x="127287" y="42424"/>
                  </a:lnTo>
                  <a:lnTo>
                    <a:pt x="130621" y="25912"/>
                  </a:lnTo>
                  <a:lnTo>
                    <a:pt x="139714" y="12427"/>
                  </a:lnTo>
                  <a:lnTo>
                    <a:pt x="153199" y="3334"/>
                  </a:lnTo>
                  <a:lnTo>
                    <a:pt x="169711" y="0"/>
                  </a:lnTo>
                  <a:lnTo>
                    <a:pt x="186223" y="3334"/>
                  </a:lnTo>
                  <a:lnTo>
                    <a:pt x="199708" y="12427"/>
                  </a:lnTo>
                  <a:lnTo>
                    <a:pt x="208801" y="25912"/>
                  </a:lnTo>
                  <a:lnTo>
                    <a:pt x="212135" y="42424"/>
                  </a:lnTo>
                  <a:lnTo>
                    <a:pt x="208801" y="58936"/>
                  </a:lnTo>
                  <a:lnTo>
                    <a:pt x="199708" y="72421"/>
                  </a:lnTo>
                  <a:lnTo>
                    <a:pt x="186223" y="81514"/>
                  </a:lnTo>
                  <a:lnTo>
                    <a:pt x="169711" y="84848"/>
                  </a:lnTo>
                  <a:close/>
                </a:path>
                <a:path w="276225" h="424814">
                  <a:moveTo>
                    <a:pt x="42424" y="233348"/>
                  </a:moveTo>
                  <a:lnTo>
                    <a:pt x="0" y="233348"/>
                  </a:lnTo>
                  <a:lnTo>
                    <a:pt x="0" y="127287"/>
                  </a:lnTo>
                  <a:lnTo>
                    <a:pt x="87819" y="74679"/>
                  </a:lnTo>
                  <a:lnTo>
                    <a:pt x="92817" y="71936"/>
                  </a:lnTo>
                  <a:lnTo>
                    <a:pt x="98770" y="70318"/>
                  </a:lnTo>
                  <a:lnTo>
                    <a:pt x="112040" y="70318"/>
                  </a:lnTo>
                  <a:lnTo>
                    <a:pt x="152264" y="94434"/>
                  </a:lnTo>
                  <a:lnTo>
                    <a:pt x="181590" y="123880"/>
                  </a:lnTo>
                  <a:lnTo>
                    <a:pt x="183861" y="127287"/>
                  </a:lnTo>
                  <a:lnTo>
                    <a:pt x="84849" y="127287"/>
                  </a:lnTo>
                  <a:lnTo>
                    <a:pt x="42452" y="148485"/>
                  </a:lnTo>
                  <a:lnTo>
                    <a:pt x="42424" y="233348"/>
                  </a:lnTo>
                  <a:close/>
                </a:path>
                <a:path w="276225" h="424814">
                  <a:moveTo>
                    <a:pt x="87634" y="74772"/>
                  </a:moveTo>
                  <a:lnTo>
                    <a:pt x="87804" y="74679"/>
                  </a:lnTo>
                  <a:lnTo>
                    <a:pt x="87634" y="74772"/>
                  </a:lnTo>
                  <a:close/>
                </a:path>
                <a:path w="276225" h="424814">
                  <a:moveTo>
                    <a:pt x="63636" y="424258"/>
                  </a:moveTo>
                  <a:lnTo>
                    <a:pt x="21212" y="424258"/>
                  </a:lnTo>
                  <a:lnTo>
                    <a:pt x="84849" y="127287"/>
                  </a:lnTo>
                  <a:lnTo>
                    <a:pt x="183861" y="127287"/>
                  </a:lnTo>
                  <a:lnTo>
                    <a:pt x="197994" y="148485"/>
                  </a:lnTo>
                  <a:lnTo>
                    <a:pt x="148499" y="148485"/>
                  </a:lnTo>
                  <a:lnTo>
                    <a:pt x="133636" y="197287"/>
                  </a:lnTo>
                  <a:lnTo>
                    <a:pt x="190910" y="254560"/>
                  </a:lnTo>
                  <a:lnTo>
                    <a:pt x="190910" y="261984"/>
                  </a:lnTo>
                  <a:lnTo>
                    <a:pt x="113485" y="261984"/>
                  </a:lnTo>
                  <a:lnTo>
                    <a:pt x="63636" y="424258"/>
                  </a:lnTo>
                  <a:close/>
                </a:path>
                <a:path w="276225" h="424814">
                  <a:moveTo>
                    <a:pt x="275772" y="212121"/>
                  </a:moveTo>
                  <a:lnTo>
                    <a:pt x="212347" y="212121"/>
                  </a:lnTo>
                  <a:lnTo>
                    <a:pt x="203057" y="210739"/>
                  </a:lnTo>
                  <a:lnTo>
                    <a:pt x="193707" y="206951"/>
                  </a:lnTo>
                  <a:lnTo>
                    <a:pt x="185352" y="201293"/>
                  </a:lnTo>
                  <a:lnTo>
                    <a:pt x="179045" y="194303"/>
                  </a:lnTo>
                  <a:lnTo>
                    <a:pt x="148499" y="148485"/>
                  </a:lnTo>
                  <a:lnTo>
                    <a:pt x="197994" y="148485"/>
                  </a:lnTo>
                  <a:lnTo>
                    <a:pt x="212135" y="169697"/>
                  </a:lnTo>
                  <a:lnTo>
                    <a:pt x="275772" y="169697"/>
                  </a:lnTo>
                  <a:lnTo>
                    <a:pt x="275772" y="212121"/>
                  </a:lnTo>
                  <a:close/>
                </a:path>
                <a:path w="276225" h="424814">
                  <a:moveTo>
                    <a:pt x="190910" y="424258"/>
                  </a:moveTo>
                  <a:lnTo>
                    <a:pt x="148485" y="424258"/>
                  </a:lnTo>
                  <a:lnTo>
                    <a:pt x="148485" y="296984"/>
                  </a:lnTo>
                  <a:lnTo>
                    <a:pt x="113485" y="261984"/>
                  </a:lnTo>
                  <a:lnTo>
                    <a:pt x="190910" y="261984"/>
                  </a:lnTo>
                  <a:lnTo>
                    <a:pt x="190910" y="424258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2" name="object 12"/>
          <p:cNvGrpSpPr/>
          <p:nvPr/>
        </p:nvGrpSpPr>
        <p:grpSpPr>
          <a:xfrm>
            <a:off x="932439" y="2491844"/>
            <a:ext cx="2724785" cy="2423795"/>
            <a:chOff x="932439" y="2491844"/>
            <a:chExt cx="2724785" cy="2423795"/>
          </a:xfrm>
        </p:grpSpPr>
        <p:sp>
          <p:nvSpPr>
            <p:cNvPr id="13" name="object 13"/>
            <p:cNvSpPr/>
            <p:nvPr/>
          </p:nvSpPr>
          <p:spPr>
            <a:xfrm>
              <a:off x="970539" y="2529944"/>
              <a:ext cx="2648585" cy="2347595"/>
            </a:xfrm>
            <a:custGeom>
              <a:rect l="l" t="t" r="r" b="b"/>
              <a:pathLst>
                <a:path w="2648585" h="2347595">
                  <a:moveTo>
                    <a:pt x="1986430" y="2347183"/>
                  </a:moveTo>
                  <a:lnTo>
                    <a:pt x="662143" y="2347183"/>
                  </a:lnTo>
                  <a:lnTo>
                    <a:pt x="0" y="1173591"/>
                  </a:lnTo>
                  <a:lnTo>
                    <a:pt x="662143" y="0"/>
                  </a:lnTo>
                  <a:lnTo>
                    <a:pt x="1986430" y="0"/>
                  </a:lnTo>
                  <a:lnTo>
                    <a:pt x="2648573" y="1173591"/>
                  </a:lnTo>
                  <a:lnTo>
                    <a:pt x="1986430" y="2347183"/>
                  </a:lnTo>
                  <a:close/>
                </a:path>
              </a:pathLst>
            </a:custGeom>
            <a:solidFill>
              <a:srgbClr val="0A0237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970539" y="2529944"/>
              <a:ext cx="2648585" cy="2347595"/>
            </a:xfrm>
            <a:custGeom>
              <a:rect l="l" t="t" r="r" b="b"/>
              <a:pathLst>
                <a:path w="2648585" h="2347595">
                  <a:moveTo>
                    <a:pt x="0" y="1173591"/>
                  </a:moveTo>
                  <a:lnTo>
                    <a:pt x="662143" y="0"/>
                  </a:lnTo>
                  <a:lnTo>
                    <a:pt x="1986430" y="0"/>
                  </a:lnTo>
                  <a:lnTo>
                    <a:pt x="2648573" y="1173591"/>
                  </a:lnTo>
                  <a:lnTo>
                    <a:pt x="1986430" y="2347183"/>
                  </a:lnTo>
                  <a:lnTo>
                    <a:pt x="662143" y="2347183"/>
                  </a:lnTo>
                  <a:lnTo>
                    <a:pt x="0" y="1173591"/>
                  </a:lnTo>
                  <a:close/>
                </a:path>
              </a:pathLst>
            </a:custGeom>
            <a:ln w="76200">
              <a:solidFill>
                <a:srgbClr val="609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1655515" y="3001353"/>
              <a:ext cx="1278890" cy="1195705"/>
            </a:xfrm>
            <a:custGeom>
              <a:rect l="l" t="t" r="r" b="b"/>
              <a:pathLst>
                <a:path w="1278889" h="1195704">
                  <a:moveTo>
                    <a:pt x="1278621" y="478075"/>
                  </a:moveTo>
                  <a:lnTo>
                    <a:pt x="0" y="478075"/>
                  </a:lnTo>
                  <a:lnTo>
                    <a:pt x="0" y="358557"/>
                  </a:lnTo>
                  <a:lnTo>
                    <a:pt x="639310" y="0"/>
                  </a:lnTo>
                  <a:lnTo>
                    <a:pt x="1278621" y="358557"/>
                  </a:lnTo>
                  <a:lnTo>
                    <a:pt x="1278621" y="478075"/>
                  </a:lnTo>
                  <a:close/>
                </a:path>
                <a:path w="1278889" h="1195704">
                  <a:moveTo>
                    <a:pt x="1150759" y="1075671"/>
                  </a:moveTo>
                  <a:lnTo>
                    <a:pt x="127862" y="1075671"/>
                  </a:lnTo>
                  <a:lnTo>
                    <a:pt x="127862" y="478075"/>
                  </a:lnTo>
                  <a:lnTo>
                    <a:pt x="383586" y="478075"/>
                  </a:lnTo>
                  <a:lnTo>
                    <a:pt x="383586" y="956152"/>
                  </a:lnTo>
                  <a:lnTo>
                    <a:pt x="1150759" y="956152"/>
                  </a:lnTo>
                  <a:lnTo>
                    <a:pt x="1150759" y="1075671"/>
                  </a:lnTo>
                  <a:close/>
                </a:path>
                <a:path w="1278889" h="1195704">
                  <a:moveTo>
                    <a:pt x="767173" y="956152"/>
                  </a:moveTo>
                  <a:lnTo>
                    <a:pt x="511448" y="956152"/>
                  </a:lnTo>
                  <a:lnTo>
                    <a:pt x="511448" y="478075"/>
                  </a:lnTo>
                  <a:lnTo>
                    <a:pt x="767173" y="478075"/>
                  </a:lnTo>
                  <a:lnTo>
                    <a:pt x="767173" y="956152"/>
                  </a:lnTo>
                  <a:close/>
                </a:path>
                <a:path w="1278889" h="1195704">
                  <a:moveTo>
                    <a:pt x="1150759" y="956152"/>
                  </a:moveTo>
                  <a:lnTo>
                    <a:pt x="895035" y="956152"/>
                  </a:lnTo>
                  <a:lnTo>
                    <a:pt x="895035" y="478075"/>
                  </a:lnTo>
                  <a:lnTo>
                    <a:pt x="1150759" y="478075"/>
                  </a:lnTo>
                  <a:lnTo>
                    <a:pt x="1150759" y="956152"/>
                  </a:lnTo>
                  <a:close/>
                </a:path>
                <a:path w="1278889" h="1195704">
                  <a:moveTo>
                    <a:pt x="1278621" y="1195189"/>
                  </a:moveTo>
                  <a:lnTo>
                    <a:pt x="0" y="1195189"/>
                  </a:lnTo>
                  <a:lnTo>
                    <a:pt x="0" y="1075671"/>
                  </a:lnTo>
                  <a:lnTo>
                    <a:pt x="1278621" y="1075671"/>
                  </a:lnTo>
                  <a:lnTo>
                    <a:pt x="1278621" y="1195189"/>
                  </a:lnTo>
                  <a:close/>
                </a:path>
              </a:pathLst>
            </a:custGeom>
            <a:solidFill>
              <a:srgbClr val="609F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6" name="object 1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7" name="object 1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7" name="object 37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1930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主要参与者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752142" y="2015067"/>
            <a:ext cx="3162300" cy="3414183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6510528" y="1542295"/>
            <a:ext cx="480059" cy="382905"/>
          </a:xfrm>
          <a:custGeom>
            <a:rect l="l" t="t" r="r" b="b"/>
            <a:pathLst>
              <a:path w="480059" h="382905">
                <a:moveTo>
                  <a:pt x="480059" y="382734"/>
                </a:moveTo>
                <a:lnTo>
                  <a:pt x="0" y="382734"/>
                </a:lnTo>
                <a:lnTo>
                  <a:pt x="0" y="0"/>
                </a:lnTo>
                <a:lnTo>
                  <a:pt x="480059" y="0"/>
                </a:lnTo>
                <a:lnTo>
                  <a:pt x="480059" y="382734"/>
                </a:lnTo>
                <a:close/>
              </a:path>
            </a:pathLst>
          </a:custGeom>
          <a:solidFill>
            <a:srgbClr val="086A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6511480" y="3223760"/>
            <a:ext cx="478790" cy="399415"/>
          </a:xfrm>
          <a:custGeom>
            <a:rect l="l" t="t" r="r" b="b"/>
            <a:pathLst>
              <a:path w="478790" h="399414">
                <a:moveTo>
                  <a:pt x="478345" y="399409"/>
                </a:moveTo>
                <a:lnTo>
                  <a:pt x="0" y="399409"/>
                </a:lnTo>
                <a:lnTo>
                  <a:pt x="0" y="0"/>
                </a:lnTo>
                <a:lnTo>
                  <a:pt x="478345" y="0"/>
                </a:lnTo>
                <a:lnTo>
                  <a:pt x="478345" y="399409"/>
                </a:lnTo>
                <a:close/>
              </a:path>
            </a:pathLst>
          </a:custGeom>
          <a:solidFill>
            <a:srgbClr val="609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6511480" y="4805669"/>
            <a:ext cx="478790" cy="414020"/>
          </a:xfrm>
          <a:custGeom>
            <a:rect l="l" t="t" r="r" b="b"/>
            <a:pathLst>
              <a:path w="478790" h="414020">
                <a:moveTo>
                  <a:pt x="478345" y="413649"/>
                </a:moveTo>
                <a:lnTo>
                  <a:pt x="0" y="413649"/>
                </a:lnTo>
                <a:lnTo>
                  <a:pt x="0" y="0"/>
                </a:lnTo>
                <a:lnTo>
                  <a:pt x="478345" y="0"/>
                </a:lnTo>
                <a:lnTo>
                  <a:pt x="478345" y="413649"/>
                </a:lnTo>
                <a:close/>
              </a:path>
            </a:pathLst>
          </a:custGeom>
          <a:solidFill>
            <a:srgbClr val="A0C5F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6" name="object 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7" name="object 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7" name="object 27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1930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产品差异化</a:t>
            </a:r>
          </a:p>
        </p:txBody>
      </p:sp>
      <p:sp>
        <p:nvSpPr>
          <p:cNvPr id="28" name="object 28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744220">
              <a:lnSpc>
                <a:spcPct val="100000"/>
              </a:lnSpc>
              <a:spcBef>
                <a:spcPts val="125"/>
              </a:spcBef>
            </a:pPr>
            <a:r>
              <a:rPr/>
              <a:t>功能差</a:t>
            </a:r>
            <a:r>
              <a:rPr spc="-50"/>
              <a:t>异</a:t>
            </a:r>
          </a:p>
          <a:p>
            <a:pPr marL="12700" marR="102235">
              <a:lnSpc>
                <a:spcPct val="190300"/>
              </a:lnSpc>
              <a:spcBef>
                <a:spcPts val="925"/>
              </a:spcBef>
            </a:pPr>
            <a:r>
              <a:rPr sz="1400" b="0">
                <a:solidFill>
                  <a:srgbClr val="FFFFFF"/>
                </a:solidFill>
                <a:latin typeface="微软雅黑"/>
                <a:cs typeface="微软雅黑"/>
              </a:rPr>
              <a:t>各品牌的车载空气净化器在功能上存在差异，如过滤效果、</a:t>
            </a:r>
            <a:r>
              <a:rPr sz="1400" b="0" spc="-50">
                <a:solidFill>
                  <a:srgbClr val="FFFFFF"/>
                </a:solidFill>
                <a:latin typeface="微软雅黑"/>
                <a:cs typeface="微软雅黑"/>
              </a:rPr>
              <a:t>噪</a:t>
            </a:r>
            <a:r>
              <a:rPr sz="1400" b="0">
                <a:solidFill>
                  <a:srgbClr val="FFFFFF"/>
                </a:solidFill>
                <a:latin typeface="微软雅黑"/>
                <a:cs typeface="微软雅黑"/>
              </a:rPr>
              <a:t>音水平、能耗等。消费者在选择时需根据自身需求进行权衡</a:t>
            </a:r>
            <a:r>
              <a:rPr sz="1400" b="0" spc="-50">
                <a:solidFill>
                  <a:srgbClr val="FFFFFF"/>
                </a:solidFill>
                <a:latin typeface="微软雅黑"/>
                <a:cs typeface="微软雅黑"/>
              </a:rPr>
              <a:t>。</a:t>
            </a:r>
            <a:endParaRPr sz="1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2100">
              <a:latin typeface="微软雅黑"/>
              <a:cs typeface="微软雅黑"/>
            </a:endParaRPr>
          </a:p>
          <a:p>
            <a:pPr marL="744220">
              <a:lnSpc>
                <a:spcPct val="100000"/>
              </a:lnSpc>
            </a:pPr>
            <a:r>
              <a:rPr/>
              <a:t>外观设</a:t>
            </a:r>
            <a:r>
              <a:rPr spc="-50"/>
              <a:t>计</a:t>
            </a:r>
          </a:p>
          <a:p>
            <a:pPr marL="138430" marR="100330">
              <a:lnSpc>
                <a:spcPct val="187000"/>
              </a:lnSpc>
              <a:spcBef>
                <a:spcPts val="550"/>
              </a:spcBef>
            </a:pPr>
            <a:r>
              <a:rPr sz="1500" b="0" spc="-5">
                <a:solidFill>
                  <a:srgbClr val="FFFFFF"/>
                </a:solidFill>
                <a:latin typeface="微软雅黑"/>
                <a:cs typeface="微软雅黑"/>
              </a:rPr>
              <a:t>车载空气净化器的外观设计也是产品差异化的一个方面。各品牌通过独特的设计风格和材质，吸引消费者的眼球。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500" b="0" spc="-5">
              <a:solidFill>
                <a:srgbClr val="FFFFFF"/>
              </a:solidFill>
              <a:latin typeface="微软雅黑"/>
              <a:cs typeface="微软雅黑"/>
            </a:endParaRPr>
          </a:p>
          <a:p>
            <a:pPr marL="744220">
              <a:lnSpc>
                <a:spcPct val="100000"/>
              </a:lnSpc>
            </a:pPr>
            <a:r>
              <a:rPr/>
              <a:t>智能</a:t>
            </a:r>
            <a:r>
              <a:rPr spc="-50"/>
              <a:t>化</a:t>
            </a:r>
          </a:p>
          <a:p>
            <a:pPr marL="138430" marR="5080">
              <a:lnSpc>
                <a:spcPct val="190700"/>
              </a:lnSpc>
              <a:spcBef>
                <a:spcPts val="620"/>
              </a:spcBef>
            </a:pPr>
            <a:r>
              <a:rPr sz="1250" b="0">
                <a:solidFill>
                  <a:srgbClr val="FFFFFF"/>
                </a:solidFill>
                <a:latin typeface="微软雅黑"/>
                <a:cs typeface="微软雅黑"/>
              </a:rPr>
              <a:t>随着智能技术的发展，车载空气净化器也在智能化方面展开竞争。</a:t>
            </a:r>
            <a:r>
              <a:rPr sz="1250" b="0" spc="-50">
                <a:solidFill>
                  <a:srgbClr val="FFFFFF"/>
                </a:solidFill>
                <a:latin typeface="微软雅黑"/>
                <a:cs typeface="微软雅黑"/>
              </a:rPr>
              <a:t>各</a:t>
            </a:r>
            <a:r>
              <a:rPr sz="1250" b="0">
                <a:solidFill>
                  <a:srgbClr val="FFFFFF"/>
                </a:solidFill>
                <a:latin typeface="微软雅黑"/>
                <a:cs typeface="微软雅黑"/>
              </a:rPr>
              <a:t>品牌通过与智能家居平台的整合，提升产品的便捷性和用户体验</a:t>
            </a:r>
            <a:r>
              <a:rPr sz="1250" b="0" spc="-50">
                <a:solidFill>
                  <a:srgbClr val="FFFFFF"/>
                </a:solidFill>
                <a:latin typeface="微软雅黑"/>
                <a:cs typeface="微软雅黑"/>
              </a:rPr>
              <a:t>。</a:t>
            </a:r>
            <a:endParaRPr sz="12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5168899" y="1273376"/>
            <a:ext cx="1854200" cy="254444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25"/>
              </a:spcBef>
            </a:pPr>
            <a:r>
              <a:rPr sz="2000" b="1" spc="-10">
                <a:solidFill>
                  <a:srgbClr val="5CA5F4"/>
                </a:solidFill>
                <a:latin typeface="微软雅黑"/>
                <a:cs typeface="微软雅黑"/>
              </a:rPr>
              <a:t>CHAPTER</a:t>
            </a:r>
            <a:endParaRPr sz="2000">
              <a:latin typeface="微软雅黑"/>
              <a:cs typeface="微软雅黑"/>
            </a:endParaRPr>
          </a:p>
          <a:p>
            <a:pPr algn="ctr">
              <a:lnSpc>
                <a:spcPct val="100000"/>
              </a:lnSpc>
              <a:spcBef>
                <a:spcPts val="495"/>
              </a:spcBef>
            </a:pPr>
            <a:r>
              <a:rPr sz="9600" b="1" spc="-25">
                <a:solidFill>
                  <a:srgbClr val="FFFFFF"/>
                </a:solidFill>
                <a:latin typeface="微软雅黑"/>
                <a:cs typeface="微软雅黑"/>
              </a:rPr>
              <a:t>03</a:t>
            </a:r>
            <a:endParaRPr sz="9600">
              <a:latin typeface="微软雅黑"/>
              <a:cs typeface="微软雅黑"/>
            </a:endParaRPr>
          </a:p>
          <a:p>
            <a:pPr algn="ctr">
              <a:lnSpc>
                <a:spcPct val="100000"/>
              </a:lnSpc>
              <a:spcBef>
                <a:spcPts val="1075"/>
              </a:spcBef>
            </a:pPr>
            <a:r>
              <a:rPr sz="3600" b="1" spc="-15">
                <a:solidFill>
                  <a:srgbClr val="FFFFFF"/>
                </a:solidFill>
                <a:latin typeface="微软雅黑"/>
                <a:cs typeface="微软雅黑"/>
              </a:rPr>
              <a:t>技术发展</a:t>
            </a:r>
            <a:endParaRPr sz="36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https://d.book118.com/218016023021006044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微软雅黑</vt:lpstr>
      <vt:lpstr>Office Theme</vt:lpstr>
      <vt:lpstr>车载空气净化器行业报告</vt:lpstr>
      <vt:lpstr>PowerPoint Presentation</vt:lpstr>
      <vt:lpstr>PowerPoint Presentation</vt:lpstr>
      <vt:lpstr>定义与分类</vt:lpstr>
      <vt:lpstr>市场规模与增长趋势</vt:lpstr>
      <vt:lpstr>行业驱动因素</vt:lpstr>
      <vt:lpstr>PowerPoint Presentation</vt:lpstr>
      <vt:lpstr>竞争格局</vt:lpstr>
      <vt:lpstr>主要参与者</vt:lpstr>
      <vt:lpstr>产品差异化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2024-09-24T00:40:48.077</cp:lastPrinted>
  <dcterms:created xsi:type="dcterms:W3CDTF">2024-09-23T16:40:48Z</dcterms:created>
  <dcterms:modified xsi:type="dcterms:W3CDTF">2024-09-23T16:40:49Z</dcterms:modified>
</cp:coreProperties>
</file>