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SGPHL+MS-UIGothic"/>
      <p:regular r:id="rId15"/>
    </p:embeddedFont>
    <p:embeddedFont>
      <p:font typeface="IWNSSQ+TFCCTS+MicrosoftYaHei"/>
      <p:regular r:id="rId16"/>
    </p:embeddedFont>
    <p:embeddedFont>
      <p:font typeface="ONFRVH+JSKJOM+ArialMT"/>
      <p:regular r:id="rId17"/>
    </p:embeddedFont>
    <p:embeddedFont>
      <p:font typeface="ODWDAJ+LWAMS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11451-2B99-41B7-BE7C-9CFA123E3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3806D-B8A2-4CD4-A68E-EC149CAF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4D335-3EA8-478E-954B-71D4C420B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2E622-DEFD-43A3-8DEC-5988153E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93899-A827-4AA6-86DF-6998D21AA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2559C-BE93-4E8A-8753-F3EB30F65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E03D5F-5FB7-44A6-844A-B1E612E5E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1A5E7-434C-4047-B82B-B15BCB206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057BE-D399-4EC9-B601-843BB6F21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94614-896C-469F-A434-52552BA3A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39EAF-3B2C-4A5C-88A4-CA0BFE226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3002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3144404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4950">
                <a:solidFill>
                  <a:srgbClr val="4E1B04"/>
                </a:solidFill>
                <a:latin typeface="DSGPHL+MS-UIGothic"/>
                <a:cs typeface="DSGPHL+MS-UIGothic"/>
              </a:rPr>
              <a:t>辨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误</a:t>
            </a:r>
            <a:r>
              <a:rPr sz="4950">
                <a:solidFill>
                  <a:srgbClr val="4E1B04"/>
                </a:solidFill>
                <a:latin typeface="DSGPHL+MS-UIGothic"/>
                <a:cs typeface="DSGPHL+MS-UIGothic"/>
              </a:rPr>
              <a:t>天天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练课</a:t>
            </a:r>
            <a:r>
              <a:rPr sz="4950">
                <a:solidFill>
                  <a:srgbClr val="4E1B04"/>
                </a:solidFill>
                <a:latin typeface="DSGPHL+MS-UIGothic"/>
                <a:cs typeface="DSGPHL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OF</a:t>
            </a:r>
            <a:r>
              <a:rPr sz="1250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IWNSSQ+TFCCTS+MicrosoftYaHei"/>
                <a:cs typeface="IWNSSQ+TFCCTS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1928685"/>
            <a:ext cx="3404719" cy="28329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ONFRVH+JSKJOM+ArialMT"/>
                <a:cs typeface="ONFRVH+JSKJOM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辨析基本知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ONFRVH+JSKJOM+ArialMT"/>
                <a:cs typeface="ONFRVH+JSKJOM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常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见错误类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427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ONFRVH+JSKJOM+ArialMT"/>
                <a:cs typeface="ONFRVH+JSKJOM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辨析方法与技巧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ONFRVH+JSKJOM+ArialMT"/>
                <a:cs typeface="ONFRVH+JSKJOM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实战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演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练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与解析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ONFRVH+JSKJOM+ArialMT"/>
                <a:cs typeface="ONFRVH+JSKJOM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4E1B04"/>
                </a:solidFill>
                <a:latin typeface="DSGPHL+MS-UIGothic"/>
                <a:cs typeface="DSGPHL+MS-UIGothic"/>
              </a:rPr>
              <a:t>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ODWDAJ+LWAMSB+MicrosoftYaHei-Bold"/>
                <a:cs typeface="ODWDAJ+LWAMS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4500">
                <a:solidFill>
                  <a:srgbClr val="4E1B04"/>
                </a:solidFill>
                <a:latin typeface="DSGPHL+MS-UIGothic"/>
                <a:cs typeface="DSGPHL+MS-UIGothic"/>
              </a:rPr>
              <a:t>辨析基本知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 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的定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在此添加您的文本</a:t>
            </a:r>
            <a:r>
              <a:rPr sz="1800">
                <a:solidFill>
                  <a:srgbClr val="4E1B04"/>
                </a:solidFill>
                <a:latin typeface="ODWDAJ+LWAMSB+MicrosoftYaHei-Bold"/>
                <a:cs typeface="ODWDAJ+LWAMSB+MicrosoftYaHei-Bold"/>
              </a:rPr>
              <a:t>17</a:t>
            </a: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在此添加您的文本</a:t>
            </a:r>
            <a:r>
              <a:rPr sz="1800">
                <a:solidFill>
                  <a:srgbClr val="4E1B04"/>
                </a:solidFill>
                <a:latin typeface="ODWDAJ+LWAMSB+MicrosoftYaHei-Bold"/>
                <a:cs typeface="ODWDAJ+LWAMSB+MicrosoftYaHei-Bold"/>
              </a:rPr>
              <a:t>16</a:t>
            </a: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1676253"/>
            <a:ext cx="13716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：明确性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1676253"/>
            <a:ext cx="47304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描述：成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言文化的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晶，反映了民族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史、文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、价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念、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等方面的信息，具有丰富的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文化内涵。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在此添加您的文本</a:t>
            </a:r>
            <a:r>
              <a:rPr sz="1800">
                <a:solidFill>
                  <a:srgbClr val="4E1B04"/>
                </a:solidFill>
                <a:latin typeface="ODWDAJ+LWAMSB+MicrosoftYaHei-Bold"/>
                <a:cs typeface="ODWDAJ+LWAMSB+MicrosoftYaHei-Bold"/>
              </a:rPr>
              <a:t>16</a:t>
            </a: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在此添加您的文本</a:t>
            </a:r>
            <a:r>
              <a:rPr sz="1800">
                <a:solidFill>
                  <a:srgbClr val="4E1B04"/>
                </a:solidFill>
                <a:latin typeface="ODWDAJ+LWAMSB+MicrosoftYaHei-Bold"/>
                <a:cs typeface="ODWDAJ+LWAMSB+MicrosoftYaHei-Bold"/>
              </a:rPr>
              <a:t>16</a:t>
            </a: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015" y="3562203"/>
            <a:ext cx="476436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描述：成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言中固定下来的、具有明确含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的短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或句子，通常由四个字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成，具有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、形象、生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等特点。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58709" y="3562203"/>
            <a:ext cx="13716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用性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01015" y="5122318"/>
            <a:ext cx="2914446" cy="634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4E1B04"/>
                </a:solidFill>
                <a:latin typeface="DSGPHL+MS-UIGothic"/>
                <a:cs typeface="DSGPHL+MS-UIGothic"/>
              </a:rPr>
              <a:t>在此添加您的文本</a:t>
            </a:r>
            <a:r>
              <a:rPr sz="1950">
                <a:solidFill>
                  <a:srgbClr val="4E1B04"/>
                </a:solidFill>
                <a:latin typeface="ODWDAJ+LWAMSB+MicrosoftYaHei-Bold"/>
                <a:cs typeface="ODWDAJ+LWAMSB+MicrosoftYaHei-Bold"/>
              </a:rPr>
              <a:t>16</a:t>
            </a:r>
            <a:r>
              <a:rPr sz="1950">
                <a:solidFill>
                  <a:srgbClr val="4E1B04"/>
                </a:solidFill>
                <a:latin typeface="DSGPHL+MS-UIGothic"/>
                <a:cs typeface="DSGPHL+MS-UIGothic"/>
              </a:rPr>
              <a:t>字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458709" y="511659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在此添加您的文本</a:t>
            </a:r>
            <a:r>
              <a:rPr sz="1800">
                <a:solidFill>
                  <a:srgbClr val="4E1B04"/>
                </a:solidFill>
                <a:latin typeface="ODWDAJ+LWAMSB+MicrosoftYaHei-Bold"/>
                <a:cs typeface="ODWDAJ+LWAMSB+MicrosoftYaHei-Bold"/>
              </a:rPr>
              <a:t>16</a:t>
            </a:r>
            <a:r>
              <a:rPr sz="1800">
                <a:solidFill>
                  <a:srgbClr val="4E1B04"/>
                </a:solidFill>
                <a:latin typeface="DSGPHL+MS-UIGothic"/>
                <a:cs typeface="DSGPHL+MS-UIGothic"/>
              </a:rPr>
              <a:t>字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01015" y="5522448"/>
            <a:ext cx="13716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：文化性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58709" y="5522448"/>
            <a:ext cx="483060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描述：成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是人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期使用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程中形成的固定表达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方式，具有很高的使用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率和广泛的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用范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言中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用的成分。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的来源与分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2021693"/>
            <a:ext cx="12001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：来源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40294" y="2021693"/>
            <a:ext cx="3975697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描述：成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的来源多种多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，主要包括古代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文献、民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间传说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史事件、名人名言等，也有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一些来源于宗教、外来文化等。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4069567"/>
            <a:ext cx="12001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：分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40294" y="4069567"/>
            <a:ext cx="3975697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描述：根据不同的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准，成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可以有不同的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方式。例如，按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语义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、反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等；按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构可分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复合成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单纯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等；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按使用可分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为书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、口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的使用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与注意事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3716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：准确性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6980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描述：使用成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语时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要注意准确性，即要正确理解成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的含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和用法，避免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用或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的使用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与注意事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3716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：得体性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44431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描述：使用成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语时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要注意得体性，即要根据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适当的成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于生僻或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于口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SGPHL+MS-UIGothic"/>
                <a:cs typeface="DSGPHL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的使用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4E1B04"/>
                </a:solidFill>
                <a:latin typeface="DSGPHL+MS-UIGothic"/>
                <a:cs typeface="DSGPHL+MS-UIGothic"/>
              </a:rPr>
              <a:t>与注意事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3716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DSGPHL+MS-UIGothic"/>
                <a:cs typeface="DSGPHL+MS-UIGothic"/>
              </a:rPr>
              <a:t>新性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1598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描述：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虽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然成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是固定表达方式，但也可以在适当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候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行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新使用，例如通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巧妙搭配或引申等方式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予成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新的含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或用法。但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种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新使用需要注意适度，避免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于随意或离</a:t>
            </a:r>
            <a:r>
              <a:rPr sz="1350">
                <a:solidFill>
                  <a:srgbClr val="4E1B04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4E1B04"/>
                </a:solidFill>
                <a:latin typeface="DSGPHL+MS-UIGothic"/>
                <a:cs typeface="DSGPH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ODWDAJ+LWAMSB+MicrosoftYaHei-Bold"/>
                <a:cs typeface="ODWDAJ+LWAMS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SGPHL+MS-UIGothic"/>
                <a:cs typeface="DSGPHL+MS-UIGothic"/>
              </a:rPr>
              <a:t>成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语</a:t>
            </a:r>
            <a:r>
              <a:rPr sz="4500">
                <a:solidFill>
                  <a:srgbClr val="4E1B04"/>
                </a:solidFill>
                <a:latin typeface="DSGPHL+MS-UIGothic"/>
                <a:cs typeface="DSGPHL+MS-UIGothic"/>
              </a:rPr>
              <a:t>常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见错误类</a:t>
            </a:r>
            <a:r>
              <a:rPr sz="4500">
                <a:solidFill>
                  <a:srgbClr val="4E1B04"/>
                </a:solidFill>
                <a:latin typeface="DSGPHL+MS-UIGothic"/>
                <a:cs typeface="DSGPHL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语义错误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指成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的含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意思不符。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E1B04"/>
                </a:solidFill>
                <a:latin typeface="DSGPHL+MS-UIGothic"/>
                <a:cs typeface="DSGPH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例如，</a:t>
            </a:r>
            <a:r>
              <a:rPr sz="1500">
                <a:solidFill>
                  <a:srgbClr val="000000"/>
                </a:solidFill>
                <a:latin typeface="IWNSSQ+TFCCTS+MicrosoftYaHei"/>
                <a:cs typeface="IWNSSQ+TFCCTS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奂</a:t>
            </a:r>
            <a:r>
              <a:rPr sz="1500">
                <a:solidFill>
                  <a:srgbClr val="000000"/>
                </a:solidFill>
                <a:latin typeface="IWNSSQ+TFCCTS+MicrosoftYaHei"/>
                <a:cs typeface="IWNSSQ+TFCCTS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形容房屋高大美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形容美好事物；再如</a:t>
            </a:r>
            <a:r>
              <a:rPr sz="1500">
                <a:solidFill>
                  <a:srgbClr val="000000"/>
                </a:solidFill>
                <a:latin typeface="IWNSSQ+TFCCTS+MicrosoftYaHei"/>
                <a:cs typeface="IWNSSQ+TFCCTS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首当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其冲</a:t>
            </a:r>
            <a:r>
              <a:rPr sz="1500">
                <a:solidFill>
                  <a:srgbClr val="000000"/>
                </a:solidFill>
                <a:latin typeface="IWNSSQ+TFCCTS+MicrosoftYaHei"/>
                <a:cs typeface="IWNSSQ+TFCCTS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首先受到攻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或遭遇灾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，却被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WNSSQ+TFCCTS+MicrosoftYaHei"/>
                <a:cs typeface="IWNSSQ+TFCCTS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首先接受任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，或首先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当先做某事</a:t>
            </a:r>
            <a:r>
              <a:rPr sz="1500">
                <a:solidFill>
                  <a:srgbClr val="000000"/>
                </a:solidFill>
                <a:latin typeface="IWNSSQ+TFCCTS+MicrosoftYaHei"/>
                <a:cs typeface="IWNSSQ+TFCCTS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DSGPHL+MS-UIGothic"/>
                <a:cs typeface="DSGPH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https://d.book118.com/218023002066006046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DSGPHL+MS-UIGothic</vt:lpstr>
      <vt:lpstr>SimSun</vt:lpstr>
      <vt:lpstr>IWNSSQ+TFCCTS+MicrosoftYaHei</vt:lpstr>
      <vt:lpstr>ONFRVH+JSKJOM+ArialMT</vt:lpstr>
      <vt:lpstr>Times New Roman</vt:lpstr>
      <vt:lpstr>ODWDAJ+LWAMSB+MicrosoftYaHei-Bold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2024-09-27T10:10:44.346</cp:lastPrinted>
  <dcterms:created xsi:type="dcterms:W3CDTF">2024-09-27T02:10:44Z</dcterms:created>
  <dcterms:modified xsi:type="dcterms:W3CDTF">2024-09-27T02:10:45Z</dcterms:modified>
</cp:coreProperties>
</file>