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1C6837-FB59-4DF6-8849-93F960A5E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8C7A4B-7EDB-4B57-AC75-D2B94C0F5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9FA4D6-A49D-4EBC-97F8-489DEA879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B27028-78FB-40B5-AB75-C8128D2F22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A582AE-2925-454F-A76A-1E40E710CC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0BEC72-6C6E-44DC-984F-DDC1531E76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5B4C2D-2968-41F6-9B35-EE6B35E592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D5ED8-D2B7-45FE-9DA8-854067BDA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40094C-6251-4D8B-8F6C-8BBDA2F5E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33591-3BFF-4FC5-BE80-AF08B47AA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BBCA0C-051D-497F-897D-6DC977FCB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3606311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新型冠状病毒感染的肺炎防控工作应急预案</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2023-12-23</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预案概述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组织与协调</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应急响应措施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保障措施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预案的评估与修订</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预案的实施与监督</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预案概述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25000" r="25000"/>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当前，新型冠状病毒感染的肺炎疫情在全球范围内持续蔓延，严重威胁人类的生命安全和身体健康。为了有效应对疫情，降低感染率和病死率，保障人民群众的生命安全和身体健康，制定本应急预案。</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本预案旨在建立健全应对新型冠状病毒感染的肺炎疫情的体制机制，明确各方职责，加强协调配合，确保防控工作有序、有力、有效开展。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824385" y="841294"/>
            <a:ext cx="4968573" cy="5706182"/>
            <a:chOff x="6824385" y="841294"/>
            <a:chExt cx="4968573" cy="5706182"/>
          </a:xfrm>
        </p:grpSpPr>
        <p:pic>
          <p:nvPicPr>
            <p:cNvPr id="5" name="Picture 5"/>
            <p:cNvPicPr>
              <a:picLocks noChangeAspect="1"/>
            </p:cNvPicPr>
            <p:nvPr/>
          </p:nvPicPr>
          <p:blipFill>
            <a:blip r:embed="rId3">
              <a:alphaModFix/>
            </a:blip>
            <a:srcRect l="16667" r="16667"/>
            <a:stretch>
              <a:fillRect/>
            </a:stretch>
          </p:blipFill>
          <p:spPr>
            <a:xfrm>
              <a:off x="9032810" y="3787328"/>
              <a:ext cx="2760148" cy="2760148"/>
            </a:xfrm>
            <a:prstGeom prst="parallelogram">
              <a:avLst/>
            </a:prstGeom>
          </p:spPr>
        </p:pic>
        <p:pic>
          <p:nvPicPr>
            <p:cNvPr id="6" name="Picture 6"/>
            <p:cNvPicPr>
              <a:picLocks noChangeAspect="1"/>
            </p:cNvPicPr>
            <p:nvPr/>
          </p:nvPicPr>
          <p:blipFill>
            <a:blip r:embed="rId4">
              <a:alphaModFix/>
            </a:blip>
            <a:stretch>
              <a:fillRect/>
            </a:stretch>
          </p:blipFill>
          <p:spPr>
            <a:xfrm>
              <a:off x="6824385" y="3787328"/>
              <a:ext cx="2760148" cy="2760148"/>
            </a:xfrm>
            <a:prstGeom prst="parallelogram">
              <a:avLst/>
            </a:prstGeom>
          </p:spPr>
        </p:pic>
        <p:pic>
          <p:nvPicPr>
            <p:cNvPr id="7" name="Picture 7"/>
            <p:cNvPicPr>
              <a:picLocks noChangeAspect="1"/>
            </p:cNvPicPr>
            <p:nvPr/>
          </p:nvPicPr>
          <p:blipFill>
            <a:blip r:embed="rId5">
              <a:alphaModFix/>
            </a:blip>
            <a:srcRect l="16708" r="16708"/>
            <a:stretch>
              <a:fillRect/>
            </a:stretch>
          </p:blipFill>
          <p:spPr>
            <a:xfrm>
              <a:off x="8544638" y="841294"/>
              <a:ext cx="2760148" cy="2760148"/>
            </a:xfrm>
            <a:prstGeom prst="parallelogram">
              <a:avLst/>
            </a:prstGeom>
          </p:spPr>
        </p:pic>
      </p:grpSp>
      <p:sp>
        <p:nvSpPr>
          <p:cNvPr id="8" name="Freeform 8"/>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本预案适用于全国范围内新型冠状病毒感染的肺炎疫情的防控工作。各级政府、有关部门、医疗卫生机构、企事业单位等应当参照本预案，结合实际情况制定相应的应急预案。</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24231" r="24231"/>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在党中央的集中统一领导下，各级政府按照分级分类的原则，全面负责新型冠状病毒感染的肺炎疫情防控工作。</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统一领导、分级负责</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坚持预防为主，全面做好疫情防控准备，做到早发现、早报告、早隔离、早治疗。</a:t>
            </a:r>
          </a:p>
        </p:txBody>
      </p:sp>
      <p:grpSp>
        <p:nvGrpSpPr>
          <p:cNvPr id="11" name="Group 11"/>
          <p:cNvGrpSpPr/>
          <p:nvPr/>
        </p:nvGrpSpPr>
        <p:grpSpPr>
          <a:xfrm>
            <a:off x="4343439" y="1390903"/>
            <a:ext cx="3535395" cy="975360"/>
            <a:chOff x="4343439" y="1390903"/>
            <a:chExt cx="3535395" cy="975360"/>
          </a:xfrm>
        </p:grpSpPr>
        <p:sp>
          <p:nvSpPr>
            <p:cNvPr id="12" name="AutoShape 12"/>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预防为主、常备不懈</a:t>
            </a:r>
          </a:p>
        </p:txBody>
      </p:sp>
      <p:sp>
        <p:nvSpPr>
          <p:cNvPr id="16" name="AutoShape 16"/>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遵循相关法律法规，科学制定防控策略，精准实施各项防控措施。</a:t>
            </a:r>
          </a:p>
        </p:txBody>
      </p:sp>
      <p:sp>
        <p:nvSpPr>
          <p:cNvPr id="19" name="AutoShape 19"/>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依法科学、精准防控</a:t>
            </a:r>
          </a:p>
        </p:txBody>
      </p:sp>
      <p:sp>
        <p:nvSpPr>
          <p:cNvPr id="21" name="AutoShape 21"/>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加强部门间、地区间协调配合，广泛动员社会力量参与，形成防控合力。</a:t>
            </a:r>
          </a:p>
        </p:txBody>
      </p:sp>
      <p:sp>
        <p:nvSpPr>
          <p:cNvPr id="24" name="AutoShape 24"/>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联防联控、群防群控</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组织与协调</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设立疫情防控办公室</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负责日常事务处理，包括疫情监测、信息收集与发布、物资调配等。</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建立专家组</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由医疗、疾控、科研等领域专家组成，为疫情防控提供专业建议和决策支持。</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成立疫情防控工作领导小组</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由政府主要领导担任组长，相关部门负责人为成员，负责统筹协调疫情防控工作。</a:t>
            </a:r>
          </a:p>
        </p:txBody>
      </p:sp>
      <p:pic>
        <p:nvPicPr>
          <p:cNvPr id="12" name="Picture 12"/>
          <p:cNvPicPr>
            <a:picLocks noChangeAspect="1"/>
          </p:cNvPicPr>
          <p:nvPr/>
        </p:nvPicPr>
        <p:blipFill>
          <a:blip r:embed="rId3"/>
          <a:srcRect l="16667" r="16667"/>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政府</a:t>
            </a:r>
            <a:endParaRPr lang="en-US" sz="1100"/>
          </a:p>
        </p:txBody>
      </p:sp>
      <p:sp>
        <p:nvSpPr>
          <p:cNvPr id="5" name="AutoShape 5"/>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卫生健康部门</a:t>
            </a:r>
            <a:endParaRPr lang="en-US" sz="1100"/>
          </a:p>
        </p:txBody>
      </p:sp>
      <p:sp>
        <p:nvSpPr>
          <p:cNvPr id="6" name="AutoShape 6"/>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公安部门</a:t>
            </a:r>
            <a:endParaRPr lang="en-US" sz="1100"/>
          </a:p>
        </p:txBody>
      </p:sp>
      <p:sp>
        <p:nvSpPr>
          <p:cNvPr id="7" name="AutoShape 7"/>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交通部门</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职责分工</a:t>
              </a:r>
            </a:p>
          </p:txBody>
        </p:sp>
      </p:grpSp>
      <p:pic>
        <p:nvPicPr>
          <p:cNvPr id="30" name="Picture 30"/>
          <p:cNvPicPr>
            <a:picLocks noChangeAspect="1"/>
          </p:cNvPicPr>
          <p:nvPr/>
        </p:nvPicPr>
        <p:blipFill>
          <a:blip r:embed="rId3"/>
          <a:srcRect l="14585" r="14585"/>
          <a:stretch>
            <a:fillRect/>
          </a:stretch>
        </p:blipFill>
        <p:spPr>
          <a:xfrm>
            <a:off x="892584" y="1337857"/>
            <a:ext cx="2465519" cy="2459823"/>
          </a:xfrm>
          <a:prstGeom prst="rect">
            <a:avLst/>
          </a:prstGeom>
        </p:spPr>
      </p:pic>
      <p:pic>
        <p:nvPicPr>
          <p:cNvPr id="31" name="Picture 31"/>
          <p:cNvPicPr>
            <a:picLocks noChangeAspect="1"/>
          </p:cNvPicPr>
          <p:nvPr/>
        </p:nvPicPr>
        <p:blipFill>
          <a:blip r:embed="rId4"/>
          <a:srcRect l="12413" r="12413"/>
          <a:stretch>
            <a:fillRect/>
          </a:stretch>
        </p:blipFill>
        <p:spPr>
          <a:xfrm>
            <a:off x="3570781" y="1337857"/>
            <a:ext cx="2465519" cy="2459823"/>
          </a:xfrm>
          <a:prstGeom prst="rect">
            <a:avLst/>
          </a:prstGeom>
        </p:spPr>
      </p:pic>
      <p:pic>
        <p:nvPicPr>
          <p:cNvPr id="32" name="Picture 32"/>
          <p:cNvPicPr>
            <a:picLocks noChangeAspect="1"/>
          </p:cNvPicPr>
          <p:nvPr/>
        </p:nvPicPr>
        <p:blipFill>
          <a:blip r:embed="rId5"/>
          <a:srcRect l="6441" r="6441"/>
          <a:stretch>
            <a:fillRect/>
          </a:stretch>
        </p:blipFill>
        <p:spPr>
          <a:xfrm>
            <a:off x="6248977" y="1337857"/>
            <a:ext cx="2465519" cy="2459823"/>
          </a:xfrm>
          <a:prstGeom prst="rect">
            <a:avLst/>
          </a:prstGeom>
        </p:spPr>
      </p:pic>
      <p:pic>
        <p:nvPicPr>
          <p:cNvPr id="33" name="Picture 33"/>
          <p:cNvPicPr>
            <a:picLocks noChangeAspect="1"/>
          </p:cNvPicPr>
          <p:nvPr/>
        </p:nvPicPr>
        <p:blipFill>
          <a:blip r:embed="rId6"/>
          <a:srcRect l="16589" r="16589"/>
          <a:stretch>
            <a:fillRect/>
          </a:stretch>
        </p:blipFill>
        <p:spPr>
          <a:xfrm>
            <a:off x="8927174" y="1337857"/>
            <a:ext cx="2465519" cy="2459823"/>
          </a:xfrm>
          <a:prstGeom prst="rect">
            <a:avLst/>
          </a:prstGeom>
        </p:spPr>
      </p:pic>
      <p:sp>
        <p:nvSpPr>
          <p:cNvPr id="34" name="AutoShape 34"/>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9" name="TextBox 39"/>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40" name="TextBox 40"/>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41" name="TextBox 41"/>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2" name="AutoShape 42"/>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负责制定和实施疫情防控政策，组织协调各部门开展防控工作，保障公共卫生安全。</a:t>
            </a:r>
            <a:endParaRPr lang="en-US" sz="1100"/>
          </a:p>
        </p:txBody>
      </p:sp>
      <p:sp>
        <p:nvSpPr>
          <p:cNvPr id="43" name="AutoShape 43"/>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负责疫情监测、病例报告、医疗救治和健康教育等工作，指导公众科学防护。</a:t>
            </a:r>
            <a:endParaRPr lang="en-US" sz="1100"/>
          </a:p>
        </p:txBody>
      </p:sp>
      <p:sp>
        <p:nvSpPr>
          <p:cNvPr id="44" name="AutoShape 44"/>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负责维护社会治安，协助卫生健康部门实施隔离措施，打击涉疫情违法犯罪行为。</a:t>
            </a:r>
            <a:endParaRPr lang="en-US" sz="1100"/>
          </a:p>
        </p:txBody>
      </p:sp>
      <p:sp>
        <p:nvSpPr>
          <p:cNvPr id="45" name="AutoShape 45"/>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负责保障交通运输畅通，协助做好交通检疫和转运患者等工作。</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2638" b="2638"/>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2638" b="2638"/>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2638" b="2638"/>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信息通报与发布</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建立疫情信息通报制度</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及时向相关部门和公众通报疫情信息，做到公开透明。</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加强信息审核把关</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确保信息准确无误，避免误导公众或造成恐慌。</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多渠道发布信息</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利用政府网站、新闻媒体、社交平台等多种渠道发布疫情信息和防控知识，提高公众知晓率。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应急响应措施</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3819" r="2381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40139" r="40139"/>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8437" r="38437"/>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各级医疗机构应按照相关规定，对符合新型冠状病毒感染的肺炎病例定义的疑似病例和确诊病例进行及时发现。</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病例发现</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一旦发现疑似病例或确诊病例，应立即向当地卫生健康行政部门报告，并按照规定程序逐级上报。</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报告制度</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病例发现与报告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接到病例报告后，疾控机构应迅速组织专业人员开展现场调查，了解病例基本情况，确定可能的感染来源和传播方式。</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根据现场调查结果，采取相应的控制措施，如隔离治疗、流行病学调查、疫点消毒等，以遏制疫情的传播。</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现场调查与处理</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现场处理</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现场调查</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医疗资源调配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根据疫情严重程度和医疗需求，合理调配医疗资源，确保疑似病例和确诊病例得到及时有效的救治。</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治疗方案制定</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根据国家卫生健康行政部门发布的诊疗方案，制定针对新型冠状病毒感染的肺炎的治疗方案，提高治愈率。</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31" r="25031"/>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医疗救治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https://d.book118.com/218036063115006044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A0E00"/>
      </a:lt1>
      <a:dk2>
        <a:srgbClr val="FFE8E1"/>
      </a:dk2>
      <a:lt2>
        <a:srgbClr val="000000"/>
      </a:lt2>
      <a:accent1>
        <a:srgbClr val="F85025"/>
      </a:accent1>
      <a:accent2>
        <a:srgbClr val="E93F36"/>
      </a:accent2>
      <a:accent3>
        <a:srgbClr val="C13300"/>
      </a:accent3>
      <a:accent4>
        <a:srgbClr val="FF498E"/>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2024-09-25T00:49:35.703</cp:lastPrinted>
  <dcterms:created xsi:type="dcterms:W3CDTF">2024-09-24T16:49:35Z</dcterms:created>
  <dcterms:modified xsi:type="dcterms:W3CDTF">2024-09-24T16:49:37Z</dcterms:modified>
</cp:coreProperties>
</file>