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00584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1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image" Target="../media/image3.emf" /><Relationship Id="rId4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5.emf" /><Relationship Id="rId3" Type="http://schemas.openxmlformats.org/officeDocument/2006/relationships/image" Target="../media/image6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7.emf" /><Relationship Id="rId3" Type="http://schemas.openxmlformats.org/officeDocument/2006/relationships/image" Target="../media/image8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Relationship Id="rId2" Type="http://schemas.openxmlformats.org/officeDocument/2006/relationships/image" Target="../media/image10.emf" /><Relationship Id="rId3" Type="http://schemas.openxmlformats.org/officeDocument/2006/relationships/image" Target="../media/image11.emf" /><Relationship Id="rId4" Type="http://schemas.openxmlformats.org/officeDocument/2006/relationships/image" Target="../media/image12.emf" /><Relationship Id="rId5" Type="http://schemas.openxmlformats.org/officeDocument/2006/relationships/image" Target="../media/image13.emf" /><Relationship Id="rId6" Type="http://schemas.openxmlformats.org/officeDocument/2006/relationships/image" Target="../media/image14.emf" /><Relationship Id="rId7" Type="http://schemas.openxmlformats.org/officeDocument/2006/relationships/image" Target="../media/image15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Relationship Id="rId2" Type="http://schemas.openxmlformats.org/officeDocument/2006/relationships/image" Target="../media/image16.emf" /><Relationship Id="rId3" Type="http://schemas.openxmlformats.org/officeDocument/2006/relationships/image" Target="../media/image17.emf" /><Relationship Id="rId4" Type="http://schemas.openxmlformats.org/officeDocument/2006/relationships/image" Target="../media/image18.emf" /><Relationship Id="rId5" Type="http://schemas.openxmlformats.org/officeDocument/2006/relationships/image" Target="../media/image19.emf" /><Relationship Id="rId6" Type="http://schemas.openxmlformats.org/officeDocument/2006/relationships/image" Target="../media/image20.emf" /><Relationship Id="rId7" Type="http://schemas.openxmlformats.org/officeDocument/2006/relationships/image" Target="../media/image21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2.emf" /><Relationship Id="rId3" Type="http://schemas.openxmlformats.org/officeDocument/2006/relationships/image" Target="../media/image23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4.emf" /><Relationship Id="rId3" Type="http://schemas.openxmlformats.org/officeDocument/2006/relationships/image" Target="../media/image25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10" Type="http://schemas.openxmlformats.org/officeDocument/2006/relationships/image" Target="../media/image34.emf" /><Relationship Id="rId11" Type="http://schemas.openxmlformats.org/officeDocument/2006/relationships/image" Target="../media/image35.emf" /><Relationship Id="rId2" Type="http://schemas.openxmlformats.org/officeDocument/2006/relationships/image" Target="../media/image26.emf" /><Relationship Id="rId3" Type="http://schemas.openxmlformats.org/officeDocument/2006/relationships/image" Target="../media/image27.emf" /><Relationship Id="rId4" Type="http://schemas.openxmlformats.org/officeDocument/2006/relationships/image" Target="../media/image28.emf" /><Relationship Id="rId5" Type="http://schemas.openxmlformats.org/officeDocument/2006/relationships/image" Target="../media/image29.emf" /><Relationship Id="rId6" Type="http://schemas.openxmlformats.org/officeDocument/2006/relationships/image" Target="../media/image30.emf" /><Relationship Id="rId7" Type="http://schemas.openxmlformats.org/officeDocument/2006/relationships/image" Target="../media/image31.emf" /><Relationship Id="rId8" Type="http://schemas.openxmlformats.org/officeDocument/2006/relationships/image" Target="../media/image32.emf" /><Relationship Id="rId9" Type="http://schemas.openxmlformats.org/officeDocument/2006/relationships/image" Target="../media/image33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40.emf" /><Relationship Id="rId3" Type="http://schemas.openxmlformats.org/officeDocument/2006/relationships/image" Target="../media/image41.emf" /><Relationship Id="rId4" Type="http://schemas.openxmlformats.org/officeDocument/2006/relationships/image" Target="../media/image42.emf" /><Relationship Id="rId5" Type="http://schemas.openxmlformats.org/officeDocument/2006/relationships/image" Target="../media/image43.emf" /><Relationship Id="rId6" Type="http://schemas.openxmlformats.org/officeDocument/2006/relationships/image" Target="../media/image44.emf" /><Relationship Id="rId7" Type="http://schemas.openxmlformats.org/officeDocument/2006/relationships/image" Target="../media/image45.emf" /></Relationships>
</file>

<file path=ppt/drawings/_rels/vmlDrawing1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46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buClrTx/>
              <a:buFontTx/>
              <a:buNone/>
              <a:defRPr sz="1200">
                <a:latin typeface="Arial"/>
              </a:defRPr>
            </a:lvl1pPr>
          </a:lstStyle>
          <a:p>
            <a:endParaRPr lang="en-US" altLang="zh-CN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FontTx/>
              <a:buNone/>
              <a:defRPr sz="1200">
                <a:latin typeface="Arial"/>
              </a:defRPr>
            </a:lvl1pPr>
          </a:lstStyle>
          <a:p>
            <a:endParaRPr lang="en-US" altLang="zh-CN"/>
          </a:p>
        </p:txBody>
      </p:sp>
      <p:sp>
        <p:nvSpPr>
          <p:cNvPr id="9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4400" y="685800"/>
            <a:ext cx="50292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buClrTx/>
              <a:buFontTx/>
              <a:buNone/>
              <a:defRPr sz="1200">
                <a:latin typeface="Arial"/>
              </a:defRPr>
            </a:lvl1pPr>
          </a:lstStyle>
          <a:p>
            <a:endParaRPr lang="en-US" altLang="zh-CN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FontTx/>
              <a:buNone/>
              <a:defRPr sz="1200">
                <a:latin typeface="Arial"/>
              </a:defRPr>
            </a:lvl1pPr>
          </a:lstStyle>
          <a:p>
            <a:fld id="{01C8D05B-D9E7-4125-8C79-08D6B02FD8D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803464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charset="-122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charset="-122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charset="-122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charset="-122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11225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11225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11225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11225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11225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9112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9112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9112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9112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204D7C2-AC08-4BA0-913C-52C28C916A6F}" type="slidenum">
              <a:rPr lang="zh-TW" altLang="en-US" sz="1200" smtClean="0">
                <a:latin typeface="Arial"/>
              </a:rPr>
              <a:pPr eaLnBrk="1" hangingPunct="1"/>
              <a:t>12</a:t>
            </a:fld>
            <a:endParaRPr lang="en-US" altLang="zh-TW" sz="1200" smtClean="0">
              <a:latin typeface="Arial"/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3925" y="685800"/>
            <a:ext cx="5030788" cy="3430588"/>
          </a:xfrm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6538" y="4343986"/>
            <a:ext cx="5024926" cy="4113046"/>
          </a:xfrm>
          <a:noFill/>
        </p:spPr>
        <p:txBody>
          <a:bodyPr/>
          <a:lstStyle/>
          <a:p>
            <a:pPr eaLnBrk="1" hangingPunct="1"/>
            <a:endParaRPr lang="en-US" smtClean="0">
              <a:latin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958A006E-A423-4021-B0E3-C79BF712AB26}" type="slidenum">
              <a:rPr lang="en-US" altLang="zh-CN"/>
              <a:t>13</a:t>
            </a:fld>
            <a:endParaRPr lang="en-US" altLang="zh-CN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576642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958A006E-A423-4021-B0E3-C79BF712AB26}" type="slidenum">
              <a:rPr lang="en-US" altLang="zh-CN"/>
              <a:t>14</a:t>
            </a:fld>
            <a:endParaRPr lang="en-US" altLang="zh-CN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57664284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43D7A-797E-486A-93AB-DFD213093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9EF4E-0258-4CED-85BC-7BE4A052F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B57A5-4CD2-4C58-AEA0-30C360C40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83C30-1A1D-4E5D-89D5-BC0467B29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34148-D823-4D80-B08E-480A8E081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845C8D-3292-4D90-9C16-964C1BA2F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C18E3-8E5D-48E2-A0ED-288BB1559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A19BE-13CC-4D90-A986-D018750B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2884C-7554-4158-9B2C-0164A7CF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A1BE3-C614-42CA-85FB-D8F513CC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55C96-2D53-4A91-9CCF-F1AB0676C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4380" y="2564904"/>
            <a:ext cx="8549640" cy="819527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4380" y="3670176"/>
            <a:ext cx="8549640" cy="550912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altLang="zh-CN" smtClean="0"/>
              <a:t>Click to edit Master subtitle style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E5A9-94F9-4C36-9A39-CEF3BB533F3F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73616" y="6356355"/>
            <a:ext cx="7920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endParaRPr lang="en-GB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08520" y="6356355"/>
            <a:ext cx="234696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BA45CCDC-F88B-44BB-96B4-416A9533012A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754380" y="3501008"/>
            <a:ext cx="854964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268504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656" y="116632"/>
            <a:ext cx="9793088" cy="562074"/>
          </a:xfrm>
        </p:spPr>
        <p:txBody>
          <a:bodyPr>
            <a:normAutofit/>
          </a:bodyPr>
          <a:lstStyle>
            <a:lvl1pPr algn="l">
              <a:defRPr sz="2000">
                <a:solidFill>
                  <a:srgbClr val="E97722"/>
                </a:solidFill>
              </a:defRPr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656" y="908720"/>
            <a:ext cx="9793088" cy="5217447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spcBef>
                <a:spcPts val="600"/>
              </a:spcBef>
              <a:buClr>
                <a:srgbClr val="E97722"/>
              </a:buClr>
              <a:defRPr sz="1200"/>
            </a:lvl1pPr>
            <a:lvl2pPr marL="720000" indent="-360000">
              <a:lnSpc>
                <a:spcPct val="100000"/>
              </a:lnSpc>
              <a:spcBef>
                <a:spcPts val="600"/>
              </a:spcBef>
              <a:buClr>
                <a:srgbClr val="E97722"/>
              </a:buClr>
              <a:defRPr sz="1200"/>
            </a:lvl2pPr>
            <a:lvl3pPr marL="1080000" indent="-360000">
              <a:lnSpc>
                <a:spcPct val="100000"/>
              </a:lnSpc>
              <a:spcBef>
                <a:spcPts val="600"/>
              </a:spcBef>
              <a:buClr>
                <a:srgbClr val="E97722"/>
              </a:buClr>
              <a:defRPr sz="1200"/>
            </a:lvl3pPr>
            <a:lvl4pPr marL="1440000" indent="-360000">
              <a:lnSpc>
                <a:spcPct val="100000"/>
              </a:lnSpc>
              <a:spcBef>
                <a:spcPts val="600"/>
              </a:spcBef>
              <a:buClr>
                <a:srgbClr val="E97722"/>
              </a:buClr>
              <a:defRPr sz="1200"/>
            </a:lvl4pPr>
            <a:lvl5pPr marL="1800000" indent="-360000">
              <a:lnSpc>
                <a:spcPct val="100000"/>
              </a:lnSpc>
              <a:spcBef>
                <a:spcPts val="600"/>
              </a:spcBef>
              <a:buClr>
                <a:srgbClr val="E97722"/>
              </a:buClr>
              <a:defRPr sz="1200"/>
            </a:lvl5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2656" y="6356355"/>
            <a:ext cx="2346960" cy="365125"/>
          </a:xfrm>
        </p:spPr>
        <p:txBody>
          <a:bodyPr anchor="ctr"/>
          <a:lstStyle/>
          <a:p>
            <a:fld id="{6F1181A0-AA06-4FB6-8A20-38780871F36E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50792" y="6453336"/>
            <a:ext cx="2346960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algn="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000" kern="1200" baseline="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BA45CCDC-F88B-44BB-96B4-416A9533012A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132656" y="764704"/>
            <a:ext cx="9793088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70575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4544" y="4406905"/>
            <a:ext cx="854964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4544" y="2906713"/>
            <a:ext cx="854964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25C04-1AAC-456B-9310-4FF74CE7F3F1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73616" y="6356355"/>
            <a:ext cx="7920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endParaRPr lang="en-GB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08520" y="6356355"/>
            <a:ext cx="234696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BA45CCDC-F88B-44BB-96B4-416A9533012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192884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3562" y="1600204"/>
            <a:ext cx="4894738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15943" y="1600204"/>
            <a:ext cx="4894739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0030C-2009-4675-A37B-65C56A723A91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773616" y="6356355"/>
            <a:ext cx="7920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endParaRPr lang="en-GB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208520" y="6356355"/>
            <a:ext cx="234696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BA45CCDC-F88B-44BB-96B4-416A9533012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8026305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274638"/>
            <a:ext cx="905256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2921" y="1535113"/>
            <a:ext cx="444420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1" y="2174875"/>
            <a:ext cx="444420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9530" y="1535113"/>
            <a:ext cx="444595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9530" y="2174875"/>
            <a:ext cx="444595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F9892-CA8F-49D1-A091-9F8F6D675B98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773616" y="6356355"/>
            <a:ext cx="7920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endParaRPr lang="en-GB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208520" y="6356355"/>
            <a:ext cx="234696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BA45CCDC-F88B-44BB-96B4-416A9533012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60048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BFD95-1A7D-4ABF-BD90-0708999A78E8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6" name="TextBox 5"/>
          <p:cNvSpPr txBox="1"/>
          <p:nvPr userDrawn="1"/>
        </p:nvSpPr>
        <p:spPr>
          <a:xfrm>
            <a:off x="1572816" y="1484784"/>
            <a:ext cx="66967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285750" indent="-285750" algn="l">
              <a:buClr>
                <a:srgbClr val="008000"/>
              </a:buClr>
              <a:buFont typeface="Arial" pitchFamily="34" charset="0"/>
              <a:buChar char="•"/>
            </a:pPr>
            <a:r>
              <a:rPr lang="en-US" altLang="zh-CN" sz="1600" b="1" smtClean="0"/>
              <a:t>Part 1</a:t>
            </a:r>
          </a:p>
          <a:p>
            <a:pPr marL="285750" indent="-285750" algn="l">
              <a:buClr>
                <a:srgbClr val="008000"/>
              </a:buClr>
              <a:buFont typeface="Arial" pitchFamily="34" charset="0"/>
              <a:buChar char="•"/>
            </a:pPr>
            <a:r>
              <a:rPr lang="en-US" altLang="zh-CN" sz="1600" b="1" smtClean="0"/>
              <a:t>Part 2</a:t>
            </a:r>
          </a:p>
          <a:p>
            <a:pPr marL="285750" indent="-285750" algn="l">
              <a:buClr>
                <a:srgbClr val="008000"/>
              </a:buClr>
              <a:buFont typeface="Arial" pitchFamily="34" charset="0"/>
              <a:buChar char="•"/>
            </a:pPr>
            <a:r>
              <a:rPr lang="en-US" altLang="zh-CN" sz="1600" b="1" smtClean="0"/>
              <a:t>Part 3</a:t>
            </a:r>
            <a:endParaRPr lang="zh-CN" altLang="en-US" sz="1600" b="1"/>
          </a:p>
        </p:txBody>
      </p:sp>
    </p:spTree>
    <p:extLst>
      <p:ext uri="{BB962C8B-B14F-4D97-AF65-F5344CB8AC3E}">
        <p14:creationId xmlns:p14="http://schemas.microsoft.com/office/powerpoint/2010/main" val="50460928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C466-8E12-44A6-8394-5C552412946C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773616" y="6356355"/>
            <a:ext cx="7920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endParaRPr lang="en-GB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208520" y="6356355"/>
            <a:ext cx="234696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BA45CCDC-F88B-44BB-96B4-416A9533012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5724482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3" y="273050"/>
            <a:ext cx="330914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2555" y="273052"/>
            <a:ext cx="5622925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2923" y="1435102"/>
            <a:ext cx="330914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B778E-75F4-42E6-9F4A-0A720FD9C6BF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773616" y="6356355"/>
            <a:ext cx="7920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endParaRPr lang="en-GB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208520" y="6356355"/>
            <a:ext cx="234696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BA45CCDC-F88B-44BB-96B4-416A9533012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8146142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517" y="4800600"/>
            <a:ext cx="603504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71517" y="612775"/>
            <a:ext cx="603504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1517" y="5367338"/>
            <a:ext cx="603504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7E3BE-0220-490E-80DD-5958C05D8ED7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773616" y="6356355"/>
            <a:ext cx="7920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endParaRPr lang="en-GB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208520" y="6356355"/>
            <a:ext cx="234696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BA45CCDC-F88B-44BB-96B4-416A9533012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912006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C895-A02A-4726-85A0-6F39EADB2D75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73616" y="6356355"/>
            <a:ext cx="7920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endParaRPr lang="en-GB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08520" y="6356355"/>
            <a:ext cx="234696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BA45CCDC-F88B-44BB-96B4-416A9533012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933282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022272" y="274639"/>
            <a:ext cx="2488407" cy="5851525"/>
          </a:xfrm>
        </p:spPr>
        <p:txBody>
          <a:bodyPr vert="eaVert"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3564" y="274639"/>
            <a:ext cx="7301071" cy="5851525"/>
          </a:xfrm>
        </p:spPr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C464A-5F3E-4489-BF95-0827AFD3DED7}" type="datetime1">
              <a:rPr lang="zh-CN" altLang="en-US" smtClean="0"/>
              <a:t>2014/11/19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73616" y="6356355"/>
            <a:ext cx="7920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endParaRPr lang="en-GB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08520" y="6356355"/>
            <a:ext cx="234696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BA45CCDC-F88B-44BB-96B4-416A9533012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445280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.xml" /><Relationship Id="rId13" Type="http://schemas.openxmlformats.org/officeDocument/2006/relationships/oleObject" Target="../embeddings/oleObject1.bin" TargetMode="Internal" /><Relationship Id="rId14" Type="http://schemas.openxmlformats.org/officeDocument/2006/relationships/image" Target="../media/image1.emf" /><Relationship Id="rId15" Type="http://schemas.openxmlformats.org/officeDocument/2006/relationships/vmlDrawing" Target="../drawings/vmlDrawing1.v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" name="Object 5" hidden="1"/>
          <p:cNvGraphicFramePr>
            <a:graphicFrameLocks noChangeAspect="1"/>
          </p:cNvGraphicFramePr>
          <p:nvPr userDrawn="1">
            <p:custDataLst>
              <p:tags r:id="rId12"/>
            </p:custDataLst>
            <p:extLst>
              <p:ext uri="{D42A27DB-BD31-4B8C-83A1-F6EECF244321}">
                <p14:modId xmlns:p14="http://schemas.microsoft.com/office/powerpoint/2010/main" val="207288664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13" imgW="270" imgH="270" progId="TCLayout.ActiveDocument.1">
                  <p:embed/>
                </p:oleObj>
              </mc:Choice>
              <mc:Fallback>
                <p:oleObj name="think-cell Slide" r:id="rId1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2920" y="274638"/>
            <a:ext cx="905256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2920" y="1600204"/>
            <a:ext cx="905256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02920" y="6356355"/>
            <a:ext cx="23469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200" kern="1200">
                <a:solidFill>
                  <a:schemeClr val="tx1">
                    <a:tint val="75000"/>
                  </a:schemeClr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fld id="{DBBB92B9-A53A-47D0-96A8-27F3672D221D}" type="datetime1">
              <a:rPr lang="zh-CN" altLang="en-US" smtClean="0"/>
              <a:t>2014/11/19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69551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Tahoma" panose="020b0604030504040204" pitchFamily="34" charset="0"/>
          <a:ea typeface="+mj-ea"/>
          <a:cs typeface="Tahoma" panose="020b0604030504040204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1200" kern="1200">
          <a:solidFill>
            <a:schemeClr val="tx1"/>
          </a:solidFill>
          <a:latin typeface="Tahoma" panose="020b0604030504040204" pitchFamily="34" charset="0"/>
          <a:ea typeface="+mn-ea"/>
          <a:cs typeface="Tahoma" panose="020b0604030504040204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200" kern="1200">
          <a:solidFill>
            <a:schemeClr val="tx1"/>
          </a:solidFill>
          <a:latin typeface="Tahoma" panose="020b0604030504040204" pitchFamily="34" charset="0"/>
          <a:ea typeface="+mn-ea"/>
          <a:cs typeface="Tahoma" panose="020b0604030504040204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200" kern="1200">
          <a:solidFill>
            <a:schemeClr val="tx1"/>
          </a:solidFill>
          <a:latin typeface="Tahoma" panose="020b0604030504040204" pitchFamily="34" charset="0"/>
          <a:ea typeface="+mn-ea"/>
          <a:cs typeface="Tahoma" panose="020b0604030504040204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200" kern="1200">
          <a:solidFill>
            <a:schemeClr val="tx1"/>
          </a:solidFill>
          <a:latin typeface="Tahoma" panose="020b0604030504040204" pitchFamily="34" charset="0"/>
          <a:ea typeface="+mn-ea"/>
          <a:cs typeface="Tahoma" panose="020b0604030504040204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200" kern="1200">
          <a:solidFill>
            <a:schemeClr val="tx1"/>
          </a:solidFill>
          <a:latin typeface="Tahoma" panose="020b0604030504040204" pitchFamily="34" charset="0"/>
          <a:ea typeface="+mn-ea"/>
          <a:cs typeface="Tahoma" panose="020b060403050404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oleObject" Target="../embeddings/oleObject4.bin" TargetMode="Internal" /><Relationship Id="rId18" Type="http://schemas.openxmlformats.org/officeDocument/2006/relationships/image" Target="../media/image3.emf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tags" Target="../tags/tag14.xml" /><Relationship Id="rId21" Type="http://schemas.openxmlformats.org/officeDocument/2006/relationships/tags" Target="../tags/tag15.xml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oleObject" Target="../embeddings/oleObject5.bin" TargetMode="Internal" /><Relationship Id="rId3" Type="http://schemas.openxmlformats.org/officeDocument/2006/relationships/oleObject" Target="../embeddings/oleObject2.bin" TargetMode="Internal" /><Relationship Id="rId30" Type="http://schemas.openxmlformats.org/officeDocument/2006/relationships/image" Target="../media/image4.emf" /><Relationship Id="rId31" Type="http://schemas.openxmlformats.org/officeDocument/2006/relationships/tags" Target="../tags/tag23.xml" /><Relationship Id="rId32" Type="http://schemas.openxmlformats.org/officeDocument/2006/relationships/tags" Target="../tags/tag24.xml" /><Relationship Id="rId33" Type="http://schemas.openxmlformats.org/officeDocument/2006/relationships/tags" Target="../tags/tag25.xml" /><Relationship Id="rId34" Type="http://schemas.openxmlformats.org/officeDocument/2006/relationships/tags" Target="../tags/tag26.xml" /><Relationship Id="rId35" Type="http://schemas.openxmlformats.org/officeDocument/2006/relationships/tags" Target="../tags/tag27.xml" /><Relationship Id="rId36" Type="http://schemas.openxmlformats.org/officeDocument/2006/relationships/tags" Target="../tags/tag28.xml" /><Relationship Id="rId37" Type="http://schemas.openxmlformats.org/officeDocument/2006/relationships/tags" Target="../tags/tag29.xml" /><Relationship Id="rId38" Type="http://schemas.openxmlformats.org/officeDocument/2006/relationships/tags" Target="../tags/tag30.xml" /><Relationship Id="rId39" Type="http://schemas.openxmlformats.org/officeDocument/2006/relationships/tags" Target="../tags/tag31.xml" /><Relationship Id="rId4" Type="http://schemas.openxmlformats.org/officeDocument/2006/relationships/image" Target="../media/image1.emf" /><Relationship Id="rId40" Type="http://schemas.openxmlformats.org/officeDocument/2006/relationships/tags" Target="../tags/tag32.xml" /><Relationship Id="rId41" Type="http://schemas.openxmlformats.org/officeDocument/2006/relationships/vmlDrawing" Target="../drawings/vmlDrawing2.v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oleObject" Target="../embeddings/oleObject3.bin" TargetMode="Internal" /><Relationship Id="rId8" Type="http://schemas.openxmlformats.org/officeDocument/2006/relationships/image" Target="../media/image2.emf" /><Relationship Id="rId9" Type="http://schemas.openxmlformats.org/officeDocument/2006/relationships/tags" Target="../tags/tag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.xml" /><Relationship Id="rId3" Type="http://schemas.openxmlformats.org/officeDocument/2006/relationships/oleObject" Target="../embeddings/oleObject6.bin" TargetMode="Internal" /><Relationship Id="rId4" Type="http://schemas.openxmlformats.org/officeDocument/2006/relationships/image" Target="../media/image1.emf" /><Relationship Id="rId5" Type="http://schemas.openxmlformats.org/officeDocument/2006/relationships/vmlDrawing" Target="../drawings/vmlDrawing3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tags" Target="../tags/tag42.xml" /><Relationship Id="rId13" Type="http://schemas.openxmlformats.org/officeDocument/2006/relationships/tags" Target="../tags/tag43.xml" /><Relationship Id="rId14" Type="http://schemas.openxmlformats.org/officeDocument/2006/relationships/tags" Target="../tags/tag44.xml" /><Relationship Id="rId15" Type="http://schemas.openxmlformats.org/officeDocument/2006/relationships/tags" Target="../tags/tag45.xml" /><Relationship Id="rId16" Type="http://schemas.openxmlformats.org/officeDocument/2006/relationships/tags" Target="../tags/tag46.xml" /><Relationship Id="rId17" Type="http://schemas.openxmlformats.org/officeDocument/2006/relationships/tags" Target="../tags/tag47.xml" /><Relationship Id="rId18" Type="http://schemas.openxmlformats.org/officeDocument/2006/relationships/tags" Target="../tags/tag48.xml" /><Relationship Id="rId19" Type="http://schemas.openxmlformats.org/officeDocument/2006/relationships/tags" Target="../tags/tag49.xml" /><Relationship Id="rId2" Type="http://schemas.openxmlformats.org/officeDocument/2006/relationships/tags" Target="../tags/tag34.xml" /><Relationship Id="rId20" Type="http://schemas.openxmlformats.org/officeDocument/2006/relationships/tags" Target="../tags/tag50.xml" /><Relationship Id="rId21" Type="http://schemas.openxmlformats.org/officeDocument/2006/relationships/tags" Target="../tags/tag51.xml" /><Relationship Id="rId22" Type="http://schemas.openxmlformats.org/officeDocument/2006/relationships/tags" Target="../tags/tag52.xml" /><Relationship Id="rId23" Type="http://schemas.openxmlformats.org/officeDocument/2006/relationships/vmlDrawing" Target="../drawings/vmlDrawing4.vml" /><Relationship Id="rId3" Type="http://schemas.openxmlformats.org/officeDocument/2006/relationships/oleObject" Target="../embeddings/oleObject7.bin" TargetMode="Internal" /><Relationship Id="rId4" Type="http://schemas.openxmlformats.org/officeDocument/2006/relationships/image" Target="../media/image1.emf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tags" Target="../tags/tag53.xml" /><Relationship Id="rId20" Type="http://schemas.openxmlformats.org/officeDocument/2006/relationships/tags" Target="../tags/tag67.xml" /><Relationship Id="rId21" Type="http://schemas.openxmlformats.org/officeDocument/2006/relationships/oleObject" Target="../embeddings/oleObject10.bin" TargetMode="Internal" /><Relationship Id="rId22" Type="http://schemas.openxmlformats.org/officeDocument/2006/relationships/image" Target="../media/image6.emf" /><Relationship Id="rId23" Type="http://schemas.openxmlformats.org/officeDocument/2006/relationships/tags" Target="../tags/tag68.xml" /><Relationship Id="rId24" Type="http://schemas.openxmlformats.org/officeDocument/2006/relationships/tags" Target="../tags/tag69.xml" /><Relationship Id="rId25" Type="http://schemas.openxmlformats.org/officeDocument/2006/relationships/tags" Target="../tags/tag70.xml" /><Relationship Id="rId26" Type="http://schemas.openxmlformats.org/officeDocument/2006/relationships/tags" Target="../tags/tag71.xml" /><Relationship Id="rId27" Type="http://schemas.openxmlformats.org/officeDocument/2006/relationships/tags" Target="../tags/tag72.xml" /><Relationship Id="rId28" Type="http://schemas.openxmlformats.org/officeDocument/2006/relationships/tags" Target="../tags/tag73.xml" /><Relationship Id="rId29" Type="http://schemas.openxmlformats.org/officeDocument/2006/relationships/tags" Target="../tags/tag74.xml" /><Relationship Id="rId3" Type="http://schemas.openxmlformats.org/officeDocument/2006/relationships/oleObject" Target="../embeddings/oleObject8.bin" TargetMode="Internal" /><Relationship Id="rId30" Type="http://schemas.openxmlformats.org/officeDocument/2006/relationships/tags" Target="../tags/tag75.xml" /><Relationship Id="rId31" Type="http://schemas.openxmlformats.org/officeDocument/2006/relationships/tags" Target="../tags/tag76.xml" /><Relationship Id="rId32" Type="http://schemas.openxmlformats.org/officeDocument/2006/relationships/tags" Target="../tags/tag77.xml" /><Relationship Id="rId33" Type="http://schemas.openxmlformats.org/officeDocument/2006/relationships/tags" Target="../tags/tag78.xml" /><Relationship Id="rId34" Type="http://schemas.openxmlformats.org/officeDocument/2006/relationships/tags" Target="../tags/tag79.xml" /><Relationship Id="rId35" Type="http://schemas.openxmlformats.org/officeDocument/2006/relationships/tags" Target="../tags/tag80.xml" /><Relationship Id="rId36" Type="http://schemas.openxmlformats.org/officeDocument/2006/relationships/tags" Target="../tags/tag81.xml" /><Relationship Id="rId37" Type="http://schemas.openxmlformats.org/officeDocument/2006/relationships/vmlDrawing" Target="../drawings/vmlDrawing5.vml" /><Relationship Id="rId4" Type="http://schemas.openxmlformats.org/officeDocument/2006/relationships/image" Target="../media/image1.emf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oleObject" Target="../embeddings/oleObject9.bin" TargetMode="Internal" /><Relationship Id="rId8" Type="http://schemas.openxmlformats.org/officeDocument/2006/relationships/image" Target="../media/image5.emf" /><Relationship Id="rId9" Type="http://schemas.openxmlformats.org/officeDocument/2006/relationships/tags" Target="../tags/tag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tags" Target="../tags/tag82.xml" /><Relationship Id="rId20" Type="http://schemas.openxmlformats.org/officeDocument/2006/relationships/oleObject" Target="../embeddings/oleObject13.bin" TargetMode="Internal" /><Relationship Id="rId21" Type="http://schemas.openxmlformats.org/officeDocument/2006/relationships/image" Target="../media/image8.emf" /><Relationship Id="rId22" Type="http://schemas.openxmlformats.org/officeDocument/2006/relationships/tags" Target="../tags/tag96.xml" /><Relationship Id="rId23" Type="http://schemas.openxmlformats.org/officeDocument/2006/relationships/tags" Target="../tags/tag97.xml" /><Relationship Id="rId24" Type="http://schemas.openxmlformats.org/officeDocument/2006/relationships/tags" Target="../tags/tag98.xml" /><Relationship Id="rId25" Type="http://schemas.openxmlformats.org/officeDocument/2006/relationships/tags" Target="../tags/tag99.xml" /><Relationship Id="rId26" Type="http://schemas.openxmlformats.org/officeDocument/2006/relationships/tags" Target="../tags/tag100.xml" /><Relationship Id="rId27" Type="http://schemas.openxmlformats.org/officeDocument/2006/relationships/tags" Target="../tags/tag101.xml" /><Relationship Id="rId28" Type="http://schemas.openxmlformats.org/officeDocument/2006/relationships/tags" Target="../tags/tag102.xml" /><Relationship Id="rId29" Type="http://schemas.openxmlformats.org/officeDocument/2006/relationships/tags" Target="../tags/tag103.xml" /><Relationship Id="rId3" Type="http://schemas.openxmlformats.org/officeDocument/2006/relationships/oleObject" Target="../embeddings/oleObject11.bin" TargetMode="Internal" /><Relationship Id="rId30" Type="http://schemas.openxmlformats.org/officeDocument/2006/relationships/tags" Target="../tags/tag104.xml" /><Relationship Id="rId31" Type="http://schemas.openxmlformats.org/officeDocument/2006/relationships/tags" Target="../tags/tag105.xml" /><Relationship Id="rId32" Type="http://schemas.openxmlformats.org/officeDocument/2006/relationships/tags" Target="../tags/tag106.xml" /><Relationship Id="rId33" Type="http://schemas.openxmlformats.org/officeDocument/2006/relationships/tags" Target="../tags/tag107.xml" /><Relationship Id="rId34" Type="http://schemas.openxmlformats.org/officeDocument/2006/relationships/tags" Target="../tags/tag108.xml" /><Relationship Id="rId35" Type="http://schemas.openxmlformats.org/officeDocument/2006/relationships/vmlDrawing" Target="../drawings/vmlDrawing6.vml" /><Relationship Id="rId4" Type="http://schemas.openxmlformats.org/officeDocument/2006/relationships/image" Target="../media/image1.emf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oleObject" Target="../embeddings/oleObject12.bin" TargetMode="Internal" /><Relationship Id="rId8" Type="http://schemas.openxmlformats.org/officeDocument/2006/relationships/image" Target="../media/image7.emf" /><Relationship Id="rId9" Type="http://schemas.openxmlformats.org/officeDocument/2006/relationships/tags" Target="../tags/tag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oleObject" Target="../embeddings/oleObject14.bin" TargetMode="Internal" /><Relationship Id="rId4" Type="http://schemas.openxmlformats.org/officeDocument/2006/relationships/image" Target="../media/image1.emf" /><Relationship Id="rId5" Type="http://schemas.openxmlformats.org/officeDocument/2006/relationships/vmlDrawing" Target="../drawings/vmlDrawing7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oleObject" Target="../embeddings/oleObject15.bin" TargetMode="Internal" /><Relationship Id="rId4" Type="http://schemas.openxmlformats.org/officeDocument/2006/relationships/image" Target="../media/image1.emf" /><Relationship Id="rId5" Type="http://schemas.openxmlformats.org/officeDocument/2006/relationships/vmlDrawing" Target="../drawings/vmlDrawing8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vmlDrawing" Target="../drawings/vmlDrawing9.vml" /><Relationship Id="rId3" Type="http://schemas.openxmlformats.org/officeDocument/2006/relationships/tags" Target="../tags/tag111.xml" /><Relationship Id="rId4" Type="http://schemas.openxmlformats.org/officeDocument/2006/relationships/oleObject" Target="../embeddings/oleObject16.bin" TargetMode="Internal" /><Relationship Id="rId5" Type="http://schemas.openxmlformats.org/officeDocument/2006/relationships/image" Target="../media/image1.emf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oleObject" Target="../embeddings/oleObject19.bin" TargetMode="Internal" /><Relationship Id="rId18" Type="http://schemas.openxmlformats.org/officeDocument/2006/relationships/image" Target="../media/image11.emf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oleObject" Target="../embeddings/oleObject20.bin" TargetMode="Internal" /><Relationship Id="rId21" Type="http://schemas.openxmlformats.org/officeDocument/2006/relationships/image" Target="../media/image12.emf" /><Relationship Id="rId22" Type="http://schemas.openxmlformats.org/officeDocument/2006/relationships/tags" Target="../tags/tag141.xml" /><Relationship Id="rId23" Type="http://schemas.openxmlformats.org/officeDocument/2006/relationships/tags" Target="../tags/tag142.xml" /><Relationship Id="rId24" Type="http://schemas.openxmlformats.org/officeDocument/2006/relationships/tags" Target="../tags/tag143.xml" /><Relationship Id="rId25" Type="http://schemas.openxmlformats.org/officeDocument/2006/relationships/tags" Target="../tags/tag144.xml" /><Relationship Id="rId26" Type="http://schemas.openxmlformats.org/officeDocument/2006/relationships/tags" Target="../tags/tag145.xml" /><Relationship Id="rId27" Type="http://schemas.openxmlformats.org/officeDocument/2006/relationships/tags" Target="../tags/tag146.xml" /><Relationship Id="rId28" Type="http://schemas.openxmlformats.org/officeDocument/2006/relationships/tags" Target="../tags/tag147.xml" /><Relationship Id="rId29" Type="http://schemas.openxmlformats.org/officeDocument/2006/relationships/oleObject" Target="../embeddings/oleObject21.bin" TargetMode="Internal" /><Relationship Id="rId3" Type="http://schemas.openxmlformats.org/officeDocument/2006/relationships/tags" Target="../tags/tag130.xml" /><Relationship Id="rId30" Type="http://schemas.openxmlformats.org/officeDocument/2006/relationships/image" Target="../media/image13.emf" /><Relationship Id="rId31" Type="http://schemas.openxmlformats.org/officeDocument/2006/relationships/tags" Target="../tags/tag148.xml" /><Relationship Id="rId32" Type="http://schemas.openxmlformats.org/officeDocument/2006/relationships/tags" Target="../tags/tag149.xml" /><Relationship Id="rId33" Type="http://schemas.openxmlformats.org/officeDocument/2006/relationships/tags" Target="../tags/tag150.xml" /><Relationship Id="rId34" Type="http://schemas.openxmlformats.org/officeDocument/2006/relationships/tags" Target="../tags/tag151.xml" /><Relationship Id="rId35" Type="http://schemas.openxmlformats.org/officeDocument/2006/relationships/tags" Target="../tags/tag152.xml" /><Relationship Id="rId36" Type="http://schemas.openxmlformats.org/officeDocument/2006/relationships/tags" Target="../tags/tag153.xml" /><Relationship Id="rId37" Type="http://schemas.openxmlformats.org/officeDocument/2006/relationships/tags" Target="../tags/tag154.xml" /><Relationship Id="rId38" Type="http://schemas.openxmlformats.org/officeDocument/2006/relationships/oleObject" Target="../embeddings/oleObject22.bin" TargetMode="Internal" /><Relationship Id="rId39" Type="http://schemas.openxmlformats.org/officeDocument/2006/relationships/image" Target="../media/image14.emf" /><Relationship Id="rId4" Type="http://schemas.openxmlformats.org/officeDocument/2006/relationships/oleObject" Target="../embeddings/oleObject17.bin" TargetMode="Internal" /><Relationship Id="rId40" Type="http://schemas.openxmlformats.org/officeDocument/2006/relationships/tags" Target="../tags/tag155.xml" /><Relationship Id="rId41" Type="http://schemas.openxmlformats.org/officeDocument/2006/relationships/oleObject" Target="../embeddings/oleObject23.bin" TargetMode="Internal" /><Relationship Id="rId42" Type="http://schemas.openxmlformats.org/officeDocument/2006/relationships/image" Target="../media/image15.emf" /><Relationship Id="rId43" Type="http://schemas.openxmlformats.org/officeDocument/2006/relationships/tags" Target="../tags/tag156.xml" /><Relationship Id="rId44" Type="http://schemas.openxmlformats.org/officeDocument/2006/relationships/tags" Target="../tags/tag157.xml" /><Relationship Id="rId45" Type="http://schemas.openxmlformats.org/officeDocument/2006/relationships/tags" Target="../tags/tag158.xml" /><Relationship Id="rId46" Type="http://schemas.openxmlformats.org/officeDocument/2006/relationships/tags" Target="../tags/tag159.xml" /><Relationship Id="rId47" Type="http://schemas.openxmlformats.org/officeDocument/2006/relationships/tags" Target="../tags/tag160.xml" /><Relationship Id="rId48" Type="http://schemas.openxmlformats.org/officeDocument/2006/relationships/vmlDrawing" Target="../drawings/vmlDrawing10.vml" /><Relationship Id="rId5" Type="http://schemas.openxmlformats.org/officeDocument/2006/relationships/image" Target="../media/image9.emf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oleObject" Target="../embeddings/oleObject18.bin" TargetMode="Internal" /><Relationship Id="rId9" Type="http://schemas.openxmlformats.org/officeDocument/2006/relationships/image" Target="../media/image10.e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oleObject" Target="../embeddings/oleObject26.bin" TargetMode="Internal" /><Relationship Id="rId17" Type="http://schemas.openxmlformats.org/officeDocument/2006/relationships/image" Target="../media/image17.emf" /><Relationship Id="rId18" Type="http://schemas.openxmlformats.org/officeDocument/2006/relationships/tags" Target="../tags/tag170.xml" /><Relationship Id="rId19" Type="http://schemas.openxmlformats.org/officeDocument/2006/relationships/oleObject" Target="../embeddings/oleObject27.bin" TargetMode="Internal" /><Relationship Id="rId2" Type="http://schemas.openxmlformats.org/officeDocument/2006/relationships/notesSlide" Target="../notesSlides/notesSlide3.xml" /><Relationship Id="rId20" Type="http://schemas.openxmlformats.org/officeDocument/2006/relationships/image" Target="../media/image18.emf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oleObject" Target="../embeddings/oleObject28.bin" TargetMode="Internal" /><Relationship Id="rId29" Type="http://schemas.openxmlformats.org/officeDocument/2006/relationships/image" Target="../media/image19.emf" /><Relationship Id="rId3" Type="http://schemas.openxmlformats.org/officeDocument/2006/relationships/tags" Target="../tags/tag161.xml" /><Relationship Id="rId30" Type="http://schemas.openxmlformats.org/officeDocument/2006/relationships/tags" Target="../tags/tag178.xml" /><Relationship Id="rId31" Type="http://schemas.openxmlformats.org/officeDocument/2006/relationships/tags" Target="../tags/tag179.xml" /><Relationship Id="rId32" Type="http://schemas.openxmlformats.org/officeDocument/2006/relationships/tags" Target="../tags/tag180.xml" /><Relationship Id="rId33" Type="http://schemas.openxmlformats.org/officeDocument/2006/relationships/tags" Target="../tags/tag181.xml" /><Relationship Id="rId34" Type="http://schemas.openxmlformats.org/officeDocument/2006/relationships/tags" Target="../tags/tag182.xml" /><Relationship Id="rId35" Type="http://schemas.openxmlformats.org/officeDocument/2006/relationships/tags" Target="../tags/tag183.xml" /><Relationship Id="rId36" Type="http://schemas.openxmlformats.org/officeDocument/2006/relationships/oleObject" Target="../embeddings/oleObject29.bin" TargetMode="Internal" /><Relationship Id="rId37" Type="http://schemas.openxmlformats.org/officeDocument/2006/relationships/image" Target="../media/image20.emf" /><Relationship Id="rId38" Type="http://schemas.openxmlformats.org/officeDocument/2006/relationships/tags" Target="../tags/tag184.xml" /><Relationship Id="rId39" Type="http://schemas.openxmlformats.org/officeDocument/2006/relationships/oleObject" Target="../embeddings/oleObject30.bin" TargetMode="Internal" /><Relationship Id="rId4" Type="http://schemas.openxmlformats.org/officeDocument/2006/relationships/oleObject" Target="../embeddings/oleObject24.bin" TargetMode="Internal" /><Relationship Id="rId40" Type="http://schemas.openxmlformats.org/officeDocument/2006/relationships/image" Target="../media/image21.emf" /><Relationship Id="rId41" Type="http://schemas.openxmlformats.org/officeDocument/2006/relationships/tags" Target="../tags/tag185.xml" /><Relationship Id="rId42" Type="http://schemas.openxmlformats.org/officeDocument/2006/relationships/tags" Target="../tags/tag186.xml" /><Relationship Id="rId43" Type="http://schemas.openxmlformats.org/officeDocument/2006/relationships/tags" Target="../tags/tag187.xml" /><Relationship Id="rId44" Type="http://schemas.openxmlformats.org/officeDocument/2006/relationships/tags" Target="../tags/tag188.xml" /><Relationship Id="rId45" Type="http://schemas.openxmlformats.org/officeDocument/2006/relationships/tags" Target="../tags/tag189.xml" /><Relationship Id="rId46" Type="http://schemas.openxmlformats.org/officeDocument/2006/relationships/tags" Target="../tags/tag190.xml" /><Relationship Id="rId47" Type="http://schemas.openxmlformats.org/officeDocument/2006/relationships/vmlDrawing" Target="../drawings/vmlDrawing11.vml" /><Relationship Id="rId5" Type="http://schemas.openxmlformats.org/officeDocument/2006/relationships/image" Target="../media/image9.emf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oleObject" Target="../embeddings/oleObject25.bin" TargetMode="Internal" /><Relationship Id="rId9" Type="http://schemas.openxmlformats.org/officeDocument/2006/relationships/image" Target="../media/image16.e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32.bin" TargetMode="Internal" /><Relationship Id="rId11" Type="http://schemas.openxmlformats.org/officeDocument/2006/relationships/image" Target="../media/image22.emf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91.xml" /><Relationship Id="rId20" Type="http://schemas.openxmlformats.org/officeDocument/2006/relationships/tags" Target="../tags/tag205.xml" /><Relationship Id="rId21" Type="http://schemas.openxmlformats.org/officeDocument/2006/relationships/oleObject" Target="../embeddings/oleObject33.bin" TargetMode="Internal" /><Relationship Id="rId22" Type="http://schemas.openxmlformats.org/officeDocument/2006/relationships/image" Target="../media/image23.emf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vmlDrawing" Target="../drawings/vmlDrawing12.vml" /><Relationship Id="rId3" Type="http://schemas.openxmlformats.org/officeDocument/2006/relationships/oleObject" Target="../embeddings/oleObject31.bin" TargetMode="Internal" /><Relationship Id="rId4" Type="http://schemas.openxmlformats.org/officeDocument/2006/relationships/image" Target="../media/image1.emf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11.xml" /><Relationship Id="rId20" Type="http://schemas.openxmlformats.org/officeDocument/2006/relationships/tags" Target="../tags/tag225.xml" /><Relationship Id="rId21" Type="http://schemas.openxmlformats.org/officeDocument/2006/relationships/oleObject" Target="../embeddings/oleObject36.bin" TargetMode="Internal" /><Relationship Id="rId22" Type="http://schemas.openxmlformats.org/officeDocument/2006/relationships/image" Target="../media/image25.emf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27" Type="http://schemas.openxmlformats.org/officeDocument/2006/relationships/tags" Target="../tags/tag230.xml" /><Relationship Id="rId28" Type="http://schemas.openxmlformats.org/officeDocument/2006/relationships/tags" Target="../tags/tag231.xml" /><Relationship Id="rId29" Type="http://schemas.openxmlformats.org/officeDocument/2006/relationships/tags" Target="../tags/tag232.xml" /><Relationship Id="rId3" Type="http://schemas.openxmlformats.org/officeDocument/2006/relationships/oleObject" Target="../embeddings/oleObject34.bin" TargetMode="Internal" /><Relationship Id="rId30" Type="http://schemas.openxmlformats.org/officeDocument/2006/relationships/tags" Target="../tags/tag233.xml" /><Relationship Id="rId31" Type="http://schemas.openxmlformats.org/officeDocument/2006/relationships/tags" Target="../tags/tag234.xml" /><Relationship Id="rId32" Type="http://schemas.openxmlformats.org/officeDocument/2006/relationships/tags" Target="../tags/tag235.xml" /><Relationship Id="rId33" Type="http://schemas.openxmlformats.org/officeDocument/2006/relationships/tags" Target="../tags/tag236.xml" /><Relationship Id="rId34" Type="http://schemas.openxmlformats.org/officeDocument/2006/relationships/vmlDrawing" Target="../drawings/vmlDrawing13.vml" /><Relationship Id="rId4" Type="http://schemas.openxmlformats.org/officeDocument/2006/relationships/image" Target="../media/image1.emf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oleObject" Target="../embeddings/oleObject35.bin" TargetMode="Internal" /><Relationship Id="rId8" Type="http://schemas.openxmlformats.org/officeDocument/2006/relationships/image" Target="../media/image24.emf" /><Relationship Id="rId9" Type="http://schemas.openxmlformats.org/officeDocument/2006/relationships/tags" Target="../tags/tag2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oleObject" Target="../embeddings/oleObject39.bin" TargetMode="Internal" /><Relationship Id="rId12" Type="http://schemas.openxmlformats.org/officeDocument/2006/relationships/image" Target="../media/image27.emf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oleObject" Target="../embeddings/oleObject40.bin" TargetMode="Internal" /><Relationship Id="rId16" Type="http://schemas.openxmlformats.org/officeDocument/2006/relationships/image" Target="../media/image28.emf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oleObject" Target="../embeddings/oleObject41.bin" TargetMode="Internal" /><Relationship Id="rId2" Type="http://schemas.openxmlformats.org/officeDocument/2006/relationships/tags" Target="../tags/tag237.xml" /><Relationship Id="rId20" Type="http://schemas.openxmlformats.org/officeDocument/2006/relationships/image" Target="../media/image29.emf" /><Relationship Id="rId21" Type="http://schemas.openxmlformats.org/officeDocument/2006/relationships/tags" Target="../tags/tag246.xml" /><Relationship Id="rId22" Type="http://schemas.openxmlformats.org/officeDocument/2006/relationships/tags" Target="../tags/tag247.xml" /><Relationship Id="rId23" Type="http://schemas.openxmlformats.org/officeDocument/2006/relationships/oleObject" Target="../embeddings/oleObject42.bin" TargetMode="Internal" /><Relationship Id="rId24" Type="http://schemas.openxmlformats.org/officeDocument/2006/relationships/image" Target="../media/image30.emf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oleObject" Target="../embeddings/oleObject43.bin" TargetMode="Internal" /><Relationship Id="rId28" Type="http://schemas.openxmlformats.org/officeDocument/2006/relationships/image" Target="../media/image31.emf" /><Relationship Id="rId29" Type="http://schemas.openxmlformats.org/officeDocument/2006/relationships/tags" Target="../tags/tag250.xml" /><Relationship Id="rId3" Type="http://schemas.openxmlformats.org/officeDocument/2006/relationships/oleObject" Target="../embeddings/oleObject37.bin" TargetMode="Internal" /><Relationship Id="rId30" Type="http://schemas.openxmlformats.org/officeDocument/2006/relationships/oleObject" Target="../embeddings/oleObject44.bin" TargetMode="Internal" /><Relationship Id="rId31" Type="http://schemas.openxmlformats.org/officeDocument/2006/relationships/image" Target="../media/image32.emf" /><Relationship Id="rId32" Type="http://schemas.openxmlformats.org/officeDocument/2006/relationships/tags" Target="../tags/tag251.xml" /><Relationship Id="rId33" Type="http://schemas.openxmlformats.org/officeDocument/2006/relationships/tags" Target="../tags/tag252.xml" /><Relationship Id="rId34" Type="http://schemas.openxmlformats.org/officeDocument/2006/relationships/oleObject" Target="../embeddings/oleObject45.bin" TargetMode="Internal" /><Relationship Id="rId35" Type="http://schemas.openxmlformats.org/officeDocument/2006/relationships/image" Target="../media/image33.emf" /><Relationship Id="rId36" Type="http://schemas.openxmlformats.org/officeDocument/2006/relationships/tags" Target="../tags/tag253.xml" /><Relationship Id="rId37" Type="http://schemas.openxmlformats.org/officeDocument/2006/relationships/tags" Target="../tags/tag254.xml" /><Relationship Id="rId38" Type="http://schemas.openxmlformats.org/officeDocument/2006/relationships/oleObject" Target="../embeddings/oleObject46.bin" TargetMode="Internal" /><Relationship Id="rId39" Type="http://schemas.openxmlformats.org/officeDocument/2006/relationships/image" Target="../media/image34.emf" /><Relationship Id="rId4" Type="http://schemas.openxmlformats.org/officeDocument/2006/relationships/image" Target="../media/image1.emf" /><Relationship Id="rId40" Type="http://schemas.openxmlformats.org/officeDocument/2006/relationships/tags" Target="../tags/tag255.xml" /><Relationship Id="rId41" Type="http://schemas.openxmlformats.org/officeDocument/2006/relationships/tags" Target="../tags/tag256.xml" /><Relationship Id="rId42" Type="http://schemas.openxmlformats.org/officeDocument/2006/relationships/oleObject" Target="../embeddings/oleObject47.bin" TargetMode="Internal" /><Relationship Id="rId43" Type="http://schemas.openxmlformats.org/officeDocument/2006/relationships/image" Target="../media/image35.emf" /><Relationship Id="rId44" Type="http://schemas.openxmlformats.org/officeDocument/2006/relationships/tags" Target="../tags/tag257.xml" /><Relationship Id="rId45" Type="http://schemas.openxmlformats.org/officeDocument/2006/relationships/vmlDrawing" Target="../drawings/vmlDrawing14.v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oleObject" Target="../embeddings/oleObject38.bin" TargetMode="Internal" /><Relationship Id="rId8" Type="http://schemas.openxmlformats.org/officeDocument/2006/relationships/image" Target="../media/image26.emf" /><Relationship Id="rId9" Type="http://schemas.openxmlformats.org/officeDocument/2006/relationships/tags" Target="../tags/tag24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oleObject" Target="../embeddings/oleObject49.bin" TargetMode="Internal" /><Relationship Id="rId12" Type="http://schemas.openxmlformats.org/officeDocument/2006/relationships/image" Target="../media/image40.emf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8.xml" /><Relationship Id="rId20" Type="http://schemas.openxmlformats.org/officeDocument/2006/relationships/oleObject" Target="../embeddings/oleObject50.bin" TargetMode="Internal" /><Relationship Id="rId21" Type="http://schemas.openxmlformats.org/officeDocument/2006/relationships/image" Target="../media/image41.emf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oleObject" Target="../embeddings/oleObject51.bin" TargetMode="Internal" /><Relationship Id="rId3" Type="http://schemas.openxmlformats.org/officeDocument/2006/relationships/oleObject" Target="../embeddings/oleObject48.bin" TargetMode="Internal" /><Relationship Id="rId30" Type="http://schemas.openxmlformats.org/officeDocument/2006/relationships/image" Target="../media/image42.emf" /><Relationship Id="rId31" Type="http://schemas.openxmlformats.org/officeDocument/2006/relationships/tags" Target="../tags/tag275.xml" /><Relationship Id="rId32" Type="http://schemas.openxmlformats.org/officeDocument/2006/relationships/tags" Target="../tags/tag276.xml" /><Relationship Id="rId33" Type="http://schemas.openxmlformats.org/officeDocument/2006/relationships/tags" Target="../tags/tag277.xml" /><Relationship Id="rId34" Type="http://schemas.openxmlformats.org/officeDocument/2006/relationships/tags" Target="../tags/tag278.xml" /><Relationship Id="rId35" Type="http://schemas.openxmlformats.org/officeDocument/2006/relationships/tags" Target="../tags/tag279.xml" /><Relationship Id="rId36" Type="http://schemas.openxmlformats.org/officeDocument/2006/relationships/tags" Target="../tags/tag280.xml" /><Relationship Id="rId37" Type="http://schemas.openxmlformats.org/officeDocument/2006/relationships/tags" Target="../tags/tag281.xml" /><Relationship Id="rId38" Type="http://schemas.openxmlformats.org/officeDocument/2006/relationships/oleObject" Target="../embeddings/oleObject52.bin" TargetMode="Internal" /><Relationship Id="rId39" Type="http://schemas.openxmlformats.org/officeDocument/2006/relationships/image" Target="../media/image43.emf" /><Relationship Id="rId4" Type="http://schemas.openxmlformats.org/officeDocument/2006/relationships/image" Target="../media/image1.emf" /><Relationship Id="rId40" Type="http://schemas.openxmlformats.org/officeDocument/2006/relationships/tags" Target="../tags/tag282.xml" /><Relationship Id="rId41" Type="http://schemas.openxmlformats.org/officeDocument/2006/relationships/tags" Target="../tags/tag283.xml" /><Relationship Id="rId42" Type="http://schemas.openxmlformats.org/officeDocument/2006/relationships/tags" Target="../tags/tag284.xml" /><Relationship Id="rId43" Type="http://schemas.openxmlformats.org/officeDocument/2006/relationships/oleObject" Target="../embeddings/oleObject53.bin" TargetMode="Internal" /><Relationship Id="rId44" Type="http://schemas.openxmlformats.org/officeDocument/2006/relationships/image" Target="../media/image44.emf" /><Relationship Id="rId45" Type="http://schemas.openxmlformats.org/officeDocument/2006/relationships/tags" Target="../tags/tag285.xml" /><Relationship Id="rId46" Type="http://schemas.openxmlformats.org/officeDocument/2006/relationships/tags" Target="../tags/tag286.xml" /><Relationship Id="rId47" Type="http://schemas.openxmlformats.org/officeDocument/2006/relationships/tags" Target="../tags/tag287.xml" /><Relationship Id="rId48" Type="http://schemas.openxmlformats.org/officeDocument/2006/relationships/oleObject" Target="../embeddings/oleObject54.bin" TargetMode="Internal" /><Relationship Id="rId49" Type="http://schemas.openxmlformats.org/officeDocument/2006/relationships/image" Target="../media/image45.emf" /><Relationship Id="rId5" Type="http://schemas.openxmlformats.org/officeDocument/2006/relationships/tags" Target="../tags/tag259.xml" /><Relationship Id="rId50" Type="http://schemas.openxmlformats.org/officeDocument/2006/relationships/tags" Target="../tags/tag288.xml" /><Relationship Id="rId51" Type="http://schemas.openxmlformats.org/officeDocument/2006/relationships/tags" Target="../tags/tag289.xml" /><Relationship Id="rId52" Type="http://schemas.openxmlformats.org/officeDocument/2006/relationships/tags" Target="../tags/tag290.xml" /><Relationship Id="rId53" Type="http://schemas.openxmlformats.org/officeDocument/2006/relationships/tags" Target="../tags/tag291.xml" /><Relationship Id="rId54" Type="http://schemas.openxmlformats.org/officeDocument/2006/relationships/tags" Target="../tags/tag292.xml" /><Relationship Id="rId55" Type="http://schemas.openxmlformats.org/officeDocument/2006/relationships/tags" Target="../tags/tag293.xml" /><Relationship Id="rId56" Type="http://schemas.openxmlformats.org/officeDocument/2006/relationships/vmlDrawing" Target="../drawings/vmlDrawing15.vml" /><Relationship Id="rId6" Type="http://schemas.openxmlformats.org/officeDocument/2006/relationships/image" Target="../media/image36.png" /><Relationship Id="rId7" Type="http://schemas.openxmlformats.org/officeDocument/2006/relationships/image" Target="../media/image37.png" /><Relationship Id="rId8" Type="http://schemas.openxmlformats.org/officeDocument/2006/relationships/image" Target="../media/image38.png" /><Relationship Id="rId9" Type="http://schemas.openxmlformats.org/officeDocument/2006/relationships/image" Target="../media/image3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14" Type="http://schemas.openxmlformats.org/officeDocument/2006/relationships/tags" Target="../tags/tag302.xml" /><Relationship Id="rId15" Type="http://schemas.openxmlformats.org/officeDocument/2006/relationships/tags" Target="../tags/tag303.xml" /><Relationship Id="rId16" Type="http://schemas.openxmlformats.org/officeDocument/2006/relationships/tags" Target="../tags/tag304.xml" /><Relationship Id="rId17" Type="http://schemas.openxmlformats.org/officeDocument/2006/relationships/tags" Target="../tags/tag305.xml" /><Relationship Id="rId18" Type="http://schemas.openxmlformats.org/officeDocument/2006/relationships/tags" Target="../tags/tag306.xml" /><Relationship Id="rId19" Type="http://schemas.openxmlformats.org/officeDocument/2006/relationships/tags" Target="../tags/tag307.xml" /><Relationship Id="rId2" Type="http://schemas.openxmlformats.org/officeDocument/2006/relationships/tags" Target="../tags/tag294.xml" /><Relationship Id="rId20" Type="http://schemas.openxmlformats.org/officeDocument/2006/relationships/tags" Target="../tags/tag308.xml" /><Relationship Id="rId21" Type="http://schemas.openxmlformats.org/officeDocument/2006/relationships/tags" Target="../tags/tag309.xml" /><Relationship Id="rId22" Type="http://schemas.openxmlformats.org/officeDocument/2006/relationships/tags" Target="../tags/tag310.xml" /><Relationship Id="rId23" Type="http://schemas.openxmlformats.org/officeDocument/2006/relationships/vmlDrawing" Target="../drawings/vmlDrawing16.vml" /><Relationship Id="rId3" Type="http://schemas.openxmlformats.org/officeDocument/2006/relationships/oleObject" Target="../embeddings/oleObject55.bin" TargetMode="Internal" /><Relationship Id="rId4" Type="http://schemas.openxmlformats.org/officeDocument/2006/relationships/image" Target="../media/image1.emf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oleObject" Target="../embeddings/oleObject56.bin" TargetMode="Internal" /><Relationship Id="rId8" Type="http://schemas.openxmlformats.org/officeDocument/2006/relationships/image" Target="../media/image46.emf" /><Relationship Id="rId9" Type="http://schemas.openxmlformats.org/officeDocument/2006/relationships/tags" Target="../tags/tag29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43061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 sz="3600" smtClean="0">
                <a:solidFill>
                  <a:srgbClr val="E97722"/>
                </a:solidFill>
              </a:rPr>
              <a:t>Comparison Study on Ganji and Wuba</a:t>
            </a:r>
            <a:endParaRPr lang="zh-CN" altLang="en-US" sz="3600">
              <a:solidFill>
                <a:srgbClr val="E97722"/>
              </a:solidFill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CN" smtClean="0"/>
              <a:t>Nov 19, 2014</a:t>
            </a:r>
            <a:endParaRPr lang="zh-CN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328474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2" name="Object 31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766829620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Rectangle 30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lang="zh-CN" altLang="en-US" sz="1000">
              <a:latin typeface="Tahoma"/>
              <a:cs typeface="Tahoma"/>
              <a:sym typeface="Tahom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Executive Summary (1/3)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656" y="764704"/>
            <a:ext cx="9793088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b="1" smtClean="0">
                <a:solidFill>
                  <a:schemeClr val="bg1">
                    <a:lumMod val="50000"/>
                  </a:schemeClr>
                </a:solidFill>
              </a:rPr>
              <a:t>Ganji is losing ground to </a:t>
            </a:r>
            <a:r>
              <a:rPr lang="en-US" altLang="zh-CN" b="1">
                <a:solidFill>
                  <a:schemeClr val="bg1">
                    <a:lumMod val="50000"/>
                  </a:schemeClr>
                </a:solidFill>
              </a:rPr>
              <a:t>Wuba on </a:t>
            </a:r>
            <a:r>
              <a:rPr lang="en-US" altLang="zh-CN" b="1" smtClean="0">
                <a:solidFill>
                  <a:schemeClr val="bg1">
                    <a:lumMod val="50000"/>
                  </a:schemeClr>
                </a:solidFill>
              </a:rPr>
              <a:t>mobile end traffic </a:t>
            </a:r>
          </a:p>
          <a:p>
            <a:r>
              <a:rPr lang="en-US" altLang="zh-CN" smtClean="0"/>
              <a:t>PC End Traffic: </a:t>
            </a:r>
          </a:p>
          <a:p>
            <a:pPr lvl="1"/>
            <a:r>
              <a:rPr lang="en-US" altLang="zh-CN" smtClean="0"/>
              <a:t>Ganji failed to further narrow the traffic gap with Wuba on PC in 2014, with the unique visitors (UV) gap with Ganji constant at around 20% short and PV gap around 30% short; </a:t>
            </a:r>
          </a:p>
          <a:p>
            <a:pPr lvl="1"/>
            <a:r>
              <a:rPr lang="en-US" altLang="zh-CN" smtClean="0"/>
              <a:t>In addition, Ganji shows total page views (PV) declining in the past months, while Wuba has maintained total PV, despite UV for both websites have declined YoY;</a:t>
            </a:r>
          </a:p>
          <a:p>
            <a:r>
              <a:rPr lang="en-US" altLang="zh-CN" smtClean="0"/>
              <a:t>Mobile End Traffic:</a:t>
            </a:r>
          </a:p>
          <a:p>
            <a:pPr lvl="1"/>
            <a:r>
              <a:rPr lang="en-US" altLang="zh-CN" smtClean="0"/>
              <a:t>According to Baidu, Wuba and Ganji have quite similar daily PV on WAP and Ganji is closing the gap with Wuba on WAP UV; though Ganji management claim to have higher total traffic than Wuba’s WAP portal;</a:t>
            </a:r>
          </a:p>
          <a:p>
            <a:pPr lvl="1"/>
            <a:r>
              <a:rPr lang="en-US" altLang="zh-CN" smtClean="0"/>
              <a:t>On mobile App, Ganji has a wide gap with Wuba and the Gap is getting wider; Ganji’s mobile App traffic now only stands at around 50% of Wuba’s, in terms of both UV and usage time;</a:t>
            </a:r>
          </a:p>
          <a:p>
            <a:r>
              <a:rPr lang="en-US" altLang="zh-CN" smtClean="0"/>
              <a:t>There is no sign that Ganji is closing the gap with Wuba in terms of overall traffic (after we rebased the traffic from 3</a:t>
            </a:r>
            <a:r>
              <a:rPr lang="en-US" altLang="zh-CN" baseline="30000" smtClean="0"/>
              <a:t>rd</a:t>
            </a:r>
            <a:r>
              <a:rPr lang="en-US" altLang="zh-CN" smtClean="0"/>
              <a:t> parties and Ganji’s internal data).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2</a:t>
            </a:fld>
            <a:endParaRPr lang="zh-CN" altLang="en-US"/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custDataLst>
              <p:tags r:id="rId6"/>
            </p:custDataLst>
            <p:extLst>
              <p:ext uri="{D42A27DB-BD31-4B8C-83A1-F6EECF244321}">
                <p14:modId xmlns:p14="http://schemas.microsoft.com/office/powerpoint/2010/main" val="2011348187"/>
              </p:ext>
            </p:extLst>
          </p:nvPr>
        </p:nvGraphicFramePr>
        <p:xfrm>
          <a:off x="152400" y="4572000"/>
          <a:ext cx="2581175" cy="1676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Chart" r:id="rId7" imgW="2581175" imgH="1676288" progId="MSGraph.Chart.8">
                  <p:embed/>
                </p:oleObj>
              </mc:Choice>
              <mc:Fallback>
                <p:oleObj name="Chart" r:id="rId7" imgW="2581175" imgH="1676288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52400" y="4572000"/>
                        <a:ext cx="2581175" cy="1676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>
            <p:custDataLst>
              <p:tags r:id="rId9"/>
            </p:custDataLst>
          </p:nvPr>
        </p:nvSpPr>
        <p:spPr bwMode="gray">
          <a:xfrm>
            <a:off x="2465388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EEF681E-73D6-4E22-A4DE-C8D3C627D38B}" type="datetime'''0''''9''''''''/''''''''''''1''''''''''''4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09/14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8" name="Rectangle 7"/>
          <p:cNvSpPr/>
          <p:nvPr>
            <p:custDataLst>
              <p:tags r:id="rId10"/>
            </p:custDataLst>
          </p:nvPr>
        </p:nvSpPr>
        <p:spPr bwMode="gray">
          <a:xfrm>
            <a:off x="1493838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E92C623-D5E6-4C28-91C2-1180E9377408}" type="datetime'''''''''''0''5''''/''''''''''''1''''''''4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05/14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7" name="Rectangle 6"/>
          <p:cNvSpPr/>
          <p:nvPr>
            <p:custDataLst>
              <p:tags r:id="rId11"/>
            </p:custDataLst>
          </p:nvPr>
        </p:nvSpPr>
        <p:spPr bwMode="gray">
          <a:xfrm>
            <a:off x="1008063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24DB4887-472A-4A98-8539-3092F42B076C}" type="datetime'''''''0''''''''''''''3''''''/''''''''''''''''1''''''''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03/14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9" name="Rectangle 8"/>
          <p:cNvSpPr/>
          <p:nvPr>
            <p:custDataLst>
              <p:tags r:id="rId12"/>
            </p:custDataLst>
          </p:nvPr>
        </p:nvSpPr>
        <p:spPr bwMode="gray">
          <a:xfrm>
            <a:off x="541338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F6F370A-96DF-4C8A-83B3-AAE6F4C9CDE4}" type="datetime'''''0''1''''''''/''''''''''''''''1''''''''''''''''4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01/14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12" name="Rectangle 11"/>
          <p:cNvSpPr/>
          <p:nvPr>
            <p:custDataLst>
              <p:tags r:id="rId13"/>
            </p:custDataLst>
          </p:nvPr>
        </p:nvSpPr>
        <p:spPr bwMode="gray">
          <a:xfrm>
            <a:off x="1970088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4D47E6E-EA97-42CE-B26C-BA3BAFC96FFC}" type="datetime'''''''0''''''''''''''''''''''''''''''''''''''7''''''''/1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07/14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15" name="Rectangle 14"/>
          <p:cNvSpPr/>
          <p:nvPr>
            <p:custDataLst>
              <p:tags r:id="rId14"/>
            </p:custDataLst>
          </p:nvPr>
        </p:nvSpPr>
        <p:spPr bwMode="auto">
          <a:xfrm>
            <a:off x="2730500" y="5219700"/>
            <a:ext cx="458788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7E405A2D-D584-441E-92DC-B42BDB4B3030}" type="datetime'''D''''''''ai''''l''y'' ''''P''''''''V''''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 algn="l">
                <a:spcBef>
                  <a:spcPct val="0"/>
                </a:spcBef>
              </a:pPr>
              <a:t>Daily PV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16" name="Rectangle 15"/>
          <p:cNvSpPr/>
          <p:nvPr>
            <p:custDataLst>
              <p:tags r:id="rId15"/>
            </p:custDataLst>
          </p:nvPr>
        </p:nvSpPr>
        <p:spPr bwMode="auto">
          <a:xfrm>
            <a:off x="2730500" y="5010150"/>
            <a:ext cx="471488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9B49C0B4-5DD9-4FBB-9AD3-BADC9F3AF374}" type="datetime'''Da''''''''''''''''''''''i''l''y'''''''''' ''U''''''V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 algn="l">
                <a:spcBef>
                  <a:spcPct val="0"/>
                </a:spcBef>
              </a:pPr>
              <a:t>Daily UV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29" name="Title 1"/>
          <p:cNvSpPr txBox="1"/>
          <p:nvPr/>
        </p:nvSpPr>
        <p:spPr>
          <a:xfrm>
            <a:off x="348680" y="4088185"/>
            <a:ext cx="2415257" cy="3987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100" b="1" smtClean="0"/>
              <a:t>PC Traffic - Ganji as % of Wuba (iResearch, Jan - Sep 2014)</a:t>
            </a:r>
            <a:endParaRPr lang="zh-CN" altLang="en-US" sz="1100" b="1"/>
          </a:p>
        </p:txBody>
      </p:sp>
      <p:sp>
        <p:nvSpPr>
          <p:cNvPr id="30" name="Title 1"/>
          <p:cNvSpPr txBox="1"/>
          <p:nvPr/>
        </p:nvSpPr>
        <p:spPr>
          <a:xfrm>
            <a:off x="3517032" y="4077072"/>
            <a:ext cx="2712544" cy="3987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100" b="1" smtClean="0"/>
              <a:t>WAP Traffic - Ganji as % of Wuba (Baidu, Jan - Sep 2014)</a:t>
            </a:r>
            <a:endParaRPr lang="zh-CN" altLang="en-US" sz="1100" b="1"/>
          </a:p>
        </p:txBody>
      </p:sp>
      <p:graphicFrame>
        <p:nvGraphicFramePr>
          <p:cNvPr id="33" name="Object 32"/>
          <p:cNvGraphicFramePr>
            <a:graphicFrameLocks noChangeAspect="1"/>
          </p:cNvGraphicFramePr>
          <p:nvPr>
            <p:custDataLst>
              <p:tags r:id="rId16"/>
            </p:custDataLst>
            <p:extLst>
              <p:ext uri="{D42A27DB-BD31-4B8C-83A1-F6EECF244321}">
                <p14:modId xmlns:p14="http://schemas.microsoft.com/office/powerpoint/2010/main" val="1344856160"/>
              </p:ext>
            </p:extLst>
          </p:nvPr>
        </p:nvGraphicFramePr>
        <p:xfrm>
          <a:off x="6591300" y="4572000"/>
          <a:ext cx="2638402" cy="1676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Chart" r:id="rId17" imgW="2638402" imgH="1676288" progId="MSGraph.Chart.8">
                  <p:embed/>
                </p:oleObj>
              </mc:Choice>
              <mc:Fallback>
                <p:oleObj name="Chart" r:id="rId17" imgW="2638402" imgH="1676288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6591300" y="4572000"/>
                        <a:ext cx="2638402" cy="1676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7" name="Rectangle 56"/>
          <p:cNvSpPr/>
          <p:nvPr>
            <p:custDataLst>
              <p:tags r:id="rId19"/>
            </p:custDataLst>
          </p:nvPr>
        </p:nvSpPr>
        <p:spPr bwMode="gray">
          <a:xfrm>
            <a:off x="6923088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79BD2B16-77EF-4313-833B-F5631F74316E}" type="datetime'''''''''0''1''''''''''''''''''''/1''''''''4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01/14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58" name="Rectangle 57"/>
          <p:cNvSpPr/>
          <p:nvPr>
            <p:custDataLst>
              <p:tags r:id="rId20"/>
            </p:custDataLst>
          </p:nvPr>
        </p:nvSpPr>
        <p:spPr bwMode="gray">
          <a:xfrm>
            <a:off x="7313613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7D95260-B4C6-4598-A858-16D6FF6EB402}" type="datetime'''''''0''''''3''''/''''1''''''''4''''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03/14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59" name="Rectangle 58"/>
          <p:cNvSpPr/>
          <p:nvPr>
            <p:custDataLst>
              <p:tags r:id="rId21"/>
            </p:custDataLst>
          </p:nvPr>
        </p:nvSpPr>
        <p:spPr bwMode="gray">
          <a:xfrm>
            <a:off x="7723188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12230504-3F5C-4E2E-A100-C68142930844}" type="datetime'0''''5''/''''''''''''''''''''''1''''''4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05/14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60" name="Rectangle 59"/>
          <p:cNvSpPr/>
          <p:nvPr>
            <p:custDataLst>
              <p:tags r:id="rId22"/>
            </p:custDataLst>
          </p:nvPr>
        </p:nvSpPr>
        <p:spPr bwMode="gray">
          <a:xfrm>
            <a:off x="8132763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F15C30E-7355-4186-8F8D-36ECE053153A}" type="datetime'''''''''''''''''''''''''07/''''''''''''''''''''1''4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07/14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62" name="Rectangle 61"/>
          <p:cNvSpPr/>
          <p:nvPr>
            <p:custDataLst>
              <p:tags r:id="rId23"/>
            </p:custDataLst>
          </p:nvPr>
        </p:nvSpPr>
        <p:spPr bwMode="gray">
          <a:xfrm>
            <a:off x="8951913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59B2ACA-FD10-490C-B4EF-8232F34A8D2E}" type="datetime'''''''''''''1''''''''''1''''/1''''''''''''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11/14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61" name="Rectangle 60"/>
          <p:cNvSpPr/>
          <p:nvPr>
            <p:custDataLst>
              <p:tags r:id="rId24"/>
            </p:custDataLst>
          </p:nvPr>
        </p:nvSpPr>
        <p:spPr bwMode="gray">
          <a:xfrm>
            <a:off x="8542338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75B02939-8977-4CA6-A9F8-14C272CCEAD4}" type="datetime'''''''''''''0''''''''''''''''''''''''9''''''''''''/1''4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09/14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cxnSp>
        <p:nvCxnSpPr>
          <p:cNvPr id="69" name="Straight Connector 68"/>
          <p:cNvCxnSpPr/>
          <p:nvPr>
            <p:custDataLst>
              <p:tags r:id="rId25"/>
            </p:custDataLst>
          </p:nvPr>
        </p:nvCxnSpPr>
        <p:spPr bwMode="auto">
          <a:xfrm flipH="1" flipV="1">
            <a:off x="8939213" y="5400675"/>
            <a:ext cx="42862" cy="101600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ectangle 44"/>
          <p:cNvSpPr/>
          <p:nvPr>
            <p:custDataLst>
              <p:tags r:id="rId26"/>
            </p:custDataLst>
          </p:nvPr>
        </p:nvSpPr>
        <p:spPr bwMode="auto">
          <a:xfrm>
            <a:off x="9007475" y="5426075"/>
            <a:ext cx="471488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42D06281-4652-44F8-9805-C179A92567B4}" type="datetime'''''''''D''''''''a''''''il''''''''''y'' ''''U''''V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 algn="l">
                <a:spcBef>
                  <a:spcPct val="0"/>
                </a:spcBef>
              </a:pPr>
              <a:t>Daily UV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44" name="Rectangle 43"/>
          <p:cNvSpPr/>
          <p:nvPr>
            <p:custDataLst>
              <p:tags r:id="rId27"/>
            </p:custDataLst>
          </p:nvPr>
        </p:nvSpPr>
        <p:spPr bwMode="auto">
          <a:xfrm>
            <a:off x="9007475" y="5070475"/>
            <a:ext cx="695325" cy="3048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F6344C32-9278-40E8-909C-8AAC440DF427}" type="datetime'''''''D''''a''i''''''''''ly ''U''''''''sage'''' &#10;T''im''''e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 algn="l">
                <a:spcBef>
                  <a:spcPct val="0"/>
                </a:spcBef>
              </a:pPr>
              <a:t>Daily Usage 
Time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46" name="Title 1"/>
          <p:cNvSpPr txBox="1"/>
          <p:nvPr/>
        </p:nvSpPr>
        <p:spPr>
          <a:xfrm>
            <a:off x="6794995" y="4088184"/>
            <a:ext cx="2770709" cy="3987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100" b="1" smtClean="0"/>
              <a:t>APP Traffic - Ganji as % of Wuba (Baidu, Jan - Sep 2014)</a:t>
            </a:r>
            <a:endParaRPr lang="zh-CN" altLang="en-US" sz="1100" b="1"/>
          </a:p>
        </p:txBody>
      </p:sp>
      <p:graphicFrame>
        <p:nvGraphicFramePr>
          <p:cNvPr id="70" name="Object 69"/>
          <p:cNvGraphicFramePr>
            <a:graphicFrameLocks noChangeAspect="1"/>
          </p:cNvGraphicFramePr>
          <p:nvPr>
            <p:custDataLst>
              <p:tags r:id="rId28"/>
            </p:custDataLst>
            <p:extLst>
              <p:ext uri="{D42A27DB-BD31-4B8C-83A1-F6EECF244321}">
                <p14:modId xmlns:p14="http://schemas.microsoft.com/office/powerpoint/2010/main" val="487695319"/>
              </p:ext>
            </p:extLst>
          </p:nvPr>
        </p:nvGraphicFramePr>
        <p:xfrm>
          <a:off x="3352800" y="4572000"/>
          <a:ext cx="2714525" cy="1676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Chart" r:id="rId29" imgW="2714525" imgH="1676288" progId="MSGraph.Chart.8">
                  <p:embed/>
                </p:oleObj>
              </mc:Choice>
              <mc:Fallback>
                <p:oleObj name="Chart" r:id="rId29" imgW="2714525" imgH="1676288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/>
                      <a:stretch>
                        <a:fillRect/>
                      </a:stretch>
                    </p:blipFill>
                    <p:spPr>
                      <a:xfrm>
                        <a:off x="3352800" y="4572000"/>
                        <a:ext cx="2714525" cy="1676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" name="Rectangle 72"/>
          <p:cNvSpPr/>
          <p:nvPr>
            <p:custDataLst>
              <p:tags r:id="rId31"/>
            </p:custDataLst>
          </p:nvPr>
        </p:nvSpPr>
        <p:spPr bwMode="gray">
          <a:xfrm>
            <a:off x="4551363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D528E98A-A292-46CF-BBF9-D871EC8CB4A6}" type="datetime'''''''05/''''1''''''''''''''4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05/14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75" name="Rectangle 74"/>
          <p:cNvSpPr/>
          <p:nvPr>
            <p:custDataLst>
              <p:tags r:id="rId32"/>
            </p:custDataLst>
          </p:nvPr>
        </p:nvSpPr>
        <p:spPr bwMode="gray">
          <a:xfrm>
            <a:off x="3751263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6A691462-821E-48D9-A10D-B670C3DEB06D}" type="datetime'''01''/1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01/14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74" name="Rectangle 73"/>
          <p:cNvSpPr/>
          <p:nvPr>
            <p:custDataLst>
              <p:tags r:id="rId33"/>
            </p:custDataLst>
          </p:nvPr>
        </p:nvSpPr>
        <p:spPr bwMode="gray">
          <a:xfrm>
            <a:off x="4151313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E363BD9E-1CF9-4202-A887-7D74AC747D7F}" type="datetime'0''''''''''''3''''''''''''/''14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03/14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71" name="Rectangle 70"/>
          <p:cNvSpPr/>
          <p:nvPr>
            <p:custDataLst>
              <p:tags r:id="rId34"/>
            </p:custDataLst>
          </p:nvPr>
        </p:nvSpPr>
        <p:spPr bwMode="gray">
          <a:xfrm>
            <a:off x="5380038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82AE7F8-4A1E-4CE7-B6D4-55B43D07C86D}" type="datetime'''''''''''''''''''''''''''''''''''0''''9''''/''''''''1''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09/14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72" name="Rectangle 71"/>
          <p:cNvSpPr/>
          <p:nvPr>
            <p:custDataLst>
              <p:tags r:id="rId35"/>
            </p:custDataLst>
          </p:nvPr>
        </p:nvSpPr>
        <p:spPr bwMode="gray">
          <a:xfrm>
            <a:off x="4960938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C962682-68EA-48DC-801F-7AD7A914BE53}" type="datetime'''''''0''''7''''''''''''''''''''''/''''''1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07/14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76" name="Rectangle 75"/>
          <p:cNvSpPr/>
          <p:nvPr>
            <p:custDataLst>
              <p:tags r:id="rId36"/>
            </p:custDataLst>
          </p:nvPr>
        </p:nvSpPr>
        <p:spPr bwMode="gray">
          <a:xfrm>
            <a:off x="5789613" y="61182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70D1BEE-92BF-4445-A06D-627B0107378A}" type="datetime'''''''''''''''11''''''''/''''''1''''''''''''4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11/14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cxnSp>
        <p:nvCxnSpPr>
          <p:cNvPr id="80" name="Straight Connector 79"/>
          <p:cNvCxnSpPr/>
          <p:nvPr>
            <p:custDataLst>
              <p:tags r:id="rId37"/>
            </p:custDataLst>
          </p:nvPr>
        </p:nvCxnSpPr>
        <p:spPr bwMode="auto">
          <a:xfrm flipH="1" flipV="1">
            <a:off x="5776913" y="5124450"/>
            <a:ext cx="42862" cy="77788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>
            <p:custDataLst>
              <p:tags r:id="rId38"/>
            </p:custDataLst>
          </p:nvPr>
        </p:nvCxnSpPr>
        <p:spPr bwMode="auto">
          <a:xfrm flipH="1">
            <a:off x="5776913" y="4999038"/>
            <a:ext cx="42862" cy="77788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Rectangle 77"/>
          <p:cNvSpPr/>
          <p:nvPr>
            <p:custDataLst>
              <p:tags r:id="rId39"/>
            </p:custDataLst>
          </p:nvPr>
        </p:nvSpPr>
        <p:spPr bwMode="auto">
          <a:xfrm>
            <a:off x="5845175" y="5126038"/>
            <a:ext cx="458788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9B356ADE-1884-4C53-AEF8-46611BCEF719}" type="datetime'Da''''''''''''''''''''il''y'''''' ''P''''''''V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Daily PV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79" name="Rectangle 78"/>
          <p:cNvSpPr/>
          <p:nvPr>
            <p:custDataLst>
              <p:tags r:id="rId40"/>
            </p:custDataLst>
          </p:nvPr>
        </p:nvSpPr>
        <p:spPr bwMode="auto">
          <a:xfrm>
            <a:off x="5845175" y="4922838"/>
            <a:ext cx="471488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A20DB90A-9322-42D3-AF9C-2C51DD5CECC8}" type="datetime'''''''''''''D''ai''''''''''''''ly'''''''''''''' ''''''''U''V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 algn="l">
                <a:spcBef>
                  <a:spcPct val="0"/>
                </a:spcBef>
              </a:pPr>
              <a:t>Daily UV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3780112128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Object 3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439090886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Content Placeholder 2"/>
          <p:cNvSpPr txBox="1"/>
          <p:nvPr/>
        </p:nvSpPr>
        <p:spPr>
          <a:xfrm>
            <a:off x="132656" y="4437113"/>
            <a:ext cx="6696744" cy="1944216"/>
          </a:xfrm>
          <a:prstGeom prst="rect">
            <a:avLst/>
          </a:prstGeom>
          <a:ln>
            <a:solidFill>
              <a:srgbClr val="E97722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–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–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»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0" indent="-360000" algn="just">
              <a:lnSpc>
                <a:spcPct val="120000"/>
              </a:lnSpc>
              <a:spcBef>
                <a:spcPct val="0"/>
              </a:spcBef>
              <a:buClr>
                <a:srgbClr val="E97722"/>
              </a:buClr>
              <a:buSzPct val="90000"/>
              <a:defRPr/>
            </a:pPr>
            <a:r>
              <a:rPr lang="en-US" altLang="zh-CN">
                <a:ea typeface="Tahoma" panose="020b0604030504040204" pitchFamily="34" charset="0"/>
              </a:rPr>
              <a:t>Among the major internet sectors whose target customers are SMEs, most companies choose direct-sales model, except </a:t>
            </a:r>
            <a:r>
              <a:rPr lang="en-US" altLang="zh-CN" smtClean="0">
                <a:ea typeface="Tahoma" panose="020b0604030504040204" pitchFamily="34" charset="0"/>
              </a:rPr>
              <a:t>for Baidu </a:t>
            </a:r>
            <a:r>
              <a:rPr lang="en-US" altLang="zh-CN">
                <a:ea typeface="Tahoma" panose="020b0604030504040204" pitchFamily="34" charset="0"/>
              </a:rPr>
              <a:t>and Alibaba (1688.com). The reasons that the two companies opt for agency model is: </a:t>
            </a:r>
          </a:p>
          <a:p>
            <a:pPr marL="720000" lvl="1" indent="-360000" algn="just">
              <a:lnSpc>
                <a:spcPct val="120000"/>
              </a:lnSpc>
              <a:spcBef>
                <a:spcPct val="0"/>
              </a:spcBef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  <a:defRPr/>
            </a:pPr>
            <a:r>
              <a:rPr lang="en-US" altLang="zh-CN" spc="-10">
                <a:ea typeface="Tahoma" panose="020b0604030504040204" pitchFamily="34" charset="0"/>
              </a:rPr>
              <a:t>Absolute market leading position increases bargaining power and facilitates management over agencies;</a:t>
            </a:r>
          </a:p>
          <a:p>
            <a:pPr marL="720000" lvl="1" indent="-360000" algn="just">
              <a:lnSpc>
                <a:spcPct val="120000"/>
              </a:lnSpc>
              <a:spcBef>
                <a:spcPct val="0"/>
              </a:spcBef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  <a:defRPr/>
            </a:pPr>
            <a:r>
              <a:rPr lang="en-US" altLang="zh-CN" spc="-10">
                <a:ea typeface="Tahoma" panose="020b0604030504040204" pitchFamily="34" charset="0"/>
              </a:rPr>
              <a:t>Products are widely accepted and easy to use. </a:t>
            </a:r>
            <a:r>
              <a:rPr lang="en-US" altLang="zh-CN" kern="0">
                <a:ea typeface="Tahoma" panose="020b0604030504040204" pitchFamily="34" charset="0"/>
              </a:rPr>
              <a:t>No need to innovate products through rapid client feedback;</a:t>
            </a:r>
          </a:p>
          <a:p>
            <a:pPr marL="720000" lvl="1" indent="-360000" algn="just">
              <a:lnSpc>
                <a:spcPct val="120000"/>
              </a:lnSpc>
              <a:spcBef>
                <a:spcPct val="0"/>
              </a:spcBef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  <a:defRPr/>
            </a:pPr>
            <a:r>
              <a:rPr lang="en-US" altLang="zh-CN" kern="0">
                <a:ea typeface="Tahoma" panose="020b0604030504040204" pitchFamily="34" charset="0"/>
              </a:rPr>
              <a:t>Their offerings are both with higher margin, which enables profit room for agencies</a:t>
            </a:r>
            <a:r>
              <a:rPr lang="en-US" altLang="zh-CN" kern="0" smtClean="0">
                <a:ea typeface="Tahoma" panose="020b0604030504040204" pitchFamily="34" charset="0"/>
              </a:rPr>
              <a:t>;</a:t>
            </a:r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1800"/>
              <a:t>Executive Summary </a:t>
            </a:r>
            <a:r>
              <a:rPr lang="en-US" altLang="zh-CN" sz="1800" smtClean="0"/>
              <a:t>(2/3</a:t>
            </a:r>
            <a:r>
              <a:rPr lang="en-US" altLang="zh-CN" sz="1800"/>
              <a:t>)</a:t>
            </a:r>
            <a:endParaRPr lang="zh-CN" altLang="en-US" sz="1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656" y="1124768"/>
            <a:ext cx="6696744" cy="3240335"/>
          </a:xfrm>
          <a:ln>
            <a:solidFill>
              <a:srgbClr val="E97722"/>
            </a:solidFill>
          </a:ln>
        </p:spPr>
        <p:txBody>
          <a:bodyPr anchor="ctr">
            <a:noAutofit/>
          </a:bodyPr>
          <a:lstStyle/>
          <a:p>
            <a:pPr marL="360000" indent="-360000" algn="just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Pct val="90000"/>
              <a:defRPr/>
            </a:pPr>
            <a:r>
              <a:rPr lang="en-US" altLang="zh-CN" spc="-10">
                <a:ea typeface="Tahoma" panose="020b0604030504040204" pitchFamily="34" charset="0"/>
              </a:rPr>
              <a:t>With very limited initial investment, </a:t>
            </a:r>
            <a:r>
              <a:rPr lang="en-US" altLang="zh-CN" spc="-10" smtClean="0">
                <a:ea typeface="Tahoma" panose="020b0604030504040204" pitchFamily="34" charset="0"/>
              </a:rPr>
              <a:t>Ganji uses agency channel to expand </a:t>
            </a:r>
            <a:r>
              <a:rPr lang="en-US" altLang="zh-CN" spc="-10">
                <a:ea typeface="Tahoma" panose="020b0604030504040204" pitchFamily="34" charset="0"/>
              </a:rPr>
              <a:t>business scale quickly, but there are some key disadvantages compared </a:t>
            </a:r>
            <a:r>
              <a:rPr lang="en-US" altLang="zh-CN" spc="-10" smtClean="0">
                <a:ea typeface="Tahoma" panose="020b0604030504040204" pitchFamily="34" charset="0"/>
              </a:rPr>
              <a:t>with direct </a:t>
            </a:r>
            <a:r>
              <a:rPr lang="en-US" altLang="zh-CN" spc="-10">
                <a:ea typeface="Tahoma" panose="020b0604030504040204" pitchFamily="34" charset="0"/>
              </a:rPr>
              <a:t>sales:</a:t>
            </a:r>
          </a:p>
          <a:p>
            <a:pPr lvl="1" algn="just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</a:pPr>
            <a:r>
              <a:rPr lang="en-US" altLang="zh-CN" b="1" spc="-10" smtClean="0">
                <a:ea typeface="Tahoma" panose="020b0604030504040204" pitchFamily="34" charset="0"/>
              </a:rPr>
              <a:t>Lower productivity and </a:t>
            </a:r>
            <a:r>
              <a:rPr lang="en-US" altLang="zh-CN" b="1" spc="-10">
                <a:ea typeface="Tahoma" panose="020b0604030504040204" pitchFamily="34" charset="0"/>
              </a:rPr>
              <a:t>profitability</a:t>
            </a:r>
            <a:r>
              <a:rPr lang="en-US" altLang="zh-CN" spc="-10">
                <a:ea typeface="Tahoma" panose="020b0604030504040204" pitchFamily="34" charset="0"/>
              </a:rPr>
              <a:t>. For direct sales,  </a:t>
            </a:r>
            <a:r>
              <a:rPr lang="en-US" altLang="zh-CN" smtClean="0">
                <a:ea typeface="Tahoma" panose="020b0604030504040204" pitchFamily="34" charset="0"/>
              </a:rPr>
              <a:t>sales </a:t>
            </a:r>
            <a:r>
              <a:rPr lang="en-US" altLang="zh-CN">
                <a:ea typeface="Tahoma" panose="020b0604030504040204" pitchFamily="34" charset="0"/>
              </a:rPr>
              <a:t>productivity is higher in terms of merchants </a:t>
            </a:r>
            <a:r>
              <a:rPr lang="en-US" altLang="zh-CN" smtClean="0">
                <a:ea typeface="Tahoma" panose="020b0604030504040204" pitchFamily="34" charset="0"/>
              </a:rPr>
              <a:t>conversion </a:t>
            </a:r>
            <a:r>
              <a:rPr lang="en-US" altLang="zh-CN">
                <a:ea typeface="Tahoma" panose="020b0604030504040204" pitchFamily="34" charset="0"/>
              </a:rPr>
              <a:t>due to more effective </a:t>
            </a:r>
            <a:r>
              <a:rPr lang="en-US" altLang="zh-CN" smtClean="0">
                <a:ea typeface="Tahoma" panose="020b0604030504040204" pitchFamily="34" charset="0"/>
              </a:rPr>
              <a:t>training and management; Additionally</a:t>
            </a:r>
            <a:r>
              <a:rPr lang="en-US" altLang="zh-CN">
                <a:ea typeface="Tahoma" panose="020b0604030504040204" pitchFamily="34" charset="0"/>
              </a:rPr>
              <a:t>, </a:t>
            </a:r>
            <a:r>
              <a:rPr lang="en-US" altLang="zh-CN" smtClean="0">
                <a:ea typeface="Tahoma" panose="020b0604030504040204" pitchFamily="34" charset="0"/>
              </a:rPr>
              <a:t>agencies </a:t>
            </a:r>
            <a:r>
              <a:rPr lang="en-US" altLang="zh-CN">
                <a:ea typeface="Tahoma" panose="020b0604030504040204" pitchFamily="34" charset="0"/>
              </a:rPr>
              <a:t>will skim a portion of </a:t>
            </a:r>
            <a:r>
              <a:rPr lang="en-US" altLang="zh-CN" smtClean="0">
                <a:ea typeface="Tahoma" panose="020b0604030504040204" pitchFamily="34" charset="0"/>
              </a:rPr>
              <a:t>profit along the distribution value chain, </a:t>
            </a:r>
            <a:r>
              <a:rPr lang="en-US" altLang="zh-CN">
                <a:ea typeface="Tahoma" panose="020b0604030504040204" pitchFamily="34" charset="0"/>
              </a:rPr>
              <a:t>further squeezing  the margin of classified sites.</a:t>
            </a:r>
          </a:p>
          <a:p>
            <a:pPr lvl="1" algn="just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</a:pPr>
            <a:r>
              <a:rPr lang="en-US" altLang="zh-CN" b="1" spc="-10">
                <a:ea typeface="Tahoma" panose="020b0604030504040204" pitchFamily="34" charset="0"/>
              </a:rPr>
              <a:t>Worse Merchant Experience. </a:t>
            </a:r>
            <a:r>
              <a:rPr lang="en-US" altLang="zh-CN">
                <a:ea typeface="Tahoma" panose="020b0604030504040204" pitchFamily="34" charset="0"/>
              </a:rPr>
              <a:t>58.com has a special after-sales team in each region, so clients can be looked after well, leading to a higher retention rate. However, agencies are less incentivized to provide after sales services, thus </a:t>
            </a:r>
            <a:r>
              <a:rPr lang="en-US" altLang="zh-CN" smtClean="0">
                <a:ea typeface="Tahoma" panose="020b0604030504040204" pitchFamily="34" charset="0"/>
              </a:rPr>
              <a:t>the merchants </a:t>
            </a:r>
            <a:r>
              <a:rPr lang="en-US" altLang="zh-CN">
                <a:ea typeface="Tahoma" panose="020b0604030504040204" pitchFamily="34" charset="0"/>
              </a:rPr>
              <a:t>churn rate is </a:t>
            </a:r>
            <a:r>
              <a:rPr lang="en-US" altLang="zh-CN" smtClean="0">
                <a:ea typeface="Tahoma" panose="020b0604030504040204" pitchFamily="34" charset="0"/>
              </a:rPr>
              <a:t>higher.</a:t>
            </a:r>
            <a:endParaRPr lang="en-US" altLang="zh-CN">
              <a:ea typeface="Tahoma" panose="020b0604030504040204" pitchFamily="34" charset="0"/>
            </a:endParaRPr>
          </a:p>
          <a:p>
            <a:pPr lvl="1" algn="just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</a:pPr>
            <a:r>
              <a:rPr lang="en-US" altLang="zh-CN" b="1" spc="-10">
                <a:ea typeface="Tahoma" panose="020b0604030504040204" pitchFamily="34" charset="0"/>
              </a:rPr>
              <a:t>Lack of O2O </a:t>
            </a:r>
            <a:r>
              <a:rPr lang="en-US" altLang="zh-CN" b="1" spc="-10" smtClean="0">
                <a:ea typeface="Tahoma" panose="020b0604030504040204" pitchFamily="34" charset="0"/>
              </a:rPr>
              <a:t>Cultivation. </a:t>
            </a:r>
            <a:r>
              <a:rPr lang="en-US" altLang="zh-CN">
                <a:ea typeface="Tahoma" panose="020b0604030504040204" pitchFamily="34" charset="0"/>
              </a:rPr>
              <a:t>Direct sales team have </a:t>
            </a:r>
            <a:r>
              <a:rPr lang="en-US" altLang="zh-CN" smtClean="0">
                <a:ea typeface="Tahoma" panose="020b0604030504040204" pitchFamily="34" charset="0"/>
              </a:rPr>
              <a:t>stronger </a:t>
            </a:r>
            <a:r>
              <a:rPr lang="en-US" altLang="zh-CN">
                <a:ea typeface="Tahoma" panose="020b0604030504040204" pitchFamily="34" charset="0"/>
              </a:rPr>
              <a:t>execution capabilities </a:t>
            </a:r>
            <a:r>
              <a:rPr lang="en-US" altLang="zh-CN" smtClean="0">
                <a:ea typeface="Tahoma" panose="020b0604030504040204" pitchFamily="34" charset="0"/>
              </a:rPr>
              <a:t>in co-working </a:t>
            </a:r>
            <a:r>
              <a:rPr lang="en-US" altLang="zh-CN">
                <a:ea typeface="Tahoma" panose="020b0604030504040204" pitchFamily="34" charset="0"/>
              </a:rPr>
              <a:t>with merchants, which are needed to </a:t>
            </a:r>
            <a:r>
              <a:rPr lang="en-US" altLang="zh-CN" smtClean="0">
                <a:ea typeface="Tahoma" panose="020b0604030504040204" pitchFamily="34" charset="0"/>
              </a:rPr>
              <a:t>introduce O2O </a:t>
            </a:r>
            <a:r>
              <a:rPr lang="en-US" altLang="zh-CN">
                <a:ea typeface="Tahoma" panose="020b0604030504040204" pitchFamily="34" charset="0"/>
              </a:rPr>
              <a:t>services. Agencies </a:t>
            </a:r>
            <a:r>
              <a:rPr lang="en-US" altLang="zh-CN" smtClean="0">
                <a:ea typeface="Tahoma" panose="020b0604030504040204" pitchFamily="34" charset="0"/>
              </a:rPr>
              <a:t>focus </a:t>
            </a:r>
            <a:r>
              <a:rPr lang="en-US" altLang="zh-CN">
                <a:ea typeface="Tahoma" panose="020b0604030504040204" pitchFamily="34" charset="0"/>
              </a:rPr>
              <a:t>on sales of lucrative standardized products </a:t>
            </a:r>
            <a:r>
              <a:rPr lang="en-US" altLang="zh-CN" smtClean="0">
                <a:ea typeface="Tahoma" panose="020b0604030504040204" pitchFamily="34" charset="0"/>
              </a:rPr>
              <a:t>but are </a:t>
            </a:r>
            <a:r>
              <a:rPr lang="en-US" altLang="zh-CN">
                <a:ea typeface="Tahoma" panose="020b0604030504040204" pitchFamily="34" charset="0"/>
              </a:rPr>
              <a:t>reluctant to cultivate O2O merchants </a:t>
            </a:r>
            <a:r>
              <a:rPr lang="en-US" altLang="zh-CN" smtClean="0">
                <a:ea typeface="Tahoma" panose="020b0604030504040204" pitchFamily="34" charset="0"/>
              </a:rPr>
              <a:t>which offers </a:t>
            </a:r>
            <a:r>
              <a:rPr lang="en-US" altLang="zh-CN">
                <a:ea typeface="Tahoma" panose="020b0604030504040204" pitchFamily="34" charset="0"/>
              </a:rPr>
              <a:t>very thin margin on the initial stage. </a:t>
            </a: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9" name="Oval 8"/>
          <p:cNvSpPr/>
          <p:nvPr/>
        </p:nvSpPr>
        <p:spPr>
          <a:xfrm>
            <a:off x="204688" y="1196776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1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04688" y="4509144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2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2" name="Content Placeholder 2"/>
          <p:cNvSpPr txBox="1"/>
          <p:nvPr/>
        </p:nvSpPr>
        <p:spPr>
          <a:xfrm>
            <a:off x="7333456" y="1124744"/>
            <a:ext cx="2592288" cy="5256584"/>
          </a:xfrm>
          <a:prstGeom prst="rect">
            <a:avLst/>
          </a:prstGeom>
          <a:ln>
            <a:solidFill>
              <a:srgbClr val="E97722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–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–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»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0" indent="-360000" algn="just">
              <a:spcBef>
                <a:spcPct val="40000"/>
              </a:spcBef>
              <a:buClr>
                <a:srgbClr val="E97722"/>
              </a:buClr>
              <a:buSzPct val="90000"/>
              <a:defRPr/>
            </a:pPr>
            <a:r>
              <a:rPr lang="en-US" altLang="zh-CN"/>
              <a:t>However, we do not think Ganji is well equipped with the above-mentioned three factors. Hence, we consider that </a:t>
            </a:r>
            <a:r>
              <a:rPr lang="en-US" altLang="zh-CN" b="1"/>
              <a:t>Ganji can benefit more from higher direct sales contribution in the long </a:t>
            </a:r>
            <a:r>
              <a:rPr lang="en-US" altLang="zh-CN" b="1" smtClean="0"/>
              <a:t>run</a:t>
            </a:r>
            <a:r>
              <a:rPr lang="en-US" altLang="zh-CN" smtClean="0"/>
              <a:t>.</a:t>
            </a:r>
            <a:endParaRPr lang="en-US" altLang="zh-CN"/>
          </a:p>
          <a:p>
            <a:pPr marL="720000" lvl="1" indent="-360000" algn="just">
              <a:spcBef>
                <a:spcPct val="40000"/>
              </a:spcBef>
              <a:buClr>
                <a:schemeClr val="accent1"/>
              </a:buClr>
              <a:buSzPct val="90000"/>
              <a:buFont typeface="Tahoma" panose="020b0604030504040204" pitchFamily="34" charset="0"/>
              <a:buChar char="−"/>
              <a:defRPr/>
            </a:pPr>
            <a:r>
              <a:rPr lang="en-US" altLang="zh-CN" kern="0"/>
              <a:t>Several Ganji’s tier-2 cites have reached similar gross revenue level to Guangzhou and Shenzhen. Changing these cities to direct sales will improve Ganji’s profitability in the long run;</a:t>
            </a:r>
          </a:p>
          <a:p>
            <a:pPr marL="720000" lvl="1" indent="-360000" algn="just">
              <a:spcBef>
                <a:spcPct val="40000"/>
              </a:spcBef>
              <a:buClr>
                <a:schemeClr val="accent1"/>
              </a:buClr>
              <a:buSzPct val="90000"/>
              <a:buFont typeface="Tahoma" panose="020b0604030504040204" pitchFamily="34" charset="0"/>
              <a:buChar char="−"/>
              <a:defRPr/>
            </a:pPr>
            <a:r>
              <a:rPr lang="en-US" altLang="zh-CN"/>
              <a:t>To well cultivate its O2O business in future, Ganji needs to have closer cooperation with offline merchants to manage the service standard.</a:t>
            </a:r>
            <a:endParaRPr lang="en-US" altLang="zh-CN" spc="-10"/>
          </a:p>
          <a:p>
            <a:pPr algn="just" fontAlgn="auto">
              <a:spcAft>
                <a:spcPct val="0"/>
              </a:spcAft>
            </a:pPr>
            <a:endParaRPr lang="zh-CN" altLang="en-US"/>
          </a:p>
        </p:txBody>
      </p:sp>
      <p:sp>
        <p:nvSpPr>
          <p:cNvPr id="13" name="Oval 12"/>
          <p:cNvSpPr/>
          <p:nvPr/>
        </p:nvSpPr>
        <p:spPr>
          <a:xfrm>
            <a:off x="7405464" y="1412800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3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5" name="Isosceles Triangle 4"/>
          <p:cNvSpPr/>
          <p:nvPr/>
        </p:nvSpPr>
        <p:spPr>
          <a:xfrm rot="5400000">
            <a:off x="4705140" y="3464980"/>
            <a:ext cx="4680568" cy="288032"/>
          </a:xfrm>
          <a:prstGeom prst="triangle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Title 1"/>
          <p:cNvSpPr txBox="1"/>
          <p:nvPr/>
        </p:nvSpPr>
        <p:spPr>
          <a:xfrm>
            <a:off x="132656" y="764704"/>
            <a:ext cx="9793088" cy="2810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  <a:buClrTx/>
              <a:buFontTx/>
            </a:pPr>
            <a:r>
              <a:rPr lang="en-US" altLang="zh-CN" sz="1200" b="1">
                <a:solidFill>
                  <a:schemeClr val="bg1">
                    <a:lumMod val="50000"/>
                  </a:schemeClr>
                </a:solidFill>
              </a:rPr>
              <a:t>Direct </a:t>
            </a:r>
            <a:r>
              <a:rPr lang="en-US" altLang="zh-CN" sz="1200" b="1" smtClean="0">
                <a:solidFill>
                  <a:schemeClr val="bg1">
                    <a:lumMod val="50000"/>
                  </a:schemeClr>
                </a:solidFill>
              </a:rPr>
              <a:t>sales model are superior in </a:t>
            </a:r>
            <a:r>
              <a:rPr lang="en-US" altLang="zh-CN" sz="1200" b="1">
                <a:solidFill>
                  <a:schemeClr val="bg1">
                    <a:lumMod val="50000"/>
                  </a:schemeClr>
                </a:solidFill>
              </a:rPr>
              <a:t>the </a:t>
            </a:r>
            <a:r>
              <a:rPr lang="en-US" altLang="zh-CN" sz="1200" b="1" smtClean="0">
                <a:solidFill>
                  <a:schemeClr val="bg1">
                    <a:lumMod val="50000"/>
                  </a:schemeClr>
                </a:solidFill>
              </a:rPr>
              <a:t>long run</a:t>
            </a:r>
            <a:endParaRPr lang="en-US" altLang="zh-CN" sz="1200" b="1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154776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Object 3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3956802601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1800"/>
              <a:t>Executive Summary </a:t>
            </a:r>
            <a:r>
              <a:rPr lang="en-US" altLang="zh-CN" sz="1800" smtClean="0"/>
              <a:t>(3/3</a:t>
            </a:r>
            <a:r>
              <a:rPr lang="en-US" altLang="zh-CN" sz="1800"/>
              <a:t>)</a:t>
            </a:r>
            <a:endParaRPr lang="zh-CN" altLang="en-US" sz="18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780683" y="2129796"/>
            <a:ext cx="1224136" cy="57600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Recruitment</a:t>
            </a:r>
            <a:endParaRPr lang="zh-CN" altLang="en-US" sz="1200" b="1">
              <a:solidFill>
                <a:schemeClr val="accent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Rectangle 14"/>
          <p:cNvSpPr/>
          <p:nvPr/>
        </p:nvSpPr>
        <p:spPr bwMode="auto">
          <a:xfrm>
            <a:off x="780683" y="2846752"/>
            <a:ext cx="1224136" cy="57600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Real Estate</a:t>
            </a:r>
            <a:endParaRPr lang="zh-CN" altLang="en-US" sz="1200" b="1">
              <a:solidFill>
                <a:schemeClr val="accent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780683" y="3563708"/>
            <a:ext cx="1224136" cy="57600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Local Service</a:t>
            </a:r>
            <a:endParaRPr lang="zh-CN" altLang="en-US" sz="1200" b="1">
              <a:solidFill>
                <a:schemeClr val="accent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Rectangle 16"/>
          <p:cNvSpPr/>
          <p:nvPr/>
        </p:nvSpPr>
        <p:spPr bwMode="auto">
          <a:xfrm>
            <a:off x="780683" y="1412840"/>
            <a:ext cx="1224136" cy="57600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Overall (Most Recent)</a:t>
            </a:r>
            <a:endParaRPr lang="zh-CN" altLang="en-US" sz="1200" b="1">
              <a:solidFill>
                <a:schemeClr val="accent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Pentagon 17"/>
          <p:cNvSpPr/>
          <p:nvPr/>
        </p:nvSpPr>
        <p:spPr bwMode="auto">
          <a:xfrm rot="16200000">
            <a:off x="-942751" y="2560291"/>
            <a:ext cx="2726833" cy="432000"/>
          </a:xfrm>
          <a:prstGeom prst="homePlate">
            <a:avLst>
              <a:gd name="adj" fmla="val 0"/>
            </a:avLst>
          </a:prstGeom>
          <a:solidFill>
            <a:srgbClr val="E97722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R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Merchants Feedback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19" name="Pentagon 18"/>
          <p:cNvSpPr/>
          <p:nvPr/>
        </p:nvSpPr>
        <p:spPr bwMode="auto">
          <a:xfrm rot="16200000">
            <a:off x="-551335" y="5102575"/>
            <a:ext cx="1944000" cy="432000"/>
          </a:xfrm>
          <a:prstGeom prst="homePlate">
            <a:avLst>
              <a:gd name="adj" fmla="val 0"/>
            </a:avLst>
          </a:prstGeom>
          <a:solidFill>
            <a:srgbClr val="E97722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R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Customers Feedback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20" name="Rectangle 19"/>
          <p:cNvSpPr/>
          <p:nvPr/>
        </p:nvSpPr>
        <p:spPr bwMode="auto">
          <a:xfrm>
            <a:off x="2188920" y="1124776"/>
            <a:ext cx="1328112" cy="28800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Wuba vs Ganji</a:t>
            </a:r>
            <a:endParaRPr lang="zh-CN" altLang="en-US" sz="1200" b="1">
              <a:solidFill>
                <a:schemeClr val="accent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Rectangle 20"/>
          <p:cNvSpPr/>
          <p:nvPr/>
        </p:nvSpPr>
        <p:spPr bwMode="auto">
          <a:xfrm>
            <a:off x="3733056" y="1124776"/>
            <a:ext cx="5832048" cy="28800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Conclusion and Comments</a:t>
            </a:r>
            <a:endParaRPr lang="zh-CN" altLang="en-US" sz="1200" b="1">
              <a:solidFill>
                <a:schemeClr val="accent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Oval 9"/>
          <p:cNvSpPr/>
          <p:nvPr>
            <p:custDataLst>
              <p:tags r:id="rId5"/>
            </p:custDataLst>
          </p:nvPr>
        </p:nvSpPr>
        <p:spPr bwMode="auto">
          <a:xfrm>
            <a:off x="2668588" y="2251075"/>
            <a:ext cx="333375" cy="3333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Arc 21"/>
          <p:cNvSpPr/>
          <p:nvPr>
            <p:custDataLst>
              <p:tags r:id="rId6"/>
            </p:custDataLst>
          </p:nvPr>
        </p:nvSpPr>
        <p:spPr bwMode="gray">
          <a:xfrm>
            <a:off x="2668589" y="2251075"/>
            <a:ext cx="333373" cy="333373"/>
          </a:xfrm>
          <a:prstGeom prst="arc">
            <a:avLst>
              <a:gd name="adj1" fmla="val 16200000"/>
              <a:gd name="adj2" fmla="val 5400000"/>
            </a:avLst>
          </a:prstGeom>
          <a:solidFill>
            <a:schemeClr val="tx1"/>
          </a:solidFill>
          <a:ln w="9525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Oval 22"/>
          <p:cNvSpPr/>
          <p:nvPr>
            <p:custDataLst>
              <p:tags r:id="rId7"/>
            </p:custDataLst>
          </p:nvPr>
        </p:nvSpPr>
        <p:spPr bwMode="auto">
          <a:xfrm>
            <a:off x="4117975" y="6497638"/>
            <a:ext cx="180975" cy="1809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Oval 24"/>
          <p:cNvSpPr/>
          <p:nvPr>
            <p:custDataLst>
              <p:tags r:id="rId8"/>
            </p:custDataLst>
          </p:nvPr>
        </p:nvSpPr>
        <p:spPr bwMode="auto">
          <a:xfrm>
            <a:off x="1428750" y="6497638"/>
            <a:ext cx="180975" cy="1809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Oval 27"/>
          <p:cNvSpPr/>
          <p:nvPr>
            <p:custDataLst>
              <p:tags r:id="rId9"/>
            </p:custDataLst>
          </p:nvPr>
        </p:nvSpPr>
        <p:spPr bwMode="auto">
          <a:xfrm>
            <a:off x="2725738" y="6497638"/>
            <a:ext cx="180975" cy="1809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Arc 30"/>
          <p:cNvSpPr/>
          <p:nvPr>
            <p:custDataLst>
              <p:tags r:id="rId10"/>
            </p:custDataLst>
          </p:nvPr>
        </p:nvSpPr>
        <p:spPr bwMode="gray">
          <a:xfrm>
            <a:off x="2725739" y="6497638"/>
            <a:ext cx="180973" cy="180973"/>
          </a:xfrm>
          <a:prstGeom prst="arc">
            <a:avLst>
              <a:gd name="adj1" fmla="val 16200000"/>
              <a:gd name="adj2" fmla="val 5400000"/>
            </a:avLst>
          </a:prstGeom>
          <a:solidFill>
            <a:schemeClr val="tx1"/>
          </a:solidFill>
          <a:ln w="9525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" name="Group 2"/>
          <p:cNvGrpSpPr/>
          <p:nvPr/>
        </p:nvGrpSpPr>
        <p:grpSpPr>
          <a:xfrm>
            <a:off x="1643063" y="6453188"/>
            <a:ext cx="3769225" cy="270000"/>
            <a:chOff x="465138" y="6453188"/>
            <a:chExt cx="3769225" cy="270000"/>
          </a:xfrm>
        </p:grpSpPr>
        <p:sp>
          <p:nvSpPr>
            <p:cNvPr id="27" name="Rectangle 26"/>
            <p:cNvSpPr/>
            <p:nvPr/>
          </p:nvSpPr>
          <p:spPr bwMode="auto">
            <a:xfrm>
              <a:off x="465138" y="6453188"/>
              <a:ext cx="1081088" cy="27000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en-US" altLang="zh-CN" sz="1000" smtClean="0">
                  <a:ea typeface="Tahoma" panose="020b0604030504040204" pitchFamily="34" charset="0"/>
                  <a:cs typeface="Tahoma" panose="020b0604030504040204" pitchFamily="34" charset="0"/>
                </a:rPr>
                <a:t>Favorable to Wuba</a:t>
              </a:r>
              <a:endParaRPr lang="zh-CN" altLang="en-US" sz="10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29" name="Rectangle 28"/>
            <p:cNvSpPr/>
            <p:nvPr/>
          </p:nvSpPr>
          <p:spPr bwMode="auto">
            <a:xfrm>
              <a:off x="1739901" y="6453188"/>
              <a:ext cx="1129060" cy="27000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en-US" altLang="zh-CN" sz="1000" smtClean="0">
                  <a:ea typeface="Tahoma" panose="020b0604030504040204" pitchFamily="34" charset="0"/>
                  <a:cs typeface="Tahoma" panose="020b0604030504040204" pitchFamily="34" charset="0"/>
                </a:rPr>
                <a:t>Equal Performance</a:t>
              </a:r>
              <a:endParaRPr lang="zh-CN" altLang="en-US" sz="10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30" name="Rectangle 29"/>
            <p:cNvSpPr/>
            <p:nvPr/>
          </p:nvSpPr>
          <p:spPr bwMode="auto">
            <a:xfrm>
              <a:off x="3154363" y="6453188"/>
              <a:ext cx="1080000" cy="27000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pPr algn="l">
                <a:spcBef>
                  <a:spcPct val="0"/>
                </a:spcBef>
                <a:buClrTx/>
              </a:pPr>
              <a:r>
                <a:rPr lang="en-US" altLang="zh-CN" sz="1000">
                  <a:ea typeface="Tahoma" panose="020b0604030504040204" pitchFamily="34" charset="0"/>
                  <a:cs typeface="Tahoma" panose="020b0604030504040204" pitchFamily="34" charset="0"/>
                </a:rPr>
                <a:t>Favorable to </a:t>
              </a:r>
              <a:r>
                <a:rPr lang="en-US" altLang="zh-CN" sz="1000" smtClean="0">
                  <a:ea typeface="Tahoma" panose="020b0604030504040204" pitchFamily="34" charset="0"/>
                  <a:cs typeface="Tahoma" panose="020b0604030504040204" pitchFamily="34" charset="0"/>
                </a:rPr>
                <a:t>Ganji</a:t>
              </a:r>
              <a:endParaRPr lang="zh-CN" altLang="en-US" sz="10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  <p:sp>
        <p:nvSpPr>
          <p:cNvPr id="33" name="Rectangle 3"/>
          <p:cNvSpPr txBox="1">
            <a:spLocks noChangeArrowheads="1"/>
          </p:cNvSpPr>
          <p:nvPr/>
        </p:nvSpPr>
        <p:spPr bwMode="gray">
          <a:xfrm>
            <a:off x="3733056" y="2129796"/>
            <a:ext cx="5832048" cy="576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r>
              <a:rPr lang="en-US" altLang="zh-CN" sz="12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Merchants believes that Wuba has more CVs sources (originated from larger traffic) and better experience (due to well management from direct sales).</a:t>
            </a:r>
          </a:p>
        </p:txBody>
      </p:sp>
      <p:cxnSp>
        <p:nvCxnSpPr>
          <p:cNvPr id="35" name="Straight Connector 34"/>
          <p:cNvCxnSpPr/>
          <p:nvPr/>
        </p:nvCxnSpPr>
        <p:spPr>
          <a:xfrm>
            <a:off x="2076872" y="2780928"/>
            <a:ext cx="7344000" cy="0"/>
          </a:xfrm>
          <a:prstGeom prst="line">
            <a:avLst/>
          </a:prstGeom>
          <a:ln>
            <a:solidFill>
              <a:schemeClr val="bg1">
                <a:lumMod val="75000"/>
                <a:alpha val="7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2076872" y="3513138"/>
            <a:ext cx="7344000" cy="0"/>
          </a:xfrm>
          <a:prstGeom prst="line">
            <a:avLst/>
          </a:prstGeom>
          <a:ln>
            <a:solidFill>
              <a:schemeClr val="bg1">
                <a:lumMod val="75000"/>
                <a:alpha val="7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2076872" y="2060848"/>
            <a:ext cx="7344000" cy="0"/>
          </a:xfrm>
          <a:prstGeom prst="line">
            <a:avLst/>
          </a:prstGeom>
          <a:ln>
            <a:solidFill>
              <a:schemeClr val="bg1">
                <a:lumMod val="75000"/>
                <a:alpha val="7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2076872" y="4293096"/>
            <a:ext cx="7344000" cy="0"/>
          </a:xfrm>
          <a:prstGeom prst="line">
            <a:avLst/>
          </a:prstGeom>
          <a:ln>
            <a:solidFill>
              <a:schemeClr val="bg1">
                <a:lumMod val="75000"/>
                <a:alpha val="7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al 38"/>
          <p:cNvSpPr/>
          <p:nvPr>
            <p:custDataLst>
              <p:tags r:id="rId11"/>
            </p:custDataLst>
          </p:nvPr>
        </p:nvSpPr>
        <p:spPr bwMode="auto">
          <a:xfrm>
            <a:off x="2668588" y="2967038"/>
            <a:ext cx="333375" cy="3333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Arc 39"/>
          <p:cNvSpPr/>
          <p:nvPr>
            <p:custDataLst>
              <p:tags r:id="rId12"/>
            </p:custDataLst>
          </p:nvPr>
        </p:nvSpPr>
        <p:spPr bwMode="gray">
          <a:xfrm>
            <a:off x="2668589" y="2967038"/>
            <a:ext cx="333373" cy="333373"/>
          </a:xfrm>
          <a:prstGeom prst="arc">
            <a:avLst>
              <a:gd name="adj1" fmla="val 16200000"/>
              <a:gd name="adj2" fmla="val 8100000"/>
            </a:avLst>
          </a:prstGeom>
          <a:solidFill>
            <a:schemeClr val="tx1"/>
          </a:solidFill>
          <a:ln w="9525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Oval 40"/>
          <p:cNvSpPr/>
          <p:nvPr>
            <p:custDataLst>
              <p:tags r:id="rId13"/>
            </p:custDataLst>
          </p:nvPr>
        </p:nvSpPr>
        <p:spPr bwMode="auto">
          <a:xfrm>
            <a:off x="2668588" y="3684588"/>
            <a:ext cx="333375" cy="3333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Arc 41"/>
          <p:cNvSpPr/>
          <p:nvPr>
            <p:custDataLst>
              <p:tags r:id="rId14"/>
            </p:custDataLst>
          </p:nvPr>
        </p:nvSpPr>
        <p:spPr bwMode="gray">
          <a:xfrm>
            <a:off x="2668589" y="3684588"/>
            <a:ext cx="333373" cy="333373"/>
          </a:xfrm>
          <a:prstGeom prst="arc">
            <a:avLst>
              <a:gd name="adj1" fmla="val 16200000"/>
              <a:gd name="adj2" fmla="val 13500000"/>
            </a:avLst>
          </a:prstGeom>
          <a:solidFill>
            <a:schemeClr val="tx1"/>
          </a:solidFill>
          <a:ln w="9525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Oval 42"/>
          <p:cNvSpPr/>
          <p:nvPr>
            <p:custDataLst>
              <p:tags r:id="rId15"/>
            </p:custDataLst>
          </p:nvPr>
        </p:nvSpPr>
        <p:spPr bwMode="auto">
          <a:xfrm>
            <a:off x="2668588" y="1533525"/>
            <a:ext cx="333375" cy="3333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Arc 43"/>
          <p:cNvSpPr/>
          <p:nvPr>
            <p:custDataLst>
              <p:tags r:id="rId16"/>
            </p:custDataLst>
          </p:nvPr>
        </p:nvSpPr>
        <p:spPr bwMode="gray">
          <a:xfrm>
            <a:off x="2668589" y="1533525"/>
            <a:ext cx="333373" cy="333373"/>
          </a:xfrm>
          <a:prstGeom prst="arc">
            <a:avLst>
              <a:gd name="adj1" fmla="val 16200000"/>
              <a:gd name="adj2" fmla="val 10800000"/>
            </a:avLst>
          </a:prstGeom>
          <a:solidFill>
            <a:schemeClr val="tx1"/>
          </a:solidFill>
          <a:ln w="9525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Rectangle 44"/>
          <p:cNvSpPr/>
          <p:nvPr/>
        </p:nvSpPr>
        <p:spPr bwMode="auto">
          <a:xfrm>
            <a:off x="780683" y="4324350"/>
            <a:ext cx="1224136" cy="57600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Recruitment</a:t>
            </a:r>
            <a:endParaRPr lang="zh-CN" altLang="en-US" sz="1200" b="1">
              <a:solidFill>
                <a:schemeClr val="accent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6" name="Rectangle 45"/>
          <p:cNvSpPr/>
          <p:nvPr/>
        </p:nvSpPr>
        <p:spPr bwMode="auto">
          <a:xfrm>
            <a:off x="780683" y="5030788"/>
            <a:ext cx="1224136" cy="57600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Real Estate</a:t>
            </a:r>
            <a:endParaRPr lang="zh-CN" altLang="en-US" sz="1200" b="1">
              <a:solidFill>
                <a:schemeClr val="accent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7" name="Rectangle 46"/>
          <p:cNvSpPr/>
          <p:nvPr/>
        </p:nvSpPr>
        <p:spPr bwMode="auto">
          <a:xfrm>
            <a:off x="780683" y="5734050"/>
            <a:ext cx="1224136" cy="57600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Local Service</a:t>
            </a:r>
            <a:endParaRPr lang="zh-CN" altLang="en-US" sz="1200" b="1">
              <a:solidFill>
                <a:schemeClr val="accent1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48" name="Straight Connector 47"/>
          <p:cNvCxnSpPr/>
          <p:nvPr/>
        </p:nvCxnSpPr>
        <p:spPr>
          <a:xfrm>
            <a:off x="2076872" y="4950833"/>
            <a:ext cx="7344000" cy="0"/>
          </a:xfrm>
          <a:prstGeom prst="line">
            <a:avLst/>
          </a:prstGeom>
          <a:ln>
            <a:solidFill>
              <a:schemeClr val="bg1">
                <a:lumMod val="75000"/>
                <a:alpha val="7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>
            <a:off x="2076872" y="5733256"/>
            <a:ext cx="7344000" cy="0"/>
          </a:xfrm>
          <a:prstGeom prst="line">
            <a:avLst/>
          </a:prstGeom>
          <a:ln>
            <a:solidFill>
              <a:schemeClr val="bg1">
                <a:lumMod val="75000"/>
                <a:alpha val="7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3"/>
          <p:cNvSpPr txBox="1">
            <a:spLocks noChangeArrowheads="1"/>
          </p:cNvSpPr>
          <p:nvPr/>
        </p:nvSpPr>
        <p:spPr bwMode="gray">
          <a:xfrm>
            <a:off x="3733056" y="2846388"/>
            <a:ext cx="5832048" cy="576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r>
              <a:rPr lang="en-US" altLang="zh-CN" sz="12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Real estate agencies now use both platform, but the renewal rate and ratings indicate that agents believe Wuba is a slightly more effective platform.</a:t>
            </a:r>
          </a:p>
        </p:txBody>
      </p:sp>
      <p:sp>
        <p:nvSpPr>
          <p:cNvPr id="52" name="Rectangle 3"/>
          <p:cNvSpPr txBox="1">
            <a:spLocks noChangeArrowheads="1"/>
          </p:cNvSpPr>
          <p:nvPr/>
        </p:nvSpPr>
        <p:spPr bwMode="gray">
          <a:xfrm>
            <a:off x="3733056" y="3563938"/>
            <a:ext cx="5832048" cy="576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r>
              <a:rPr lang="en-US" altLang="zh-CN" sz="12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Merchants can strongly feel that the ROI on Wuba platform is higher than Ganji; </a:t>
            </a:r>
          </a:p>
        </p:txBody>
      </p:sp>
      <p:sp>
        <p:nvSpPr>
          <p:cNvPr id="53" name="Rectangle 3"/>
          <p:cNvSpPr txBox="1">
            <a:spLocks noChangeArrowheads="1"/>
          </p:cNvSpPr>
          <p:nvPr/>
        </p:nvSpPr>
        <p:spPr bwMode="gray">
          <a:xfrm>
            <a:off x="3733056" y="4324986"/>
            <a:ext cx="5832048" cy="576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r>
              <a:rPr lang="en-US" altLang="zh-CN" sz="12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Wuba and Ganji have higher market share in low-income group, while Wuba have advantage than Ganji, mainly due to the traffic gap;</a:t>
            </a:r>
          </a:p>
        </p:txBody>
      </p:sp>
      <p:sp>
        <p:nvSpPr>
          <p:cNvPr id="54" name="Rectangle 3"/>
          <p:cNvSpPr txBox="1">
            <a:spLocks noChangeArrowheads="1"/>
          </p:cNvSpPr>
          <p:nvPr/>
        </p:nvSpPr>
        <p:spPr bwMode="gray">
          <a:xfrm>
            <a:off x="3733056" y="1412875"/>
            <a:ext cx="5832048" cy="576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r>
              <a:rPr lang="en-US" altLang="zh-CN" sz="12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Merchants survey in Oct 2014 indicates that Wuba performs better than Ganji in terms of ROI, renewal rate and merchant budget allocation; </a:t>
            </a:r>
          </a:p>
        </p:txBody>
      </p:sp>
      <p:sp>
        <p:nvSpPr>
          <p:cNvPr id="55" name="Oval 54"/>
          <p:cNvSpPr/>
          <p:nvPr>
            <p:custDataLst>
              <p:tags r:id="rId17"/>
            </p:custDataLst>
          </p:nvPr>
        </p:nvSpPr>
        <p:spPr bwMode="auto">
          <a:xfrm>
            <a:off x="2668588" y="4445000"/>
            <a:ext cx="333375" cy="3333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Arc 55"/>
          <p:cNvSpPr/>
          <p:nvPr>
            <p:custDataLst>
              <p:tags r:id="rId18"/>
            </p:custDataLst>
          </p:nvPr>
        </p:nvSpPr>
        <p:spPr bwMode="gray">
          <a:xfrm>
            <a:off x="2668589" y="4445000"/>
            <a:ext cx="333373" cy="333373"/>
          </a:xfrm>
          <a:prstGeom prst="arc">
            <a:avLst>
              <a:gd name="adj1" fmla="val 16200000"/>
              <a:gd name="adj2" fmla="val 8100000"/>
            </a:avLst>
          </a:prstGeom>
          <a:solidFill>
            <a:schemeClr val="tx1"/>
          </a:solidFill>
          <a:ln w="9525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Oval 56"/>
          <p:cNvSpPr/>
          <p:nvPr>
            <p:custDataLst>
              <p:tags r:id="rId19"/>
            </p:custDataLst>
          </p:nvPr>
        </p:nvSpPr>
        <p:spPr bwMode="auto">
          <a:xfrm>
            <a:off x="2668588" y="5151438"/>
            <a:ext cx="333375" cy="3333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Arc 57"/>
          <p:cNvSpPr/>
          <p:nvPr>
            <p:custDataLst>
              <p:tags r:id="rId20"/>
            </p:custDataLst>
          </p:nvPr>
        </p:nvSpPr>
        <p:spPr bwMode="gray">
          <a:xfrm>
            <a:off x="2668589" y="5151438"/>
            <a:ext cx="333373" cy="333373"/>
          </a:xfrm>
          <a:prstGeom prst="arc">
            <a:avLst>
              <a:gd name="adj1" fmla="val 16200000"/>
              <a:gd name="adj2" fmla="val 10800000"/>
            </a:avLst>
          </a:prstGeom>
          <a:solidFill>
            <a:schemeClr val="tx1"/>
          </a:solidFill>
          <a:ln w="9525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Oval 58"/>
          <p:cNvSpPr/>
          <p:nvPr>
            <p:custDataLst>
              <p:tags r:id="rId21"/>
            </p:custDataLst>
          </p:nvPr>
        </p:nvSpPr>
        <p:spPr bwMode="auto">
          <a:xfrm>
            <a:off x="2668588" y="5854700"/>
            <a:ext cx="333375" cy="3333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Arc 59"/>
          <p:cNvSpPr/>
          <p:nvPr>
            <p:custDataLst>
              <p:tags r:id="rId22"/>
            </p:custDataLst>
          </p:nvPr>
        </p:nvSpPr>
        <p:spPr bwMode="gray">
          <a:xfrm>
            <a:off x="2668589" y="5854700"/>
            <a:ext cx="333373" cy="333373"/>
          </a:xfrm>
          <a:prstGeom prst="arc">
            <a:avLst>
              <a:gd name="adj1" fmla="val 16200000"/>
              <a:gd name="adj2" fmla="val 13500000"/>
            </a:avLst>
          </a:prstGeom>
          <a:solidFill>
            <a:schemeClr val="tx1"/>
          </a:solidFill>
          <a:ln w="9525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Rectangle 3"/>
          <p:cNvSpPr txBox="1">
            <a:spLocks noChangeArrowheads="1"/>
          </p:cNvSpPr>
          <p:nvPr/>
        </p:nvSpPr>
        <p:spPr bwMode="gray">
          <a:xfrm>
            <a:off x="3733056" y="5030575"/>
            <a:ext cx="5832048" cy="576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r>
              <a:rPr lang="en-US" altLang="zh-CN" sz="12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Users feel that it is more convenient for them to use Wuba because of higher quality and quantity of listings  and better website function design.</a:t>
            </a:r>
          </a:p>
        </p:txBody>
      </p:sp>
      <p:sp>
        <p:nvSpPr>
          <p:cNvPr id="62" name="Rectangle 3"/>
          <p:cNvSpPr txBox="1">
            <a:spLocks noChangeArrowheads="1"/>
          </p:cNvSpPr>
          <p:nvPr/>
        </p:nvSpPr>
        <p:spPr bwMode="gray">
          <a:xfrm>
            <a:off x="3733056" y="5734050"/>
            <a:ext cx="5832048" cy="576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r>
              <a:rPr lang="en-US" altLang="zh-CN" sz="12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local services, Wuba leads Ganji around 10 ppts in terms of user penetration; in terms of user activeness, Wuba’s users are also more active than Ganji’s</a:t>
            </a:r>
            <a:r>
              <a:rPr lang="en-US" altLang="zh-CN" sz="12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</p:txBody>
      </p:sp>
      <p:sp>
        <p:nvSpPr>
          <p:cNvPr id="63" name="Title 1"/>
          <p:cNvSpPr txBox="1"/>
          <p:nvPr/>
        </p:nvSpPr>
        <p:spPr>
          <a:xfrm>
            <a:off x="132656" y="764704"/>
            <a:ext cx="9793088" cy="2810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  <a:buClrTx/>
              <a:buFontTx/>
            </a:pPr>
            <a:r>
              <a:rPr lang="en-US" altLang="zh-CN" sz="1200" b="1">
                <a:solidFill>
                  <a:schemeClr val="bg1">
                    <a:lumMod val="50000"/>
                  </a:schemeClr>
                </a:solidFill>
              </a:rPr>
              <a:t>Both merchants and customers prefer Wuba </a:t>
            </a:r>
            <a:r>
              <a:rPr lang="en-US" altLang="zh-CN" sz="1200" b="1" smtClean="0">
                <a:solidFill>
                  <a:schemeClr val="bg1">
                    <a:lumMod val="50000"/>
                  </a:schemeClr>
                </a:solidFill>
              </a:rPr>
              <a:t>over Ganji, especially  in real estate and local services sector</a:t>
            </a:r>
            <a:endParaRPr lang="en-US" altLang="zh-CN" sz="1200" b="1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453581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Table of Contents</a:t>
            </a:r>
            <a:endParaRPr lang="zh-CN" altLang="en-US"/>
          </a:p>
        </p:txBody>
      </p:sp>
      <p:sp>
        <p:nvSpPr>
          <p:cNvPr id="7" name="AutoShape 4"/>
          <p:cNvSpPr>
            <a:spLocks noChangeArrowheads="1"/>
          </p:cNvSpPr>
          <p:nvPr/>
        </p:nvSpPr>
        <p:spPr bwMode="gray">
          <a:xfrm>
            <a:off x="1360985" y="1727200"/>
            <a:ext cx="7412632" cy="460375"/>
          </a:xfrm>
          <a:prstGeom prst="roundRect">
            <a:avLst>
              <a:gd name="adj" fmla="val 394"/>
            </a:avLst>
          </a:prstGeom>
          <a:solidFill>
            <a:schemeClr val="bg1">
              <a:lumMod val="95000"/>
              <a:alpha val="88000"/>
            </a:schemeClr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gray">
          <a:xfrm>
            <a:off x="1700213" y="1697038"/>
            <a:ext cx="6734175" cy="14465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363538" lvl="0" indent="-363538">
              <a:lnSpc>
                <a:spcPct val="130000"/>
              </a:lnSpc>
              <a:spcBef>
                <a:spcPts val="600"/>
              </a:spcBef>
              <a:buClr>
                <a:srgbClr val="E97722"/>
              </a:buClr>
            </a:pPr>
            <a:r>
              <a:rPr lang="en-US" altLang="zh-CN" sz="2000" smtClean="0">
                <a:solidFill>
                  <a:srgbClr val="E9772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Ganji Is Losing Ground To Wuba on Mobile End Traffic  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rgbClr val="BDBDBD"/>
              </a:buClr>
            </a:pPr>
            <a:r>
              <a:rPr lang="en-US" altLang="zh-CN" sz="2000" kern="0" smtClean="0">
                <a:solidFill>
                  <a:srgbClr val="BDBDBD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Direct Sales Model Are Superior In the Long Run</a:t>
            </a:r>
            <a:endParaRPr lang="en-US" altLang="zh-CN" sz="2000" kern="0">
              <a:solidFill>
                <a:srgbClr val="BDBDBD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rgbClr val="BDBDBD"/>
              </a:buClr>
            </a:pPr>
            <a:r>
              <a:rPr lang="en-US" altLang="zh-CN" sz="2000" kern="0" smtClean="0">
                <a:solidFill>
                  <a:srgbClr val="BDBDBD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More Positive Merchants and User Feedback for Wuba</a:t>
            </a:r>
            <a:endParaRPr lang="en-US" altLang="zh-CN" sz="2000" kern="0">
              <a:solidFill>
                <a:srgbClr val="BDBDBD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67417157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Object 11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676828023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lang="zh-CN" altLang="en-US" sz="1000">
              <a:latin typeface="Tahoma"/>
              <a:cs typeface="Tahoma"/>
              <a:sym typeface="Tahom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3</a:t>
            </a:r>
            <a:r>
              <a:rPr lang="en-US" altLang="zh-CN" baseline="30000"/>
              <a:t>RD</a:t>
            </a:r>
            <a:r>
              <a:rPr lang="en-US" altLang="zh-CN"/>
              <a:t> Party Traffic </a:t>
            </a:r>
            <a:r>
              <a:rPr lang="en-US" altLang="zh-CN" smtClean="0"/>
              <a:t>- PC and WAP Traffic Comparison</a:t>
            </a:r>
            <a:endParaRPr lang="zh-CN" altLang="en-US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gray">
          <a:xfrm>
            <a:off x="60648" y="6597352"/>
            <a:ext cx="4863465" cy="2462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iResearch, Baidu,  estimate and analysis</a:t>
            </a:r>
            <a:endParaRPr lang="en-US" altLang="zh-CN" sz="1000" i="1"/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custDataLst>
              <p:tags r:id="rId6"/>
            </p:custDataLst>
            <p:extLst>
              <p:ext uri="{D42A27DB-BD31-4B8C-83A1-F6EECF244321}">
                <p14:modId xmlns:p14="http://schemas.microsoft.com/office/powerpoint/2010/main" val="1693332965"/>
              </p:ext>
            </p:extLst>
          </p:nvPr>
        </p:nvGraphicFramePr>
        <p:xfrm>
          <a:off x="228600" y="4724400"/>
          <a:ext cx="4181384" cy="169545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Chart" r:id="rId7" imgW="4181384" imgH="1695453" progId="MSGraph.Chart.8">
                  <p:embed/>
                </p:oleObj>
              </mc:Choice>
              <mc:Fallback>
                <p:oleObj name="Chart" r:id="rId7" imgW="4181384" imgH="169545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28600" y="4724400"/>
                        <a:ext cx="4181384" cy="169545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" name="Rectangle 23"/>
          <p:cNvSpPr/>
          <p:nvPr>
            <p:custDataLst>
              <p:tags r:id="rId9"/>
            </p:custDataLst>
          </p:nvPr>
        </p:nvSpPr>
        <p:spPr bwMode="gray">
          <a:xfrm>
            <a:off x="413226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D114D87-B2DA-4086-883A-AB896055C2A3}" type="datetime'''0''''''''9''''''''''''/''''''''''''1''4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09/14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3" name="Rectangle 22"/>
          <p:cNvSpPr/>
          <p:nvPr>
            <p:custDataLst>
              <p:tags r:id="rId10"/>
            </p:custDataLst>
          </p:nvPr>
        </p:nvSpPr>
        <p:spPr bwMode="gray">
          <a:xfrm>
            <a:off x="3684588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D7049882-FBE6-4E5E-ADEF-BE1CEB9ED24C}" type="datetime'''''''0''''8/1''''''''''4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08/14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2" name="Rectangle 21"/>
          <p:cNvSpPr/>
          <p:nvPr>
            <p:custDataLst>
              <p:tags r:id="rId11"/>
            </p:custDataLst>
          </p:nvPr>
        </p:nvSpPr>
        <p:spPr bwMode="gray">
          <a:xfrm>
            <a:off x="323691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B6DD9CA-9AC2-4C31-814C-467EE13DFE77}" type="datetime'''''''''''''''''0''''''''7/''1''''''''''''''4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07/14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1" name="Rectangle 20"/>
          <p:cNvSpPr/>
          <p:nvPr>
            <p:custDataLst>
              <p:tags r:id="rId12"/>
            </p:custDataLst>
          </p:nvPr>
        </p:nvSpPr>
        <p:spPr bwMode="gray">
          <a:xfrm>
            <a:off x="2808288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8435602-0C02-4326-A0EB-28CCA348A3EB}" type="datetime'''''''''''''0''''''6''''/''''1''''4''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06/14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0" name="Rectangle 19"/>
          <p:cNvSpPr/>
          <p:nvPr>
            <p:custDataLst>
              <p:tags r:id="rId13"/>
            </p:custDataLst>
          </p:nvPr>
        </p:nvSpPr>
        <p:spPr bwMode="gray">
          <a:xfrm>
            <a:off x="236061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728FDF42-674C-4EBC-8E27-0AAD89472422}" type="datetime'''0''''''''''''''5''''/''''''''''''''''''1''''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05/14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19" name="Rectangle 18"/>
          <p:cNvSpPr/>
          <p:nvPr>
            <p:custDataLst>
              <p:tags r:id="rId14"/>
            </p:custDataLst>
          </p:nvPr>
        </p:nvSpPr>
        <p:spPr bwMode="gray">
          <a:xfrm>
            <a:off x="192246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5A472BB-6C6C-4C1C-A3B9-AC326EC4B78B}" type="datetime'''''''''''0''''''''''''''''''''''''4''''''''/''''''''''1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04/14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18" name="Rectangle 17"/>
          <p:cNvSpPr/>
          <p:nvPr>
            <p:custDataLst>
              <p:tags r:id="rId15"/>
            </p:custDataLst>
          </p:nvPr>
        </p:nvSpPr>
        <p:spPr bwMode="gray">
          <a:xfrm>
            <a:off x="1474788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8ACD773-2957-42EC-B26F-2F7511A36305}" type="datetime'''''''''''''''''''''0''''3''''''''''/1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03/14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17" name="Rectangle 16"/>
          <p:cNvSpPr/>
          <p:nvPr>
            <p:custDataLst>
              <p:tags r:id="rId16"/>
            </p:custDataLst>
          </p:nvPr>
        </p:nvSpPr>
        <p:spPr bwMode="gray">
          <a:xfrm>
            <a:off x="1074738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BD4F865-7637-4B43-B5A0-C8C83340F580}" type="datetime'0''''''''''''''2''''''/1''''''''''''''''''''''''4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02/14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16" name="Rectangle 15"/>
          <p:cNvSpPr/>
          <p:nvPr>
            <p:custDataLst>
              <p:tags r:id="rId17"/>
            </p:custDataLst>
          </p:nvPr>
        </p:nvSpPr>
        <p:spPr bwMode="gray">
          <a:xfrm>
            <a:off x="62706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93B8AA3-4A91-48B0-9A70-AE4A2036835E}" type="datetime'''''0''''1''''/''''''''''''1''''4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01/14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11" name="Rectangle 10"/>
          <p:cNvSpPr/>
          <p:nvPr>
            <p:custDataLst>
              <p:tags r:id="rId18"/>
            </p:custDataLst>
          </p:nvPr>
        </p:nvSpPr>
        <p:spPr bwMode="auto">
          <a:xfrm>
            <a:off x="4397375" y="5391150"/>
            <a:ext cx="458788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43C9BF4A-48F9-40BC-B971-099AEF90CFD9}" type="datetime'''''''''''''D''''''a''''''il''''''y P''''V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Daily PV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10" name="Rectangle 9"/>
          <p:cNvSpPr/>
          <p:nvPr>
            <p:custDataLst>
              <p:tags r:id="rId19"/>
            </p:custDataLst>
          </p:nvPr>
        </p:nvSpPr>
        <p:spPr bwMode="auto">
          <a:xfrm>
            <a:off x="4397374" y="5181600"/>
            <a:ext cx="471488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3F659346-475C-4B46-A982-6109D722816A}" type="datetime'D''''''''''''''''a''''''''i''''''l''y'' ''''''U''''V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Daily UV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54" name="Title 1"/>
          <p:cNvSpPr txBox="1"/>
          <p:nvPr/>
        </p:nvSpPr>
        <p:spPr>
          <a:xfrm>
            <a:off x="492696" y="4470400"/>
            <a:ext cx="4003240" cy="2810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200" b="1" smtClean="0"/>
              <a:t>PC Traffic - Ganji as % of Wuba (Jan - Sep 2014)</a:t>
            </a:r>
            <a:endParaRPr lang="zh-CN" altLang="en-US" sz="1200" b="1"/>
          </a:p>
        </p:txBody>
      </p:sp>
      <p:sp>
        <p:nvSpPr>
          <p:cNvPr id="55" name="Title 1"/>
          <p:cNvSpPr txBox="1"/>
          <p:nvPr/>
        </p:nvSpPr>
        <p:spPr>
          <a:xfrm>
            <a:off x="5496360" y="4470400"/>
            <a:ext cx="4285367" cy="2810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200" b="1" smtClean="0"/>
              <a:t>WAP Traffic - Ganji as % of Wuba (Jan - Sep 2014)</a:t>
            </a:r>
            <a:endParaRPr lang="zh-CN" altLang="en-US" sz="1200" b="1"/>
          </a:p>
        </p:txBody>
      </p:sp>
      <p:sp>
        <p:nvSpPr>
          <p:cNvPr id="56" name="Title 1"/>
          <p:cNvSpPr txBox="1"/>
          <p:nvPr/>
        </p:nvSpPr>
        <p:spPr>
          <a:xfrm>
            <a:off x="132656" y="764704"/>
            <a:ext cx="9793088" cy="2810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  <a:buClrTx/>
              <a:buFontTx/>
            </a:pPr>
            <a:r>
              <a:rPr lang="en-US" altLang="zh-CN" sz="1200" b="1" smtClean="0">
                <a:solidFill>
                  <a:schemeClr val="bg1">
                    <a:lumMod val="50000"/>
                  </a:schemeClr>
                </a:solidFill>
              </a:rPr>
              <a:t>Ganji doesn’t enjoy higher traffic </a:t>
            </a:r>
            <a:r>
              <a:rPr lang="en-US" altLang="zh-CN" sz="1200" b="1">
                <a:solidFill>
                  <a:schemeClr val="bg1">
                    <a:lumMod val="50000"/>
                  </a:schemeClr>
                </a:solidFill>
              </a:rPr>
              <a:t>than Wuba</a:t>
            </a:r>
            <a:r>
              <a:rPr lang="en-US" altLang="zh-CN" sz="1200" b="1" smtClean="0">
                <a:solidFill>
                  <a:schemeClr val="bg1">
                    <a:lumMod val="50000"/>
                  </a:schemeClr>
                </a:solidFill>
              </a:rPr>
              <a:t> on WAP, according to Baidu</a:t>
            </a:r>
            <a:endParaRPr lang="zh-CN" altLang="en-US" sz="1200" b="1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7" name="Slide Number Placeholder 5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6</a:t>
            </a:fld>
            <a:endParaRPr lang="zh-CN" altLang="en-US"/>
          </a:p>
        </p:txBody>
      </p:sp>
      <p:graphicFrame>
        <p:nvGraphicFramePr>
          <p:cNvPr id="35" name="Object 34"/>
          <p:cNvGraphicFramePr>
            <a:graphicFrameLocks noChangeAspect="1"/>
          </p:cNvGraphicFramePr>
          <p:nvPr>
            <p:custDataLst>
              <p:tags r:id="rId20"/>
            </p:custDataLst>
            <p:extLst>
              <p:ext uri="{D42A27DB-BD31-4B8C-83A1-F6EECF244321}">
                <p14:modId xmlns:p14="http://schemas.microsoft.com/office/powerpoint/2010/main" val="1152064714"/>
              </p:ext>
            </p:extLst>
          </p:nvPr>
        </p:nvGraphicFramePr>
        <p:xfrm>
          <a:off x="5219700" y="4724400"/>
          <a:ext cx="4229164" cy="169545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Chart" r:id="rId21" imgW="4229164" imgH="1695453" progId="MSGraph.Chart.8">
                  <p:embed/>
                </p:oleObj>
              </mc:Choice>
              <mc:Fallback>
                <p:oleObj name="Chart" r:id="rId21" imgW="4229164" imgH="169545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5219700" y="4724400"/>
                        <a:ext cx="4229164" cy="169545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" name="Rectangle 35"/>
          <p:cNvSpPr/>
          <p:nvPr>
            <p:custDataLst>
              <p:tags r:id="rId23"/>
            </p:custDataLst>
          </p:nvPr>
        </p:nvSpPr>
        <p:spPr bwMode="gray">
          <a:xfrm>
            <a:off x="719931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FED21F42-E22B-4E79-9190-57F433A6B903}" type="datetime'''''''''''''''''0''5''''''/''''''''''''''''''''''''1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05/14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38" name="Rectangle 37"/>
          <p:cNvSpPr/>
          <p:nvPr>
            <p:custDataLst>
              <p:tags r:id="rId24"/>
            </p:custDataLst>
          </p:nvPr>
        </p:nvSpPr>
        <p:spPr bwMode="gray">
          <a:xfrm>
            <a:off x="639921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D765FF4E-16EC-4174-8FEF-54BB38C5DB4C}" type="datetime'''''''''0''''3''''''/''''1''''''''''''''''''''''''4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03/14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37" name="Rectangle 36"/>
          <p:cNvSpPr/>
          <p:nvPr>
            <p:custDataLst>
              <p:tags r:id="rId25"/>
            </p:custDataLst>
          </p:nvPr>
        </p:nvSpPr>
        <p:spPr bwMode="gray">
          <a:xfrm>
            <a:off x="563721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BD960E0-5B6B-4759-B8A3-6724E1D6389F}" type="datetime'''''''''''''0''1''''/''''1''''4''''''''''''''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01/14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39" name="Rectangle 38"/>
          <p:cNvSpPr/>
          <p:nvPr>
            <p:custDataLst>
              <p:tags r:id="rId26"/>
            </p:custDataLst>
          </p:nvPr>
        </p:nvSpPr>
        <p:spPr bwMode="gray">
          <a:xfrm>
            <a:off x="8789988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70DC36BF-2572-4556-BBD4-9B3971719312}" type="datetime'''''''''''''''''09''/''''''''''''''1''''''''''''''''''''''''4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09/14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40" name="Rectangle 39"/>
          <p:cNvSpPr/>
          <p:nvPr>
            <p:custDataLst>
              <p:tags r:id="rId27"/>
            </p:custDataLst>
          </p:nvPr>
        </p:nvSpPr>
        <p:spPr bwMode="gray">
          <a:xfrm>
            <a:off x="7989888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69C240D1-6937-41C9-8D97-E257CD00B34E}" type="datetime'''''''''''0''''''''7/1''''''''''''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07/14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3" name="Rectangle 2"/>
          <p:cNvSpPr/>
          <p:nvPr>
            <p:custDataLst>
              <p:tags r:id="rId28"/>
            </p:custDataLst>
          </p:nvPr>
        </p:nvSpPr>
        <p:spPr bwMode="gray">
          <a:xfrm>
            <a:off x="603726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2F4D9F0D-03FE-442B-86FC-81DDA4F5A234}" type="datetime'''''''0''''2''''''''''''''''''''''''''''''''''''''/1''4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02/14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5" name="Rectangle 4"/>
          <p:cNvSpPr/>
          <p:nvPr>
            <p:custDataLst>
              <p:tags r:id="rId29"/>
            </p:custDataLst>
          </p:nvPr>
        </p:nvSpPr>
        <p:spPr bwMode="gray">
          <a:xfrm>
            <a:off x="6808788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1E2CB39C-999D-4B94-8592-00F2D61AACF1}" type="datetime'''''''''0''''''''''4/1''4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04/14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7" name="Rectangle 6"/>
          <p:cNvSpPr/>
          <p:nvPr>
            <p:custDataLst>
              <p:tags r:id="rId30"/>
            </p:custDataLst>
          </p:nvPr>
        </p:nvSpPr>
        <p:spPr bwMode="gray">
          <a:xfrm>
            <a:off x="759936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484979B-4EEE-41C4-9F6F-609AD87530ED}" type="datetime'''0''''''6/''''1''''''''''''''''''''''''''''''''''4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06/14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13" name="Rectangle 12"/>
          <p:cNvSpPr/>
          <p:nvPr>
            <p:custDataLst>
              <p:tags r:id="rId31"/>
            </p:custDataLst>
          </p:nvPr>
        </p:nvSpPr>
        <p:spPr bwMode="gray">
          <a:xfrm>
            <a:off x="8389938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0243D1E-6B34-43AC-8E18-43BB28AD9367}" type="datetime'''0''''8''''''''''''''''/''''''''''''''''1''''''4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08/14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14" name="Rectangle 13"/>
          <p:cNvSpPr/>
          <p:nvPr>
            <p:custDataLst>
              <p:tags r:id="rId32"/>
            </p:custDataLst>
          </p:nvPr>
        </p:nvSpPr>
        <p:spPr bwMode="gray">
          <a:xfrm>
            <a:off x="9180513" y="628967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E46A521-7E2E-4A3A-A408-9F8A46F52952}" type="datetime'''''''10''''''''''''''''''/''''''''''''''''1''''''''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10/14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cxnSp>
        <p:nvCxnSpPr>
          <p:cNvPr id="59" name="Straight Connector 58"/>
          <p:cNvCxnSpPr/>
          <p:nvPr>
            <p:custDataLst>
              <p:tags r:id="rId33"/>
            </p:custDataLst>
          </p:nvPr>
        </p:nvCxnSpPr>
        <p:spPr bwMode="auto">
          <a:xfrm flipH="1">
            <a:off x="9377363" y="5170488"/>
            <a:ext cx="42862" cy="77788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>
            <p:custDataLst>
              <p:tags r:id="rId34"/>
            </p:custDataLst>
          </p:nvPr>
        </p:nvCxnSpPr>
        <p:spPr bwMode="auto">
          <a:xfrm flipH="1" flipV="1">
            <a:off x="9377363" y="5295900"/>
            <a:ext cx="42862" cy="77788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Rectangle 59"/>
          <p:cNvSpPr/>
          <p:nvPr>
            <p:custDataLst>
              <p:tags r:id="rId35"/>
            </p:custDataLst>
          </p:nvPr>
        </p:nvSpPr>
        <p:spPr bwMode="auto">
          <a:xfrm>
            <a:off x="9445625" y="5297488"/>
            <a:ext cx="458788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778BBF66-304B-4E78-B808-D6FC92D98B6F}" type="datetime'D''''ai''''''''''''''''l''''y'''''' P''''V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 algn="l">
                <a:spcBef>
                  <a:spcPct val="0"/>
                </a:spcBef>
              </a:pPr>
              <a:t>Daily PV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61" name="Rectangle 60"/>
          <p:cNvSpPr/>
          <p:nvPr>
            <p:custDataLst>
              <p:tags r:id="rId36"/>
            </p:custDataLst>
          </p:nvPr>
        </p:nvSpPr>
        <p:spPr bwMode="auto">
          <a:xfrm>
            <a:off x="9445625" y="5094288"/>
            <a:ext cx="471488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E3751145-BB93-400C-8B31-90C9F63A4E0A}" type="datetime'''''''''''D''''''''ail''''''''y'' ''U''''''''V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 algn="l">
                <a:spcBef>
                  <a:spcPct val="0"/>
                </a:spcBef>
              </a:pPr>
              <a:t>Daily UV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graphicFrame>
        <p:nvGraphicFramePr>
          <p:cNvPr id="62" name="Table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7820733"/>
              </p:ext>
            </p:extLst>
          </p:nvPr>
        </p:nvGraphicFramePr>
        <p:xfrm>
          <a:off x="132656" y="1092696"/>
          <a:ext cx="9793086" cy="3200400"/>
        </p:xfrm>
        <a:graphic>
          <a:graphicData uri="http://schemas.openxmlformats.org/drawingml/2006/table">
            <a:tbl>
              <a:tblPr/>
              <a:tblGrid>
                <a:gridCol w="1757848"/>
                <a:gridCol w="468464"/>
                <a:gridCol w="472923"/>
                <a:gridCol w="472923"/>
                <a:gridCol w="472923"/>
                <a:gridCol w="468464"/>
                <a:gridCol w="437231"/>
                <a:gridCol w="437231"/>
                <a:gridCol w="437231"/>
                <a:gridCol w="437231"/>
                <a:gridCol w="437231"/>
                <a:gridCol w="437231"/>
                <a:gridCol w="437231"/>
                <a:gridCol w="437231"/>
                <a:gridCol w="435000"/>
                <a:gridCol w="437231"/>
                <a:gridCol w="437231"/>
                <a:gridCol w="437231"/>
                <a:gridCol w="435000"/>
              </a:tblGrid>
              <a:tr h="0"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Traffic - Source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gridSpan="9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MoM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YoY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 - iResearch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UV (MN)</a:t>
                      </a:r>
                    </a:p>
                  </a:txBody>
                  <a:tcPr marL="47475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as % of 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PV (MN)</a:t>
                      </a:r>
                    </a:p>
                  </a:txBody>
                  <a:tcPr marL="47475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52.6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42.3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44.0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38.3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78.4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57.4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as % of 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 - Baidu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UV (MN)</a:t>
                      </a:r>
                    </a:p>
                  </a:txBody>
                  <a:tcPr marL="47475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0.46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0.88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0.88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0.77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0.65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0.99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1.19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0.68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1.22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1.26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1.27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1.50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1.57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1.71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1.70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as % of 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PV (MN)</a:t>
                      </a:r>
                    </a:p>
                  </a:txBody>
                  <a:tcPr marL="47475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32.5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33.2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as % of 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8800904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0" name="Object 29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3087680026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lang="zh-CN" altLang="en-US" sz="1000">
              <a:latin typeface="Tahoma"/>
              <a:cs typeface="Tahoma"/>
              <a:sym typeface="Tahom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3</a:t>
            </a:r>
            <a:r>
              <a:rPr lang="en-US" altLang="zh-CN" baseline="30000"/>
              <a:t>RD</a:t>
            </a:r>
            <a:r>
              <a:rPr lang="en-US" altLang="zh-CN"/>
              <a:t> Party Traffic - </a:t>
            </a:r>
            <a:r>
              <a:rPr lang="en-US" altLang="zh-CN" smtClean="0"/>
              <a:t>App Traffic Comparison</a:t>
            </a:r>
            <a:endParaRPr lang="zh-CN" altLang="en-US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gray">
          <a:xfrm>
            <a:off x="60648" y="6597352"/>
            <a:ext cx="4863465" cy="2462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iResearch, Baidu,  estimate and analysis</a:t>
            </a:r>
            <a:endParaRPr lang="en-US" altLang="zh-CN" sz="1000" i="1"/>
          </a:p>
        </p:txBody>
      </p:sp>
      <p:graphicFrame>
        <p:nvGraphicFramePr>
          <p:cNvPr id="18" name="Object 17"/>
          <p:cNvGraphicFramePr>
            <a:graphicFrameLocks noChangeAspect="1"/>
          </p:cNvGraphicFramePr>
          <p:nvPr>
            <p:custDataLst>
              <p:tags r:id="rId6"/>
            </p:custDataLst>
            <p:extLst>
              <p:ext uri="{D42A27DB-BD31-4B8C-83A1-F6EECF244321}">
                <p14:modId xmlns:p14="http://schemas.microsoft.com/office/powerpoint/2010/main" val="3596809889"/>
              </p:ext>
            </p:extLst>
          </p:nvPr>
        </p:nvGraphicFramePr>
        <p:xfrm>
          <a:off x="5257800" y="4419600"/>
          <a:ext cx="4019420" cy="1676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Chart" r:id="rId7" imgW="4019420" imgH="1676288" progId="MSGraph.Chart.8">
                  <p:embed/>
                </p:oleObj>
              </mc:Choice>
              <mc:Fallback>
                <p:oleObj name="Chart" r:id="rId7" imgW="4019420" imgH="1676288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257800" y="4419600"/>
                        <a:ext cx="4019420" cy="1676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Rectangle 25"/>
          <p:cNvSpPr/>
          <p:nvPr>
            <p:custDataLst>
              <p:tags r:id="rId9"/>
            </p:custDataLst>
          </p:nvPr>
        </p:nvSpPr>
        <p:spPr bwMode="gray">
          <a:xfrm>
            <a:off x="8561388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600A1460-5184-43EC-80BF-5D507AEF7244}" type="datetime'''''''''''''''0''''''8''''''''''/''''14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08/14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7" name="Rectangle 26"/>
          <p:cNvSpPr/>
          <p:nvPr>
            <p:custDataLst>
              <p:tags r:id="rId10"/>
            </p:custDataLst>
          </p:nvPr>
        </p:nvSpPr>
        <p:spPr bwMode="gray">
          <a:xfrm>
            <a:off x="8990013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F6C985B7-05D6-4E87-8A56-14C5E5E5F8FC}" type="datetime'''''''''''0''9''''/''1''4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09/14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5" name="Rectangle 24"/>
          <p:cNvSpPr/>
          <p:nvPr>
            <p:custDataLst>
              <p:tags r:id="rId11"/>
            </p:custDataLst>
          </p:nvPr>
        </p:nvSpPr>
        <p:spPr bwMode="gray">
          <a:xfrm>
            <a:off x="8132763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F4D356F-B9E6-491E-94EC-964CDA38E979}" type="datetime'''''''''0''''''7''/''''''1''''''''''''''''''''4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07/14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3" name="Rectangle 22"/>
          <p:cNvSpPr/>
          <p:nvPr>
            <p:custDataLst>
              <p:tags r:id="rId12"/>
            </p:custDataLst>
          </p:nvPr>
        </p:nvSpPr>
        <p:spPr bwMode="gray">
          <a:xfrm>
            <a:off x="7723188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4EC7353-6779-43C5-942B-75DE940136FB}" type="datetime'''0''''''''''''''''''''''6/''''''''14''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06/14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1" name="Rectangle 20"/>
          <p:cNvSpPr/>
          <p:nvPr>
            <p:custDataLst>
              <p:tags r:id="rId13"/>
            </p:custDataLst>
          </p:nvPr>
        </p:nvSpPr>
        <p:spPr bwMode="gray">
          <a:xfrm>
            <a:off x="7294563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734DA37-A08E-47F2-A134-C2F6DD1D4AB1}" type="datetime'''''''0''''''''''''''''5''/1''''''''''''''''''''''''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05/14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19" name="Rectangle 18"/>
          <p:cNvSpPr/>
          <p:nvPr>
            <p:custDataLst>
              <p:tags r:id="rId14"/>
            </p:custDataLst>
          </p:nvPr>
        </p:nvSpPr>
        <p:spPr bwMode="gray">
          <a:xfrm>
            <a:off x="6884988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7CBAA2A-998F-4F4E-942F-151940BFE319}" type="datetime'''''''''''''''''''0''4''''''''''/''''''''''''''''''14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04/14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0" name="Rectangle 19"/>
          <p:cNvSpPr/>
          <p:nvPr>
            <p:custDataLst>
              <p:tags r:id="rId15"/>
            </p:custDataLst>
          </p:nvPr>
        </p:nvSpPr>
        <p:spPr bwMode="gray">
          <a:xfrm>
            <a:off x="6456363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131604DF-711B-46B9-8BC1-B50B7C8F1528}" type="datetime'''''''''''''''''''''''''''''''0''''''3/1''4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03/14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4" name="Rectangle 23"/>
          <p:cNvSpPr/>
          <p:nvPr>
            <p:custDataLst>
              <p:tags r:id="rId16"/>
            </p:custDataLst>
          </p:nvPr>
        </p:nvSpPr>
        <p:spPr bwMode="gray">
          <a:xfrm>
            <a:off x="6075363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4F7F3FA-7F04-443A-A17D-61551D9B2355}" type="datetime'''0''2''''''''''''/''1''''''''''''''''''''''''''''''''''4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02/14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2" name="Rectangle 21"/>
          <p:cNvSpPr/>
          <p:nvPr>
            <p:custDataLst>
              <p:tags r:id="rId17"/>
            </p:custDataLst>
          </p:nvPr>
        </p:nvSpPr>
        <p:spPr bwMode="gray">
          <a:xfrm>
            <a:off x="5646738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2B037F5C-4770-4445-ADA4-DFF9358AA11C}" type="datetime'''0''''''''''1''''''''''''''''''''''''''''''/''1''''''''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01/14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9" name="Rectangle 28"/>
          <p:cNvSpPr/>
          <p:nvPr>
            <p:custDataLst>
              <p:tags r:id="rId18"/>
            </p:custDataLst>
          </p:nvPr>
        </p:nvSpPr>
        <p:spPr bwMode="auto">
          <a:xfrm>
            <a:off x="9255125" y="5295900"/>
            <a:ext cx="609600" cy="3048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909E7A55-61E6-4695-A683-CFFD996DE492}" type="datetime'Month''''''''l''''''''''y ''&#10;D''ow''''n''''''loa''''''d''''s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Monthly 
Downloads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31" name="Title 1"/>
          <p:cNvSpPr txBox="1"/>
          <p:nvPr/>
        </p:nvSpPr>
        <p:spPr>
          <a:xfrm>
            <a:off x="492696" y="4149725"/>
            <a:ext cx="4003240" cy="2810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200" b="1" smtClean="0"/>
              <a:t>APP Traffic - Ganji as % of Wuba (Jan - Sep 2014)</a:t>
            </a:r>
            <a:endParaRPr lang="zh-CN" altLang="en-US" sz="1200" b="1"/>
          </a:p>
        </p:txBody>
      </p:sp>
      <p:sp>
        <p:nvSpPr>
          <p:cNvPr id="32" name="Title 1"/>
          <p:cNvSpPr txBox="1"/>
          <p:nvPr/>
        </p:nvSpPr>
        <p:spPr>
          <a:xfrm>
            <a:off x="5496360" y="4149725"/>
            <a:ext cx="4285367" cy="2810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200" b="1"/>
              <a:t>App Monthly Downloads - Ganji as % of </a:t>
            </a:r>
            <a:r>
              <a:rPr lang="en-US" altLang="zh-CN" sz="1200" b="1" smtClean="0"/>
              <a:t>Wuba </a:t>
            </a:r>
          </a:p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200" b="1" smtClean="0"/>
              <a:t>(iOS, Jan - Sep 2014)</a:t>
            </a:r>
            <a:endParaRPr lang="zh-CN" altLang="en-US" sz="1200" b="1"/>
          </a:p>
        </p:txBody>
      </p:sp>
      <p:sp>
        <p:nvSpPr>
          <p:cNvPr id="35" name="Title 1"/>
          <p:cNvSpPr txBox="1"/>
          <p:nvPr/>
        </p:nvSpPr>
        <p:spPr>
          <a:xfrm>
            <a:off x="132656" y="764704"/>
            <a:ext cx="9793088" cy="2810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  <a:buClrTx/>
              <a:buFontTx/>
            </a:pPr>
            <a:r>
              <a:rPr lang="en-US" altLang="zh-CN" sz="1200" b="1" smtClean="0">
                <a:solidFill>
                  <a:schemeClr val="bg1">
                    <a:lumMod val="50000"/>
                  </a:schemeClr>
                </a:solidFill>
              </a:rPr>
              <a:t>Ganji has wide Gap with Wuba on App user base and activity, and slower growth momentum</a:t>
            </a:r>
            <a:endParaRPr lang="zh-CN" altLang="en-US" sz="1200" b="1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6" name="Slide Number Placeholder 3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7</a:t>
            </a:fld>
            <a:endParaRPr lang="zh-CN" altLang="en-US"/>
          </a:p>
        </p:txBody>
      </p:sp>
      <p:graphicFrame>
        <p:nvGraphicFramePr>
          <p:cNvPr id="37" name="Object 36"/>
          <p:cNvGraphicFramePr>
            <a:graphicFrameLocks noChangeAspect="1"/>
          </p:cNvGraphicFramePr>
          <p:nvPr>
            <p:custDataLst>
              <p:tags r:id="rId19"/>
            </p:custDataLst>
            <p:extLst>
              <p:ext uri="{D42A27DB-BD31-4B8C-83A1-F6EECF244321}">
                <p14:modId xmlns:p14="http://schemas.microsoft.com/office/powerpoint/2010/main" val="1230246336"/>
              </p:ext>
            </p:extLst>
          </p:nvPr>
        </p:nvGraphicFramePr>
        <p:xfrm>
          <a:off x="190501" y="4419600"/>
          <a:ext cx="4114709" cy="1676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Chart" r:id="rId20" imgW="4114709" imgH="1676288" progId="MSGraph.Chart.8">
                  <p:embed/>
                </p:oleObj>
              </mc:Choice>
              <mc:Fallback>
                <p:oleObj name="Chart" r:id="rId20" imgW="4114709" imgH="1676288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190501" y="4419600"/>
                        <a:ext cx="4114709" cy="1676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Rectangle 38"/>
          <p:cNvSpPr/>
          <p:nvPr>
            <p:custDataLst>
              <p:tags r:id="rId22"/>
            </p:custDataLst>
          </p:nvPr>
        </p:nvSpPr>
        <p:spPr bwMode="gray">
          <a:xfrm>
            <a:off x="1274763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C0C6745-F65C-42CA-B967-1641839EF268}" type="datetime'0''''''3''''''''''''''''/''''1''''''4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03/14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43" name="Rectangle 42"/>
          <p:cNvSpPr/>
          <p:nvPr>
            <p:custDataLst>
              <p:tags r:id="rId23"/>
            </p:custDataLst>
          </p:nvPr>
        </p:nvSpPr>
        <p:spPr bwMode="gray">
          <a:xfrm>
            <a:off x="3646488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E380B2F-581F-4993-9D64-F21E521BDEAA}" type="datetime'''''0''9''''''''/''''1''''''''''4''''''''''''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09/14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41" name="Rectangle 40"/>
          <p:cNvSpPr/>
          <p:nvPr>
            <p:custDataLst>
              <p:tags r:id="rId24"/>
            </p:custDataLst>
          </p:nvPr>
        </p:nvSpPr>
        <p:spPr bwMode="gray">
          <a:xfrm>
            <a:off x="2846388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628C1A9E-60C6-406F-9BFC-B900CA529D31}" type="datetime'''''''''''''''''''''''0''''''''''''''7''/''1''''4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07/14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40" name="Rectangle 39"/>
          <p:cNvSpPr/>
          <p:nvPr>
            <p:custDataLst>
              <p:tags r:id="rId25"/>
            </p:custDataLst>
          </p:nvPr>
        </p:nvSpPr>
        <p:spPr bwMode="gray">
          <a:xfrm>
            <a:off x="2065338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769BAEF-253F-47EB-974C-23B3526820E6}" type="datetime'''''0''''''''''''''''5''''''''''''/''''''''''''1''''''4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05/14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38" name="Rectangle 37"/>
          <p:cNvSpPr/>
          <p:nvPr>
            <p:custDataLst>
              <p:tags r:id="rId26"/>
            </p:custDataLst>
          </p:nvPr>
        </p:nvSpPr>
        <p:spPr bwMode="gray">
          <a:xfrm>
            <a:off x="512763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C5C3D10-4240-4E1C-AE2E-233F4D6E372A}" type="datetime'''''''''''''''01''''/1''''''''''4''''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01/14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28" name="Rectangle 27"/>
          <p:cNvSpPr/>
          <p:nvPr>
            <p:custDataLst>
              <p:tags r:id="rId27"/>
            </p:custDataLst>
          </p:nvPr>
        </p:nvSpPr>
        <p:spPr bwMode="gray">
          <a:xfrm>
            <a:off x="912813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C712C9C-F26B-426B-9B48-6E34BE649E6F}" type="datetime'''''''''''0''2''''''''''''/''''''1''''4''''''''''''''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02/14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34" name="Rectangle 33"/>
          <p:cNvSpPr/>
          <p:nvPr>
            <p:custDataLst>
              <p:tags r:id="rId28"/>
            </p:custDataLst>
          </p:nvPr>
        </p:nvSpPr>
        <p:spPr bwMode="gray">
          <a:xfrm>
            <a:off x="1674813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E9D837A-1178-4D25-B188-90AE9D9839FA}" type="datetime'''''''''''''''0''''''''''''''''''4''''/''1''''4''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04/14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47" name="Rectangle 46"/>
          <p:cNvSpPr/>
          <p:nvPr>
            <p:custDataLst>
              <p:tags r:id="rId29"/>
            </p:custDataLst>
          </p:nvPr>
        </p:nvSpPr>
        <p:spPr bwMode="gray">
          <a:xfrm>
            <a:off x="2465388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2F8FC910-61F5-4F83-ADFD-A809D42DDCC0}" type="datetime'''''0''6''''''''''''''''/''''''''1''''''''''''''''''4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06/14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48" name="Rectangle 47"/>
          <p:cNvSpPr/>
          <p:nvPr>
            <p:custDataLst>
              <p:tags r:id="rId30"/>
            </p:custDataLst>
          </p:nvPr>
        </p:nvSpPr>
        <p:spPr bwMode="gray">
          <a:xfrm>
            <a:off x="3246438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990D0C1-06D5-4250-B91E-FC872BDABB4D}" type="datetime'''''''''''''''''''''''''''08/''1''''''''''''''''''''''''4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08/14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49" name="Rectangle 48"/>
          <p:cNvSpPr/>
          <p:nvPr>
            <p:custDataLst>
              <p:tags r:id="rId31"/>
            </p:custDataLst>
          </p:nvPr>
        </p:nvSpPr>
        <p:spPr bwMode="gray">
          <a:xfrm>
            <a:off x="4037013" y="5965825"/>
            <a:ext cx="328613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7D2C957-907A-472C-8948-57187CFD8081}" type="datetime'''''''''''''''''''''''1''''0/1''''''''''''''''4''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10/14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cxnSp>
        <p:nvCxnSpPr>
          <p:cNvPr id="44" name="Straight Connector 43"/>
          <p:cNvCxnSpPr/>
          <p:nvPr>
            <p:custDataLst>
              <p:tags r:id="rId32"/>
            </p:custDataLst>
          </p:nvPr>
        </p:nvCxnSpPr>
        <p:spPr bwMode="auto">
          <a:xfrm flipH="1" flipV="1">
            <a:off x="4233863" y="5248275"/>
            <a:ext cx="42862" cy="101600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Rectangle 45"/>
          <p:cNvSpPr/>
          <p:nvPr>
            <p:custDataLst>
              <p:tags r:id="rId33"/>
            </p:custDataLst>
          </p:nvPr>
        </p:nvSpPr>
        <p:spPr bwMode="auto">
          <a:xfrm>
            <a:off x="4302125" y="4918075"/>
            <a:ext cx="695325" cy="3048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83D05FEF-2FDA-489D-838C-3CE857054AEB}" type="datetime'''Daily'''' ''''''''''''U''s''age ''''''&#10;T''i''''''''''me''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 algn="l">
                <a:spcBef>
                  <a:spcPct val="0"/>
                </a:spcBef>
              </a:pPr>
              <a:t>Daily Usage 
Time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45" name="Rectangle 44"/>
          <p:cNvSpPr/>
          <p:nvPr>
            <p:custDataLst>
              <p:tags r:id="rId34"/>
            </p:custDataLst>
          </p:nvPr>
        </p:nvSpPr>
        <p:spPr bwMode="auto">
          <a:xfrm>
            <a:off x="4302125" y="5273675"/>
            <a:ext cx="471488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DF7EE9B7-3984-4703-AA11-BF8135BCC1BC}" type="datetime'D''''''''ai''''''''''''''l''y'''''''''''''''''''''''' UV'''">
              <a:rPr lang="en-US" altLang="zh-CN" sz="10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 algn="l">
                <a:spcBef>
                  <a:spcPct val="0"/>
                </a:spcBef>
              </a:pPr>
              <a:t>Daily UV</a:t>
            </a:fld>
            <a:endParaRPr lang="zh-CN" altLang="en-US" sz="10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graphicFrame>
        <p:nvGraphicFramePr>
          <p:cNvPr id="50" name="Table 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6303796"/>
              </p:ext>
            </p:extLst>
          </p:nvPr>
        </p:nvGraphicFramePr>
        <p:xfrm>
          <a:off x="132656" y="1109464"/>
          <a:ext cx="9793086" cy="2895600"/>
        </p:xfrm>
        <a:graphic>
          <a:graphicData uri="http://schemas.openxmlformats.org/drawingml/2006/table">
            <a:tbl>
              <a:tblPr/>
              <a:tblGrid>
                <a:gridCol w="1757848"/>
                <a:gridCol w="468464"/>
                <a:gridCol w="472923"/>
                <a:gridCol w="472923"/>
                <a:gridCol w="472923"/>
                <a:gridCol w="468464"/>
                <a:gridCol w="437231"/>
                <a:gridCol w="437231"/>
                <a:gridCol w="437231"/>
                <a:gridCol w="437231"/>
                <a:gridCol w="437231"/>
                <a:gridCol w="437231"/>
                <a:gridCol w="437231"/>
                <a:gridCol w="437231"/>
                <a:gridCol w="435000"/>
                <a:gridCol w="437231"/>
                <a:gridCol w="437231"/>
                <a:gridCol w="437231"/>
                <a:gridCol w="435000"/>
              </a:tblGrid>
              <a:tr h="0"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Traffic - Source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gridSpan="9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MoM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YoY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App - Baidu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UV (MN)</a:t>
                      </a:r>
                    </a:p>
                  </a:txBody>
                  <a:tcPr marL="47475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1.2</a:t>
                      </a:r>
                      <a:r>
                        <a:rPr lang="en-US" altLang="zh-CN" sz="1000" b="0" i="0" u="none" strike="noStrike" baseline="30000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</a:t>
                      </a:r>
                      <a:endParaRPr lang="en-US" altLang="zh-CN" sz="1000" b="0" i="0" u="none" strike="noStrike" baseline="30000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as % of 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1272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Time Spent on App  </a:t>
                      </a:r>
                      <a:endParaRPr lang="en-US" sz="1000" b="0" i="0" u="none" strike="noStrike" smtClean="0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  <a:p>
                      <a:pPr algn="l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(</a:t>
                      </a:r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MN Mins)</a:t>
                      </a:r>
                    </a:p>
                  </a:txBody>
                  <a:tcPr marL="47475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as % of 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1272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App Monthly Downloads - AppAnnie (iOS)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UV (MN)</a:t>
                      </a:r>
                    </a:p>
                  </a:txBody>
                  <a:tcPr marL="47475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-32%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636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as % of WUBA</a:t>
                      </a:r>
                    </a:p>
                  </a:txBody>
                  <a:tcPr marL="9495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1" name="Text Box 4"/>
          <p:cNvSpPr txBox="1">
            <a:spLocks noChangeArrowheads="1"/>
          </p:cNvSpPr>
          <p:nvPr/>
        </p:nvSpPr>
        <p:spPr bwMode="gray">
          <a:xfrm>
            <a:off x="60648" y="6237312"/>
            <a:ext cx="9649072" cy="40011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smtClean="0"/>
              <a:t>Note: 1. Ganji sent many mobile message to users in Jul and pushed a higher than normal mobile App traffic; Ganji later stopped large scale App message to improve user experience. </a:t>
            </a:r>
            <a:endParaRPr lang="en-US" altLang="zh-CN" sz="1000"/>
          </a:p>
        </p:txBody>
      </p:sp>
    </p:spTree>
    <p:extLst>
      <p:ext uri="{BB962C8B-B14F-4D97-AF65-F5344CB8AC3E}">
        <p14:creationId xmlns:p14="http://schemas.microsoft.com/office/powerpoint/2010/main" val="3327080787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Rebased Traffic - UV</a:t>
            </a:r>
            <a:endParaRPr lang="zh-CN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3650100"/>
              </p:ext>
            </p:extLst>
          </p:nvPr>
        </p:nvGraphicFramePr>
        <p:xfrm>
          <a:off x="132656" y="1124748"/>
          <a:ext cx="9793089" cy="4267200"/>
        </p:xfrm>
        <a:graphic>
          <a:graphicData uri="http://schemas.openxmlformats.org/drawingml/2006/table">
            <a:tbl>
              <a:tblPr/>
              <a:tblGrid>
                <a:gridCol w="1874506"/>
                <a:gridCol w="636851"/>
                <a:gridCol w="636851"/>
                <a:gridCol w="636851"/>
                <a:gridCol w="636851"/>
                <a:gridCol w="636851"/>
                <a:gridCol w="576770"/>
                <a:gridCol w="636851"/>
                <a:gridCol w="636851"/>
                <a:gridCol w="636851"/>
                <a:gridCol w="480641"/>
                <a:gridCol w="588788"/>
                <a:gridCol w="588788"/>
                <a:gridCol w="588788"/>
              </a:tblGrid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UV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Nov-13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Dec-13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UV 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- Company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3.0</a:t>
                      </a:r>
                      <a:r>
                        <a:rPr lang="en-US" altLang="zh-CN" sz="1000" b="1" i="0" u="none" strike="noStrike" baseline="30000" smtClean="0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1</a:t>
                      </a:r>
                      <a:endParaRPr lang="en-US" altLang="zh-CN" sz="1000" b="1" i="0" u="none" strike="noStrike" baseline="30000">
                        <a:solidFill>
                          <a:srgbClr val="0000FF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3.3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APP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0.7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- 3rd Party Rebased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 - iResearch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3.0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3.3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APP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0.7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- 3rd Party Rebased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6.8</a:t>
                      </a:r>
                      <a:r>
                        <a:rPr lang="en-US" altLang="zh-CN" sz="1000" b="1" i="0" u="none" strike="noStrike" baseline="30000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</a:t>
                      </a:r>
                      <a:endParaRPr lang="en-US" altLang="zh-CN" sz="1000" b="1" i="0" u="none" strike="noStrike" baseline="30000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 - iResearch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4.1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4.6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APP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UV YoY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- Company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APP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- 3rd Party Rebased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 - iResearch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APP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- 3rd Party Rebased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 - iResearch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87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APP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itle 1"/>
          <p:cNvSpPr txBox="1"/>
          <p:nvPr/>
        </p:nvSpPr>
        <p:spPr>
          <a:xfrm>
            <a:off x="492696" y="6165304"/>
            <a:ext cx="9052560" cy="2740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chemeClr val="tx1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  <a:buClrTx/>
              <a:buFontTx/>
            </a:pPr>
            <a:r>
              <a:rPr lang="en-US" altLang="zh-CN" sz="1000" i="1" smtClean="0"/>
              <a:t>Note: </a:t>
            </a:r>
          </a:p>
          <a:p>
            <a:pPr marL="228600" indent="-228600" fontAlgn="auto">
              <a:spcAft>
                <a:spcPct val="0"/>
              </a:spcAft>
              <a:buClrTx/>
              <a:buFontTx/>
              <a:buAutoNum type="arabicPeriod"/>
            </a:pPr>
            <a:r>
              <a:rPr lang="en-US" altLang="zh-CN" sz="1000" i="1" smtClean="0"/>
              <a:t>Bold blue figures are rebase basis.</a:t>
            </a:r>
          </a:p>
          <a:p>
            <a:pPr marL="228600" indent="-228600" fontAlgn="auto">
              <a:spcAft>
                <a:spcPct val="0"/>
              </a:spcAft>
              <a:buClrTx/>
              <a:buFontTx/>
              <a:buAutoNum type="arabicPeriod"/>
            </a:pPr>
            <a:r>
              <a:rPr lang="en-US" altLang="zh-CN" sz="1000" i="1" smtClean="0"/>
              <a:t>Numbers marked yellow are not comparable either within company or across company because of historical data missing.</a:t>
            </a:r>
            <a:endParaRPr lang="zh-CN" altLang="en-US" sz="1000" i="1"/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gray">
          <a:xfrm>
            <a:off x="60648" y="6597352"/>
            <a:ext cx="4863465" cy="2462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iResearch, Baidu,  estimate and analysis</a:t>
            </a:r>
            <a:endParaRPr lang="en-US" altLang="zh-CN" sz="1000" i="1"/>
          </a:p>
        </p:txBody>
      </p:sp>
      <p:sp>
        <p:nvSpPr>
          <p:cNvPr id="6" name="Title 1"/>
          <p:cNvSpPr txBox="1"/>
          <p:nvPr/>
        </p:nvSpPr>
        <p:spPr>
          <a:xfrm>
            <a:off x="132656" y="764704"/>
            <a:ext cx="9793088" cy="2810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  <a:buClrTx/>
              <a:buFontTx/>
            </a:pPr>
            <a:r>
              <a:rPr lang="en-US" altLang="zh-CN" sz="1200" b="1" smtClean="0">
                <a:solidFill>
                  <a:schemeClr val="bg1">
                    <a:lumMod val="50000"/>
                  </a:schemeClr>
                </a:solidFill>
              </a:rPr>
              <a:t>Rebased total traffic also show that Ganji has a slower overall user base growth…</a:t>
            </a:r>
            <a:endParaRPr lang="zh-CN" altLang="en-US" sz="1200" b="1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6402608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Rebased Traffic - </a:t>
            </a:r>
            <a:r>
              <a:rPr lang="en-US" altLang="zh-CN" smtClean="0"/>
              <a:t>PC and WAP PV / App Time Spent</a:t>
            </a:r>
            <a:endParaRPr lang="zh-CN" alt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8030127"/>
              </p:ext>
            </p:extLst>
          </p:nvPr>
        </p:nvGraphicFramePr>
        <p:xfrm>
          <a:off x="132656" y="1124744"/>
          <a:ext cx="9793089" cy="4724400"/>
        </p:xfrm>
        <a:graphic>
          <a:graphicData uri="http://schemas.openxmlformats.org/drawingml/2006/table">
            <a:tbl>
              <a:tblPr/>
              <a:tblGrid>
                <a:gridCol w="1874506"/>
                <a:gridCol w="636851"/>
                <a:gridCol w="636851"/>
                <a:gridCol w="636851"/>
                <a:gridCol w="636851"/>
                <a:gridCol w="636851"/>
                <a:gridCol w="576770"/>
                <a:gridCol w="636851"/>
                <a:gridCol w="636851"/>
                <a:gridCol w="636851"/>
                <a:gridCol w="480641"/>
                <a:gridCol w="588788"/>
                <a:gridCol w="588788"/>
                <a:gridCol w="588788"/>
              </a:tblGrid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 smtClean="0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PC </a:t>
                      </a:r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and WAP PV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Nov-13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Dec-13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PV 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- Company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33</a:t>
                      </a:r>
                      <a:r>
                        <a:rPr lang="en-US" altLang="zh-CN" sz="1000" b="1" i="0" u="none" strike="noStrike" baseline="30000" smtClean="0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1</a:t>
                      </a:r>
                      <a:endParaRPr lang="en-US" altLang="zh-CN" sz="1000" b="1" i="0" u="none" strike="noStrike" baseline="30000">
                        <a:solidFill>
                          <a:srgbClr val="0000FF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23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- 3rd Party Rebased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 - iResearch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33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23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- 3rd Party Rebased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 - iResearch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48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FFFF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FFFF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FF"/>
                          </a:solidFill>
                          <a:effectLst/>
                          <a:latin typeface="Tahoma"/>
                        </a:rPr>
                        <a:t>35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Daily PV YoY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- Company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- 3rd Party Rebased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 - iResearch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- 3rd Party Rebased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en-US" altLang="zh-CN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PC - iResearch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WAP - Baidu</a:t>
                      </a:r>
                    </a:p>
                  </a:txBody>
                  <a:tcPr marL="105119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App Time Spent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Nov-13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Dec-13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App Time Spent (MN </a:t>
                      </a:r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Mins)</a:t>
                      </a:r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- Baidu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- Baidu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t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1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App Time Spent YoY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 - Baidu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5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- Baidu</a:t>
                      </a:r>
                    </a:p>
                  </a:txBody>
                  <a:tcPr marL="5256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itle 1"/>
          <p:cNvSpPr txBox="1"/>
          <p:nvPr/>
        </p:nvSpPr>
        <p:spPr>
          <a:xfrm>
            <a:off x="492696" y="6165304"/>
            <a:ext cx="9052560" cy="2740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chemeClr val="tx1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  <a:buClrTx/>
              <a:buFontTx/>
            </a:pPr>
            <a:r>
              <a:rPr lang="en-US" altLang="zh-CN" sz="1000" i="1" smtClean="0"/>
              <a:t>Note: </a:t>
            </a:r>
          </a:p>
          <a:p>
            <a:pPr marL="228600" indent="-228600" fontAlgn="auto">
              <a:spcAft>
                <a:spcPct val="0"/>
              </a:spcAft>
              <a:buClrTx/>
              <a:buFontTx/>
              <a:buAutoNum type="arabicPeriod"/>
            </a:pPr>
            <a:r>
              <a:rPr lang="en-US" altLang="zh-CN" sz="1000" i="1" smtClean="0"/>
              <a:t>Bold blue figures are rebase basis.</a:t>
            </a:r>
          </a:p>
          <a:p>
            <a:pPr marL="228600" indent="-228600" fontAlgn="auto">
              <a:spcAft>
                <a:spcPct val="0"/>
              </a:spcAft>
              <a:buClrTx/>
              <a:buFontTx/>
              <a:buAutoNum type="arabicPeriod"/>
            </a:pPr>
            <a:r>
              <a:rPr lang="en-US" altLang="zh-CN" sz="1000" i="1" smtClean="0"/>
              <a:t>Numbers marked yellow are not comparable either within company or across company because of historical data missing.</a:t>
            </a:r>
            <a:endParaRPr lang="zh-CN" altLang="en-US" sz="1000" i="1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gray">
          <a:xfrm>
            <a:off x="60648" y="6597352"/>
            <a:ext cx="4863465" cy="2462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iResearch, Baidu,  estimate and analysis</a:t>
            </a:r>
            <a:endParaRPr lang="en-US" altLang="zh-CN" sz="1000" i="1"/>
          </a:p>
        </p:txBody>
      </p:sp>
      <p:sp>
        <p:nvSpPr>
          <p:cNvPr id="9" name="Title 1"/>
          <p:cNvSpPr txBox="1"/>
          <p:nvPr/>
        </p:nvSpPr>
        <p:spPr>
          <a:xfrm>
            <a:off x="132656" y="764704"/>
            <a:ext cx="9793088" cy="2810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  <a:buClrTx/>
              <a:buFontTx/>
            </a:pPr>
            <a:r>
              <a:rPr lang="en-US" altLang="zh-CN" sz="1200" b="1" smtClean="0">
                <a:solidFill>
                  <a:schemeClr val="bg1">
                    <a:lumMod val="50000"/>
                  </a:schemeClr>
                </a:solidFill>
              </a:rPr>
              <a:t>… and a similarly slower growth momentum in terms of usage on both PC end and mobile end</a:t>
            </a:r>
            <a:endParaRPr lang="zh-CN" altLang="en-US" sz="1200" b="1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5872100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Object 3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3847160238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AutoShape 4"/>
          <p:cNvSpPr>
            <a:spLocks noChangeArrowheads="1"/>
          </p:cNvSpPr>
          <p:nvPr/>
        </p:nvSpPr>
        <p:spPr bwMode="gray">
          <a:xfrm>
            <a:off x="1360985" y="2204864"/>
            <a:ext cx="7412632" cy="460375"/>
          </a:xfrm>
          <a:prstGeom prst="roundRect">
            <a:avLst>
              <a:gd name="adj" fmla="val 394"/>
            </a:avLst>
          </a:prstGeom>
          <a:solidFill>
            <a:schemeClr val="bg1">
              <a:lumMod val="95000"/>
              <a:alpha val="88000"/>
            </a:schemeClr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Table of Contents</a:t>
            </a:r>
            <a:endParaRPr lang="zh-CN" altLang="en-US"/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gray">
          <a:xfrm>
            <a:off x="1700213" y="1697038"/>
            <a:ext cx="6734175" cy="14465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363538" lvl="0" indent="-363538">
              <a:lnSpc>
                <a:spcPct val="130000"/>
              </a:lnSpc>
              <a:spcBef>
                <a:spcPts val="600"/>
              </a:spcBef>
              <a:buClr>
                <a:srgbClr val="BDBDBD"/>
              </a:buClr>
            </a:pPr>
            <a:r>
              <a:rPr lang="en-US" altLang="zh-CN" sz="2000" kern="0">
                <a:solidFill>
                  <a:srgbClr val="BDBDBD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Ganji Is Losing Ground To Wuba on </a:t>
            </a:r>
            <a:r>
              <a:rPr lang="en-US" altLang="zh-CN" sz="2000" kern="0" smtClean="0">
                <a:solidFill>
                  <a:srgbClr val="BDBDBD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Mobile End Traffic  </a:t>
            </a:r>
            <a:endParaRPr lang="en-US" altLang="zh-CN" sz="2000" kern="0">
              <a:solidFill>
                <a:srgbClr val="BDBDBD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rgbClr val="E97722"/>
              </a:buClr>
            </a:pPr>
            <a:r>
              <a:rPr lang="en-US" altLang="zh-CN" sz="2000">
                <a:solidFill>
                  <a:srgbClr val="E9772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Direct Sales Model Are Superior In the Long Run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rgbClr val="BDBDBD"/>
              </a:buClr>
            </a:pPr>
            <a:r>
              <a:rPr lang="en-US" altLang="zh-CN" sz="2000" kern="0" smtClean="0">
                <a:solidFill>
                  <a:srgbClr val="BDBDBD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More Positive Merchants and User Feedback for Wuba</a:t>
            </a:r>
            <a:endParaRPr lang="en-US" altLang="zh-CN" sz="2000" kern="0">
              <a:solidFill>
                <a:srgbClr val="BDBDBD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2877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Object 3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27661670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Content Placeholder 2"/>
          <p:cNvSpPr txBox="1"/>
          <p:nvPr/>
        </p:nvSpPr>
        <p:spPr>
          <a:xfrm>
            <a:off x="132656" y="4437113"/>
            <a:ext cx="6696744" cy="1944216"/>
          </a:xfrm>
          <a:prstGeom prst="rect">
            <a:avLst/>
          </a:prstGeom>
          <a:ln>
            <a:solidFill>
              <a:srgbClr val="E97722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–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–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»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0" indent="-360000" algn="just">
              <a:lnSpc>
                <a:spcPct val="120000"/>
              </a:lnSpc>
              <a:spcBef>
                <a:spcPct val="0"/>
              </a:spcBef>
              <a:buClr>
                <a:srgbClr val="E97722"/>
              </a:buClr>
              <a:buSzPct val="90000"/>
              <a:defRPr/>
            </a:pPr>
            <a:r>
              <a:rPr lang="en-US" altLang="zh-CN">
                <a:ea typeface="Tahoma" panose="020b0604030504040204" pitchFamily="34" charset="0"/>
              </a:rPr>
              <a:t>Among the major internet sectors whose target customers are SMEs, most companies choose direct-sales model, except </a:t>
            </a:r>
            <a:r>
              <a:rPr lang="en-US" altLang="zh-CN" smtClean="0">
                <a:ea typeface="Tahoma" panose="020b0604030504040204" pitchFamily="34" charset="0"/>
              </a:rPr>
              <a:t>for Baidu </a:t>
            </a:r>
            <a:r>
              <a:rPr lang="en-US" altLang="zh-CN">
                <a:ea typeface="Tahoma" panose="020b0604030504040204" pitchFamily="34" charset="0"/>
              </a:rPr>
              <a:t>and Alibaba (1688.com). The reasons that the two companies opt for agency model is: </a:t>
            </a:r>
          </a:p>
          <a:p>
            <a:pPr marL="720000" lvl="1" indent="-360000" algn="just">
              <a:lnSpc>
                <a:spcPct val="120000"/>
              </a:lnSpc>
              <a:spcBef>
                <a:spcPct val="0"/>
              </a:spcBef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  <a:defRPr/>
            </a:pPr>
            <a:r>
              <a:rPr lang="en-US" altLang="zh-CN" spc="-10">
                <a:ea typeface="Tahoma" panose="020b0604030504040204" pitchFamily="34" charset="0"/>
              </a:rPr>
              <a:t>Absolute market leading position increases bargaining power and facilitates management over agencies;</a:t>
            </a:r>
          </a:p>
          <a:p>
            <a:pPr marL="720000" lvl="1" indent="-360000" algn="just">
              <a:lnSpc>
                <a:spcPct val="120000"/>
              </a:lnSpc>
              <a:spcBef>
                <a:spcPct val="0"/>
              </a:spcBef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  <a:defRPr/>
            </a:pPr>
            <a:r>
              <a:rPr lang="en-US" altLang="zh-CN" spc="-10">
                <a:ea typeface="Tahoma" panose="020b0604030504040204" pitchFamily="34" charset="0"/>
              </a:rPr>
              <a:t>Products are widely accepted and easy to use. </a:t>
            </a:r>
            <a:r>
              <a:rPr lang="en-US" altLang="zh-CN" kern="0">
                <a:ea typeface="Tahoma" panose="020b0604030504040204" pitchFamily="34" charset="0"/>
              </a:rPr>
              <a:t>No need to innovate products through rapid client feedback;</a:t>
            </a:r>
          </a:p>
          <a:p>
            <a:pPr marL="720000" lvl="1" indent="-360000" algn="just">
              <a:lnSpc>
                <a:spcPct val="120000"/>
              </a:lnSpc>
              <a:spcBef>
                <a:spcPct val="0"/>
              </a:spcBef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  <a:defRPr/>
            </a:pPr>
            <a:r>
              <a:rPr lang="en-US" altLang="zh-CN" kern="0">
                <a:ea typeface="Tahoma" panose="020b0604030504040204" pitchFamily="34" charset="0"/>
              </a:rPr>
              <a:t>Their offerings are both with higher margin, which enables profit room for agencies</a:t>
            </a:r>
            <a:r>
              <a:rPr lang="en-US" altLang="zh-CN" kern="0" smtClean="0">
                <a:ea typeface="Tahoma" panose="020b0604030504040204" pitchFamily="34" charset="0"/>
              </a:rPr>
              <a:t>;</a:t>
            </a:r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sz="1800">
                <a:ea typeface="Tahoma" panose="020b0604030504040204" pitchFamily="34" charset="0"/>
              </a:rPr>
              <a:t>For </a:t>
            </a:r>
            <a:r>
              <a:rPr lang="en-US" altLang="zh-HK" sz="1800" smtClean="0">
                <a:ea typeface="Tahoma" panose="020b0604030504040204" pitchFamily="34" charset="0"/>
              </a:rPr>
              <a:t>online classifieds </a:t>
            </a:r>
            <a:r>
              <a:rPr lang="en-US" altLang="zh-HK" sz="1800">
                <a:ea typeface="Tahoma" panose="020b0604030504040204" pitchFamily="34" charset="0"/>
              </a:rPr>
              <a:t>sites, </a:t>
            </a:r>
            <a:r>
              <a:rPr lang="en-US" altLang="zh-HK" sz="1800" smtClean="0">
                <a:ea typeface="Tahoma" panose="020b0604030504040204" pitchFamily="34" charset="0"/>
              </a:rPr>
              <a:t>dependence </a:t>
            </a:r>
            <a:r>
              <a:rPr lang="en-US" altLang="zh-HK" sz="1800">
                <a:ea typeface="Tahoma" panose="020b0604030504040204" pitchFamily="34" charset="0"/>
              </a:rPr>
              <a:t>on direct sales </a:t>
            </a:r>
            <a:r>
              <a:rPr lang="en-US" altLang="zh-HK" sz="1800" smtClean="0">
                <a:ea typeface="Tahoma" panose="020b0604030504040204" pitchFamily="34" charset="0"/>
              </a:rPr>
              <a:t>will gain in the long run</a:t>
            </a:r>
            <a:endParaRPr lang="zh-CN" altLang="en-US" sz="1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656" y="908720"/>
            <a:ext cx="6696744" cy="3456383"/>
          </a:xfrm>
          <a:ln>
            <a:solidFill>
              <a:srgbClr val="E97722"/>
            </a:solidFill>
          </a:ln>
        </p:spPr>
        <p:txBody>
          <a:bodyPr anchor="ctr">
            <a:noAutofit/>
          </a:bodyPr>
          <a:lstStyle/>
          <a:p>
            <a:pPr marL="360000" indent="-360000" algn="just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Pct val="90000"/>
              <a:defRPr/>
            </a:pPr>
            <a:r>
              <a:rPr lang="en-US" altLang="zh-CN" spc="-10">
                <a:ea typeface="Tahoma" panose="020b0604030504040204" pitchFamily="34" charset="0"/>
              </a:rPr>
              <a:t>With very limited initial investment, </a:t>
            </a:r>
            <a:r>
              <a:rPr lang="en-US" altLang="zh-CN" spc="-10" smtClean="0">
                <a:ea typeface="Tahoma" panose="020b0604030504040204" pitchFamily="34" charset="0"/>
              </a:rPr>
              <a:t>Ganji uses agency channel to expand </a:t>
            </a:r>
            <a:r>
              <a:rPr lang="en-US" altLang="zh-CN" spc="-10">
                <a:ea typeface="Tahoma" panose="020b0604030504040204" pitchFamily="34" charset="0"/>
              </a:rPr>
              <a:t>business scale quickly, but there are some key disadvantages compared </a:t>
            </a:r>
            <a:r>
              <a:rPr lang="en-US" altLang="zh-CN" spc="-10" smtClean="0">
                <a:ea typeface="Tahoma" panose="020b0604030504040204" pitchFamily="34" charset="0"/>
              </a:rPr>
              <a:t>with direct </a:t>
            </a:r>
            <a:r>
              <a:rPr lang="en-US" altLang="zh-CN" spc="-10">
                <a:ea typeface="Tahoma" panose="020b0604030504040204" pitchFamily="34" charset="0"/>
              </a:rPr>
              <a:t>sales:</a:t>
            </a:r>
          </a:p>
          <a:p>
            <a:pPr lvl="1" algn="just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</a:pPr>
            <a:r>
              <a:rPr lang="en-US" altLang="zh-CN" b="1" spc="-10" smtClean="0">
                <a:ea typeface="Tahoma" panose="020b0604030504040204" pitchFamily="34" charset="0"/>
              </a:rPr>
              <a:t>Lower productivity and </a:t>
            </a:r>
            <a:r>
              <a:rPr lang="en-US" altLang="zh-CN" b="1" spc="-10">
                <a:ea typeface="Tahoma" panose="020b0604030504040204" pitchFamily="34" charset="0"/>
              </a:rPr>
              <a:t>profitability</a:t>
            </a:r>
            <a:r>
              <a:rPr lang="en-US" altLang="zh-CN" spc="-10">
                <a:ea typeface="Tahoma" panose="020b0604030504040204" pitchFamily="34" charset="0"/>
              </a:rPr>
              <a:t>. For direct sales,  </a:t>
            </a:r>
            <a:r>
              <a:rPr lang="en-US" altLang="zh-CN" smtClean="0">
                <a:ea typeface="Tahoma" panose="020b0604030504040204" pitchFamily="34" charset="0"/>
              </a:rPr>
              <a:t>sales </a:t>
            </a:r>
            <a:r>
              <a:rPr lang="en-US" altLang="zh-CN">
                <a:ea typeface="Tahoma" panose="020b0604030504040204" pitchFamily="34" charset="0"/>
              </a:rPr>
              <a:t>productivity is higher in terms of merchants </a:t>
            </a:r>
            <a:r>
              <a:rPr lang="en-US" altLang="zh-CN" smtClean="0">
                <a:ea typeface="Tahoma" panose="020b0604030504040204" pitchFamily="34" charset="0"/>
              </a:rPr>
              <a:t>conversion </a:t>
            </a:r>
            <a:r>
              <a:rPr lang="en-US" altLang="zh-CN">
                <a:ea typeface="Tahoma" panose="020b0604030504040204" pitchFamily="34" charset="0"/>
              </a:rPr>
              <a:t>due to more effective </a:t>
            </a:r>
            <a:r>
              <a:rPr lang="en-US" altLang="zh-CN" smtClean="0">
                <a:ea typeface="Tahoma" panose="020b0604030504040204" pitchFamily="34" charset="0"/>
              </a:rPr>
              <a:t>training and management; Additionally</a:t>
            </a:r>
            <a:r>
              <a:rPr lang="en-US" altLang="zh-CN">
                <a:ea typeface="Tahoma" panose="020b0604030504040204" pitchFamily="34" charset="0"/>
              </a:rPr>
              <a:t>, </a:t>
            </a:r>
            <a:r>
              <a:rPr lang="en-US" altLang="zh-CN" smtClean="0">
                <a:ea typeface="Tahoma" panose="020b0604030504040204" pitchFamily="34" charset="0"/>
              </a:rPr>
              <a:t>agencies </a:t>
            </a:r>
            <a:r>
              <a:rPr lang="en-US" altLang="zh-CN">
                <a:ea typeface="Tahoma" panose="020b0604030504040204" pitchFamily="34" charset="0"/>
              </a:rPr>
              <a:t>will skim a portion of </a:t>
            </a:r>
            <a:r>
              <a:rPr lang="en-US" altLang="zh-CN" smtClean="0">
                <a:ea typeface="Tahoma" panose="020b0604030504040204" pitchFamily="34" charset="0"/>
              </a:rPr>
              <a:t>profit along the distribution value chain, </a:t>
            </a:r>
            <a:r>
              <a:rPr lang="en-US" altLang="zh-CN">
                <a:ea typeface="Tahoma" panose="020b0604030504040204" pitchFamily="34" charset="0"/>
              </a:rPr>
              <a:t>further squeezing  the margin of classified sites.</a:t>
            </a:r>
          </a:p>
          <a:p>
            <a:pPr lvl="1" algn="just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</a:pPr>
            <a:r>
              <a:rPr lang="en-US" altLang="zh-CN" b="1" spc="-10">
                <a:ea typeface="Tahoma" panose="020b0604030504040204" pitchFamily="34" charset="0"/>
              </a:rPr>
              <a:t>Worse Merchant Experience. </a:t>
            </a:r>
            <a:r>
              <a:rPr lang="en-US" altLang="zh-CN">
                <a:ea typeface="Tahoma" panose="020b0604030504040204" pitchFamily="34" charset="0"/>
              </a:rPr>
              <a:t>58.com has a special after-sales team in each region, so clients can be looked after well, leading to a higher retention rate. However, agencies are less incentivized to provide after sales services, thus </a:t>
            </a:r>
            <a:r>
              <a:rPr lang="en-US" altLang="zh-CN" smtClean="0">
                <a:ea typeface="Tahoma" panose="020b0604030504040204" pitchFamily="34" charset="0"/>
              </a:rPr>
              <a:t>the merchants </a:t>
            </a:r>
            <a:r>
              <a:rPr lang="en-US" altLang="zh-CN">
                <a:ea typeface="Tahoma" panose="020b0604030504040204" pitchFamily="34" charset="0"/>
              </a:rPr>
              <a:t>churn rate is </a:t>
            </a:r>
            <a:r>
              <a:rPr lang="en-US" altLang="zh-CN" smtClean="0">
                <a:ea typeface="Tahoma" panose="020b0604030504040204" pitchFamily="34" charset="0"/>
              </a:rPr>
              <a:t>higher.</a:t>
            </a:r>
            <a:endParaRPr lang="en-US" altLang="zh-CN">
              <a:ea typeface="Tahoma" panose="020b0604030504040204" pitchFamily="34" charset="0"/>
            </a:endParaRPr>
          </a:p>
          <a:p>
            <a:pPr lvl="1" algn="just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Tahoma" panose="020b0604030504040204" pitchFamily="34" charset="0"/>
              <a:buChar char="−"/>
            </a:pPr>
            <a:r>
              <a:rPr lang="en-US" altLang="zh-CN" b="1" spc="-10">
                <a:ea typeface="Tahoma" panose="020b0604030504040204" pitchFamily="34" charset="0"/>
              </a:rPr>
              <a:t>Lack of O2O </a:t>
            </a:r>
            <a:r>
              <a:rPr lang="en-US" altLang="zh-CN" b="1" spc="-10" smtClean="0">
                <a:ea typeface="Tahoma" panose="020b0604030504040204" pitchFamily="34" charset="0"/>
              </a:rPr>
              <a:t>Cultivation. </a:t>
            </a:r>
            <a:r>
              <a:rPr lang="en-US" altLang="zh-CN">
                <a:ea typeface="Tahoma" panose="020b0604030504040204" pitchFamily="34" charset="0"/>
              </a:rPr>
              <a:t>Direct sales team have </a:t>
            </a:r>
            <a:r>
              <a:rPr lang="en-US" altLang="zh-CN" smtClean="0">
                <a:ea typeface="Tahoma" panose="020b0604030504040204" pitchFamily="34" charset="0"/>
              </a:rPr>
              <a:t>stronger </a:t>
            </a:r>
            <a:r>
              <a:rPr lang="en-US" altLang="zh-CN">
                <a:ea typeface="Tahoma" panose="020b0604030504040204" pitchFamily="34" charset="0"/>
              </a:rPr>
              <a:t>execution capabilities </a:t>
            </a:r>
            <a:r>
              <a:rPr lang="en-US" altLang="zh-CN" smtClean="0">
                <a:ea typeface="Tahoma" panose="020b0604030504040204" pitchFamily="34" charset="0"/>
              </a:rPr>
              <a:t>in co-working </a:t>
            </a:r>
            <a:r>
              <a:rPr lang="en-US" altLang="zh-CN">
                <a:ea typeface="Tahoma" panose="020b0604030504040204" pitchFamily="34" charset="0"/>
              </a:rPr>
              <a:t>with merchants, which are needed to </a:t>
            </a:r>
            <a:r>
              <a:rPr lang="en-US" altLang="zh-CN" smtClean="0">
                <a:ea typeface="Tahoma" panose="020b0604030504040204" pitchFamily="34" charset="0"/>
              </a:rPr>
              <a:t>introduce O2O </a:t>
            </a:r>
            <a:r>
              <a:rPr lang="en-US" altLang="zh-CN">
                <a:ea typeface="Tahoma" panose="020b0604030504040204" pitchFamily="34" charset="0"/>
              </a:rPr>
              <a:t>services. Agencies </a:t>
            </a:r>
            <a:r>
              <a:rPr lang="en-US" altLang="zh-CN" smtClean="0">
                <a:ea typeface="Tahoma" panose="020b0604030504040204" pitchFamily="34" charset="0"/>
              </a:rPr>
              <a:t>focus </a:t>
            </a:r>
            <a:r>
              <a:rPr lang="en-US" altLang="zh-CN">
                <a:ea typeface="Tahoma" panose="020b0604030504040204" pitchFamily="34" charset="0"/>
              </a:rPr>
              <a:t>on sales of lucrative standardized products </a:t>
            </a:r>
            <a:r>
              <a:rPr lang="en-US" altLang="zh-CN" smtClean="0">
                <a:ea typeface="Tahoma" panose="020b0604030504040204" pitchFamily="34" charset="0"/>
              </a:rPr>
              <a:t>but are </a:t>
            </a:r>
            <a:r>
              <a:rPr lang="en-US" altLang="zh-CN">
                <a:ea typeface="Tahoma" panose="020b0604030504040204" pitchFamily="34" charset="0"/>
              </a:rPr>
              <a:t>reluctant to cultivate O2O merchants </a:t>
            </a:r>
            <a:r>
              <a:rPr lang="en-US" altLang="zh-CN" smtClean="0">
                <a:ea typeface="Tahoma" panose="020b0604030504040204" pitchFamily="34" charset="0"/>
              </a:rPr>
              <a:t>which offers </a:t>
            </a:r>
            <a:r>
              <a:rPr lang="en-US" altLang="zh-CN">
                <a:ea typeface="Tahoma" panose="020b0604030504040204" pitchFamily="34" charset="0"/>
              </a:rPr>
              <a:t>very thin margin on the initial stage. </a:t>
            </a: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9" name="Oval 8"/>
          <p:cNvSpPr/>
          <p:nvPr/>
        </p:nvSpPr>
        <p:spPr>
          <a:xfrm>
            <a:off x="204688" y="1124768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1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04688" y="4509144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2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2" name="Content Placeholder 2"/>
          <p:cNvSpPr txBox="1"/>
          <p:nvPr/>
        </p:nvSpPr>
        <p:spPr>
          <a:xfrm>
            <a:off x="7333456" y="908719"/>
            <a:ext cx="2592288" cy="5472609"/>
          </a:xfrm>
          <a:prstGeom prst="rect">
            <a:avLst/>
          </a:prstGeom>
          <a:ln>
            <a:solidFill>
              <a:srgbClr val="E97722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–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–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008000"/>
              </a:buClr>
              <a:buFont typeface="Arial" pitchFamily="34" charset="0"/>
              <a:buChar char="»"/>
              <a:defRPr sz="1200" kern="1200">
                <a:solidFill>
                  <a:schemeClr val="tx1"/>
                </a:solidFill>
                <a:latin typeface="Tahoma" panose="020b0604030504040204" pitchFamily="34" charset="0"/>
                <a:ea typeface="+mn-ea"/>
                <a:cs typeface="Tahoma" panose="020b060403050404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0" indent="-360000" algn="just">
              <a:spcBef>
                <a:spcPct val="40000"/>
              </a:spcBef>
              <a:buClr>
                <a:srgbClr val="E97722"/>
              </a:buClr>
              <a:buSzPct val="90000"/>
              <a:defRPr/>
            </a:pPr>
            <a:r>
              <a:rPr lang="en-US" altLang="zh-CN"/>
              <a:t>However, we do not think Ganji is well equipped with the above-mentioned three factors. Hence, we consider that Ganji can benefit more from higher direct sales contribution in the long </a:t>
            </a:r>
            <a:r>
              <a:rPr lang="en-US" altLang="zh-CN" smtClean="0"/>
              <a:t>run.</a:t>
            </a:r>
            <a:endParaRPr lang="en-US" altLang="zh-CN"/>
          </a:p>
          <a:p>
            <a:pPr marL="720000" lvl="1" indent="-360000" algn="just">
              <a:spcBef>
                <a:spcPct val="40000"/>
              </a:spcBef>
              <a:buClr>
                <a:schemeClr val="accent1"/>
              </a:buClr>
              <a:buSzPct val="90000"/>
              <a:buFont typeface="Tahoma" panose="020b0604030504040204" pitchFamily="34" charset="0"/>
              <a:buChar char="−"/>
              <a:defRPr/>
            </a:pPr>
            <a:r>
              <a:rPr lang="en-US" altLang="zh-CN" kern="0"/>
              <a:t>Several Ganji’s tier-2 cites have reached similar gross revenue level to Guangzhou and Shenzhen. Changing these cities to direct sales will improve Ganji’s profitability in the long run;</a:t>
            </a:r>
          </a:p>
          <a:p>
            <a:pPr marL="720000" lvl="1" indent="-360000" algn="just">
              <a:spcBef>
                <a:spcPct val="40000"/>
              </a:spcBef>
              <a:buClr>
                <a:schemeClr val="accent1"/>
              </a:buClr>
              <a:buSzPct val="90000"/>
              <a:buFont typeface="Tahoma" panose="020b0604030504040204" pitchFamily="34" charset="0"/>
              <a:buChar char="−"/>
              <a:defRPr/>
            </a:pPr>
            <a:r>
              <a:rPr lang="en-US" altLang="zh-CN"/>
              <a:t>To well cultivate its O2O business in future, Ganji needs to have closer cooperation with offline merchants to manage the service standard.</a:t>
            </a:r>
            <a:endParaRPr lang="en-US" altLang="zh-CN" spc="-10"/>
          </a:p>
          <a:p>
            <a:pPr algn="just" fontAlgn="auto">
              <a:spcAft>
                <a:spcPct val="0"/>
              </a:spcAft>
            </a:pPr>
            <a:endParaRPr lang="zh-CN" altLang="en-US"/>
          </a:p>
        </p:txBody>
      </p:sp>
      <p:sp>
        <p:nvSpPr>
          <p:cNvPr id="13" name="Oval 12"/>
          <p:cNvSpPr/>
          <p:nvPr/>
        </p:nvSpPr>
        <p:spPr>
          <a:xfrm>
            <a:off x="7405464" y="1412800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3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5" name="Isosceles Triangle 4"/>
          <p:cNvSpPr/>
          <p:nvPr/>
        </p:nvSpPr>
        <p:spPr>
          <a:xfrm rot="5400000">
            <a:off x="4705140" y="3464980"/>
            <a:ext cx="4680568" cy="288032"/>
          </a:xfrm>
          <a:prstGeom prst="triangle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40726052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97433656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think-cell Slide" r:id="rId4" imgW="270" imgH="270" progId="TCLayout.ActiveDocument.1">
                  <p:embed/>
                </p:oleObj>
              </mc:Choice>
              <mc:Fallback>
                <p:oleObj name="think-cell Slide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7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US" altLang="zh-CN" smtClean="0">
                <a:ea typeface="楷体_GB2312" pitchFamily="49" charset="-122"/>
              </a:rPr>
              <a:t>To play catch-up with 58.com, Ganji relies on the agency model to achieve quick expansion</a:t>
            </a:r>
          </a:p>
        </p:txBody>
      </p:sp>
      <p:sp>
        <p:nvSpPr>
          <p:cNvPr id="4" name="Rectangle 3"/>
          <p:cNvSpPr/>
          <p:nvPr/>
        </p:nvSpPr>
        <p:spPr bwMode="auto">
          <a:xfrm>
            <a:off x="83819" y="1988840"/>
            <a:ext cx="1257301" cy="481490"/>
          </a:xfrm>
          <a:prstGeom prst="rect">
            <a:avLst/>
          </a:prstGeom>
          <a:solidFill>
            <a:schemeClr val="bg1">
              <a:lumMod val="50000"/>
              <a:alpha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R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Market expansion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83819" y="2612130"/>
            <a:ext cx="1257301" cy="960886"/>
          </a:xfrm>
          <a:prstGeom prst="rect">
            <a:avLst/>
          </a:prstGeom>
          <a:solidFill>
            <a:schemeClr val="bg1">
              <a:lumMod val="50000"/>
              <a:alpha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R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Profitability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83819" y="3717032"/>
            <a:ext cx="1257301" cy="900000"/>
          </a:xfrm>
          <a:prstGeom prst="rect">
            <a:avLst/>
          </a:prstGeom>
          <a:solidFill>
            <a:schemeClr val="bg1">
              <a:lumMod val="50000"/>
              <a:alpha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R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Merchant experience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8" name="Content Placeholder 2"/>
          <p:cNvSpPr txBox="1"/>
          <p:nvPr/>
        </p:nvSpPr>
        <p:spPr bwMode="auto">
          <a:xfrm>
            <a:off x="6559606" y="1988840"/>
            <a:ext cx="3352800" cy="481490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marR="0" lvl="0" indent="-342900" algn="l" defTabSz="914400" fontAlgn="base" latinLnBrk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  <a:defRPr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Ganji can quickly expand into new markets by recruiting agencies.</a:t>
            </a:r>
            <a:endParaRPr lang="zh-CN" altLang="en-US" sz="1100">
              <a:cs typeface="Tahoma" panose="020b0604030504040204" pitchFamily="34" charset="0"/>
            </a:endParaRPr>
          </a:p>
        </p:txBody>
      </p:sp>
      <p:sp>
        <p:nvSpPr>
          <p:cNvPr id="9" name="Content Placeholder 2"/>
          <p:cNvSpPr txBox="1"/>
          <p:nvPr/>
        </p:nvSpPr>
        <p:spPr bwMode="auto">
          <a:xfrm>
            <a:off x="2514598" y="2612130"/>
            <a:ext cx="3352800" cy="960886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lvl="0" indent="-342900" algn="l" fontAlgn="base"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Per-salesperson productivity is higher in terms of merchant development.</a:t>
            </a:r>
          </a:p>
          <a:p>
            <a:pPr marL="342900" marR="0" lvl="0" indent="-342900" algn="l" defTabSz="914400" fontAlgn="base" latinLnBrk="0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  <a:defRPr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The price system is controlled more strictly.</a:t>
            </a:r>
          </a:p>
        </p:txBody>
      </p:sp>
      <p:sp>
        <p:nvSpPr>
          <p:cNvPr id="10" name="Content Placeholder 2"/>
          <p:cNvSpPr txBox="1"/>
          <p:nvPr/>
        </p:nvSpPr>
        <p:spPr bwMode="auto">
          <a:xfrm>
            <a:off x="6559606" y="2612130"/>
            <a:ext cx="3352800" cy="960886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marR="0" lvl="0" indent="-342900" algn="l" defTabSz="914400" fontAlgn="base" latinLnBrk="0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  <a:defRPr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Ganji shares ~60% of its gross revenue as commissions for agencies.</a:t>
            </a:r>
          </a:p>
          <a:p>
            <a:pPr marL="342900" lvl="0" indent="-342900" algn="l" fontAlgn="base"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Products prices are more difficult to control because they may be a point of competition among agencies.</a:t>
            </a:r>
          </a:p>
        </p:txBody>
      </p:sp>
      <p:sp>
        <p:nvSpPr>
          <p:cNvPr id="11" name="Content Placeholder 2"/>
          <p:cNvSpPr txBox="1"/>
          <p:nvPr/>
        </p:nvSpPr>
        <p:spPr bwMode="auto">
          <a:xfrm>
            <a:off x="2514598" y="3717032"/>
            <a:ext cx="3352800" cy="900000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lvl="0" indent="-342900" algn="l" fontAlgn="base"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Direct-sales teams have better managed staff. </a:t>
            </a:r>
          </a:p>
          <a:p>
            <a:pPr marL="342900" lvl="0" indent="-342900" algn="l" fontAlgn="base"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58.com has a special after-sales team in each region, so acquired clients can be looked after well, leading to a higher retention rate.</a:t>
            </a:r>
            <a:endParaRPr lang="zh-CN" altLang="en-US" sz="1100" smtClean="0">
              <a:cs typeface="Tahoma" panose="020b0604030504040204" pitchFamily="34" charset="0"/>
            </a:endParaRPr>
          </a:p>
        </p:txBody>
      </p:sp>
      <p:sp>
        <p:nvSpPr>
          <p:cNvPr id="12" name="Content Placeholder 2"/>
          <p:cNvSpPr txBox="1"/>
          <p:nvPr/>
        </p:nvSpPr>
        <p:spPr bwMode="auto">
          <a:xfrm>
            <a:off x="6559606" y="3717032"/>
            <a:ext cx="3352800" cy="900000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lvl="0" indent="-342900" algn="l" fontAlgn="base"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  <a:defRPr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The quality of a distributor-based sales force is often inferior.</a:t>
            </a:r>
          </a:p>
          <a:p>
            <a:pPr marL="342900" indent="-342900" algn="l" fontAlgn="base"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As agencies are less incentivized to provide after-sale services, the churn rate is higher.</a:t>
            </a:r>
            <a:endParaRPr lang="zh-CN" altLang="en-US" sz="1100">
              <a:cs typeface="Tahoma" panose="020b0604030504040204" pitchFamily="34" charset="0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2514600" y="1548111"/>
            <a:ext cx="3352800" cy="29671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Direct-sales model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14" name="Rectangle 13"/>
          <p:cNvSpPr/>
          <p:nvPr/>
        </p:nvSpPr>
        <p:spPr bwMode="auto">
          <a:xfrm>
            <a:off x="6548782" y="1548111"/>
            <a:ext cx="3352800" cy="29671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Agency </a:t>
            </a:r>
            <a:r>
              <a:rPr lang="en-US" altLang="zh-CN" sz="1100" b="1" smtClean="0">
                <a:solidFill>
                  <a:schemeClr val="bg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model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21" name="Rectangle 20"/>
          <p:cNvSpPr/>
          <p:nvPr/>
        </p:nvSpPr>
        <p:spPr bwMode="auto">
          <a:xfrm>
            <a:off x="83819" y="5638800"/>
            <a:ext cx="1257301" cy="609600"/>
          </a:xfrm>
          <a:prstGeom prst="rect">
            <a:avLst/>
          </a:prstGeom>
          <a:solidFill>
            <a:schemeClr val="bg1">
              <a:lumMod val="50000"/>
              <a:alpha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R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Management complexity 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22" name="Content Placeholder 2"/>
          <p:cNvSpPr txBox="1"/>
          <p:nvPr/>
        </p:nvSpPr>
        <p:spPr bwMode="auto">
          <a:xfrm>
            <a:off x="2514598" y="5638800"/>
            <a:ext cx="3352800" cy="609599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lvl="0" indent="-342900" algn="l" fontAlgn="base"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Currently, 58.com’s direct-sales team numbers 4,000 and is difficult to manage efficiently and effectively.</a:t>
            </a:r>
          </a:p>
        </p:txBody>
      </p:sp>
      <p:sp>
        <p:nvSpPr>
          <p:cNvPr id="23" name="Content Placeholder 2"/>
          <p:cNvSpPr txBox="1"/>
          <p:nvPr/>
        </p:nvSpPr>
        <p:spPr bwMode="auto">
          <a:xfrm>
            <a:off x="6559606" y="5638802"/>
            <a:ext cx="3352800" cy="609599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marR="0" lvl="0" indent="-342900" algn="l" defTabSz="914400" fontAlgn="base" latinLnBrk="0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  <a:defRPr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It may be easier to manage hundreds of agencies than thousands of salespeople.</a:t>
            </a:r>
            <a:endParaRPr lang="zh-CN" altLang="en-US" sz="1100">
              <a:cs typeface="Tahoma" panose="020b060403050404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514600" y="980728"/>
            <a:ext cx="3352800" cy="391980"/>
          </a:xfrm>
          <a:prstGeom prst="rect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200" b="1" kern="1200">
                <a:solidFill>
                  <a:schemeClr val="tx2">
                    <a:lumMod val="50000"/>
                  </a:schemeClr>
                </a:solidFill>
                <a:latin typeface="Trebuchet MS" pitchFamily="34" charset="0"/>
                <a:ea typeface="宋体" pitchFamily="2" charset="-122"/>
                <a:cs typeface="Arial"/>
              </a:defRPr>
            </a:lvl1pPr>
            <a:lvl2pPr marL="742950" indent="-285750" algn="ctr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9pPr>
          </a:lstStyle>
          <a:p>
            <a:r>
              <a:rPr lang="en-US" sz="1100" smtClean="0">
                <a:solidFill>
                  <a:srgbClr val="E9772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58.com: 90%+ of listing revenue from direct sales</a:t>
            </a:r>
            <a:endParaRPr lang="en-US" sz="1100">
              <a:solidFill>
                <a:srgbClr val="E9772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548782" y="992867"/>
            <a:ext cx="3352800" cy="391980"/>
          </a:xfrm>
          <a:prstGeom prst="rect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200" b="1" kern="1200">
                <a:solidFill>
                  <a:schemeClr val="tx2">
                    <a:lumMod val="50000"/>
                  </a:schemeClr>
                </a:solidFill>
                <a:latin typeface="Trebuchet MS" pitchFamily="34" charset="0"/>
                <a:ea typeface="宋体" pitchFamily="2" charset="-122"/>
                <a:cs typeface="Arial"/>
              </a:defRPr>
            </a:lvl1pPr>
            <a:lvl2pPr marL="742950" indent="-285750" algn="ctr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9pPr>
          </a:lstStyle>
          <a:p>
            <a:r>
              <a:rPr lang="en-US" sz="1100" smtClean="0">
                <a:solidFill>
                  <a:srgbClr val="E9772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Ganji: 50% - 60% of listing revenue from agencies</a:t>
            </a:r>
            <a:endParaRPr lang="en-US" sz="1100">
              <a:solidFill>
                <a:srgbClr val="E9772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9" name="Content Placeholder 2"/>
          <p:cNvSpPr txBox="1"/>
          <p:nvPr/>
        </p:nvSpPr>
        <p:spPr bwMode="auto">
          <a:xfrm>
            <a:off x="2514598" y="1988840"/>
            <a:ext cx="3352800" cy="481490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lvl="0" indent="-342900" algn="l" fontAlgn="base"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58.com has to make a heavier investment before entering a new market.</a:t>
            </a:r>
          </a:p>
        </p:txBody>
      </p:sp>
      <p:sp>
        <p:nvSpPr>
          <p:cNvPr id="33" name="Rectangle 32"/>
          <p:cNvSpPr/>
          <p:nvPr/>
        </p:nvSpPr>
        <p:spPr bwMode="auto">
          <a:xfrm>
            <a:off x="83821" y="4797525"/>
            <a:ext cx="1257301" cy="647701"/>
          </a:xfrm>
          <a:prstGeom prst="rect">
            <a:avLst/>
          </a:prstGeom>
          <a:solidFill>
            <a:schemeClr val="bg1">
              <a:lumMod val="50000"/>
              <a:alpha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l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</a:pPr>
            <a:r>
              <a:rPr lang="en-US" altLang="zh-CN" sz="1100" b="1" smtClean="0">
                <a:solidFill>
                  <a:schemeClr val="bg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Introduction of O2O services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34" name="Content Placeholder 2"/>
          <p:cNvSpPr txBox="1"/>
          <p:nvPr/>
        </p:nvSpPr>
        <p:spPr bwMode="auto">
          <a:xfrm>
            <a:off x="2514600" y="4797525"/>
            <a:ext cx="3352800" cy="647701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lvl="0" indent="-342900" algn="l" fontAlgn="base"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The direct-sales team has superior execution capabilities in working with merchants, which are needed to bring in O2O services.</a:t>
            </a:r>
            <a:endParaRPr lang="zh-CN" altLang="en-US" sz="1100" smtClean="0">
              <a:cs typeface="Tahoma" panose="020b0604030504040204" pitchFamily="34" charset="0"/>
            </a:endParaRPr>
          </a:p>
        </p:txBody>
      </p:sp>
      <p:sp>
        <p:nvSpPr>
          <p:cNvPr id="35" name="Content Placeholder 2"/>
          <p:cNvSpPr txBox="1"/>
          <p:nvPr/>
        </p:nvSpPr>
        <p:spPr bwMode="auto">
          <a:xfrm>
            <a:off x="6559606" y="4797525"/>
            <a:ext cx="3352800" cy="647699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marR="0" lvl="0" indent="-342900" algn="l" defTabSz="914400" fontAlgn="base" latinLnBrk="0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Wingdings" pitchFamily="2" charset="2"/>
              <a:buChar char="Ø"/>
              <a:defRPr/>
            </a:pPr>
            <a:r>
              <a:rPr lang="en-US" altLang="zh-CN" sz="1100" smtClean="0">
                <a:ea typeface="Tahoma" panose="020b0604030504040204" pitchFamily="34" charset="0"/>
                <a:cs typeface="Tahoma" panose="020b0604030504040204" pitchFamily="34" charset="0"/>
              </a:rPr>
              <a:t>Distributors are used to focusing on sales of standardized products and lack cooperation with merchants.</a:t>
            </a:r>
            <a:endParaRPr lang="zh-CN" altLang="en-US" sz="1100">
              <a:cs typeface="Tahoma" panose="020b0604030504040204" pitchFamily="34" charset="0"/>
            </a:endParaRPr>
          </a:p>
        </p:txBody>
      </p:sp>
      <p:sp>
        <p:nvSpPr>
          <p:cNvPr id="36" name="Text Box 4"/>
          <p:cNvSpPr txBox="1">
            <a:spLocks noChangeArrowheads="1"/>
          </p:cNvSpPr>
          <p:nvPr/>
        </p:nvSpPr>
        <p:spPr bwMode="gray">
          <a:xfrm>
            <a:off x="60648" y="6597352"/>
            <a:ext cx="4863465" cy="2462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 interviews and analysis</a:t>
            </a:r>
            <a:endParaRPr lang="en-US" altLang="zh-CN" sz="1000" i="1"/>
          </a:p>
        </p:txBody>
      </p:sp>
      <p:sp>
        <p:nvSpPr>
          <p:cNvPr id="37" name="Minus 36"/>
          <p:cNvSpPr/>
          <p:nvPr/>
        </p:nvSpPr>
        <p:spPr bwMode="auto">
          <a:xfrm>
            <a:off x="2095500" y="2041036"/>
            <a:ext cx="360000" cy="360000"/>
          </a:xfrm>
          <a:prstGeom prst="mathMinus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38" name="Plus 37"/>
          <p:cNvSpPr/>
          <p:nvPr/>
        </p:nvSpPr>
        <p:spPr bwMode="auto">
          <a:xfrm>
            <a:off x="6076952" y="2041036"/>
            <a:ext cx="360000" cy="360000"/>
          </a:xfrm>
          <a:prstGeom prst="mathPlus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41" name="Plus 40"/>
          <p:cNvSpPr/>
          <p:nvPr/>
        </p:nvSpPr>
        <p:spPr bwMode="auto">
          <a:xfrm>
            <a:off x="2095500" y="2912573"/>
            <a:ext cx="360000" cy="360000"/>
          </a:xfrm>
          <a:prstGeom prst="mathPlus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42" name="Minus 41"/>
          <p:cNvSpPr/>
          <p:nvPr/>
        </p:nvSpPr>
        <p:spPr bwMode="auto">
          <a:xfrm>
            <a:off x="6076952" y="2912573"/>
            <a:ext cx="360000" cy="360000"/>
          </a:xfrm>
          <a:prstGeom prst="mathMinus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43" name="Plus 42"/>
          <p:cNvSpPr/>
          <p:nvPr/>
        </p:nvSpPr>
        <p:spPr bwMode="auto">
          <a:xfrm>
            <a:off x="2095500" y="3987032"/>
            <a:ext cx="360000" cy="360000"/>
          </a:xfrm>
          <a:prstGeom prst="mathPlus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44" name="Minus 43"/>
          <p:cNvSpPr/>
          <p:nvPr/>
        </p:nvSpPr>
        <p:spPr bwMode="auto">
          <a:xfrm>
            <a:off x="6076952" y="3987032"/>
            <a:ext cx="360000" cy="360000"/>
          </a:xfrm>
          <a:prstGeom prst="mathMinus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45" name="Minus 44"/>
          <p:cNvSpPr/>
          <p:nvPr/>
        </p:nvSpPr>
        <p:spPr bwMode="auto">
          <a:xfrm>
            <a:off x="6076952" y="4941374"/>
            <a:ext cx="360000" cy="360000"/>
          </a:xfrm>
          <a:prstGeom prst="mathMinus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46" name="Plus 45"/>
          <p:cNvSpPr/>
          <p:nvPr/>
        </p:nvSpPr>
        <p:spPr bwMode="auto">
          <a:xfrm>
            <a:off x="2095500" y="4941374"/>
            <a:ext cx="360000" cy="360000"/>
          </a:xfrm>
          <a:prstGeom prst="mathPlus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cs typeface="Tahoma" panose="020b0604030504040204" pitchFamily="34" charset="0"/>
            </a:endParaRPr>
          </a:p>
        </p:txBody>
      </p:sp>
      <p:grpSp>
        <p:nvGrpSpPr>
          <p:cNvPr id="7" name="McK Moon"/>
          <p:cNvGrpSpPr/>
          <p:nvPr>
            <p:custDataLst>
              <p:tags r:id="rId6"/>
            </p:custDataLst>
          </p:nvPr>
        </p:nvGrpSpPr>
        <p:grpSpPr>
          <a:xfrm>
            <a:off x="1572848" y="2089331"/>
            <a:ext cx="288000" cy="288000"/>
            <a:chOff x="1600" y="1600"/>
            <a:chExt cx="160" cy="160"/>
          </a:xfrm>
        </p:grpSpPr>
        <p:sp>
          <p:nvSpPr>
            <p:cNvPr id="55" name="Oval 90"/>
            <p:cNvSpPr>
              <a:spLocks noChangeAspect="1"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1600" y="1600"/>
              <a:ext cx="160" cy="160"/>
            </a:xfrm>
            <a:prstGeom prst="ellipse">
              <a:avLst/>
            </a:prstGeom>
            <a:solidFill>
              <a:srgbClr val="B2B2B2"/>
            </a:solidFill>
            <a:ln w="9525">
              <a:solidFill>
                <a:schemeClr val="accent6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11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56" name="Arc 91"/>
            <p:cNvSpPr>
              <a:spLocks noChangeAspect="1"/>
            </p:cNvSpPr>
            <p:nvPr>
              <p:custDataLst>
                <p:tags r:id="rId8"/>
              </p:custDataLst>
            </p:nvPr>
          </p:nvSpPr>
          <p:spPr bwMode="black">
            <a:xfrm>
              <a:off x="1600" y="1600"/>
              <a:ext cx="160" cy="160"/>
            </a:xfrm>
            <a:prstGeom prst="arc">
              <a:avLst>
                <a:gd name="adj1" fmla="val 16200000"/>
                <a:gd name="adj2" fmla="val 10899724"/>
              </a:avLst>
            </a:prstGeom>
            <a:solidFill>
              <a:srgbClr val="0070C0"/>
            </a:solidFill>
            <a:ln w="9525">
              <a:solidFill>
                <a:schemeClr val="accent6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11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  <p:sp>
        <p:nvSpPr>
          <p:cNvPr id="57" name="Rectangle 56"/>
          <p:cNvSpPr/>
          <p:nvPr/>
        </p:nvSpPr>
        <p:spPr bwMode="auto">
          <a:xfrm>
            <a:off x="1173480" y="1548111"/>
            <a:ext cx="1120020" cy="29671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R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rgbClr val="E97722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Importance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rgbClr val="E97722"/>
              </a:solidFill>
              <a:effectLst/>
              <a:cs typeface="Tahoma" panose="020b0604030504040204" pitchFamily="34" charset="0"/>
            </a:endParaRPr>
          </a:p>
        </p:txBody>
      </p:sp>
      <p:grpSp>
        <p:nvGrpSpPr>
          <p:cNvPr id="15" name="McK Moon"/>
          <p:cNvGrpSpPr/>
          <p:nvPr>
            <p:custDataLst>
              <p:tags r:id="rId9"/>
            </p:custDataLst>
          </p:nvPr>
        </p:nvGrpSpPr>
        <p:grpSpPr>
          <a:xfrm>
            <a:off x="1572848" y="5799600"/>
            <a:ext cx="288000" cy="288000"/>
            <a:chOff x="1600" y="1600"/>
            <a:chExt cx="160" cy="160"/>
          </a:xfrm>
        </p:grpSpPr>
        <p:sp>
          <p:nvSpPr>
            <p:cNvPr id="59" name="Oval 90"/>
            <p:cNvSpPr>
              <a:spLocks noChangeAspect="1"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1600" y="1600"/>
              <a:ext cx="160" cy="160"/>
            </a:xfrm>
            <a:prstGeom prst="ellipse">
              <a:avLst/>
            </a:prstGeom>
            <a:solidFill>
              <a:srgbClr val="B2B2B2"/>
            </a:solidFill>
            <a:ln w="9525">
              <a:solidFill>
                <a:schemeClr val="accent6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11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0" name="Arc 91"/>
            <p:cNvSpPr>
              <a:spLocks noChangeAspect="1"/>
            </p:cNvSpPr>
            <p:nvPr>
              <p:custDataLst>
                <p:tags r:id="rId11"/>
              </p:custDataLst>
            </p:nvPr>
          </p:nvSpPr>
          <p:spPr bwMode="black">
            <a:xfrm>
              <a:off x="1600" y="1600"/>
              <a:ext cx="160" cy="160"/>
            </a:xfrm>
            <a:prstGeom prst="arc">
              <a:avLst>
                <a:gd name="adj1" fmla="val 16200000"/>
                <a:gd name="adj2" fmla="val 21476882"/>
              </a:avLst>
            </a:prstGeom>
            <a:solidFill>
              <a:srgbClr val="0070C0"/>
            </a:solidFill>
            <a:ln w="9525">
              <a:solidFill>
                <a:schemeClr val="accent6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11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  <p:grpSp>
        <p:nvGrpSpPr>
          <p:cNvPr id="16" name="McK Moon"/>
          <p:cNvGrpSpPr/>
          <p:nvPr>
            <p:custDataLst>
              <p:tags r:id="rId12"/>
            </p:custDataLst>
          </p:nvPr>
        </p:nvGrpSpPr>
        <p:grpSpPr>
          <a:xfrm>
            <a:off x="1572848" y="2948573"/>
            <a:ext cx="288000" cy="288000"/>
            <a:chOff x="1600" y="1600"/>
            <a:chExt cx="160" cy="160"/>
          </a:xfrm>
        </p:grpSpPr>
        <p:sp>
          <p:nvSpPr>
            <p:cNvPr id="62" name="Oval 90"/>
            <p:cNvSpPr>
              <a:spLocks noChangeAspect="1"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1600" y="1600"/>
              <a:ext cx="160" cy="160"/>
            </a:xfrm>
            <a:prstGeom prst="ellipse">
              <a:avLst/>
            </a:prstGeom>
            <a:solidFill>
              <a:srgbClr val="B2B2B2"/>
            </a:solidFill>
            <a:ln w="9525">
              <a:solidFill>
                <a:schemeClr val="accent6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11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3" name="Arc 91"/>
            <p:cNvSpPr>
              <a:spLocks noChangeAspect="1"/>
            </p:cNvSpPr>
            <p:nvPr>
              <p:custDataLst>
                <p:tags r:id="rId14"/>
              </p:custDataLst>
            </p:nvPr>
          </p:nvSpPr>
          <p:spPr bwMode="black">
            <a:xfrm>
              <a:off x="1600" y="1600"/>
              <a:ext cx="160" cy="160"/>
            </a:xfrm>
            <a:prstGeom prst="arc">
              <a:avLst>
                <a:gd name="adj1" fmla="val 16200000"/>
                <a:gd name="adj2" fmla="val 10917054"/>
              </a:avLst>
            </a:prstGeom>
            <a:solidFill>
              <a:srgbClr val="0070C0"/>
            </a:solidFill>
            <a:ln w="9525">
              <a:solidFill>
                <a:schemeClr val="accent6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11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  <p:grpSp>
        <p:nvGrpSpPr>
          <p:cNvPr id="17" name="McK Moon"/>
          <p:cNvGrpSpPr/>
          <p:nvPr>
            <p:custDataLst>
              <p:tags r:id="rId15"/>
            </p:custDataLst>
          </p:nvPr>
        </p:nvGrpSpPr>
        <p:grpSpPr>
          <a:xfrm>
            <a:off x="1572848" y="4023032"/>
            <a:ext cx="288000" cy="288000"/>
            <a:chOff x="1600" y="1600"/>
            <a:chExt cx="160" cy="160"/>
          </a:xfrm>
        </p:grpSpPr>
        <p:sp>
          <p:nvSpPr>
            <p:cNvPr id="65" name="Oval 90"/>
            <p:cNvSpPr>
              <a:spLocks noChangeAspect="1"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1600" y="1600"/>
              <a:ext cx="160" cy="160"/>
            </a:xfrm>
            <a:prstGeom prst="ellipse">
              <a:avLst/>
            </a:prstGeom>
            <a:solidFill>
              <a:srgbClr val="B2B2B2"/>
            </a:solidFill>
            <a:ln w="9525">
              <a:solidFill>
                <a:schemeClr val="accent6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11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6" name="Arc 91"/>
            <p:cNvSpPr>
              <a:spLocks noChangeAspect="1"/>
            </p:cNvSpPr>
            <p:nvPr>
              <p:custDataLst>
                <p:tags r:id="rId17"/>
              </p:custDataLst>
            </p:nvPr>
          </p:nvSpPr>
          <p:spPr bwMode="black">
            <a:xfrm>
              <a:off x="1600" y="1600"/>
              <a:ext cx="160" cy="160"/>
            </a:xfrm>
            <a:prstGeom prst="arc">
              <a:avLst>
                <a:gd name="adj1" fmla="val 16200000"/>
                <a:gd name="adj2" fmla="val 5513873"/>
              </a:avLst>
            </a:prstGeom>
            <a:solidFill>
              <a:srgbClr val="0070C0"/>
            </a:solidFill>
            <a:ln w="9525">
              <a:solidFill>
                <a:schemeClr val="accent6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11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  <p:grpSp>
        <p:nvGrpSpPr>
          <p:cNvPr id="18" name="McK Moon"/>
          <p:cNvGrpSpPr/>
          <p:nvPr>
            <p:custDataLst>
              <p:tags r:id="rId18"/>
            </p:custDataLst>
          </p:nvPr>
        </p:nvGrpSpPr>
        <p:grpSpPr>
          <a:xfrm>
            <a:off x="1572848" y="4977374"/>
            <a:ext cx="288000" cy="288000"/>
            <a:chOff x="1600" y="1600"/>
            <a:chExt cx="160" cy="160"/>
          </a:xfrm>
        </p:grpSpPr>
        <p:sp>
          <p:nvSpPr>
            <p:cNvPr id="68" name="Oval 90"/>
            <p:cNvSpPr>
              <a:spLocks noChangeAspect="1"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1600" y="1600"/>
              <a:ext cx="160" cy="160"/>
            </a:xfrm>
            <a:prstGeom prst="ellipse">
              <a:avLst/>
            </a:prstGeom>
            <a:solidFill>
              <a:srgbClr val="B2B2B2"/>
            </a:solidFill>
            <a:ln w="9525">
              <a:solidFill>
                <a:schemeClr val="accent6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11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  <p:sp>
          <p:nvSpPr>
            <p:cNvPr id="69" name="Arc 91"/>
            <p:cNvSpPr>
              <a:spLocks noChangeAspect="1"/>
            </p:cNvSpPr>
            <p:nvPr>
              <p:custDataLst>
                <p:tags r:id="rId20"/>
              </p:custDataLst>
            </p:nvPr>
          </p:nvSpPr>
          <p:spPr bwMode="black">
            <a:xfrm>
              <a:off x="1600" y="1600"/>
              <a:ext cx="160" cy="160"/>
            </a:xfrm>
            <a:prstGeom prst="arc">
              <a:avLst>
                <a:gd name="adj1" fmla="val 16200000"/>
                <a:gd name="adj2" fmla="val 5401894"/>
              </a:avLst>
            </a:prstGeom>
            <a:solidFill>
              <a:srgbClr val="0070C0"/>
            </a:solidFill>
            <a:ln w="9525">
              <a:solidFill>
                <a:schemeClr val="accent6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1100"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  <p:sp>
        <p:nvSpPr>
          <p:cNvPr id="24" name="Slide Number Placeholder 23"/>
          <p:cNvSpPr>
            <a:spLocks noGrp="1"/>
          </p:cNvSpPr>
          <p:nvPr>
            <p:ph type="sldNum" sz="quarter" idx="12"/>
          </p:nvPr>
        </p:nvSpPr>
        <p:spPr>
          <a:xfrm>
            <a:off x="9637712" y="6453336"/>
            <a:ext cx="360040" cy="365125"/>
          </a:xfrm>
        </p:spPr>
        <p:txBody>
          <a:bodyPr/>
          <a:lstStyle/>
          <a:p>
            <a:fld id="{BA45CCDC-F88B-44BB-96B4-416A9533012A}" type="slidenum">
              <a:rPr lang="zh-CN" altLang="en-US" smtClean="0"/>
              <a:t>12</a:t>
            </a:fld>
            <a:endParaRPr lang="zh-CN" altLang="en-US"/>
          </a:p>
        </p:txBody>
      </p:sp>
      <p:grpSp>
        <p:nvGrpSpPr>
          <p:cNvPr id="28" name="Group 27"/>
          <p:cNvGrpSpPr/>
          <p:nvPr/>
        </p:nvGrpSpPr>
        <p:grpSpPr>
          <a:xfrm>
            <a:off x="5991200" y="6453336"/>
            <a:ext cx="3358480" cy="304800"/>
            <a:chOff x="5245224" y="6453336"/>
            <a:chExt cx="3358480" cy="304800"/>
          </a:xfrm>
        </p:grpSpPr>
        <p:sp>
          <p:nvSpPr>
            <p:cNvPr id="73" name="Content Placeholder 2"/>
            <p:cNvSpPr txBox="1"/>
            <p:nvPr/>
          </p:nvSpPr>
          <p:spPr bwMode="auto">
            <a:xfrm>
              <a:off x="7765504" y="6453336"/>
              <a:ext cx="838200" cy="30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pPr marL="34290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40000"/>
                </a:spcBef>
                <a:spcAft>
                  <a:spcPct val="0"/>
                </a:spcAft>
                <a:buClrTx/>
                <a:buSzPct val="90000"/>
                <a:buFont typeface="Wingdings" pitchFamily="2" charset="2"/>
                <a:buChar char="Ø"/>
                <a:defRPr/>
              </a:pPr>
              <a:r>
                <a:rPr lang="en-US" altLang="zh-CN" sz="800" kern="0" noProof="0" smtClean="0"/>
                <a:t>Negative</a:t>
              </a:r>
              <a:endParaRPr kumimoji="0" lang="en-US" altLang="zh-CN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2" name="Content Placeholder 2"/>
            <p:cNvSpPr txBox="1"/>
            <p:nvPr/>
          </p:nvSpPr>
          <p:spPr bwMode="auto">
            <a:xfrm>
              <a:off x="6973416" y="6453336"/>
              <a:ext cx="838200" cy="30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pPr marL="34290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40000"/>
                </a:spcBef>
                <a:spcAft>
                  <a:spcPct val="0"/>
                </a:spcAft>
                <a:buClrTx/>
                <a:buSzPct val="90000"/>
                <a:buFont typeface="Wingdings" pitchFamily="2" charset="2"/>
                <a:buChar char="Ø"/>
                <a:defRPr/>
              </a:pPr>
              <a:r>
                <a:rPr lang="en-US" altLang="zh-CN" sz="800" kern="0" noProof="0" smtClean="0"/>
                <a:t>Positive</a:t>
              </a:r>
              <a:endParaRPr kumimoji="0" lang="en-US" altLang="zh-CN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8" name="Content Placeholder 2"/>
            <p:cNvSpPr txBox="1"/>
            <p:nvPr/>
          </p:nvSpPr>
          <p:spPr bwMode="auto">
            <a:xfrm>
              <a:off x="6100664" y="6453336"/>
              <a:ext cx="838200" cy="30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pPr marL="34290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40000"/>
                </a:spcBef>
                <a:spcAft>
                  <a:spcPct val="0"/>
                </a:spcAft>
                <a:buClrTx/>
                <a:buSzPct val="90000"/>
                <a:buFont typeface="Wingdings" pitchFamily="2" charset="2"/>
                <a:buChar char="Ø"/>
                <a:defRPr/>
              </a:pPr>
              <a:r>
                <a:rPr lang="en-US" altLang="zh-CN" sz="800" kern="0" noProof="0" smtClean="0"/>
                <a:t>High</a:t>
              </a:r>
              <a:endParaRPr kumimoji="0" lang="en-US" altLang="zh-CN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9" name="Content Placeholder 2"/>
            <p:cNvSpPr txBox="1"/>
            <p:nvPr/>
          </p:nvSpPr>
          <p:spPr bwMode="auto">
            <a:xfrm>
              <a:off x="5245224" y="6453336"/>
              <a:ext cx="665764" cy="30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pPr marL="342900" lvl="0" indent="-342900" fontAlgn="base">
                <a:spcBef>
                  <a:spcPct val="40000"/>
                </a:spcBef>
                <a:spcAft>
                  <a:spcPct val="0"/>
                </a:spcAft>
                <a:buSzPct val="90000"/>
                <a:buFont typeface="Wingdings" pitchFamily="2" charset="2"/>
                <a:buChar char="Ø"/>
                <a:defRPr/>
              </a:pPr>
              <a:r>
                <a:rPr lang="en-US" altLang="zh-CN" sz="800" kern="0" smtClean="0"/>
                <a:t>Low</a:t>
              </a:r>
              <a:endParaRPr kumimoji="0" lang="en-US" altLang="zh-CN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0" name="Oval 90"/>
            <p:cNvSpPr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5282680" y="6488736"/>
              <a:ext cx="234000" cy="234000"/>
            </a:xfrm>
            <a:prstGeom prst="ellipse">
              <a:avLst/>
            </a:prstGeom>
            <a:solidFill>
              <a:srgbClr val="B2B2B2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52" name="Oval 90"/>
            <p:cNvSpPr>
              <a:spLocks noChangeAspect="1" noChangeArrowheads="1"/>
            </p:cNvSpPr>
            <p:nvPr>
              <p:custDataLst>
                <p:tags r:id="rId22"/>
              </p:custDataLst>
            </p:nvPr>
          </p:nvSpPr>
          <p:spPr bwMode="auto">
            <a:xfrm>
              <a:off x="6082817" y="6488736"/>
              <a:ext cx="234000" cy="234000"/>
            </a:xfrm>
            <a:prstGeom prst="ellipse">
              <a:avLst/>
            </a:prstGeom>
            <a:solidFill>
              <a:srgbClr val="008000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53" name="Arc 91"/>
            <p:cNvSpPr>
              <a:spLocks noChangeAspect="1"/>
            </p:cNvSpPr>
            <p:nvPr>
              <p:custDataLst>
                <p:tags r:id="rId23"/>
              </p:custDataLst>
            </p:nvPr>
          </p:nvSpPr>
          <p:spPr bwMode="black">
            <a:xfrm>
              <a:off x="6082817" y="6488736"/>
              <a:ext cx="234000" cy="234000"/>
            </a:xfrm>
            <a:prstGeom prst="arc">
              <a:avLst>
                <a:gd name="adj1" fmla="val 16200000"/>
                <a:gd name="adj2" fmla="val 16079154"/>
              </a:avLst>
            </a:prstGeom>
            <a:solidFill>
              <a:srgbClr val="0070C0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67" name="Plus 66"/>
            <p:cNvSpPr/>
            <p:nvPr/>
          </p:nvSpPr>
          <p:spPr bwMode="auto">
            <a:xfrm>
              <a:off x="6938864" y="6488736"/>
              <a:ext cx="234000" cy="234000"/>
            </a:xfrm>
            <a:prstGeom prst="mathPlus">
              <a:avLst/>
            </a:prstGeom>
            <a:solidFill>
              <a:srgbClr val="0070C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100" b="0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cs typeface="Tahoma" panose="020b0604030504040204" pitchFamily="34" charset="0"/>
              </a:endParaRPr>
            </a:p>
          </p:txBody>
        </p:sp>
        <p:sp>
          <p:nvSpPr>
            <p:cNvPr id="71" name="Minus 70"/>
            <p:cNvSpPr/>
            <p:nvPr/>
          </p:nvSpPr>
          <p:spPr bwMode="auto">
            <a:xfrm>
              <a:off x="7747528" y="6488736"/>
              <a:ext cx="234000" cy="234000"/>
            </a:xfrm>
            <a:prstGeom prst="mathMinus">
              <a:avLst/>
            </a:prstGeom>
            <a:solidFill>
              <a:srgbClr val="0070C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1pPr>
              <a:lvl2pPr marL="4572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2pPr>
              <a:lvl3pPr marL="9144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3pPr>
              <a:lvl4pPr marL="13716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4pPr>
              <a:lvl5pPr marL="1828800" algn="ctr" rtl="0" fontAlgn="base">
                <a:spcBef>
                  <a:spcPct val="50000"/>
                </a:spcBef>
                <a:spcAft>
                  <a:spcPct val="0"/>
                </a:spcAft>
                <a:buClr>
                  <a:schemeClr val="tx1"/>
                </a:buClr>
                <a:buFont typeface="Tahoma" panose="020b0604030504040204" pitchFamily="34" charset="0"/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Tahoma" panose="020b0604030504040204" pitchFamily="34" charset="0"/>
                  <a:ea typeface="宋体" charset="-122"/>
                  <a:cs typeface="+mn-cs"/>
                </a:defRPr>
              </a:lvl9pPr>
            </a:lstStyle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100" b="0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cs typeface="Tahoma" panose="020b0604030504040204" pitchFamily="34" charset="0"/>
              </a:endParaRPr>
            </a:p>
          </p:txBody>
        </p:sp>
      </p:grpSp>
      <p:sp>
        <p:nvSpPr>
          <p:cNvPr id="75" name="Oval 74"/>
          <p:cNvSpPr/>
          <p:nvPr/>
        </p:nvSpPr>
        <p:spPr>
          <a:xfrm>
            <a:off x="132656" y="692720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1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64" name="Minus 63"/>
          <p:cNvSpPr/>
          <p:nvPr/>
        </p:nvSpPr>
        <p:spPr bwMode="auto">
          <a:xfrm>
            <a:off x="2095500" y="5733296"/>
            <a:ext cx="360000" cy="360000"/>
          </a:xfrm>
          <a:prstGeom prst="mathMinus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76" name="Plus 75"/>
          <p:cNvSpPr/>
          <p:nvPr/>
        </p:nvSpPr>
        <p:spPr bwMode="auto">
          <a:xfrm>
            <a:off x="6076952" y="5788346"/>
            <a:ext cx="360000" cy="360000"/>
          </a:xfrm>
          <a:prstGeom prst="mathPlus">
            <a:avLst/>
          </a:prstGeom>
          <a:solidFill>
            <a:srgbClr val="0070C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0152934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2" name="Object 41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845097595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think-cell Slide" r:id="rId4" imgW="158750" imgH="158750" progId="TCLayout.ActiveDocument.1">
                  <p:embed/>
                </p:oleObj>
              </mc:Choice>
              <mc:Fallback>
                <p:oleObj name="think-cell Slide" r:id="rId4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Rectangle 24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rgbClr r="0" g="0" b="0"/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0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华文楷体"/>
              <a:cs typeface="Tahoma"/>
              <a:sym typeface="Tahoma"/>
            </a:endParaRPr>
          </a:p>
        </p:txBody>
      </p:sp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 bwMode="gray"/>
        <p:txBody>
          <a:bodyPr/>
          <a:lstStyle/>
          <a:p>
            <a:r>
              <a:rPr lang="en-US" altLang="zh-CN" smtClean="0"/>
              <a:t>Wuba has a slightly better sales productivity than Ganji in the recruitment sector…</a:t>
            </a:r>
            <a:endParaRPr lang="en-US" altLang="zh-CN"/>
          </a:p>
        </p:txBody>
      </p:sp>
      <p:sp>
        <p:nvSpPr>
          <p:cNvPr id="125956" name="Text Box 4"/>
          <p:cNvSpPr txBox="1">
            <a:spLocks noChangeArrowheads="1"/>
          </p:cNvSpPr>
          <p:nvPr/>
        </p:nvSpPr>
        <p:spPr bwMode="gray">
          <a:xfrm>
            <a:off x="52387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 interviews and analysis</a:t>
            </a:r>
            <a:endParaRPr lang="en-US" altLang="zh-CN" sz="1000" i="1"/>
          </a:p>
        </p:txBody>
      </p:sp>
      <p:sp>
        <p:nvSpPr>
          <p:cNvPr id="9" name="Pentagon 8"/>
          <p:cNvSpPr/>
          <p:nvPr/>
        </p:nvSpPr>
        <p:spPr bwMode="auto">
          <a:xfrm rot="16200000">
            <a:off x="-1756484" y="3389313"/>
            <a:ext cx="4786346" cy="432000"/>
          </a:xfrm>
          <a:prstGeom prst="homePlate">
            <a:avLst>
              <a:gd name="adj" fmla="val 0"/>
            </a:avLst>
          </a:prstGeom>
          <a:solidFill>
            <a:schemeClr val="bg2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R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rgbClr val="E97722"/>
                </a:solidFill>
                <a:effectLst/>
                <a:latin typeface="Tahoma" panose="020b0604030504040204" pitchFamily="34" charset="0"/>
                <a:ea typeface="宋体" charset="-122"/>
              </a:rPr>
              <a:t>Recruitment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rgbClr val="E97722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graphicFrame>
        <p:nvGraphicFramePr>
          <p:cNvPr id="11" name="Object 10"/>
          <p:cNvGraphicFramePr>
            <a:graphicFrameLocks noChangeAspect="1"/>
          </p:cNvGraphicFramePr>
          <p:nvPr>
            <p:custDataLst>
              <p:tags r:id="rId7"/>
            </p:custDataLst>
            <p:extLst>
              <p:ext uri="{D42A27DB-BD31-4B8C-83A1-F6EECF244321}">
                <p14:modId xmlns:p14="http://schemas.microsoft.com/office/powerpoint/2010/main" val="2640880293"/>
              </p:ext>
            </p:extLst>
          </p:nvPr>
        </p:nvGraphicFramePr>
        <p:xfrm>
          <a:off x="2057400" y="1523999"/>
          <a:ext cx="3247929" cy="181935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Chart" r:id="rId8" imgW="3247929" imgH="1819352" progId="MSGraph.Chart.8">
                  <p:embed/>
                </p:oleObj>
              </mc:Choice>
              <mc:Fallback>
                <p:oleObj name="Chart" r:id="rId8" imgW="3247929" imgH="181935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057400" y="1523999"/>
                        <a:ext cx="3247929" cy="181935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" name="Rectangle 33"/>
          <p:cNvSpPr/>
          <p:nvPr>
            <p:custDataLst>
              <p:tags r:id="rId10"/>
            </p:custDataLst>
          </p:nvPr>
        </p:nvSpPr>
        <p:spPr bwMode="auto">
          <a:xfrm>
            <a:off x="4595813" y="3355975"/>
            <a:ext cx="6096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69D5A286-9ECC-4E8E-88B7-060CBCF91728}" type="datetime'Ch''''''''o''''n''''''''''''''''''''gq''i''''n''''g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Chongqing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33" name="Rectangle 32"/>
          <p:cNvSpPr/>
          <p:nvPr>
            <p:custDataLst>
              <p:tags r:id="rId11"/>
            </p:custDataLst>
          </p:nvPr>
        </p:nvSpPr>
        <p:spPr bwMode="auto">
          <a:xfrm>
            <a:off x="4092575" y="3355975"/>
            <a:ext cx="40798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665D34A-8210-4908-8395-5E849E73CD2D}" type="datetime'W''''''''''''''''''''''''''''''''u''h''''a''''''n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Wuhan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32" name="Rectangle 31"/>
          <p:cNvSpPr/>
          <p:nvPr>
            <p:custDataLst>
              <p:tags r:id="rId12"/>
            </p:custDataLst>
          </p:nvPr>
        </p:nvSpPr>
        <p:spPr bwMode="auto">
          <a:xfrm>
            <a:off x="3452813" y="3355975"/>
            <a:ext cx="47783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F51A9DC-67D4-4B03-B219-74F000C1BDEC}" type="datetime'''Q''i''''''''''n''g''d''''''''''a''o''''''''''''''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Qingdao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31" name="Rectangle 30"/>
          <p:cNvSpPr/>
          <p:nvPr>
            <p:custDataLst>
              <p:tags r:id="rId13"/>
            </p:custDataLst>
          </p:nvPr>
        </p:nvSpPr>
        <p:spPr bwMode="auto">
          <a:xfrm>
            <a:off x="2935288" y="3355975"/>
            <a:ext cx="303212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E3E0F2D-A109-48D0-BF31-7E10FB827D02}" type="datetime'''''''''''Ji''n''''''''''''''''''''''a''''''''n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Jinan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2" name="Rectangle 11"/>
          <p:cNvSpPr/>
          <p:nvPr>
            <p:custDataLst>
              <p:tags r:id="rId14"/>
            </p:custDataLst>
          </p:nvPr>
        </p:nvSpPr>
        <p:spPr bwMode="auto">
          <a:xfrm>
            <a:off x="2159000" y="3355975"/>
            <a:ext cx="6445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FDBFA710-8984-47AE-BDD8-62CB133D2042}" type="datetime'''''''''''''''''''''''G''u''''''''angz''''''ho''''''u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Guangzhou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80" name="Rectangle 79"/>
          <p:cNvSpPr/>
          <p:nvPr>
            <p:custDataLst>
              <p:tags r:id="rId15"/>
            </p:custDataLst>
          </p:nvPr>
        </p:nvSpPr>
        <p:spPr bwMode="gray">
          <a:xfrm>
            <a:off x="2301875" y="2079625"/>
            <a:ext cx="360362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t>17-18</a:t>
            </a:r>
          </a:p>
        </p:txBody>
      </p:sp>
      <p:graphicFrame>
        <p:nvGraphicFramePr>
          <p:cNvPr id="69" name="Object 68"/>
          <p:cNvGraphicFramePr>
            <a:graphicFrameLocks noChangeAspect="1"/>
          </p:cNvGraphicFramePr>
          <p:nvPr>
            <p:custDataLst>
              <p:tags r:id="rId16"/>
            </p:custDataLst>
            <p:extLst>
              <p:ext uri="{D42A27DB-BD31-4B8C-83A1-F6EECF244321}">
                <p14:modId xmlns:p14="http://schemas.microsoft.com/office/powerpoint/2010/main" val="2962958661"/>
              </p:ext>
            </p:extLst>
          </p:nvPr>
        </p:nvGraphicFramePr>
        <p:xfrm>
          <a:off x="6400800" y="1219200"/>
          <a:ext cx="2609788" cy="94287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Chart" r:id="rId17" imgW="2609788" imgH="942878" progId="MSGraph.Chart.8">
                  <p:embed/>
                </p:oleObj>
              </mc:Choice>
              <mc:Fallback>
                <p:oleObj name="Chart" r:id="rId17" imgW="2609788" imgH="942878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6400800" y="1219200"/>
                        <a:ext cx="2609788" cy="94287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5" name="Object 74"/>
          <p:cNvGraphicFramePr>
            <a:graphicFrameLocks noChangeAspect="1"/>
          </p:cNvGraphicFramePr>
          <p:nvPr>
            <p:custDataLst>
              <p:tags r:id="rId19"/>
            </p:custDataLst>
            <p:extLst>
              <p:ext uri="{D42A27DB-BD31-4B8C-83A1-F6EECF244321}">
                <p14:modId xmlns:p14="http://schemas.microsoft.com/office/powerpoint/2010/main" val="4144358584"/>
              </p:ext>
            </p:extLst>
          </p:nvPr>
        </p:nvGraphicFramePr>
        <p:xfrm>
          <a:off x="6400800" y="2324100"/>
          <a:ext cx="2609788" cy="101926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Chart" r:id="rId20" imgW="2609788" imgH="1019269" progId="MSGraph.Chart.8">
                  <p:embed/>
                </p:oleObj>
              </mc:Choice>
              <mc:Fallback>
                <p:oleObj name="Chart" r:id="rId20" imgW="2609788" imgH="1019269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6400800" y="2324100"/>
                        <a:ext cx="2609788" cy="101926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 useBgFill="1">
        <p:nvSpPr>
          <p:cNvPr id="81" name="Rectangle 80"/>
          <p:cNvSpPr/>
          <p:nvPr>
            <p:custDataLst>
              <p:tags r:id="rId22"/>
            </p:custDataLst>
          </p:nvPr>
        </p:nvSpPr>
        <p:spPr bwMode="gray">
          <a:xfrm>
            <a:off x="8048625" y="2679700"/>
            <a:ext cx="2667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t>~</a:t>
            </a:r>
            <a:fld id="{03335757-2355-48CA-B607-386BF230193D}" type="datetime'''''1''''0''''''''''''''''''''''''''''''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10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88" name="Rectangle 87"/>
          <p:cNvSpPr/>
          <p:nvPr>
            <p:custDataLst>
              <p:tags r:id="rId23"/>
            </p:custDataLst>
          </p:nvPr>
        </p:nvSpPr>
        <p:spPr bwMode="auto">
          <a:xfrm>
            <a:off x="7462838" y="3355975"/>
            <a:ext cx="47783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C286E8B-F6FD-4D10-A1C4-2A48405D3051}" type="datetime'Q''i''''''''''n''''''''''''''''g''''da''''''''''''''''''o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Qingdao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90" name="Rectangle 89"/>
          <p:cNvSpPr/>
          <p:nvPr>
            <p:custDataLst>
              <p:tags r:id="rId24"/>
            </p:custDataLst>
          </p:nvPr>
        </p:nvSpPr>
        <p:spPr bwMode="auto">
          <a:xfrm>
            <a:off x="7978775" y="3355975"/>
            <a:ext cx="40798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9ECBA18-00FF-445F-A322-93A59D480529}" type="datetime'W''''''''''''''''''''''''''uh''''''a''''''''''''''''''''''n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Wuhan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91" name="Rectangle 90"/>
          <p:cNvSpPr/>
          <p:nvPr>
            <p:custDataLst>
              <p:tags r:id="rId25"/>
            </p:custDataLst>
          </p:nvPr>
        </p:nvSpPr>
        <p:spPr bwMode="auto">
          <a:xfrm>
            <a:off x="8358188" y="3355975"/>
            <a:ext cx="6096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FB405DF-574C-4958-B655-B7B0D4EC18B6}" type="datetime'''''C''ho''''''''''''ng''''''q''''i''''n''''''''g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Chongqing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86" name="Rectangle 85"/>
          <p:cNvSpPr/>
          <p:nvPr>
            <p:custDataLst>
              <p:tags r:id="rId26"/>
            </p:custDataLst>
          </p:nvPr>
        </p:nvSpPr>
        <p:spPr bwMode="auto">
          <a:xfrm>
            <a:off x="6416675" y="3355975"/>
            <a:ext cx="6445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FD81B226-74B6-4155-9610-6A798C55DD34}" type="datetime'Gu''''''''an''''''''''''g''''z''''h''''o''''''''''''u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Guangzhou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87" name="Rectangle 86"/>
          <p:cNvSpPr/>
          <p:nvPr>
            <p:custDataLst>
              <p:tags r:id="rId27"/>
            </p:custDataLst>
          </p:nvPr>
        </p:nvSpPr>
        <p:spPr bwMode="auto">
          <a:xfrm>
            <a:off x="7069138" y="3355975"/>
            <a:ext cx="303212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952641F-5721-4A5C-8C14-DF1AB7075488}" type="datetime'''''''''''''''J''i''''''''''n''a''''''''''n''''''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Jinan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19" name="Rectangle 118"/>
          <p:cNvSpPr/>
          <p:nvPr/>
        </p:nvSpPr>
        <p:spPr bwMode="auto">
          <a:xfrm>
            <a:off x="1636712" y="1212850"/>
            <a:ext cx="4056760" cy="2371309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22" name="Rectangle 121"/>
          <p:cNvSpPr/>
          <p:nvPr/>
        </p:nvSpPr>
        <p:spPr bwMode="auto">
          <a:xfrm>
            <a:off x="5888037" y="1196975"/>
            <a:ext cx="3535392" cy="1015994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graphicFrame>
        <p:nvGraphicFramePr>
          <p:cNvPr id="152" name="Object 151"/>
          <p:cNvGraphicFramePr>
            <a:graphicFrameLocks noChangeAspect="1"/>
          </p:cNvGraphicFramePr>
          <p:nvPr>
            <p:custDataLst>
              <p:tags r:id="rId28"/>
            </p:custDataLst>
            <p:extLst>
              <p:ext uri="{D42A27DB-BD31-4B8C-83A1-F6EECF244321}">
                <p14:modId xmlns:p14="http://schemas.microsoft.com/office/powerpoint/2010/main" val="4011882395"/>
              </p:ext>
            </p:extLst>
          </p:nvPr>
        </p:nvGraphicFramePr>
        <p:xfrm>
          <a:off x="2057400" y="3810001"/>
          <a:ext cx="3247929" cy="196214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name="Chart" r:id="rId29" imgW="3247929" imgH="1962147" progId="MSGraph.Chart.8">
                  <p:embed/>
                </p:oleObj>
              </mc:Choice>
              <mc:Fallback>
                <p:oleObj name="Chart" r:id="rId29" imgW="3247929" imgH="1962147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/>
                      <a:stretch>
                        <a:fillRect/>
                      </a:stretch>
                    </p:blipFill>
                    <p:spPr>
                      <a:xfrm>
                        <a:off x="2057400" y="3810001"/>
                        <a:ext cx="3247929" cy="196214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9" name="Rectangle 78"/>
          <p:cNvSpPr/>
          <p:nvPr>
            <p:custDataLst>
              <p:tags r:id="rId31"/>
            </p:custDataLst>
          </p:nvPr>
        </p:nvSpPr>
        <p:spPr bwMode="gray">
          <a:xfrm>
            <a:off x="2301875" y="4699000"/>
            <a:ext cx="360362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t>17-18</a:t>
            </a:r>
          </a:p>
        </p:txBody>
      </p:sp>
      <p:sp>
        <p:nvSpPr>
          <p:cNvPr id="107" name="Rectangle 106"/>
          <p:cNvSpPr/>
          <p:nvPr>
            <p:custDataLst>
              <p:tags r:id="rId32"/>
            </p:custDataLst>
          </p:nvPr>
        </p:nvSpPr>
        <p:spPr bwMode="auto">
          <a:xfrm>
            <a:off x="3452813" y="5784850"/>
            <a:ext cx="47783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A21605A-49E3-416F-AD22-836F890A2F50}" type="datetime'''''Q''''''''''''''i''''''''''ng''''d''''''''ao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Qingdao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05" name="Rectangle 104"/>
          <p:cNvSpPr/>
          <p:nvPr>
            <p:custDataLst>
              <p:tags r:id="rId33"/>
            </p:custDataLst>
          </p:nvPr>
        </p:nvSpPr>
        <p:spPr bwMode="auto">
          <a:xfrm>
            <a:off x="2159000" y="5784850"/>
            <a:ext cx="6445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7EF43FC-F3FD-4A38-9A76-925923C3C8B8}" type="datetime'''G''u''''an''''''''''gz''''''h''''''''''''''''o''u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Guangzhou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08" name="Rectangle 107"/>
          <p:cNvSpPr/>
          <p:nvPr>
            <p:custDataLst>
              <p:tags r:id="rId34"/>
            </p:custDataLst>
          </p:nvPr>
        </p:nvSpPr>
        <p:spPr bwMode="auto">
          <a:xfrm>
            <a:off x="4092575" y="5784850"/>
            <a:ext cx="40798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8FC5929-AAC3-484F-8346-0A03375CAA43}" type="datetime'''W''''''''u''''''''''''h''''''a''''''''n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Wuhan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09" name="Rectangle 108"/>
          <p:cNvSpPr/>
          <p:nvPr>
            <p:custDataLst>
              <p:tags r:id="rId35"/>
            </p:custDataLst>
          </p:nvPr>
        </p:nvSpPr>
        <p:spPr bwMode="auto">
          <a:xfrm>
            <a:off x="4595813" y="5784850"/>
            <a:ext cx="6096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E233CB3-5D54-42CB-81BB-7DD5E6DF8DBE}" type="datetime'''Ch''o''''ng''q''''''''''''i''''''''''n''g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Chongqing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06" name="Rectangle 105"/>
          <p:cNvSpPr/>
          <p:nvPr>
            <p:custDataLst>
              <p:tags r:id="rId36"/>
            </p:custDataLst>
          </p:nvPr>
        </p:nvSpPr>
        <p:spPr bwMode="auto">
          <a:xfrm>
            <a:off x="2935288" y="5784850"/>
            <a:ext cx="303212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6D36C4F-E1C2-438A-A361-9949E4227B74}" type="datetime'''''''''''''J''''''''''''''''i''''''''n''''a''n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Jinan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graphicFrame>
        <p:nvGraphicFramePr>
          <p:cNvPr id="158" name="Object 157"/>
          <p:cNvGraphicFramePr>
            <a:graphicFrameLocks noChangeAspect="1"/>
          </p:cNvGraphicFramePr>
          <p:nvPr>
            <p:custDataLst>
              <p:tags r:id="rId37"/>
            </p:custDataLst>
            <p:extLst>
              <p:ext uri="{D42A27DB-BD31-4B8C-83A1-F6EECF244321}">
                <p14:modId xmlns:p14="http://schemas.microsoft.com/office/powerpoint/2010/main" val="3829095053"/>
              </p:ext>
            </p:extLst>
          </p:nvPr>
        </p:nvGraphicFramePr>
        <p:xfrm>
          <a:off x="6400800" y="3733800"/>
          <a:ext cx="2609788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name="Chart" r:id="rId38" imgW="2609788" imgH="914535" progId="MSGraph.Chart.8">
                  <p:embed/>
                </p:oleObj>
              </mc:Choice>
              <mc:Fallback>
                <p:oleObj name="Chart" r:id="rId38" imgW="2609788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9"/>
                      <a:stretch>
                        <a:fillRect/>
                      </a:stretch>
                    </p:blipFill>
                    <p:spPr>
                      <a:xfrm>
                        <a:off x="6400800" y="3733800"/>
                        <a:ext cx="2609788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4" name="Object 163"/>
          <p:cNvGraphicFramePr>
            <a:graphicFrameLocks noChangeAspect="1"/>
          </p:cNvGraphicFramePr>
          <p:nvPr>
            <p:custDataLst>
              <p:tags r:id="rId40"/>
            </p:custDataLst>
            <p:extLst>
              <p:ext uri="{D42A27DB-BD31-4B8C-83A1-F6EECF244321}">
                <p14:modId xmlns:p14="http://schemas.microsoft.com/office/powerpoint/2010/main" val="4175592573"/>
              </p:ext>
            </p:extLst>
          </p:nvPr>
        </p:nvGraphicFramePr>
        <p:xfrm>
          <a:off x="6400800" y="4800601"/>
          <a:ext cx="2609788" cy="9714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name="Chart" r:id="rId41" imgW="2609788" imgH="971491" progId="MSGraph.Chart.8">
                  <p:embed/>
                </p:oleObj>
              </mc:Choice>
              <mc:Fallback>
                <p:oleObj name="Chart" r:id="rId41" imgW="2609788" imgH="971491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2"/>
                      <a:stretch>
                        <a:fillRect/>
                      </a:stretch>
                    </p:blipFill>
                    <p:spPr>
                      <a:xfrm>
                        <a:off x="6400800" y="4800601"/>
                        <a:ext cx="2609788" cy="97149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" name="Rectangle 95"/>
          <p:cNvSpPr/>
          <p:nvPr>
            <p:custDataLst>
              <p:tags r:id="rId43"/>
            </p:custDataLst>
          </p:nvPr>
        </p:nvSpPr>
        <p:spPr bwMode="auto">
          <a:xfrm>
            <a:off x="7462838" y="5775325"/>
            <a:ext cx="47783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C32E96D-E669-46D2-B302-EB0D2AD160D5}" type="datetime'''''''''''Q''''''i''''''''''''''''''''''''n''g''da''''''''o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Qingdao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98" name="Rectangle 97"/>
          <p:cNvSpPr/>
          <p:nvPr>
            <p:custDataLst>
              <p:tags r:id="rId44"/>
            </p:custDataLst>
          </p:nvPr>
        </p:nvSpPr>
        <p:spPr bwMode="auto">
          <a:xfrm>
            <a:off x="8358188" y="5775325"/>
            <a:ext cx="6096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5FC4B53-05F1-44D6-971F-A1E73B12F9E8}" type="datetime'''''Ch''''on''''''''g''''qin''''g''''''''''''''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Chongqing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97" name="Rectangle 96"/>
          <p:cNvSpPr/>
          <p:nvPr>
            <p:custDataLst>
              <p:tags r:id="rId45"/>
            </p:custDataLst>
          </p:nvPr>
        </p:nvSpPr>
        <p:spPr bwMode="auto">
          <a:xfrm>
            <a:off x="7978775" y="5775325"/>
            <a:ext cx="40798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8A4014A-3278-46CD-A895-4CF735C1873C}" type="datetime'''''''W''''u''''''h''a''''''''''''''''''''''''n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Wuhan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94" name="Rectangle 93"/>
          <p:cNvSpPr/>
          <p:nvPr>
            <p:custDataLst>
              <p:tags r:id="rId46"/>
            </p:custDataLst>
          </p:nvPr>
        </p:nvSpPr>
        <p:spPr bwMode="auto">
          <a:xfrm>
            <a:off x="6416675" y="5775325"/>
            <a:ext cx="6445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EE00E46F-753C-4CD2-B5FC-98D9A60F19BB}" type="datetime'''''''''''G''''''''''ua''''ng''z''''h''''''''o''''u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Guangzhou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95" name="Rectangle 94"/>
          <p:cNvSpPr/>
          <p:nvPr>
            <p:custDataLst>
              <p:tags r:id="rId47"/>
            </p:custDataLst>
          </p:nvPr>
        </p:nvSpPr>
        <p:spPr bwMode="auto">
          <a:xfrm>
            <a:off x="7069138" y="5775325"/>
            <a:ext cx="303212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DFFC1EF2-4FC7-4E23-871E-CB9C5A2072D6}" type="datetime'''''''''''J''''''''''''''''''''''''''''i''''''''na''''n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Jinan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65" name="Rectangle 164"/>
          <p:cNvSpPr/>
          <p:nvPr/>
        </p:nvSpPr>
        <p:spPr bwMode="auto">
          <a:xfrm>
            <a:off x="1636712" y="3727450"/>
            <a:ext cx="4071966" cy="2275200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91" name="Rectangle 190"/>
          <p:cNvSpPr/>
          <p:nvPr/>
        </p:nvSpPr>
        <p:spPr bwMode="auto">
          <a:xfrm rot="16200000">
            <a:off x="95250" y="2182813"/>
            <a:ext cx="2372400" cy="432000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lang="en-US" altLang="zh-CN" sz="1200" b="1" smtClean="0">
                <a:ea typeface="Tahoma" panose="020b0604030504040204" pitchFamily="34" charset="0"/>
                <a:cs typeface="Tahoma" panose="020b0604030504040204" pitchFamily="34" charset="0"/>
              </a:rPr>
              <a:t>Ganji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192" name="Rectangle 191"/>
          <p:cNvSpPr/>
          <p:nvPr/>
        </p:nvSpPr>
        <p:spPr bwMode="auto">
          <a:xfrm rot="16200000">
            <a:off x="142875" y="4648200"/>
            <a:ext cx="2275200" cy="432000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Wuba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82" name="TextBox 81"/>
          <p:cNvSpPr txBox="1"/>
          <p:nvPr/>
        </p:nvSpPr>
        <p:spPr>
          <a:xfrm>
            <a:off x="2136775" y="1284288"/>
            <a:ext cx="2071702" cy="285752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0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Unit: RMB Thousand / Month</a:t>
            </a:r>
            <a:endParaRPr lang="zh-CN" altLang="en-US" sz="1000" smtClean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2" name="Rectangle 91"/>
          <p:cNvSpPr/>
          <p:nvPr/>
        </p:nvSpPr>
        <p:spPr bwMode="auto">
          <a:xfrm>
            <a:off x="5895975" y="2335213"/>
            <a:ext cx="3535392" cy="1235078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99" name="Rectangle 98"/>
          <p:cNvSpPr/>
          <p:nvPr/>
        </p:nvSpPr>
        <p:spPr bwMode="auto">
          <a:xfrm>
            <a:off x="5895975" y="3717925"/>
            <a:ext cx="3535392" cy="995374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00" name="Rectangle 99"/>
          <p:cNvSpPr/>
          <p:nvPr/>
        </p:nvSpPr>
        <p:spPr bwMode="auto">
          <a:xfrm>
            <a:off x="5902325" y="4856163"/>
            <a:ext cx="3535392" cy="1147759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01" name="Rectangle 100"/>
          <p:cNvSpPr/>
          <p:nvPr/>
        </p:nvSpPr>
        <p:spPr bwMode="auto">
          <a:xfrm>
            <a:off x="5895975" y="1196975"/>
            <a:ext cx="384900" cy="101520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宋体" charset="-122"/>
              </a:rPr>
              <a:t>Retained Clients</a:t>
            </a:r>
            <a:endParaRPr kumimoji="0" lang="zh-CN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02" name="Rectangle 101"/>
          <p:cNvSpPr/>
          <p:nvPr/>
        </p:nvSpPr>
        <p:spPr bwMode="auto">
          <a:xfrm>
            <a:off x="5895975" y="2328863"/>
            <a:ext cx="384900" cy="123507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宋体" charset="-122"/>
              </a:rPr>
              <a:t>New Clients</a:t>
            </a:r>
            <a:endParaRPr kumimoji="0" lang="zh-CN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03" name="Rectangle 102"/>
          <p:cNvSpPr/>
          <p:nvPr/>
        </p:nvSpPr>
        <p:spPr bwMode="auto">
          <a:xfrm>
            <a:off x="5888037" y="3713163"/>
            <a:ext cx="385200" cy="99720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宋体" charset="-122"/>
              </a:rPr>
              <a:t>Retained Clients</a:t>
            </a:r>
            <a:endParaRPr kumimoji="0" lang="zh-CN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04" name="Rectangle 103"/>
          <p:cNvSpPr/>
          <p:nvPr/>
        </p:nvSpPr>
        <p:spPr bwMode="auto">
          <a:xfrm>
            <a:off x="5908675" y="4856163"/>
            <a:ext cx="385200" cy="1147759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宋体" charset="-122"/>
              </a:rPr>
              <a:t>New Clients</a:t>
            </a:r>
            <a:endParaRPr kumimoji="0" lang="zh-CN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cxnSp>
        <p:nvCxnSpPr>
          <p:cNvPr id="111" name="Straight Connector 110"/>
          <p:cNvCxnSpPr/>
          <p:nvPr/>
        </p:nvCxnSpPr>
        <p:spPr bwMode="auto">
          <a:xfrm rot="10800000" flipH="1">
            <a:off x="6511925" y="1828800"/>
            <a:ext cx="2340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12" name="TextBox 111"/>
          <p:cNvSpPr txBox="1"/>
          <p:nvPr/>
        </p:nvSpPr>
        <p:spPr>
          <a:xfrm>
            <a:off x="8850312" y="1716185"/>
            <a:ext cx="756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Ave.:5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cxnSp>
        <p:nvCxnSpPr>
          <p:cNvPr id="113" name="Straight Connector 112"/>
          <p:cNvCxnSpPr/>
          <p:nvPr/>
        </p:nvCxnSpPr>
        <p:spPr bwMode="auto">
          <a:xfrm rot="10800000" flipH="1">
            <a:off x="6494462" y="2814638"/>
            <a:ext cx="2340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14" name="TextBox 113"/>
          <p:cNvSpPr txBox="1"/>
          <p:nvPr/>
        </p:nvSpPr>
        <p:spPr>
          <a:xfrm>
            <a:off x="8832850" y="2703610"/>
            <a:ext cx="756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Ave.:11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cxnSp>
        <p:nvCxnSpPr>
          <p:cNvPr id="115" name="Straight Connector 114"/>
          <p:cNvCxnSpPr/>
          <p:nvPr/>
        </p:nvCxnSpPr>
        <p:spPr bwMode="auto">
          <a:xfrm rot="10800000" flipH="1">
            <a:off x="6494462" y="4270375"/>
            <a:ext cx="2340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16" name="TextBox 115"/>
          <p:cNvSpPr txBox="1"/>
          <p:nvPr/>
        </p:nvSpPr>
        <p:spPr>
          <a:xfrm>
            <a:off x="8832850" y="4159348"/>
            <a:ext cx="756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Ave.:5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cxnSp>
        <p:nvCxnSpPr>
          <p:cNvPr id="117" name="Straight Connector 116"/>
          <p:cNvCxnSpPr/>
          <p:nvPr/>
        </p:nvCxnSpPr>
        <p:spPr bwMode="auto">
          <a:xfrm rot="10800000" flipH="1">
            <a:off x="6494462" y="5341938"/>
            <a:ext cx="2340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18" name="TextBox 117"/>
          <p:cNvSpPr txBox="1"/>
          <p:nvPr/>
        </p:nvSpPr>
        <p:spPr>
          <a:xfrm>
            <a:off x="8832850" y="5230910"/>
            <a:ext cx="756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Ave.:13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cxnSp>
        <p:nvCxnSpPr>
          <p:cNvPr id="120" name="Straight Connector 119"/>
          <p:cNvCxnSpPr/>
          <p:nvPr/>
        </p:nvCxnSpPr>
        <p:spPr bwMode="auto">
          <a:xfrm rot="10800000" flipH="1">
            <a:off x="2187575" y="2355850"/>
            <a:ext cx="2952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21" name="TextBox 120"/>
          <p:cNvSpPr txBox="1"/>
          <p:nvPr/>
        </p:nvSpPr>
        <p:spPr>
          <a:xfrm>
            <a:off x="5101208" y="2212975"/>
            <a:ext cx="720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Ave.:16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cxnSp>
        <p:nvCxnSpPr>
          <p:cNvPr id="124" name="Straight Connector 123"/>
          <p:cNvCxnSpPr/>
          <p:nvPr/>
        </p:nvCxnSpPr>
        <p:spPr bwMode="auto">
          <a:xfrm rot="10800000" flipH="1">
            <a:off x="2208212" y="4941888"/>
            <a:ext cx="2952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25" name="TextBox 124"/>
          <p:cNvSpPr txBox="1"/>
          <p:nvPr/>
        </p:nvSpPr>
        <p:spPr>
          <a:xfrm>
            <a:off x="5121845" y="4799013"/>
            <a:ext cx="720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Ave.:17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sp>
        <p:nvSpPr>
          <p:cNvPr id="126" name="Rectangle 125"/>
          <p:cNvSpPr/>
          <p:nvPr/>
        </p:nvSpPr>
        <p:spPr bwMode="auto">
          <a:xfrm>
            <a:off x="1636712" y="1212850"/>
            <a:ext cx="385200" cy="2371309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Sales Productivity</a:t>
            </a:r>
            <a:endParaRPr kumimoji="0" lang="zh-CN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127" name="Rectangle 126"/>
          <p:cNvSpPr/>
          <p:nvPr/>
        </p:nvSpPr>
        <p:spPr bwMode="auto">
          <a:xfrm>
            <a:off x="1636712" y="3727450"/>
            <a:ext cx="385200" cy="227520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indent="-166688"/>
            <a:r>
              <a:rPr lang="en-US" altLang="zh-CN" sz="1000" smtClean="0">
                <a:ea typeface="Tahoma" panose="020b0604030504040204" pitchFamily="34" charset="0"/>
                <a:cs typeface="Tahoma" panose="020b0604030504040204" pitchFamily="34" charset="0"/>
              </a:rPr>
              <a:t>Sales Productivity</a:t>
            </a:r>
            <a:endParaRPr lang="zh-CN" altLang="en-US" sz="1000" smtClean="0">
              <a:cs typeface="Tahoma" panose="020b0604030504040204" pitchFamily="34" charset="0"/>
            </a:endParaRPr>
          </a:p>
        </p:txBody>
      </p:sp>
      <p:sp>
        <p:nvSpPr>
          <p:cNvPr id="128" name="TextBox 127"/>
          <p:cNvSpPr txBox="1"/>
          <p:nvPr/>
        </p:nvSpPr>
        <p:spPr>
          <a:xfrm>
            <a:off x="2136775" y="3856038"/>
            <a:ext cx="2071702" cy="285752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0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Unit: RMB Thousand / Month</a:t>
            </a:r>
            <a:endParaRPr lang="zh-CN" altLang="en-US" sz="1000" smtClean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13</a:t>
            </a:fld>
            <a:endParaRPr lang="zh-CN" altLang="en-US"/>
          </a:p>
        </p:txBody>
      </p:sp>
      <p:sp>
        <p:nvSpPr>
          <p:cNvPr id="66" name="Oval 65"/>
          <p:cNvSpPr/>
          <p:nvPr/>
        </p:nvSpPr>
        <p:spPr>
          <a:xfrm>
            <a:off x="132656" y="692720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1</a:t>
            </a:r>
            <a:endParaRPr lang="zh-CN" altLang="en-US" b="1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630317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2" name="Object 41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2916576251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name="think-cell Slide" r:id="rId4" imgW="158750" imgH="158750" progId="TCLayout.ActiveDocument.1">
                  <p:embed/>
                </p:oleObj>
              </mc:Choice>
              <mc:Fallback>
                <p:oleObj name="think-cell Slide" r:id="rId4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Rectangle 24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rgbClr r="0" g="0" b="0"/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0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华文楷体"/>
              <a:cs typeface="Tahoma"/>
              <a:sym typeface="Tahoma"/>
            </a:endParaRPr>
          </a:p>
        </p:txBody>
      </p:sp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 bwMode="gray"/>
        <p:txBody>
          <a:bodyPr>
            <a:normAutofit fontScale="90000"/>
          </a:bodyPr>
          <a:lstStyle/>
          <a:p>
            <a:r>
              <a:rPr lang="en-US" altLang="zh-CN" smtClean="0"/>
              <a:t>…and a much higher productivity in the real estate sector; Overall, Wuba’s average sales productivity is higher than Ganji’s in all sectors, especially in cities where Ganji uses agencies </a:t>
            </a:r>
            <a:endParaRPr lang="en-US" altLang="zh-CN"/>
          </a:p>
        </p:txBody>
      </p:sp>
      <p:sp>
        <p:nvSpPr>
          <p:cNvPr id="125956" name="Text Box 4"/>
          <p:cNvSpPr txBox="1">
            <a:spLocks noChangeArrowheads="1"/>
          </p:cNvSpPr>
          <p:nvPr/>
        </p:nvSpPr>
        <p:spPr bwMode="gray">
          <a:xfrm>
            <a:off x="52387" y="6597649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 interviews and analysis</a:t>
            </a:r>
            <a:endParaRPr lang="en-US" altLang="zh-CN" sz="1000" i="1"/>
          </a:p>
        </p:txBody>
      </p:sp>
      <p:sp>
        <p:nvSpPr>
          <p:cNvPr id="9" name="Pentagon 8"/>
          <p:cNvSpPr/>
          <p:nvPr/>
        </p:nvSpPr>
        <p:spPr bwMode="auto">
          <a:xfrm rot="16200000">
            <a:off x="-1756484" y="3389313"/>
            <a:ext cx="4786346" cy="432000"/>
          </a:xfrm>
          <a:prstGeom prst="homePlate">
            <a:avLst>
              <a:gd name="adj" fmla="val 0"/>
            </a:avLst>
          </a:prstGeom>
          <a:solidFill>
            <a:schemeClr val="bg1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R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rgbClr val="E97722"/>
                </a:solidFill>
                <a:effectLst/>
                <a:latin typeface="Tahoma" panose="020b0604030504040204" pitchFamily="34" charset="0"/>
                <a:ea typeface="宋体" charset="-122"/>
              </a:rPr>
              <a:t>Real Estate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rgbClr val="E97722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graphicFrame>
        <p:nvGraphicFramePr>
          <p:cNvPr id="11" name="Object 10"/>
          <p:cNvGraphicFramePr>
            <a:graphicFrameLocks noChangeAspect="1"/>
          </p:cNvGraphicFramePr>
          <p:nvPr>
            <p:custDataLst>
              <p:tags r:id="rId7"/>
            </p:custDataLst>
            <p:extLst>
              <p:ext uri="{D42A27DB-BD31-4B8C-83A1-F6EECF244321}">
                <p14:modId xmlns:p14="http://schemas.microsoft.com/office/powerpoint/2010/main" val="3619556507"/>
              </p:ext>
            </p:extLst>
          </p:nvPr>
        </p:nvGraphicFramePr>
        <p:xfrm>
          <a:off x="2057400" y="1523999"/>
          <a:ext cx="3247929" cy="181935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name="Chart" r:id="rId8" imgW="3247929" imgH="1819352" progId="MSGraph.Chart.8">
                  <p:embed/>
                </p:oleObj>
              </mc:Choice>
              <mc:Fallback>
                <p:oleObj name="Chart" r:id="rId8" imgW="3247929" imgH="181935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057400" y="1523999"/>
                        <a:ext cx="3247929" cy="181935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" name="Rectangle 33"/>
          <p:cNvSpPr/>
          <p:nvPr>
            <p:custDataLst>
              <p:tags r:id="rId10"/>
            </p:custDataLst>
          </p:nvPr>
        </p:nvSpPr>
        <p:spPr bwMode="auto">
          <a:xfrm>
            <a:off x="4595813" y="3355975"/>
            <a:ext cx="6096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69D5A286-9ECC-4E8E-88B7-060CBCF91728}" type="datetime'Ch''''''''o''''n''''''''''''''''''''gq''i''''n''''g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Chongqing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33" name="Rectangle 32"/>
          <p:cNvSpPr/>
          <p:nvPr>
            <p:custDataLst>
              <p:tags r:id="rId11"/>
            </p:custDataLst>
          </p:nvPr>
        </p:nvSpPr>
        <p:spPr bwMode="auto">
          <a:xfrm>
            <a:off x="4092575" y="3355975"/>
            <a:ext cx="40798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665D34A-8210-4908-8395-5E849E73CD2D}" type="datetime'W''''''''''''''''''''''''''''''''u''h''''a''''''n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Wuhan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32" name="Rectangle 31"/>
          <p:cNvSpPr/>
          <p:nvPr>
            <p:custDataLst>
              <p:tags r:id="rId12"/>
            </p:custDataLst>
          </p:nvPr>
        </p:nvSpPr>
        <p:spPr bwMode="auto">
          <a:xfrm>
            <a:off x="3452813" y="3355975"/>
            <a:ext cx="47783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F51A9DC-67D4-4B03-B219-74F000C1BDEC}" type="datetime'''Q''i''''''''''n''g''d''''''''''a''o''''''''''''''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Qingdao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31" name="Rectangle 30"/>
          <p:cNvSpPr/>
          <p:nvPr>
            <p:custDataLst>
              <p:tags r:id="rId13"/>
            </p:custDataLst>
          </p:nvPr>
        </p:nvSpPr>
        <p:spPr bwMode="auto">
          <a:xfrm>
            <a:off x="2935288" y="3355975"/>
            <a:ext cx="303212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E3E0F2D-A109-48D0-BF31-7E10FB827D02}" type="datetime'''''''''''Ji''n''''''''''''''''''''''a''''''''n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Jinan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2" name="Rectangle 11"/>
          <p:cNvSpPr/>
          <p:nvPr>
            <p:custDataLst>
              <p:tags r:id="rId14"/>
            </p:custDataLst>
          </p:nvPr>
        </p:nvSpPr>
        <p:spPr bwMode="auto">
          <a:xfrm>
            <a:off x="2216150" y="3355975"/>
            <a:ext cx="5302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6EF120A-4AFD-4313-A002-48CE05EF6F9F}" type="datetime'''''''''''''''''''''S''''''''ha''''''''''ngh''a''''''''i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Shanghai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graphicFrame>
        <p:nvGraphicFramePr>
          <p:cNvPr id="69" name="Object 68"/>
          <p:cNvGraphicFramePr>
            <a:graphicFrameLocks noChangeAspect="1"/>
          </p:cNvGraphicFramePr>
          <p:nvPr>
            <p:custDataLst>
              <p:tags r:id="rId15"/>
            </p:custDataLst>
            <p:extLst>
              <p:ext uri="{D42A27DB-BD31-4B8C-83A1-F6EECF244321}">
                <p14:modId xmlns:p14="http://schemas.microsoft.com/office/powerpoint/2010/main" val="1824977042"/>
              </p:ext>
            </p:extLst>
          </p:nvPr>
        </p:nvGraphicFramePr>
        <p:xfrm>
          <a:off x="6400800" y="1219200"/>
          <a:ext cx="2609788" cy="94287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name="Chart" r:id="rId16" imgW="2609788" imgH="942878" progId="MSGraph.Chart.8">
                  <p:embed/>
                </p:oleObj>
              </mc:Choice>
              <mc:Fallback>
                <p:oleObj name="Chart" r:id="rId16" imgW="2609788" imgH="942878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6400800" y="1219200"/>
                        <a:ext cx="2609788" cy="94287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5" name="Object 74"/>
          <p:cNvGraphicFramePr>
            <a:graphicFrameLocks noChangeAspect="1"/>
          </p:cNvGraphicFramePr>
          <p:nvPr>
            <p:custDataLst>
              <p:tags r:id="rId18"/>
            </p:custDataLst>
            <p:extLst>
              <p:ext uri="{D42A27DB-BD31-4B8C-83A1-F6EECF244321}">
                <p14:modId xmlns:p14="http://schemas.microsoft.com/office/powerpoint/2010/main" val="3081190925"/>
              </p:ext>
            </p:extLst>
          </p:nvPr>
        </p:nvGraphicFramePr>
        <p:xfrm>
          <a:off x="6400800" y="2324100"/>
          <a:ext cx="2609788" cy="101926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name="Chart" r:id="rId19" imgW="2609788" imgH="1019269" progId="MSGraph.Chart.8">
                  <p:embed/>
                </p:oleObj>
              </mc:Choice>
              <mc:Fallback>
                <p:oleObj name="Chart" r:id="rId19" imgW="2609788" imgH="1019269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6400800" y="2324100"/>
                        <a:ext cx="2609788" cy="101926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" name="Rectangle 90"/>
          <p:cNvSpPr/>
          <p:nvPr>
            <p:custDataLst>
              <p:tags r:id="rId21"/>
            </p:custDataLst>
          </p:nvPr>
        </p:nvSpPr>
        <p:spPr bwMode="auto">
          <a:xfrm>
            <a:off x="8358188" y="3355975"/>
            <a:ext cx="6096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FB405DF-574C-4958-B655-B7B0D4EC18B6}" type="datetime'''''C''ho''''''''''''ng''''''q''''i''''n''''''''g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Chongqing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90" name="Rectangle 89"/>
          <p:cNvSpPr/>
          <p:nvPr>
            <p:custDataLst>
              <p:tags r:id="rId22"/>
            </p:custDataLst>
          </p:nvPr>
        </p:nvSpPr>
        <p:spPr bwMode="auto">
          <a:xfrm>
            <a:off x="7978775" y="3355975"/>
            <a:ext cx="40798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9ECBA18-00FF-445F-A322-93A59D480529}" type="datetime'W''''''''''''''''''''''''''uh''''''a''''''''''''''''''''''n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Wuhan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 useBgFill="1">
        <p:nvSpPr>
          <p:cNvPr id="81" name="Rectangle 80"/>
          <p:cNvSpPr/>
          <p:nvPr>
            <p:custDataLst>
              <p:tags r:id="rId23"/>
            </p:custDataLst>
          </p:nvPr>
        </p:nvSpPr>
        <p:spPr bwMode="gray">
          <a:xfrm>
            <a:off x="8048625" y="2851150"/>
            <a:ext cx="2667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t>~</a:t>
            </a:r>
            <a:fld id="{03335757-2355-48CA-B607-386BF230193D}" type="datetime'''''1''''0''''''''''''''''''''''''''''''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10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88" name="Rectangle 87"/>
          <p:cNvSpPr/>
          <p:nvPr>
            <p:custDataLst>
              <p:tags r:id="rId24"/>
            </p:custDataLst>
          </p:nvPr>
        </p:nvSpPr>
        <p:spPr bwMode="auto">
          <a:xfrm>
            <a:off x="7462838" y="3355975"/>
            <a:ext cx="47783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C286E8B-F6FD-4D10-A1C4-2A48405D3051}" type="datetime'Q''i''''''''''n''''''''''''''''g''''da''''''''''''''''''o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Qingdao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87" name="Rectangle 86"/>
          <p:cNvSpPr/>
          <p:nvPr>
            <p:custDataLst>
              <p:tags r:id="rId25"/>
            </p:custDataLst>
          </p:nvPr>
        </p:nvSpPr>
        <p:spPr bwMode="auto">
          <a:xfrm>
            <a:off x="7069138" y="3355975"/>
            <a:ext cx="303212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952641F-5721-4A5C-8C14-DF1AB7075488}" type="datetime'''''''''''''''J''i''''''''''n''a''''''''''n''''''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Jinan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86" name="Rectangle 85"/>
          <p:cNvSpPr/>
          <p:nvPr>
            <p:custDataLst>
              <p:tags r:id="rId26"/>
            </p:custDataLst>
          </p:nvPr>
        </p:nvSpPr>
        <p:spPr bwMode="auto">
          <a:xfrm>
            <a:off x="6473825" y="3355975"/>
            <a:ext cx="5302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8BC261C-FC08-465E-8418-6F31CEDB7B7A}" type="datetime'''''''''''''S''h''''a''''''''''''''''ng''''''h''a''''i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Shanghai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19" name="Rectangle 118"/>
          <p:cNvSpPr/>
          <p:nvPr/>
        </p:nvSpPr>
        <p:spPr bwMode="auto">
          <a:xfrm>
            <a:off x="1636712" y="1212850"/>
            <a:ext cx="4056760" cy="2371309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22" name="Rectangle 121"/>
          <p:cNvSpPr/>
          <p:nvPr/>
        </p:nvSpPr>
        <p:spPr bwMode="auto">
          <a:xfrm>
            <a:off x="5888037" y="1196975"/>
            <a:ext cx="3535392" cy="1015994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graphicFrame>
        <p:nvGraphicFramePr>
          <p:cNvPr id="152" name="Object 151"/>
          <p:cNvGraphicFramePr>
            <a:graphicFrameLocks noChangeAspect="1"/>
          </p:cNvGraphicFramePr>
          <p:nvPr>
            <p:custDataLst>
              <p:tags r:id="rId27"/>
            </p:custDataLst>
            <p:extLst>
              <p:ext uri="{D42A27DB-BD31-4B8C-83A1-F6EECF244321}">
                <p14:modId xmlns:p14="http://schemas.microsoft.com/office/powerpoint/2010/main" val="3274829117"/>
              </p:ext>
            </p:extLst>
          </p:nvPr>
        </p:nvGraphicFramePr>
        <p:xfrm>
          <a:off x="2057400" y="4038601"/>
          <a:ext cx="3247929" cy="1733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name="Chart" r:id="rId28" imgW="3247929" imgH="1733513" progId="MSGraph.Chart.8">
                  <p:embed/>
                </p:oleObj>
              </mc:Choice>
              <mc:Fallback>
                <p:oleObj name="Chart" r:id="rId28" imgW="3247929" imgH="173351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9"/>
                      <a:stretch>
                        <a:fillRect/>
                      </a:stretch>
                    </p:blipFill>
                    <p:spPr>
                      <a:xfrm>
                        <a:off x="2057400" y="4038601"/>
                        <a:ext cx="3247929" cy="17335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9" name="Rectangle 108"/>
          <p:cNvSpPr/>
          <p:nvPr>
            <p:custDataLst>
              <p:tags r:id="rId30"/>
            </p:custDataLst>
          </p:nvPr>
        </p:nvSpPr>
        <p:spPr bwMode="auto">
          <a:xfrm>
            <a:off x="4595813" y="5775325"/>
            <a:ext cx="6096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E233CB3-5D54-42CB-81BB-7DD5E6DF8DBE}" type="datetime'''Ch''o''''ng''q''''''''''''i''''''''''n''g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Chongqing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08" name="Rectangle 107"/>
          <p:cNvSpPr/>
          <p:nvPr>
            <p:custDataLst>
              <p:tags r:id="rId31"/>
            </p:custDataLst>
          </p:nvPr>
        </p:nvSpPr>
        <p:spPr bwMode="auto">
          <a:xfrm>
            <a:off x="4092575" y="5775325"/>
            <a:ext cx="40798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8FC5929-AAC3-484F-8346-0A03375CAA43}" type="datetime'''W''''''''u''''''''''''h''''''a''''''''n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Wuhan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07" name="Rectangle 106"/>
          <p:cNvSpPr/>
          <p:nvPr>
            <p:custDataLst>
              <p:tags r:id="rId32"/>
            </p:custDataLst>
          </p:nvPr>
        </p:nvSpPr>
        <p:spPr bwMode="auto">
          <a:xfrm>
            <a:off x="3452813" y="5775325"/>
            <a:ext cx="47783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A21605A-49E3-416F-AD22-836F890A2F50}" type="datetime'''''Q''''''''''''''i''''''''''ng''''d''''''''ao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Qingdao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06" name="Rectangle 105"/>
          <p:cNvSpPr/>
          <p:nvPr>
            <p:custDataLst>
              <p:tags r:id="rId33"/>
            </p:custDataLst>
          </p:nvPr>
        </p:nvSpPr>
        <p:spPr bwMode="auto">
          <a:xfrm>
            <a:off x="2935288" y="5775325"/>
            <a:ext cx="303212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6D36C4F-E1C2-438A-A361-9949E4227B74}" type="datetime'''''''''''''J''''''''''''''''i''''''''n''''a''n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Jinan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05" name="Rectangle 104"/>
          <p:cNvSpPr/>
          <p:nvPr>
            <p:custDataLst>
              <p:tags r:id="rId34"/>
            </p:custDataLst>
          </p:nvPr>
        </p:nvSpPr>
        <p:spPr bwMode="auto">
          <a:xfrm>
            <a:off x="2216150" y="5775325"/>
            <a:ext cx="5302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D3A995E-90EA-41ED-834B-8E1C0804B0E9}" type="datetime'''''''''''''''''''''''''''Shan''g''h''''a''''''''i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Shanghai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graphicFrame>
        <p:nvGraphicFramePr>
          <p:cNvPr id="158" name="Object 157"/>
          <p:cNvGraphicFramePr>
            <a:graphicFrameLocks noChangeAspect="1"/>
          </p:cNvGraphicFramePr>
          <p:nvPr>
            <p:custDataLst>
              <p:tags r:id="rId35"/>
            </p:custDataLst>
            <p:extLst>
              <p:ext uri="{D42A27DB-BD31-4B8C-83A1-F6EECF244321}">
                <p14:modId xmlns:p14="http://schemas.microsoft.com/office/powerpoint/2010/main" val="2573890873"/>
              </p:ext>
            </p:extLst>
          </p:nvPr>
        </p:nvGraphicFramePr>
        <p:xfrm>
          <a:off x="6400800" y="3733800"/>
          <a:ext cx="2609788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name="Chart" r:id="rId36" imgW="2609788" imgH="914535" progId="MSGraph.Chart.8">
                  <p:embed/>
                </p:oleObj>
              </mc:Choice>
              <mc:Fallback>
                <p:oleObj name="Chart" r:id="rId36" imgW="2609788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7"/>
                      <a:stretch>
                        <a:fillRect/>
                      </a:stretch>
                    </p:blipFill>
                    <p:spPr>
                      <a:xfrm>
                        <a:off x="6400800" y="3733800"/>
                        <a:ext cx="2609788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4" name="Object 163"/>
          <p:cNvGraphicFramePr>
            <a:graphicFrameLocks noChangeAspect="1"/>
          </p:cNvGraphicFramePr>
          <p:nvPr>
            <p:custDataLst>
              <p:tags r:id="rId38"/>
            </p:custDataLst>
            <p:extLst>
              <p:ext uri="{D42A27DB-BD31-4B8C-83A1-F6EECF244321}">
                <p14:modId xmlns:p14="http://schemas.microsoft.com/office/powerpoint/2010/main" val="3637109225"/>
              </p:ext>
            </p:extLst>
          </p:nvPr>
        </p:nvGraphicFramePr>
        <p:xfrm>
          <a:off x="6400800" y="4800601"/>
          <a:ext cx="2609788" cy="9714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name="Chart" r:id="rId39" imgW="2609788" imgH="971491" progId="MSGraph.Chart.8">
                  <p:embed/>
                </p:oleObj>
              </mc:Choice>
              <mc:Fallback>
                <p:oleObj name="Chart" r:id="rId39" imgW="2609788" imgH="971491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0"/>
                      <a:stretch>
                        <a:fillRect/>
                      </a:stretch>
                    </p:blipFill>
                    <p:spPr>
                      <a:xfrm>
                        <a:off x="6400800" y="4800601"/>
                        <a:ext cx="2609788" cy="97149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" name="Rectangle 95"/>
          <p:cNvSpPr/>
          <p:nvPr>
            <p:custDataLst>
              <p:tags r:id="rId41"/>
            </p:custDataLst>
          </p:nvPr>
        </p:nvSpPr>
        <p:spPr bwMode="auto">
          <a:xfrm>
            <a:off x="7462838" y="5775325"/>
            <a:ext cx="47783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C32E96D-E669-46D2-B302-EB0D2AD160D5}" type="datetime'''''''''''Q''''''i''''''''''''''''''''''''n''g''da''''''''o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Qingdao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97" name="Rectangle 96"/>
          <p:cNvSpPr/>
          <p:nvPr>
            <p:custDataLst>
              <p:tags r:id="rId42"/>
            </p:custDataLst>
          </p:nvPr>
        </p:nvSpPr>
        <p:spPr bwMode="auto">
          <a:xfrm>
            <a:off x="7978775" y="5775325"/>
            <a:ext cx="407987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8A4014A-3278-46CD-A895-4CF735C1873C}" type="datetime'''''''W''''u''''''h''a''''''''''''''''''''''''n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Wuhan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95" name="Rectangle 94"/>
          <p:cNvSpPr/>
          <p:nvPr>
            <p:custDataLst>
              <p:tags r:id="rId43"/>
            </p:custDataLst>
          </p:nvPr>
        </p:nvSpPr>
        <p:spPr bwMode="auto">
          <a:xfrm>
            <a:off x="7069138" y="5775325"/>
            <a:ext cx="303212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DFFC1EF2-4FC7-4E23-871E-CB9C5A2072D6}" type="datetime'''''''''''J''''''''''''''''''''''''''''i''''''''na''''n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Jinan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72" name="Rectangle 71"/>
          <p:cNvSpPr/>
          <p:nvPr>
            <p:custDataLst>
              <p:tags r:id="rId44"/>
            </p:custDataLst>
          </p:nvPr>
        </p:nvSpPr>
        <p:spPr bwMode="gray">
          <a:xfrm>
            <a:off x="8048625" y="5080000"/>
            <a:ext cx="2667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025A506-1DBF-4E03-A673-B0182A2D0125}" type="datetime'''''''''''''''''2''''''''''''0''''''''''''''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20</a:t>
            </a:fld>
            <a:r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t>+</a:t>
            </a:r>
          </a:p>
        </p:txBody>
      </p:sp>
      <p:sp>
        <p:nvSpPr>
          <p:cNvPr id="98" name="Rectangle 97"/>
          <p:cNvSpPr/>
          <p:nvPr>
            <p:custDataLst>
              <p:tags r:id="rId45"/>
            </p:custDataLst>
          </p:nvPr>
        </p:nvSpPr>
        <p:spPr bwMode="auto">
          <a:xfrm>
            <a:off x="8358188" y="5775325"/>
            <a:ext cx="6096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5FC4B53-05F1-44D6-971F-A1E73B12F9E8}" type="datetime'''''Ch''''on''''''''g''''qin''''g''''''''''''''''''''''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Chongqing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94" name="Rectangle 93"/>
          <p:cNvSpPr/>
          <p:nvPr>
            <p:custDataLst>
              <p:tags r:id="rId46"/>
            </p:custDataLst>
          </p:nvPr>
        </p:nvSpPr>
        <p:spPr bwMode="auto">
          <a:xfrm>
            <a:off x="6473825" y="5775325"/>
            <a:ext cx="5302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DA2A3DB-CC93-4F8F-81B7-F272566B24D1}" type="datetime'''''''''''''''Sha''''''n''g''''''''''''h''a''''''''''i'''">
              <a:rPr kumimoji="0" lang="en-US" altLang="zh-CN" sz="10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Shanghai</a:t>
            </a:fld>
            <a:endParaRPr kumimoji="0" lang="en-US" altLang="zh-CN" sz="1000" strike="noStrike" cap="none" normalizeH="0" smtClean="0">
              <a:ln>
                <a:noFill/>
              </a:ln>
              <a:effectLst/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65" name="Rectangle 164"/>
          <p:cNvSpPr/>
          <p:nvPr/>
        </p:nvSpPr>
        <p:spPr bwMode="auto">
          <a:xfrm>
            <a:off x="1636712" y="3727450"/>
            <a:ext cx="4071966" cy="2275200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91" name="Rectangle 190"/>
          <p:cNvSpPr/>
          <p:nvPr/>
        </p:nvSpPr>
        <p:spPr bwMode="auto">
          <a:xfrm rot="16200000">
            <a:off x="95250" y="2182813"/>
            <a:ext cx="2372400" cy="432000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lang="en-US" altLang="zh-CN" sz="1200" b="1" smtClean="0"/>
              <a:t>Ganji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92" name="Rectangle 191"/>
          <p:cNvSpPr/>
          <p:nvPr/>
        </p:nvSpPr>
        <p:spPr bwMode="auto">
          <a:xfrm rot="16200000">
            <a:off x="142875" y="4648200"/>
            <a:ext cx="2275200" cy="432000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宋体" charset="-122"/>
              </a:rPr>
              <a:t>Wuba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82" name="TextBox 81"/>
          <p:cNvSpPr txBox="1"/>
          <p:nvPr/>
        </p:nvSpPr>
        <p:spPr>
          <a:xfrm>
            <a:off x="2136775" y="1284288"/>
            <a:ext cx="2071702" cy="285752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000" smtClean="0"/>
              <a:t>Unit: RMB Thousand / Month</a:t>
            </a:r>
            <a:endParaRPr lang="zh-CN" altLang="en-US" sz="1000" smtClean="0"/>
          </a:p>
        </p:txBody>
      </p:sp>
      <p:sp>
        <p:nvSpPr>
          <p:cNvPr id="92" name="Rectangle 91"/>
          <p:cNvSpPr/>
          <p:nvPr/>
        </p:nvSpPr>
        <p:spPr bwMode="auto">
          <a:xfrm>
            <a:off x="5895975" y="2335213"/>
            <a:ext cx="3535392" cy="1235078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99" name="Rectangle 98"/>
          <p:cNvSpPr/>
          <p:nvPr/>
        </p:nvSpPr>
        <p:spPr bwMode="auto">
          <a:xfrm>
            <a:off x="5895975" y="3717925"/>
            <a:ext cx="3535392" cy="995374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00" name="Rectangle 99"/>
          <p:cNvSpPr/>
          <p:nvPr/>
        </p:nvSpPr>
        <p:spPr bwMode="auto">
          <a:xfrm>
            <a:off x="5902325" y="4856163"/>
            <a:ext cx="3535392" cy="1147759"/>
          </a:xfrm>
          <a:prstGeom prst="rect">
            <a:avLst/>
          </a:prstGeom>
          <a:noFill/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01" name="Rectangle 100"/>
          <p:cNvSpPr/>
          <p:nvPr/>
        </p:nvSpPr>
        <p:spPr bwMode="auto">
          <a:xfrm>
            <a:off x="5893296" y="1196975"/>
            <a:ext cx="384900" cy="101520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宋体" charset="-122"/>
              </a:rPr>
              <a:t>Retained Clients</a:t>
            </a:r>
            <a:endParaRPr kumimoji="0" lang="zh-CN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02" name="Rectangle 101"/>
          <p:cNvSpPr/>
          <p:nvPr/>
        </p:nvSpPr>
        <p:spPr bwMode="auto">
          <a:xfrm>
            <a:off x="5895975" y="2328863"/>
            <a:ext cx="384900" cy="123507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宋体" charset="-122"/>
              </a:rPr>
              <a:t>New Clients</a:t>
            </a:r>
            <a:endParaRPr kumimoji="0" lang="zh-CN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03" name="Rectangle 102"/>
          <p:cNvSpPr/>
          <p:nvPr/>
        </p:nvSpPr>
        <p:spPr bwMode="auto">
          <a:xfrm>
            <a:off x="5888037" y="3713163"/>
            <a:ext cx="385200" cy="99720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宋体" charset="-122"/>
              </a:rPr>
              <a:t>Retained Clients</a:t>
            </a:r>
            <a:endParaRPr kumimoji="0" lang="zh-CN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04" name="Rectangle 103"/>
          <p:cNvSpPr/>
          <p:nvPr/>
        </p:nvSpPr>
        <p:spPr bwMode="auto">
          <a:xfrm>
            <a:off x="5908675" y="4856163"/>
            <a:ext cx="385200" cy="1147759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宋体" charset="-122"/>
              </a:rPr>
              <a:t>New Clients</a:t>
            </a:r>
            <a:endParaRPr kumimoji="0" lang="zh-CN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cxnSp>
        <p:nvCxnSpPr>
          <p:cNvPr id="111" name="Straight Connector 110"/>
          <p:cNvCxnSpPr/>
          <p:nvPr/>
        </p:nvCxnSpPr>
        <p:spPr bwMode="auto">
          <a:xfrm rot="10800000" flipH="1">
            <a:off x="6511925" y="1800225"/>
            <a:ext cx="2340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12" name="TextBox 111"/>
          <p:cNvSpPr txBox="1"/>
          <p:nvPr/>
        </p:nvSpPr>
        <p:spPr>
          <a:xfrm>
            <a:off x="8850312" y="1671638"/>
            <a:ext cx="684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Ave.:4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cxnSp>
        <p:nvCxnSpPr>
          <p:cNvPr id="113" name="Straight Connector 112"/>
          <p:cNvCxnSpPr/>
          <p:nvPr/>
        </p:nvCxnSpPr>
        <p:spPr bwMode="auto">
          <a:xfrm rot="10800000" flipH="1">
            <a:off x="6494462" y="2941638"/>
            <a:ext cx="2340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14" name="TextBox 113"/>
          <p:cNvSpPr txBox="1"/>
          <p:nvPr/>
        </p:nvSpPr>
        <p:spPr>
          <a:xfrm>
            <a:off x="8832850" y="2811463"/>
            <a:ext cx="684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Ave.:15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cxnSp>
        <p:nvCxnSpPr>
          <p:cNvPr id="115" name="Straight Connector 114"/>
          <p:cNvCxnSpPr/>
          <p:nvPr/>
        </p:nvCxnSpPr>
        <p:spPr bwMode="auto">
          <a:xfrm rot="10800000" flipH="1">
            <a:off x="6494462" y="4240213"/>
            <a:ext cx="2340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16" name="TextBox 115"/>
          <p:cNvSpPr txBox="1"/>
          <p:nvPr/>
        </p:nvSpPr>
        <p:spPr>
          <a:xfrm>
            <a:off x="8832850" y="4111625"/>
            <a:ext cx="684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Ave.:7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cxnSp>
        <p:nvCxnSpPr>
          <p:cNvPr id="117" name="Straight Connector 116"/>
          <p:cNvCxnSpPr/>
          <p:nvPr/>
        </p:nvCxnSpPr>
        <p:spPr bwMode="auto">
          <a:xfrm rot="10800000" flipH="1">
            <a:off x="6494462" y="5299075"/>
            <a:ext cx="2340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18" name="TextBox 117"/>
          <p:cNvSpPr txBox="1"/>
          <p:nvPr/>
        </p:nvSpPr>
        <p:spPr>
          <a:xfrm>
            <a:off x="8832850" y="5168900"/>
            <a:ext cx="684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Ave.:18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cxnSp>
        <p:nvCxnSpPr>
          <p:cNvPr id="120" name="Straight Connector 119"/>
          <p:cNvCxnSpPr/>
          <p:nvPr/>
        </p:nvCxnSpPr>
        <p:spPr bwMode="auto">
          <a:xfrm rot="10800000" flipH="1">
            <a:off x="2187575" y="2355850"/>
            <a:ext cx="2952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21" name="TextBox 120"/>
          <p:cNvSpPr txBox="1"/>
          <p:nvPr/>
        </p:nvSpPr>
        <p:spPr>
          <a:xfrm>
            <a:off x="5044651" y="2204864"/>
            <a:ext cx="756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Ave.:18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cxnSp>
        <p:nvCxnSpPr>
          <p:cNvPr id="124" name="Straight Connector 123"/>
          <p:cNvCxnSpPr/>
          <p:nvPr/>
        </p:nvCxnSpPr>
        <p:spPr bwMode="auto">
          <a:xfrm rot="10800000" flipH="1">
            <a:off x="2208212" y="4597400"/>
            <a:ext cx="2952000" cy="1588"/>
          </a:xfrm>
          <a:prstGeom prst="line">
            <a:avLst/>
          </a:prstGeom>
          <a:noFill/>
          <a:ln w="9525" cap="flat" cmpd="sng" algn="ctr">
            <a:solidFill>
              <a:srgbClr val="FFC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25" name="TextBox 124"/>
          <p:cNvSpPr txBox="1"/>
          <p:nvPr/>
        </p:nvSpPr>
        <p:spPr>
          <a:xfrm>
            <a:off x="5065288" y="4446414"/>
            <a:ext cx="756000" cy="214314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200" b="1" smtClean="0">
                <a:solidFill>
                  <a:schemeClr val="tx1"/>
                </a:solidFill>
              </a:rPr>
              <a:t>Ave.:24</a:t>
            </a:r>
            <a:endParaRPr lang="zh-CN" altLang="en-US" sz="1200" b="1" smtClean="0">
              <a:solidFill>
                <a:schemeClr val="tx1"/>
              </a:solidFill>
            </a:endParaRPr>
          </a:p>
        </p:txBody>
      </p:sp>
      <p:sp>
        <p:nvSpPr>
          <p:cNvPr id="126" name="Rectangle 125"/>
          <p:cNvSpPr/>
          <p:nvPr/>
        </p:nvSpPr>
        <p:spPr bwMode="auto">
          <a:xfrm>
            <a:off x="1636712" y="1212850"/>
            <a:ext cx="385200" cy="2371309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宋体" charset="-122"/>
              </a:rPr>
              <a:t>Sales Productivity</a:t>
            </a:r>
            <a:endParaRPr kumimoji="0" lang="zh-CN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127" name="Rectangle 126"/>
          <p:cNvSpPr/>
          <p:nvPr/>
        </p:nvSpPr>
        <p:spPr bwMode="auto">
          <a:xfrm>
            <a:off x="1636712" y="3727450"/>
            <a:ext cx="385200" cy="227520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270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indent="-166688"/>
            <a:r>
              <a:rPr lang="en-US" altLang="zh-CN" sz="1000" smtClean="0"/>
              <a:t>Sales Productivity</a:t>
            </a:r>
            <a:endParaRPr lang="zh-CN" altLang="en-US" sz="1000" smtClean="0"/>
          </a:p>
        </p:txBody>
      </p:sp>
      <p:sp>
        <p:nvSpPr>
          <p:cNvPr id="128" name="TextBox 127"/>
          <p:cNvSpPr txBox="1"/>
          <p:nvPr/>
        </p:nvSpPr>
        <p:spPr>
          <a:xfrm>
            <a:off x="2136775" y="3856038"/>
            <a:ext cx="2071702" cy="285752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buClr>
                <a:schemeClr val="accent1"/>
              </a:buClr>
            </a:pPr>
            <a:r>
              <a:rPr lang="en-US" altLang="zh-CN" sz="1000" smtClean="0"/>
              <a:t>Unit: RMB Thousand / Month</a:t>
            </a:r>
            <a:endParaRPr lang="zh-CN" altLang="en-US" sz="100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14</a:t>
            </a:fld>
            <a:endParaRPr lang="zh-CN" altLang="en-US"/>
          </a:p>
        </p:txBody>
      </p:sp>
      <p:sp>
        <p:nvSpPr>
          <p:cNvPr id="65" name="Oval 64"/>
          <p:cNvSpPr/>
          <p:nvPr/>
        </p:nvSpPr>
        <p:spPr>
          <a:xfrm>
            <a:off x="132656" y="692720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1</a:t>
            </a:r>
            <a:endParaRPr lang="zh-CN" altLang="en-US" b="1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62845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3" name="Object 32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4135207298"/>
              </p:ext>
            </p:extLst>
          </p:nvPr>
        </p:nvGraphicFramePr>
        <p:xfrm>
          <a:off x="1587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7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" name="Rectangle 31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rgbClr r="0" g="0" b="0"/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200" b="1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华文楷体"/>
              <a:cs typeface="Tahoma"/>
              <a:sym typeface="Tahom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mtClean="0"/>
              <a:t>Wuba’s direct sales model can earn a higher margin than Ganji’s in comparable cities</a:t>
            </a:r>
            <a:endParaRPr lang="zh-CN" altLang="en-US"/>
          </a:p>
        </p:txBody>
      </p:sp>
      <p:cxnSp>
        <p:nvCxnSpPr>
          <p:cNvPr id="10" name="Straight Connector 9"/>
          <p:cNvCxnSpPr/>
          <p:nvPr>
            <p:custDataLst>
              <p:tags r:id="rId6"/>
            </p:custDataLst>
          </p:nvPr>
        </p:nvCxnSpPr>
        <p:spPr bwMode="auto">
          <a:xfrm>
            <a:off x="3400425" y="3114675"/>
            <a:ext cx="390525" cy="0"/>
          </a:xfrm>
          <a:prstGeom prst="line">
            <a:avLst/>
          </a:prstGeom>
          <a:noFill/>
          <a:ln w="3175" cap="flat" cmpd="sng" algn="ctr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2" name="Straight Connector 11"/>
          <p:cNvCxnSpPr/>
          <p:nvPr>
            <p:custDataLst>
              <p:tags r:id="rId7"/>
            </p:custDataLst>
          </p:nvPr>
        </p:nvCxnSpPr>
        <p:spPr bwMode="auto">
          <a:xfrm>
            <a:off x="2524125" y="2790825"/>
            <a:ext cx="390525" cy="0"/>
          </a:xfrm>
          <a:prstGeom prst="line">
            <a:avLst/>
          </a:prstGeom>
          <a:noFill/>
          <a:ln w="3175" cap="flat" cmpd="sng" algn="ctr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/>
          <p:cNvCxnSpPr/>
          <p:nvPr>
            <p:custDataLst>
              <p:tags r:id="rId8"/>
            </p:custDataLst>
          </p:nvPr>
        </p:nvCxnSpPr>
        <p:spPr bwMode="auto">
          <a:xfrm>
            <a:off x="1638300" y="2028825"/>
            <a:ext cx="390525" cy="0"/>
          </a:xfrm>
          <a:prstGeom prst="line">
            <a:avLst/>
          </a:prstGeom>
          <a:noFill/>
          <a:ln w="3175" cap="flat" cmpd="sng" algn="ctr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</p:spPr>
      </p:cxnSp>
      <p:graphicFrame>
        <p:nvGraphicFramePr>
          <p:cNvPr id="16" name="Object 15"/>
          <p:cNvGraphicFramePr>
            <a:graphicFrameLocks noChangeAspect="1"/>
          </p:cNvGraphicFramePr>
          <p:nvPr>
            <p:custDataLst>
              <p:tags r:id="rId9"/>
            </p:custDataLst>
            <p:extLst>
              <p:ext uri="{D42A27DB-BD31-4B8C-83A1-F6EECF244321}">
                <p14:modId xmlns:p14="http://schemas.microsoft.com/office/powerpoint/2010/main" val="1150324656"/>
              </p:ext>
            </p:extLst>
          </p:nvPr>
        </p:nvGraphicFramePr>
        <p:xfrm>
          <a:off x="838200" y="1905000"/>
          <a:ext cx="3752718" cy="28669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name="Chart" r:id="rId10" imgW="3752718" imgH="2866965" progId="MSGraph.Chart.8">
                  <p:embed/>
                </p:oleObj>
              </mc:Choice>
              <mc:Fallback>
                <p:oleObj name="Chart" r:id="rId10" imgW="3752718" imgH="286696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838200" y="1905000"/>
                        <a:ext cx="3752718" cy="286696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Rectangle 27"/>
          <p:cNvSpPr/>
          <p:nvPr>
            <p:custDataLst>
              <p:tags r:id="rId12"/>
            </p:custDataLst>
          </p:nvPr>
        </p:nvSpPr>
        <p:spPr bwMode="auto">
          <a:xfrm>
            <a:off x="3825875" y="4806950"/>
            <a:ext cx="425450" cy="18256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2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t>Profit</a:t>
            </a:r>
            <a:r>
              <a:rPr lang="en-US" altLang="zh-CN" sz="1200" baseline="30000" smtClean="0">
                <a:latin typeface="Tahoma"/>
                <a:ea typeface="Tahoma"/>
                <a:cs typeface="Tahoma"/>
                <a:sym typeface="Tahoma"/>
              </a:rPr>
              <a:t>3</a:t>
            </a:r>
            <a:endParaRPr lang="zh-CN" altLang="en-US" sz="1200" strike="noStrike" cap="none" normalizeH="0" baseline="30000" smtClean="0">
              <a:ln>
                <a:noFill/>
              </a:ln>
              <a:effectLst/>
              <a:latin typeface="Tahoma"/>
              <a:ea typeface="+mn-ea"/>
              <a:cs typeface="Tahoma"/>
              <a:sym typeface="Tahoma"/>
            </a:endParaRPr>
          </a:p>
        </p:txBody>
      </p:sp>
      <p:sp>
        <p:nvSpPr>
          <p:cNvPr id="29" name="Rectangle 28"/>
          <p:cNvSpPr/>
          <p:nvPr>
            <p:custDataLst>
              <p:tags r:id="rId13"/>
            </p:custDataLst>
          </p:nvPr>
        </p:nvSpPr>
        <p:spPr bwMode="gray">
          <a:xfrm>
            <a:off x="3830637" y="3800475"/>
            <a:ext cx="417512" cy="18256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9168ACD-820E-4FB5-8A9C-B515FD19B3F8}" type="datetime'''''''''''''''''5''''''''''9%'''">
              <a:rPr lang="en-US" altLang="zh-CN" sz="1200" b="1" smtClean="0">
                <a:solidFill>
                  <a:schemeClr val="bg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59%</a:t>
            </a:fld>
            <a:endParaRPr lang="zh-CN" altLang="en-US" sz="1200" b="1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cs typeface="Tahoma"/>
              <a:sym typeface="Tahoma"/>
            </a:endParaRPr>
          </a:p>
        </p:txBody>
      </p:sp>
      <p:sp>
        <p:nvSpPr>
          <p:cNvPr id="19" name="Rectangle 18"/>
          <p:cNvSpPr/>
          <p:nvPr>
            <p:custDataLst>
              <p:tags r:id="rId14"/>
            </p:custDataLst>
          </p:nvPr>
        </p:nvSpPr>
        <p:spPr bwMode="auto">
          <a:xfrm>
            <a:off x="2974975" y="4806950"/>
            <a:ext cx="365125" cy="18256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A027A71-BEBC-40C5-A5DD-117B12068FB9}" type="datetime'''''''''''''G''''''''&amp;''''''''''''A'">
              <a:rPr lang="en-US" altLang="zh-CN" sz="1200" smtClean="0"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G&amp;A</a:t>
            </a:fld>
            <a:r>
              <a:rPr lang="en-US" altLang="zh-CN" sz="1200" baseline="30000" smtClean="0">
                <a:latin typeface="Tahoma"/>
                <a:ea typeface="Tahoma"/>
                <a:cs typeface="Tahoma"/>
                <a:sym typeface="Tahoma"/>
              </a:rPr>
              <a:t>2</a:t>
            </a:r>
            <a:endParaRPr lang="zh-CN" altLang="en-US" sz="1200" baseline="30000" smtClean="0">
              <a:latin typeface="Tahoma"/>
              <a:ea typeface="+mn-ea"/>
              <a:cs typeface="Tahoma"/>
              <a:sym typeface="Tahoma"/>
            </a:endParaRPr>
          </a:p>
        </p:txBody>
      </p:sp>
      <p:sp>
        <p:nvSpPr>
          <p:cNvPr id="24" name="Rectangle 23"/>
          <p:cNvSpPr/>
          <p:nvPr>
            <p:custDataLst>
              <p:tags r:id="rId15"/>
            </p:custDataLst>
          </p:nvPr>
        </p:nvSpPr>
        <p:spPr bwMode="auto">
          <a:xfrm>
            <a:off x="2011363" y="4806950"/>
            <a:ext cx="530225" cy="18256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200" smtClean="0">
                <a:latin typeface="Tahoma"/>
                <a:ea typeface="Tahoma"/>
                <a:cs typeface="Tahoma"/>
                <a:sym typeface="Tahoma"/>
              </a:rPr>
              <a:t>Salaries</a:t>
            </a:r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cs typeface="Tahoma"/>
              <a:sym typeface="Tahoma"/>
            </a:endParaRPr>
          </a:p>
        </p:txBody>
      </p:sp>
      <p:sp>
        <p:nvSpPr>
          <p:cNvPr id="26" name="Rectangle 25"/>
          <p:cNvSpPr/>
          <p:nvPr>
            <p:custDataLst>
              <p:tags r:id="rId16"/>
            </p:custDataLst>
          </p:nvPr>
        </p:nvSpPr>
        <p:spPr bwMode="auto">
          <a:xfrm>
            <a:off x="963613" y="4806950"/>
            <a:ext cx="854075" cy="18256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2404AB30-12F4-4F8A-A693-9D4E3DF6C70A}" type="datetime'''P''''''r''o''''''d''uc''''''t''i''''v''i''t''y'''">
              <a:rPr lang="en-US" altLang="zh-CN" sz="1200" smtClean="0"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Productivity</a:t>
            </a:fld>
            <a:r>
              <a:rPr lang="en-US" altLang="zh-CN" sz="1200" baseline="30000" smtClean="0">
                <a:latin typeface="Tahoma"/>
                <a:ea typeface="Tahoma"/>
                <a:cs typeface="Tahoma"/>
                <a:sym typeface="Tahoma"/>
              </a:rPr>
              <a:t>1</a:t>
            </a:r>
            <a:endParaRPr lang="zh-CN" altLang="en-US" sz="1200" strike="noStrike" cap="none" normalizeH="0" baseline="30000" smtClean="0">
              <a:ln>
                <a:noFill/>
              </a:ln>
              <a:effectLst/>
              <a:latin typeface="Tahoma"/>
              <a:ea typeface="华文楷体"/>
              <a:cs typeface="Tahoma"/>
              <a:sym typeface="Tahoma"/>
            </a:endParaRPr>
          </a:p>
        </p:txBody>
      </p:sp>
      <p:sp>
        <p:nvSpPr>
          <p:cNvPr id="27" name="Rectangle 26"/>
          <p:cNvSpPr/>
          <p:nvPr>
            <p:custDataLst>
              <p:tags r:id="rId17"/>
            </p:custDataLst>
          </p:nvPr>
        </p:nvSpPr>
        <p:spPr bwMode="gray">
          <a:xfrm>
            <a:off x="1133475" y="3257550"/>
            <a:ext cx="51435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1D90D03-DE15-4155-A56D-8F1579B12895}" type="datetime'''''''''''''''''''''1''''0''0''%'''">
              <a:rPr lang="en-US" altLang="zh-CN" sz="1200" b="1" smtClean="0">
                <a:solidFill>
                  <a:schemeClr val="bg1"/>
                </a:solidFill>
                <a:ea typeface="Tahoma"/>
                <a:cs typeface="Tahoma"/>
              </a:rPr>
              <a:t>100%</a:t>
            </a:fld>
            <a:endParaRPr lang="zh-CN" altLang="en-US" sz="1200" b="1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cs typeface="Tahoma"/>
              <a:sym typeface="Tahoma"/>
            </a:endParaRPr>
          </a:p>
        </p:txBody>
      </p:sp>
      <p:sp>
        <p:nvSpPr>
          <p:cNvPr id="36" name="Rectangle 35"/>
          <p:cNvSpPr/>
          <p:nvPr/>
        </p:nvSpPr>
        <p:spPr bwMode="auto">
          <a:xfrm>
            <a:off x="492696" y="1284288"/>
            <a:ext cx="4392488" cy="4953162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780728" y="1125538"/>
            <a:ext cx="3960440" cy="288032"/>
          </a:xfrm>
          <a:prstGeom prst="rect">
            <a:avLst/>
          </a:prstGeom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marL="153988" indent="-153988">
              <a:buClr>
                <a:schemeClr val="accent1"/>
              </a:buClr>
            </a:pPr>
            <a:r>
              <a:rPr lang="en-US" altLang="zh-CN" sz="1200" b="1" smtClean="0">
                <a:solidFill>
                  <a:srgbClr val="E9772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Analysis of Wuba’s Direct Sales Model Margin</a:t>
            </a:r>
            <a:endParaRPr lang="zh-CN" altLang="en-US" sz="1200" b="1" smtClean="0">
              <a:solidFill>
                <a:srgbClr val="E97722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8" name="Rectangle 37"/>
          <p:cNvSpPr/>
          <p:nvPr/>
        </p:nvSpPr>
        <p:spPr bwMode="auto">
          <a:xfrm>
            <a:off x="5245224" y="1284288"/>
            <a:ext cx="4392488" cy="4953162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宋体" charset="-122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5459890" y="1125538"/>
            <a:ext cx="4035164" cy="288032"/>
          </a:xfrm>
          <a:prstGeom prst="rect">
            <a:avLst/>
          </a:prstGeom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marL="153988" indent="-153988">
              <a:buClr>
                <a:schemeClr val="accent1"/>
              </a:buClr>
            </a:pPr>
            <a:r>
              <a:rPr lang="en-US" altLang="zh-CN" sz="1200" b="1" smtClean="0">
                <a:solidFill>
                  <a:srgbClr val="E9772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Analysis of Ganji’s Indirect Sales Model Margin</a:t>
            </a:r>
            <a:endParaRPr lang="zh-CN" altLang="en-US" sz="1200" b="1" smtClean="0">
              <a:solidFill>
                <a:srgbClr val="E97722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0" name="Text Box 4"/>
          <p:cNvSpPr txBox="1">
            <a:spLocks noChangeArrowheads="1"/>
          </p:cNvSpPr>
          <p:nvPr/>
        </p:nvSpPr>
        <p:spPr bwMode="gray">
          <a:xfrm>
            <a:off x="38100" y="6594475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 interviews and analysis, company info</a:t>
            </a:r>
            <a:endParaRPr lang="en-US" altLang="zh-CN" sz="1000" i="1"/>
          </a:p>
        </p:txBody>
      </p:sp>
      <p:sp>
        <p:nvSpPr>
          <p:cNvPr id="41" name="Text Box 4"/>
          <p:cNvSpPr txBox="1">
            <a:spLocks noChangeArrowheads="1"/>
          </p:cNvSpPr>
          <p:nvPr/>
        </p:nvSpPr>
        <p:spPr bwMode="gray">
          <a:xfrm>
            <a:off x="492696" y="5300663"/>
            <a:ext cx="4248472" cy="86177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>
              <a:spcBef>
                <a:spcPct val="0"/>
              </a:spcBef>
            </a:pPr>
            <a:r>
              <a:rPr lang="en-US" altLang="zh-CN" sz="1000" smtClean="0">
                <a:ea typeface="Tahoma" panose="020b0604030504040204" pitchFamily="34" charset="0"/>
                <a:cs typeface="Tahoma" panose="020b0604030504040204" pitchFamily="34" charset="0"/>
              </a:rPr>
              <a:t>Note: </a:t>
            </a:r>
          </a:p>
          <a:p>
            <a:pPr marL="342900" indent="-342900" algn="l">
              <a:spcBef>
                <a:spcPct val="0"/>
              </a:spcBef>
              <a:buAutoNum type="arabicPeriod"/>
            </a:pPr>
            <a:r>
              <a:rPr lang="en-US" altLang="zh-CN" sz="1000" smtClean="0">
                <a:ea typeface="Tahoma" panose="020b0604030504040204" pitchFamily="34" charset="0"/>
                <a:cs typeface="Tahoma" panose="020b0604030504040204" pitchFamily="34" charset="0"/>
              </a:rPr>
              <a:t>Average monthly revenue per salesperson, 20% higher than sales by agencies;</a:t>
            </a:r>
          </a:p>
          <a:p>
            <a:pPr marL="342900" indent="-342900" algn="l">
              <a:spcBef>
                <a:spcPct val="0"/>
              </a:spcBef>
              <a:buAutoNum type="arabicPeriod"/>
            </a:pPr>
            <a:r>
              <a:rPr lang="en-US" altLang="zh-CN" sz="1000" smtClean="0">
                <a:ea typeface="Tahoma" panose="020b0604030504040204" pitchFamily="34" charset="0"/>
                <a:cs typeface="Tahoma" panose="020b0604030504040204" pitchFamily="34" charset="0"/>
              </a:rPr>
              <a:t>Including office rental and other general costs;</a:t>
            </a:r>
          </a:p>
          <a:p>
            <a:pPr marL="342900" indent="-342900" algn="l">
              <a:spcBef>
                <a:spcPct val="0"/>
              </a:spcBef>
              <a:buAutoNum type="arabicPeriod"/>
            </a:pPr>
            <a:r>
              <a:rPr lang="en-US" altLang="zh-CN" sz="1000" smtClean="0">
                <a:ea typeface="Tahoma" panose="020b0604030504040204" pitchFamily="34" charset="0"/>
                <a:cs typeface="Tahoma" panose="020b0604030504040204" pitchFamily="34" charset="0"/>
              </a:rPr>
              <a:t>HQ operation costs, e.g. marketing and R&amp;D, not considered.</a:t>
            </a:r>
            <a:endParaRPr lang="en-US" altLang="zh-CN" sz="100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42" name="Straight Connector 41"/>
          <p:cNvCxnSpPr/>
          <p:nvPr>
            <p:custDataLst>
              <p:tags r:id="rId18"/>
            </p:custDataLst>
          </p:nvPr>
        </p:nvCxnSpPr>
        <p:spPr bwMode="auto">
          <a:xfrm>
            <a:off x="7839075" y="3543300"/>
            <a:ext cx="542925" cy="0"/>
          </a:xfrm>
          <a:prstGeom prst="line">
            <a:avLst/>
          </a:prstGeom>
          <a:noFill/>
          <a:ln w="3175" cap="flat" cmpd="sng" algn="ctr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44" name="Straight Connector 43"/>
          <p:cNvCxnSpPr/>
          <p:nvPr>
            <p:custDataLst>
              <p:tags r:id="rId19"/>
            </p:custDataLst>
          </p:nvPr>
        </p:nvCxnSpPr>
        <p:spPr bwMode="auto">
          <a:xfrm>
            <a:off x="6619875" y="1990725"/>
            <a:ext cx="542925" cy="0"/>
          </a:xfrm>
          <a:prstGeom prst="line">
            <a:avLst/>
          </a:prstGeom>
          <a:noFill/>
          <a:ln w="3175" cap="flat" cmpd="sng" algn="ctr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</p:spPr>
      </p:cxnSp>
      <p:graphicFrame>
        <p:nvGraphicFramePr>
          <p:cNvPr id="45" name="Object 44"/>
          <p:cNvGraphicFramePr>
            <a:graphicFrameLocks noChangeAspect="1"/>
          </p:cNvGraphicFramePr>
          <p:nvPr>
            <p:custDataLst>
              <p:tags r:id="rId20"/>
            </p:custDataLst>
            <p:extLst>
              <p:ext uri="{D42A27DB-BD31-4B8C-83A1-F6EECF244321}">
                <p14:modId xmlns:p14="http://schemas.microsoft.com/office/powerpoint/2010/main" val="168853552"/>
              </p:ext>
            </p:extLst>
          </p:nvPr>
        </p:nvGraphicFramePr>
        <p:xfrm>
          <a:off x="5562600" y="1866900"/>
          <a:ext cx="3867173" cy="2905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name="Chart" r:id="rId21" imgW="3867173" imgH="2905025" progId="MSGraph.Chart.8">
                  <p:embed/>
                </p:oleObj>
              </mc:Choice>
              <mc:Fallback>
                <p:oleObj name="Chart" r:id="rId21" imgW="3867173" imgH="290502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5562600" y="1866900"/>
                        <a:ext cx="3867173" cy="29050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" name="Rectangle 45"/>
          <p:cNvSpPr/>
          <p:nvPr>
            <p:custDataLst>
              <p:tags r:id="rId23"/>
            </p:custDataLst>
          </p:nvPr>
        </p:nvSpPr>
        <p:spPr bwMode="auto">
          <a:xfrm>
            <a:off x="8507413" y="4806950"/>
            <a:ext cx="425450" cy="18256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200" strike="noStrike" cap="none" normalizeH="0" smtClean="0">
                <a:ln>
                  <a:noFill/>
                </a:ln>
                <a:effectLst/>
                <a:latin typeface="Tahoma"/>
                <a:ea typeface="Tahoma"/>
                <a:cs typeface="Tahoma"/>
                <a:sym typeface="Tahoma"/>
              </a:rPr>
              <a:t>Profit</a:t>
            </a:r>
            <a:r>
              <a:rPr lang="en-US" altLang="zh-CN" sz="1200" baseline="30000" smtClean="0">
                <a:latin typeface="Tahoma"/>
                <a:ea typeface="Tahoma"/>
                <a:cs typeface="Tahoma"/>
                <a:sym typeface="Tahoma"/>
              </a:rPr>
              <a:t>2</a:t>
            </a:r>
            <a:endParaRPr lang="zh-CN" altLang="en-US" sz="1200" strike="noStrike" cap="none" normalizeH="0" baseline="30000" smtClean="0">
              <a:ln>
                <a:noFill/>
              </a:ln>
              <a:effectLst/>
              <a:latin typeface="Tahoma"/>
              <a:ea typeface="+mn-ea"/>
              <a:cs typeface="Tahoma"/>
              <a:sym typeface="Tahoma"/>
            </a:endParaRPr>
          </a:p>
        </p:txBody>
      </p:sp>
      <p:sp>
        <p:nvSpPr>
          <p:cNvPr id="47" name="Rectangle 46"/>
          <p:cNvSpPr/>
          <p:nvPr>
            <p:custDataLst>
              <p:tags r:id="rId24"/>
            </p:custDataLst>
          </p:nvPr>
        </p:nvSpPr>
        <p:spPr bwMode="gray">
          <a:xfrm>
            <a:off x="8512175" y="4014788"/>
            <a:ext cx="417512" cy="18256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7940CDF4-C7CC-4FC2-9AC0-7EE3654F01BC}" type="datetime'4''''''''''''''''''''2''''''''''''''''''''''''''''%'''''''''">
              <a:rPr lang="en-US" altLang="zh-CN" sz="1200" b="1" smtClean="0">
                <a:solidFill>
                  <a:schemeClr val="bg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42%</a:t>
            </a:fld>
            <a:endParaRPr lang="zh-CN" altLang="en-US" sz="1200" b="1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cs typeface="Tahoma"/>
              <a:sym typeface="Tahoma"/>
            </a:endParaRPr>
          </a:p>
        </p:txBody>
      </p:sp>
      <p:sp>
        <p:nvSpPr>
          <p:cNvPr id="48" name="Rectangle 47"/>
          <p:cNvSpPr/>
          <p:nvPr>
            <p:custDataLst>
              <p:tags r:id="rId25"/>
            </p:custDataLst>
          </p:nvPr>
        </p:nvSpPr>
        <p:spPr bwMode="auto">
          <a:xfrm>
            <a:off x="7058025" y="4806950"/>
            <a:ext cx="887413" cy="18256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B47174F-CBC6-42B4-AA2B-0E50D04CE8F6}" type="datetime'C''''o''''''''''m''''''m''''i''''''s''s''i''''o''''''''''''n'">
              <a:rPr lang="en-US" altLang="zh-CN" sz="1200" smtClean="0"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Commission</a:t>
            </a:fld>
            <a:r>
              <a:rPr lang="en-US" altLang="zh-CN" sz="1200" smtClean="0">
                <a:latin typeface="Tahoma"/>
                <a:ea typeface="Tahoma"/>
                <a:cs typeface="Tahoma"/>
                <a:sym typeface="Tahoma"/>
              </a:rPr>
              <a:t>s</a:t>
            </a:r>
            <a:endParaRPr lang="zh-CN" altLang="en-US" sz="1200" baseline="30000" smtClean="0">
              <a:latin typeface="Tahoma"/>
              <a:ea typeface="+mn-ea"/>
              <a:cs typeface="Tahoma"/>
              <a:sym typeface="Tahoma"/>
            </a:endParaRPr>
          </a:p>
        </p:txBody>
      </p:sp>
      <p:sp>
        <p:nvSpPr>
          <p:cNvPr id="52" name="Rectangle 51"/>
          <p:cNvSpPr/>
          <p:nvPr>
            <p:custDataLst>
              <p:tags r:id="rId26"/>
            </p:custDataLst>
          </p:nvPr>
        </p:nvSpPr>
        <p:spPr bwMode="auto">
          <a:xfrm>
            <a:off x="5854700" y="4806950"/>
            <a:ext cx="854075" cy="18256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DDCD4362-91A2-4BC2-967C-E1E3343BEDA4}" type="datetime'P''ro''''''''''d''u''''cti''''''''''''v''''''i''''''''ty'''''">
              <a:rPr lang="en-US" altLang="zh-CN" sz="1200" smtClean="0"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Productivity</a:t>
            </a:fld>
            <a:r>
              <a:rPr lang="en-US" altLang="zh-CN" sz="1200" baseline="30000" smtClean="0">
                <a:latin typeface="Tahoma"/>
                <a:ea typeface="Tahoma"/>
                <a:cs typeface="Tahoma"/>
                <a:sym typeface="Tahoma"/>
              </a:rPr>
              <a:t>1</a:t>
            </a:r>
            <a:endParaRPr lang="zh-CN" altLang="en-US" sz="1200" strike="noStrike" cap="none" normalizeH="0" baseline="30000" smtClean="0">
              <a:ln>
                <a:noFill/>
              </a:ln>
              <a:effectLst/>
              <a:latin typeface="Tahoma"/>
              <a:ea typeface="华文楷体"/>
              <a:cs typeface="Tahoma"/>
              <a:sym typeface="Tahoma"/>
            </a:endParaRPr>
          </a:p>
        </p:txBody>
      </p:sp>
      <p:sp>
        <p:nvSpPr>
          <p:cNvPr id="53" name="Rectangle 52"/>
          <p:cNvSpPr/>
          <p:nvPr>
            <p:custDataLst>
              <p:tags r:id="rId27"/>
            </p:custDataLst>
          </p:nvPr>
        </p:nvSpPr>
        <p:spPr bwMode="gray">
          <a:xfrm>
            <a:off x="6024563" y="3238500"/>
            <a:ext cx="51435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1F7CC6E9-71F2-4FC1-AA1E-C99D284B42E7}" type="datetime'''''''''''''''''''''''''''''1''''''0''0''''''''%'">
              <a:rPr lang="en-US" altLang="zh-CN" sz="1200" b="1" smtClean="0">
                <a:solidFill>
                  <a:schemeClr val="bg1"/>
                </a:solidFill>
                <a:ea typeface="Tahoma"/>
                <a:cs typeface="Tahoma"/>
              </a:rPr>
              <a:t>100%</a:t>
            </a:fld>
            <a:endParaRPr lang="zh-CN" altLang="en-US" sz="1200" b="1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cs typeface="Tahoma"/>
              <a:sym typeface="Tahoma"/>
            </a:endParaRPr>
          </a:p>
        </p:txBody>
      </p:sp>
      <p:sp>
        <p:nvSpPr>
          <p:cNvPr id="54" name="Text Box 4"/>
          <p:cNvSpPr txBox="1">
            <a:spLocks noChangeArrowheads="1"/>
          </p:cNvSpPr>
          <p:nvPr/>
        </p:nvSpPr>
        <p:spPr bwMode="gray">
          <a:xfrm>
            <a:off x="5533256" y="5300663"/>
            <a:ext cx="3888432" cy="70788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>
              <a:spcBef>
                <a:spcPct val="0"/>
              </a:spcBef>
            </a:pPr>
            <a:r>
              <a:rPr lang="en-US" altLang="zh-CN" sz="1000" smtClean="0">
                <a:ea typeface="Tahoma" panose="020b0604030504040204" pitchFamily="34" charset="0"/>
                <a:cs typeface="Tahoma" panose="020b0604030504040204" pitchFamily="34" charset="0"/>
              </a:rPr>
              <a:t>Note: </a:t>
            </a:r>
            <a:endParaRPr lang="en-US" altLang="zh-CN" sz="1000"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 algn="l">
              <a:spcBef>
                <a:spcPct val="0"/>
              </a:spcBef>
              <a:buAutoNum type="arabicPeriod"/>
            </a:pPr>
            <a:r>
              <a:rPr lang="en-US" altLang="zh-CN" sz="1000" smtClean="0">
                <a:ea typeface="Tahoma" panose="020b0604030504040204" pitchFamily="34" charset="0"/>
                <a:cs typeface="Tahoma" panose="020b0604030504040204" pitchFamily="34" charset="0"/>
              </a:rPr>
              <a:t>Average monthly revenue per salesperson of agencies;</a:t>
            </a:r>
          </a:p>
          <a:p>
            <a:pPr marL="342900" indent="-342900" algn="l">
              <a:spcBef>
                <a:spcPct val="0"/>
              </a:spcBef>
              <a:buAutoNum type="arabicPeriod"/>
            </a:pPr>
            <a:r>
              <a:rPr lang="en-US" altLang="zh-CN" sz="1000" smtClean="0">
                <a:ea typeface="Tahoma" panose="020b0604030504040204" pitchFamily="34" charset="0"/>
                <a:cs typeface="Tahoma" panose="020b0604030504040204" pitchFamily="34" charset="0"/>
              </a:rPr>
              <a:t>HQ operation costs, e.g. marketing and R&amp;D, are not considered here.</a:t>
            </a:r>
            <a:endParaRPr lang="en-US" altLang="zh-CN" sz="100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15</a:t>
            </a:fld>
            <a:endParaRPr lang="zh-CN" altLang="en-US"/>
          </a:p>
        </p:txBody>
      </p:sp>
      <p:sp>
        <p:nvSpPr>
          <p:cNvPr id="43" name="Oval 42"/>
          <p:cNvSpPr/>
          <p:nvPr/>
        </p:nvSpPr>
        <p:spPr>
          <a:xfrm>
            <a:off x="132656" y="692720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1</a:t>
            </a:r>
            <a:endParaRPr lang="zh-CN" altLang="en-US" b="1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237754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" name="Object 21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764407113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lang="zh-CN" altLang="en-US" sz="1100">
              <a:latin typeface="Tahoma"/>
              <a:cs typeface="Tahoma"/>
              <a:sym typeface="Tahoma"/>
            </a:endParaRPr>
          </a:p>
        </p:txBody>
      </p:sp>
      <p:sp>
        <p:nvSpPr>
          <p:cNvPr id="51" name="Rectangle 50"/>
          <p:cNvSpPr/>
          <p:nvPr/>
        </p:nvSpPr>
        <p:spPr>
          <a:xfrm>
            <a:off x="133350" y="4291013"/>
            <a:ext cx="4824536" cy="2016000"/>
          </a:xfrm>
          <a:prstGeom prst="rect">
            <a:avLst/>
          </a:prstGeom>
          <a:noFill/>
          <a:ln w="63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And we didn’t see Ganji’s salesforce productivity grows as the team size grows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16</a:t>
            </a:fld>
            <a:endParaRPr lang="zh-CN" alt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9106335"/>
              </p:ext>
            </p:extLst>
          </p:nvPr>
        </p:nvGraphicFramePr>
        <p:xfrm>
          <a:off x="132656" y="908720"/>
          <a:ext cx="9793088" cy="2771775"/>
        </p:xfrm>
        <a:graphic>
          <a:graphicData uri="http://schemas.openxmlformats.org/drawingml/2006/table">
            <a:tbl>
              <a:tblPr/>
              <a:tblGrid>
                <a:gridCol w="1740013"/>
                <a:gridCol w="549826"/>
                <a:gridCol w="549826"/>
                <a:gridCol w="549826"/>
                <a:gridCol w="549826"/>
                <a:gridCol w="549826"/>
                <a:gridCol w="549826"/>
                <a:gridCol w="549826"/>
                <a:gridCol w="468125"/>
                <a:gridCol w="468125"/>
                <a:gridCol w="468125"/>
                <a:gridCol w="468125"/>
                <a:gridCol w="463709"/>
                <a:gridCol w="468125"/>
                <a:gridCol w="468125"/>
                <a:gridCol w="468125"/>
                <a:gridCol w="463709"/>
              </a:tblGrid>
              <a:tr h="0"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Sales Force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QoQ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YoY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1Q13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2Q13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3Q13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4Q13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1Q14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2Q14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3Q14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4Q14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1Q14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2Q14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3Q14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1Q14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2Q14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3Q14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Direct Sales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507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877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1,066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1,083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1,377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Recruitment </a:t>
                      </a:r>
                    </a:p>
                  </a:txBody>
                  <a:tcPr marL="7386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369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457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Housing</a:t>
                      </a:r>
                    </a:p>
                  </a:txBody>
                  <a:tcPr marL="7386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Local Service</a:t>
                      </a:r>
                    </a:p>
                  </a:txBody>
                  <a:tcPr marL="7386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480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Channel Agent Number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325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Channel Agent Sales Force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1,022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1,508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2,117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3,280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4,139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5,460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7,435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Sales Force Productivity (RMB K / Unit)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QoQ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YoY (%)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1Q13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2Q13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3Q13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4Q13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1Q14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2Q14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3Q14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4Q14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1Q14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2Q14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3Q14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1Q14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2Q14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0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3Q14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Direct Sales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Recruitment </a:t>
                      </a:r>
                    </a:p>
                  </a:txBody>
                  <a:tcPr marL="7386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68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57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52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50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53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62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58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endParaRPr lang="zh-CN" altLang="en-US" sz="1000" b="0" i="0" u="none" strike="noStrike" kern="1200">
                        <a:solidFill>
                          <a:srgbClr val="000000"/>
                        </a:solidFill>
                        <a:effectLst/>
                        <a:latin typeface="Tahoma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endParaRPr lang="en-US" altLang="zh-CN" sz="1000" b="0" i="0" u="none" strike="noStrike" kern="1200">
                        <a:solidFill>
                          <a:srgbClr val="000000"/>
                        </a:solidFill>
                        <a:effectLst/>
                        <a:latin typeface="Tahoma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6%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17%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-6%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endParaRPr lang="zh-CN" altLang="en-US" sz="1000" b="0" i="0" u="none" strike="noStrike" kern="1200">
                        <a:solidFill>
                          <a:srgbClr val="000000"/>
                        </a:solidFill>
                        <a:effectLst/>
                        <a:latin typeface="Tahoma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-23%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8%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10%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Housing</a:t>
                      </a:r>
                    </a:p>
                  </a:txBody>
                  <a:tcPr marL="7386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138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163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142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108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88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110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81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endParaRPr lang="zh-CN" altLang="en-US" sz="1000" b="0" i="0" u="none" strike="noStrike" kern="1200">
                        <a:solidFill>
                          <a:srgbClr val="000000"/>
                        </a:solidFill>
                        <a:effectLst/>
                        <a:latin typeface="Tahoma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endParaRPr lang="en-US" altLang="zh-CN" sz="1000" b="0" i="0" u="none" strike="noStrike" kern="1200">
                        <a:solidFill>
                          <a:srgbClr val="000000"/>
                        </a:solidFill>
                        <a:effectLst/>
                        <a:latin typeface="Tahoma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-19%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25%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-27%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endParaRPr lang="zh-CN" altLang="en-US" sz="1000" b="0" i="0" u="none" strike="noStrike" kern="1200">
                        <a:solidFill>
                          <a:srgbClr val="000000"/>
                        </a:solidFill>
                        <a:effectLst/>
                        <a:latin typeface="Tahoma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-36%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-32%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-43%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Local Service</a:t>
                      </a:r>
                    </a:p>
                  </a:txBody>
                  <a:tcPr marL="7386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59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70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74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66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62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71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61</a:t>
                      </a:r>
                    </a:p>
                  </a:txBody>
                  <a:tcPr marL="9525" marR="9525" marT="9525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endParaRPr lang="zh-CN" altLang="en-US" sz="1000" b="0" i="0" u="none" strike="noStrike" kern="1200">
                        <a:solidFill>
                          <a:srgbClr val="000000"/>
                        </a:solidFill>
                        <a:effectLst/>
                        <a:latin typeface="Tahoma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endParaRPr lang="en-US" altLang="zh-CN" sz="1000" b="0" i="0" u="none" strike="noStrike" kern="1200">
                        <a:solidFill>
                          <a:srgbClr val="000000"/>
                        </a:solidFill>
                        <a:effectLst/>
                        <a:latin typeface="Tahoma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-7%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15%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-15%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endParaRPr lang="zh-CN" altLang="en-US" sz="1000" b="0" i="0" u="none" strike="noStrike" kern="1200">
                        <a:solidFill>
                          <a:srgbClr val="000000"/>
                        </a:solidFill>
                        <a:effectLst/>
                        <a:latin typeface="Tahoma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5%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2%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/>
                      <a:r>
                        <a:rPr lang="en-US" altLang="zh-CN" sz="1000" b="0" i="0" u="none" strike="noStrike" kern="1200">
                          <a:solidFill>
                            <a:srgbClr val="000000"/>
                          </a:solidFill>
                          <a:effectLst/>
                          <a:latin typeface="Tahoma"/>
                          <a:ea typeface="+mn-ea"/>
                          <a:cs typeface="+mn-cs"/>
                        </a:rPr>
                        <a:t>-18%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Channel Agent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626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488%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3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Channel Agent Sales Force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-2%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 Box 4"/>
          <p:cNvSpPr txBox="1">
            <a:spLocks noChangeArrowheads="1"/>
          </p:cNvSpPr>
          <p:nvPr/>
        </p:nvSpPr>
        <p:spPr bwMode="gray">
          <a:xfrm>
            <a:off x="52387" y="6597649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Ganji management,  analysis</a:t>
            </a:r>
            <a:endParaRPr lang="en-US" altLang="zh-CN" sz="1000" i="1"/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custDataLst>
              <p:tags r:id="rId6"/>
            </p:custDataLst>
            <p:extLst>
              <p:ext uri="{D42A27DB-BD31-4B8C-83A1-F6EECF244321}">
                <p14:modId xmlns:p14="http://schemas.microsoft.com/office/powerpoint/2010/main" val="1734213515"/>
              </p:ext>
            </p:extLst>
          </p:nvPr>
        </p:nvGraphicFramePr>
        <p:xfrm>
          <a:off x="190500" y="4838700"/>
          <a:ext cx="4686174" cy="113345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name="Chart" r:id="rId7" imgW="4686174" imgH="1133451" progId="MSGraph.Chart.8">
                  <p:embed/>
                </p:oleObj>
              </mc:Choice>
              <mc:Fallback>
                <p:oleObj name="Chart" r:id="rId7" imgW="4686174" imgH="1133451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90500" y="4838700"/>
                        <a:ext cx="4686174" cy="113345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Rectangle 26"/>
          <p:cNvSpPr/>
          <p:nvPr>
            <p:custDataLst>
              <p:tags r:id="rId9"/>
            </p:custDataLst>
          </p:nvPr>
        </p:nvSpPr>
        <p:spPr bwMode="auto">
          <a:xfrm>
            <a:off x="1096963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2852DED6-A332-4E56-8134-3B79380492B3}" type="datetime'''''''''''''''''''''''2''''''''''Q1''''''''''''3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2Q13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10" name="Rectangle 9"/>
          <p:cNvSpPr/>
          <p:nvPr>
            <p:custDataLst>
              <p:tags r:id="rId10"/>
            </p:custDataLst>
          </p:nvPr>
        </p:nvSpPr>
        <p:spPr bwMode="auto">
          <a:xfrm>
            <a:off x="458788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95A403C-1B6B-40EF-9246-BFCA550D224E}" type="datetime'''1''''''''''''''''''''''''Q13''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1Q13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31" name="Rectangle 30"/>
          <p:cNvSpPr/>
          <p:nvPr>
            <p:custDataLst>
              <p:tags r:id="rId11"/>
            </p:custDataLst>
          </p:nvPr>
        </p:nvSpPr>
        <p:spPr bwMode="auto">
          <a:xfrm>
            <a:off x="3640138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9279E06-DE02-4C29-9D9F-5A542D2C279E}" type="datetime'''''''''''''2''''''''''''''''''''''''''''''''Q''''14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2Q14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28" name="Rectangle 27"/>
          <p:cNvSpPr/>
          <p:nvPr>
            <p:custDataLst>
              <p:tags r:id="rId12"/>
            </p:custDataLst>
          </p:nvPr>
        </p:nvSpPr>
        <p:spPr bwMode="auto">
          <a:xfrm>
            <a:off x="1735138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74EE7033-CCA4-4B4D-8E26-F70D7F98FD8C}" type="datetime'''''''''3''''''Q1''''3''''''''''''''''''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3Q13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29" name="Rectangle 28"/>
          <p:cNvSpPr/>
          <p:nvPr>
            <p:custDataLst>
              <p:tags r:id="rId13"/>
            </p:custDataLst>
          </p:nvPr>
        </p:nvSpPr>
        <p:spPr bwMode="auto">
          <a:xfrm>
            <a:off x="2368550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E234D95-6749-4572-9997-93D164CB1B2B}" type="datetime'''''''''''''''''''''''''4''''''''''Q''''''''''''''''1''''3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4Q13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30" name="Rectangle 29"/>
          <p:cNvSpPr/>
          <p:nvPr>
            <p:custDataLst>
              <p:tags r:id="rId14"/>
            </p:custDataLst>
          </p:nvPr>
        </p:nvSpPr>
        <p:spPr bwMode="auto">
          <a:xfrm>
            <a:off x="3001963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60F086A-3673-4E67-B6D0-3624B4077477}" type="datetime'''''''''''''''''''''''''''1''''''''Q1''4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1Q14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32" name="Rectangle 31"/>
          <p:cNvSpPr/>
          <p:nvPr>
            <p:custDataLst>
              <p:tags r:id="rId15"/>
            </p:custDataLst>
          </p:nvPr>
        </p:nvSpPr>
        <p:spPr bwMode="auto">
          <a:xfrm>
            <a:off x="4278313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227393D-474C-48AD-B1D6-40C8D6D7717D}" type="datetime'''''''''''''''''''3''Q''1''''''''''''4''''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3Q14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cxnSp>
        <p:nvCxnSpPr>
          <p:cNvPr id="26" name="Straight Connector 25"/>
          <p:cNvCxnSpPr/>
          <p:nvPr>
            <p:custDataLst>
              <p:tags r:id="rId16"/>
            </p:custDataLst>
          </p:nvPr>
        </p:nvCxnSpPr>
        <p:spPr bwMode="gray">
          <a:xfrm>
            <a:off x="296863" y="4710113"/>
            <a:ext cx="328613" cy="0"/>
          </a:xfrm>
          <a:prstGeom prst="line">
            <a:avLst/>
          </a:prstGeom>
          <a:ln w="28575">
            <a:solidFill>
              <a:schemeClr val="accent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/>
          <p:cNvSpPr/>
          <p:nvPr>
            <p:custDataLst>
              <p:tags r:id="rId17"/>
            </p:custDataLst>
          </p:nvPr>
        </p:nvSpPr>
        <p:spPr bwMode="auto">
          <a:xfrm>
            <a:off x="3114675" y="4637088"/>
            <a:ext cx="196850" cy="1476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Rectangle 24"/>
          <p:cNvSpPr/>
          <p:nvPr>
            <p:custDataLst>
              <p:tags r:id="rId18"/>
            </p:custDataLst>
          </p:nvPr>
        </p:nvSpPr>
        <p:spPr bwMode="auto">
          <a:xfrm>
            <a:off x="676275" y="4632325"/>
            <a:ext cx="2205038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338CADE6-8947-480D-8282-81160B45EA6F}" type="datetime'Quar''''''''''ter''''l''''y Output per'' Head (R''MB K)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Quarterly Output per Head (RMB K)</a:t>
            </a:fld>
            <a:endParaRPr lang="zh-CN" altLang="en-US" sz="11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23" name="Rectangle 22"/>
          <p:cNvSpPr/>
          <p:nvPr>
            <p:custDataLst>
              <p:tags r:id="rId19"/>
            </p:custDataLst>
          </p:nvPr>
        </p:nvSpPr>
        <p:spPr bwMode="auto">
          <a:xfrm>
            <a:off x="3362325" y="4632325"/>
            <a:ext cx="1258888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2E3FA7C5-8C86-4BF6-A875-F7C066A9021F}" type="datetime'Di''r''''''''''''''''''ect S''''al''''es'' Nu''''''m''''ber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 algn="l">
                <a:spcBef>
                  <a:spcPct val="0"/>
                </a:spcBef>
              </a:pPr>
              <a:t>Direct Sales Number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50" name="Title 1"/>
          <p:cNvSpPr txBox="1"/>
          <p:nvPr/>
        </p:nvSpPr>
        <p:spPr>
          <a:xfrm>
            <a:off x="811647" y="4149725"/>
            <a:ext cx="3466666" cy="28103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200" b="1" smtClean="0"/>
              <a:t>Ganji Direct Salesforce and Productivity</a:t>
            </a:r>
          </a:p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200" b="1" smtClean="0"/>
              <a:t>(1Q 2013 - 3Q 2014)</a:t>
            </a:r>
            <a:endParaRPr lang="zh-CN" altLang="en-US" sz="1200" b="1"/>
          </a:p>
        </p:txBody>
      </p:sp>
      <p:sp>
        <p:nvSpPr>
          <p:cNvPr id="52" name="Rectangle 51"/>
          <p:cNvSpPr/>
          <p:nvPr/>
        </p:nvSpPr>
        <p:spPr>
          <a:xfrm>
            <a:off x="5102225" y="4291013"/>
            <a:ext cx="4824536" cy="2016000"/>
          </a:xfrm>
          <a:prstGeom prst="rect">
            <a:avLst/>
          </a:prstGeom>
          <a:noFill/>
          <a:ln w="63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53" name="Object 52"/>
          <p:cNvGraphicFramePr>
            <a:graphicFrameLocks noChangeAspect="1"/>
          </p:cNvGraphicFramePr>
          <p:nvPr>
            <p:custDataLst>
              <p:tags r:id="rId20"/>
            </p:custDataLst>
            <p:extLst>
              <p:ext uri="{D42A27DB-BD31-4B8C-83A1-F6EECF244321}">
                <p14:modId xmlns:p14="http://schemas.microsoft.com/office/powerpoint/2010/main" val="2445572655"/>
              </p:ext>
            </p:extLst>
          </p:nvPr>
        </p:nvGraphicFramePr>
        <p:xfrm>
          <a:off x="5143501" y="4838700"/>
          <a:ext cx="4705339" cy="113345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name="Chart" r:id="rId21" imgW="4705339" imgH="1133451" progId="MSGraph.Chart.8">
                  <p:embed/>
                </p:oleObj>
              </mc:Choice>
              <mc:Fallback>
                <p:oleObj name="Chart" r:id="rId21" imgW="4705339" imgH="1133451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5143501" y="4838700"/>
                        <a:ext cx="4705339" cy="113345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4" name="Rectangle 53"/>
          <p:cNvSpPr/>
          <p:nvPr>
            <p:custDataLst>
              <p:tags r:id="rId23"/>
            </p:custDataLst>
          </p:nvPr>
        </p:nvSpPr>
        <p:spPr bwMode="auto">
          <a:xfrm>
            <a:off x="6064250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96E0543-D904-43CB-9EB1-E180C4E72C8A}" type="datetime'''''''''''''''''''''''''''''2''''Q1''''3''''''''''''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2Q13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55" name="Rectangle 54"/>
          <p:cNvSpPr/>
          <p:nvPr>
            <p:custDataLst>
              <p:tags r:id="rId24"/>
            </p:custDataLst>
          </p:nvPr>
        </p:nvSpPr>
        <p:spPr bwMode="auto">
          <a:xfrm>
            <a:off x="5426075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7E7DD38-A41D-435B-A4DC-F5B6A7C226D7}" type="datetime'''''''''''''''''1''''''''''''''Q''1''3''''''''''''''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1Q13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58" name="Rectangle 57"/>
          <p:cNvSpPr/>
          <p:nvPr>
            <p:custDataLst>
              <p:tags r:id="rId25"/>
            </p:custDataLst>
          </p:nvPr>
        </p:nvSpPr>
        <p:spPr bwMode="auto">
          <a:xfrm>
            <a:off x="7340600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8E46D4B-FCC7-4B41-BA2C-A562BA8D1956}" type="datetime'''4''Q''''''''''''''''''''''1''3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4Q13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59" name="Rectangle 58"/>
          <p:cNvSpPr/>
          <p:nvPr>
            <p:custDataLst>
              <p:tags r:id="rId26"/>
            </p:custDataLst>
          </p:nvPr>
        </p:nvSpPr>
        <p:spPr bwMode="auto">
          <a:xfrm>
            <a:off x="7978775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6659E624-CC1B-425B-A86A-972D7C5045BC}" type="datetime'1''''''''''''''''''''''''''''''Q''''1''''''''''''4''''''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1Q14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56" name="Rectangle 55"/>
          <p:cNvSpPr/>
          <p:nvPr>
            <p:custDataLst>
              <p:tags r:id="rId27"/>
            </p:custDataLst>
          </p:nvPr>
        </p:nvSpPr>
        <p:spPr bwMode="auto">
          <a:xfrm>
            <a:off x="8616950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3531C68-4DDB-4028-BC60-31EC8B283921}" type="datetime'''''''''''''''''''''''''2''''''Q''''''''1''''''4''''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2Q14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60" name="Rectangle 59"/>
          <p:cNvSpPr/>
          <p:nvPr>
            <p:custDataLst>
              <p:tags r:id="rId28"/>
            </p:custDataLst>
          </p:nvPr>
        </p:nvSpPr>
        <p:spPr bwMode="auto">
          <a:xfrm>
            <a:off x="9255125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E414281-90CA-4644-9706-BF3D3B15810F}" type="datetime'3''''''Q1''''''''''''''''''''4''''''''''''''''''''''''''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3Q14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57" name="Rectangle 56"/>
          <p:cNvSpPr/>
          <p:nvPr>
            <p:custDataLst>
              <p:tags r:id="rId29"/>
            </p:custDataLst>
          </p:nvPr>
        </p:nvSpPr>
        <p:spPr bwMode="auto">
          <a:xfrm>
            <a:off x="6702425" y="5994400"/>
            <a:ext cx="339725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D81EDE8F-40ED-419D-ACD2-4D950B69EA60}" type="datetime'''''''''''3''''''Q''''1''''3''''''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pPr>
                <a:spcBef>
                  <a:spcPct val="0"/>
                </a:spcBef>
              </a:pPr>
              <a:t>3Q13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cxnSp>
        <p:nvCxnSpPr>
          <p:cNvPr id="61" name="Straight Connector 60"/>
          <p:cNvCxnSpPr/>
          <p:nvPr>
            <p:custDataLst>
              <p:tags r:id="rId30"/>
            </p:custDataLst>
          </p:nvPr>
        </p:nvCxnSpPr>
        <p:spPr bwMode="gray">
          <a:xfrm>
            <a:off x="5272088" y="4710113"/>
            <a:ext cx="328613" cy="0"/>
          </a:xfrm>
          <a:prstGeom prst="line">
            <a:avLst/>
          </a:prstGeom>
          <a:ln w="28575">
            <a:solidFill>
              <a:schemeClr val="accent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Rectangle 61"/>
          <p:cNvSpPr/>
          <p:nvPr>
            <p:custDataLst>
              <p:tags r:id="rId31"/>
            </p:custDataLst>
          </p:nvPr>
        </p:nvSpPr>
        <p:spPr bwMode="auto">
          <a:xfrm>
            <a:off x="8089900" y="4637088"/>
            <a:ext cx="196850" cy="1476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Rectangle 62"/>
          <p:cNvSpPr/>
          <p:nvPr>
            <p:custDataLst>
              <p:tags r:id="rId32"/>
            </p:custDataLst>
          </p:nvPr>
        </p:nvSpPr>
        <p:spPr bwMode="auto">
          <a:xfrm>
            <a:off x="5651500" y="4632325"/>
            <a:ext cx="2205038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29F29CD9-AC83-427B-AD13-C4354F2E3910}" type="datetime'Qu''a''r''t''erly Output pe''r'' H''''ea''d (RMB ''''''K)''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Quarterly Output per Head (RMB K)</a:t>
            </a:fld>
            <a:endParaRPr lang="zh-CN" altLang="en-US" sz="1100">
              <a:solidFill>
                <a:schemeClr val="tx1"/>
              </a:solidFill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64" name="Rectangle 63"/>
          <p:cNvSpPr/>
          <p:nvPr>
            <p:custDataLst>
              <p:tags r:id="rId33"/>
            </p:custDataLst>
          </p:nvPr>
        </p:nvSpPr>
        <p:spPr bwMode="auto">
          <a:xfrm>
            <a:off x="8337550" y="4632325"/>
            <a:ext cx="1392238" cy="1682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5331487D-1594-45E6-9050-B4C85C2A936C}" type="datetime'''''Ch''ann''el'''' ''''''''Sales'' ''N''u''''''''m''''ber'''">
              <a:rPr lang="en-US" altLang="zh-CN" sz="1100">
                <a:solidFill>
                  <a:schemeClr val="tx1"/>
                </a:solidFill>
                <a:latin typeface="Tahoma"/>
                <a:ea typeface="Tahoma"/>
                <a:cs typeface="Tahoma"/>
                <a:sym typeface="Tahoma"/>
              </a:rPr>
              <a:t>Channel Sales Number</a:t>
            </a:fld>
            <a:endParaRPr lang="zh-CN" altLang="en-US" sz="1100">
              <a:solidFill>
                <a:schemeClr val="tx1"/>
              </a:solidFill>
              <a:latin typeface="Tahoma"/>
              <a:cs typeface="Tahoma"/>
              <a:sym typeface="Tahoma"/>
            </a:endParaRPr>
          </a:p>
        </p:txBody>
      </p:sp>
      <p:sp>
        <p:nvSpPr>
          <p:cNvPr id="65" name="Title 1"/>
          <p:cNvSpPr txBox="1"/>
          <p:nvPr/>
        </p:nvSpPr>
        <p:spPr>
          <a:xfrm>
            <a:off x="5436034" y="4149725"/>
            <a:ext cx="4158816" cy="28103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None/>
              <a:defRPr sz="2000" kern="1200">
                <a:solidFill>
                  <a:srgbClr val="E97722"/>
                </a:solidFill>
                <a:latin typeface="Tahoma" panose="020b0604030504040204" pitchFamily="34" charset="0"/>
                <a:ea typeface="+mj-ea"/>
                <a:cs typeface="Tahoma" panose="020b0604030504040204" pitchFamily="34" charset="0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auto">
              <a:spcAft>
                <a:spcPct val="0"/>
              </a:spcAft>
              <a:buClrTx/>
              <a:buFontTx/>
            </a:pPr>
            <a:r>
              <a:rPr lang="en-US" altLang="zh-CN" sz="1200" b="1" smtClean="0"/>
              <a:t>Ganji Channel Agent Salesforce and Productivity (1Q 2013 - 3Q 2014)</a:t>
            </a:r>
            <a:endParaRPr lang="zh-CN" altLang="en-US" sz="1200" b="1"/>
          </a:p>
        </p:txBody>
      </p:sp>
      <p:sp>
        <p:nvSpPr>
          <p:cNvPr id="68" name="Oval 67"/>
          <p:cNvSpPr/>
          <p:nvPr/>
        </p:nvSpPr>
        <p:spPr>
          <a:xfrm>
            <a:off x="132656" y="692720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1</a:t>
            </a:r>
            <a:endParaRPr lang="zh-CN" altLang="en-US" b="1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982294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4" name="Object 63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032780557"/>
              </p:ext>
            </p:extLst>
          </p:nvPr>
        </p:nvGraphicFramePr>
        <p:xfrm>
          <a:off x="1746" y="1589"/>
          <a:ext cx="1746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746" y="1589"/>
                        <a:ext cx="1746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" name="Rectangle 42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74625" cy="15875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1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宋体" charset="-122"/>
              <a:sym typeface="Tahoma"/>
            </a:endParaRPr>
          </a:p>
        </p:txBody>
      </p:sp>
      <p:sp>
        <p:nvSpPr>
          <p:cNvPr id="84" name="Pentagon 83"/>
          <p:cNvSpPr/>
          <p:nvPr/>
        </p:nvSpPr>
        <p:spPr bwMode="auto">
          <a:xfrm>
            <a:off x="167640" y="1988840"/>
            <a:ext cx="1089660" cy="1828800"/>
          </a:xfrm>
          <a:prstGeom prst="homePlate">
            <a:avLst>
              <a:gd name="adj" fmla="val 0"/>
            </a:avLst>
          </a:prstGeom>
          <a:noFill/>
          <a:ln w="9525" cap="flat" cmpd="sng" algn="ctr">
            <a:solidFill>
              <a:srgbClr val="E9772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chemeClr val="accent1"/>
                </a:solidFill>
                <a:effectLst/>
              </a:rPr>
              <a:t>Agency</a:t>
            </a:r>
            <a:r>
              <a:rPr kumimoji="0" lang="en-US" altLang="zh-CN" sz="1200" b="1" i="0" u="none" strike="noStrike" cap="none" normalizeH="0" smtClean="0">
                <a:ln>
                  <a:noFill/>
                </a:ln>
                <a:solidFill>
                  <a:schemeClr val="accent1"/>
                </a:solidFill>
                <a:effectLst/>
              </a:rPr>
              <a:t> </a:t>
            </a:r>
            <a:r>
              <a:rPr lang="en-US" altLang="zh-CN" sz="1200" b="1" smtClean="0">
                <a:solidFill>
                  <a:schemeClr val="accent1"/>
                </a:solidFill>
              </a:rPr>
              <a:t>m</a:t>
            </a:r>
            <a:r>
              <a:rPr kumimoji="0" lang="en-US" altLang="zh-CN" sz="1200" b="1" i="0" u="none" strike="noStrike" cap="none" normalizeH="0" smtClean="0">
                <a:ln>
                  <a:noFill/>
                </a:ln>
                <a:solidFill>
                  <a:schemeClr val="accent1"/>
                </a:solidFill>
                <a:effectLst/>
              </a:rPr>
              <a:t>odel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accent1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mtClean="0"/>
              <a:t>Except for Baidu and Alibaba, most major internet companies choose the direct-sales model</a:t>
            </a:r>
            <a:endParaRPr lang="zh-CN" altLang="en-US"/>
          </a:p>
        </p:txBody>
      </p:sp>
      <p:cxnSp>
        <p:nvCxnSpPr>
          <p:cNvPr id="13" name="Straight Connector 12"/>
          <p:cNvCxnSpPr/>
          <p:nvPr/>
        </p:nvCxnSpPr>
        <p:spPr bwMode="auto">
          <a:xfrm>
            <a:off x="1508760" y="1915245"/>
            <a:ext cx="8460000" cy="1587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4" name="Straight Connector 13"/>
          <p:cNvCxnSpPr/>
          <p:nvPr/>
        </p:nvCxnSpPr>
        <p:spPr bwMode="auto">
          <a:xfrm>
            <a:off x="1508760" y="3930650"/>
            <a:ext cx="8460000" cy="1587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5" name="Straight Connector 14"/>
          <p:cNvCxnSpPr/>
          <p:nvPr/>
        </p:nvCxnSpPr>
        <p:spPr bwMode="auto">
          <a:xfrm>
            <a:off x="1508760" y="3030538"/>
            <a:ext cx="8460000" cy="1587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6" name="Straight Connector 15"/>
          <p:cNvCxnSpPr/>
          <p:nvPr/>
        </p:nvCxnSpPr>
        <p:spPr bwMode="auto">
          <a:xfrm>
            <a:off x="1508760" y="4829176"/>
            <a:ext cx="8460000" cy="1587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8" name="Straight Connector 17"/>
          <p:cNvCxnSpPr/>
          <p:nvPr/>
        </p:nvCxnSpPr>
        <p:spPr bwMode="auto">
          <a:xfrm>
            <a:off x="1508760" y="6597352"/>
            <a:ext cx="8460000" cy="1587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9" name="Straight Connector 18"/>
          <p:cNvCxnSpPr/>
          <p:nvPr/>
        </p:nvCxnSpPr>
        <p:spPr bwMode="auto">
          <a:xfrm>
            <a:off x="1508760" y="5729288"/>
            <a:ext cx="8460000" cy="158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50000"/>
              </a:schemeClr>
            </a:solidFill>
            <a:prstDash val="lgDash"/>
            <a:round/>
            <a:headEnd type="none" w="med" len="med"/>
            <a:tailEnd type="none" w="med" len="med"/>
          </a:ln>
          <a:effectLst/>
        </p:spPr>
      </p:cxnSp>
      <p:sp>
        <p:nvSpPr>
          <p:cNvPr id="20" name="Pentagon 19"/>
          <p:cNvSpPr/>
          <p:nvPr/>
        </p:nvSpPr>
        <p:spPr bwMode="auto">
          <a:xfrm>
            <a:off x="1508760" y="2205038"/>
            <a:ext cx="1005840" cy="540000"/>
          </a:xfrm>
          <a:prstGeom prst="homePlate">
            <a:avLst>
              <a:gd name="adj" fmla="val 13228"/>
            </a:avLst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/>
              <a:t>Baidu (Online ads)</a:t>
            </a:r>
            <a:endParaRPr lang="zh-CN" altLang="en-US" sz="1100" b="1" smtClean="0"/>
          </a:p>
        </p:txBody>
      </p:sp>
      <p:sp>
        <p:nvSpPr>
          <p:cNvPr id="21" name="Pentagon 20"/>
          <p:cNvSpPr/>
          <p:nvPr/>
        </p:nvSpPr>
        <p:spPr bwMode="auto">
          <a:xfrm>
            <a:off x="1508760" y="3211512"/>
            <a:ext cx="1005840" cy="540000"/>
          </a:xfrm>
          <a:prstGeom prst="homePlate">
            <a:avLst>
              <a:gd name="adj" fmla="val 13228"/>
            </a:avLst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/>
              <a:t>Alibaba (Domestic B2B e-commerce)</a:t>
            </a:r>
            <a:endParaRPr lang="zh-CN" altLang="en-US" sz="1100" b="1" smtClean="0"/>
          </a:p>
        </p:txBody>
      </p:sp>
      <p:sp>
        <p:nvSpPr>
          <p:cNvPr id="22" name="Pentagon 21"/>
          <p:cNvSpPr/>
          <p:nvPr/>
        </p:nvSpPr>
        <p:spPr bwMode="auto">
          <a:xfrm>
            <a:off x="1508760" y="4110037"/>
            <a:ext cx="1005840" cy="540000"/>
          </a:xfrm>
          <a:prstGeom prst="homePlate">
            <a:avLst>
              <a:gd name="adj" fmla="val 13228"/>
            </a:avLst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/>
              <a:t>Meituan</a:t>
            </a:r>
            <a:endParaRPr lang="zh-CN" altLang="en-US" sz="1100" b="1" smtClean="0"/>
          </a:p>
        </p:txBody>
      </p:sp>
      <p:sp>
        <p:nvSpPr>
          <p:cNvPr id="23" name="Pentagon 22"/>
          <p:cNvSpPr/>
          <p:nvPr/>
        </p:nvSpPr>
        <p:spPr bwMode="auto">
          <a:xfrm>
            <a:off x="1508760" y="5010150"/>
            <a:ext cx="1005840" cy="540000"/>
          </a:xfrm>
          <a:prstGeom prst="homePlate">
            <a:avLst>
              <a:gd name="adj" fmla="val 13228"/>
            </a:avLst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R="0" indent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100" b="1" smtClean="0"/>
              <a:t>SouFun</a:t>
            </a:r>
            <a:endParaRPr lang="zh-CN" altLang="en-US" sz="1100" b="1" smtClean="0"/>
          </a:p>
        </p:txBody>
      </p:sp>
      <p:sp>
        <p:nvSpPr>
          <p:cNvPr id="24" name="Pentagon 23"/>
          <p:cNvSpPr/>
          <p:nvPr/>
        </p:nvSpPr>
        <p:spPr bwMode="auto">
          <a:xfrm>
            <a:off x="1508760" y="5908675"/>
            <a:ext cx="1005840" cy="540000"/>
          </a:xfrm>
          <a:prstGeom prst="homePlate">
            <a:avLst>
              <a:gd name="adj" fmla="val 13228"/>
            </a:avLst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/>
              <a:t>51job</a:t>
            </a:r>
            <a:endParaRPr lang="zh-CN" altLang="en-US" sz="1100" b="1" smtClean="0"/>
          </a:p>
        </p:txBody>
      </p:sp>
      <p:sp>
        <p:nvSpPr>
          <p:cNvPr id="25" name="Rectangle 24"/>
          <p:cNvSpPr/>
          <p:nvPr/>
        </p:nvSpPr>
        <p:spPr bwMode="auto">
          <a:xfrm>
            <a:off x="2526666" y="836712"/>
            <a:ext cx="4971096" cy="349932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indent="0" algn="ctr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Tx/>
              <a:buNone/>
            </a:pPr>
            <a:r>
              <a:rPr lang="en-US" altLang="zh-CN" sz="12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Comparison of Internet Companies’ Sales Models (2013)</a:t>
            </a:r>
            <a:endParaRPr lang="zh-CN" altLang="en-US" sz="1200" b="1" smtClean="0">
              <a:solidFill>
                <a:schemeClr val="accent1"/>
              </a:solidFill>
              <a:ea typeface="宋体" pitchFamily="2" charset="-122"/>
              <a:cs typeface="Tahoma" panose="020b0604030504040204" pitchFamily="34" charset="0"/>
            </a:endParaRPr>
          </a:p>
        </p:txBody>
      </p:sp>
      <p:sp>
        <p:nvSpPr>
          <p:cNvPr id="26" name="Rectangle 25"/>
          <p:cNvSpPr/>
          <p:nvPr/>
        </p:nvSpPr>
        <p:spPr bwMode="auto">
          <a:xfrm>
            <a:off x="2627725" y="1196752"/>
            <a:ext cx="1257300" cy="65690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/>
              <a:t>Sales model</a:t>
            </a:r>
            <a:endParaRPr lang="zh-CN" altLang="en-US" sz="1100" b="1" smtClean="0"/>
          </a:p>
        </p:txBody>
      </p:sp>
      <p:sp>
        <p:nvSpPr>
          <p:cNvPr id="27" name="Rectangle 26"/>
          <p:cNvSpPr/>
          <p:nvPr/>
        </p:nvSpPr>
        <p:spPr bwMode="auto">
          <a:xfrm>
            <a:off x="5242867" y="1196752"/>
            <a:ext cx="1257300" cy="65690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/>
              <a:t>Main product</a:t>
            </a:r>
            <a:endParaRPr lang="zh-CN" altLang="en-US" sz="1100" b="1" smtClean="0"/>
          </a:p>
        </p:txBody>
      </p:sp>
      <p:sp>
        <p:nvSpPr>
          <p:cNvPr id="28" name="Rectangle 27"/>
          <p:cNvSpPr/>
          <p:nvPr/>
        </p:nvSpPr>
        <p:spPr bwMode="auto">
          <a:xfrm>
            <a:off x="6977152" y="1196752"/>
            <a:ext cx="1364416" cy="65690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/>
              <a:t>No. of paying merchants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/>
              <a:t>(‘000)</a:t>
            </a:r>
            <a:endParaRPr lang="zh-CN" altLang="en-US" sz="1100" b="1" smtClean="0"/>
          </a:p>
        </p:txBody>
      </p:sp>
      <p:sp>
        <p:nvSpPr>
          <p:cNvPr id="29" name="Rectangle 28"/>
          <p:cNvSpPr/>
          <p:nvPr/>
        </p:nvSpPr>
        <p:spPr bwMode="auto">
          <a:xfrm>
            <a:off x="8413576" y="1196752"/>
            <a:ext cx="1368152" cy="65690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/>
              <a:t>Average revenue per merchant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/>
              <a:t>(RMB ‘000)</a:t>
            </a:r>
            <a:endParaRPr lang="zh-CN" altLang="en-US" sz="1100" b="1" smtClean="0"/>
          </a:p>
        </p:txBody>
      </p:sp>
      <p:sp>
        <p:nvSpPr>
          <p:cNvPr id="36" name="Rectangle 3"/>
          <p:cNvSpPr txBox="1">
            <a:spLocks noChangeArrowheads="1"/>
          </p:cNvSpPr>
          <p:nvPr/>
        </p:nvSpPr>
        <p:spPr bwMode="auto">
          <a:xfrm>
            <a:off x="5094192" y="2208213"/>
            <a:ext cx="16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Wingdings" pitchFamily="2" charset="2"/>
              <a:buChar char="Ø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2000" indent="-304800" algn="l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11239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Tahoma" panose="020b0604030504040204" pitchFamily="34" charset="0"/>
              <a:buChar char="—"/>
              <a:defRPr sz="1200" b="1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1466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§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1847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23050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27622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32194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36766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Keyword bidding</a:t>
            </a:r>
          </a:p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b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Highly </a:t>
            </a:r>
            <a:r>
              <a:rPr lang="en-US" sz="1100" b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standardized</a:t>
            </a:r>
          </a:p>
        </p:txBody>
      </p:sp>
      <p:sp>
        <p:nvSpPr>
          <p:cNvPr id="37" name="Rectangle 3"/>
          <p:cNvSpPr txBox="1">
            <a:spLocks noChangeArrowheads="1"/>
          </p:cNvSpPr>
          <p:nvPr/>
        </p:nvSpPr>
        <p:spPr bwMode="auto">
          <a:xfrm>
            <a:off x="5094192" y="3176736"/>
            <a:ext cx="16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Wingdings" pitchFamily="2" charset="2"/>
              <a:buChar char="Ø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2000" indent="-304800" algn="l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11239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Tahoma" panose="020b0604030504040204" pitchFamily="34" charset="0"/>
              <a:buChar char="—"/>
              <a:defRPr sz="1200" b="1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1466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§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1847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23050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27622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32194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36766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Membership</a:t>
            </a:r>
          </a:p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b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Highly </a:t>
            </a:r>
            <a:r>
              <a:rPr lang="en-US" sz="1100" b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standardized</a:t>
            </a:r>
          </a:p>
        </p:txBody>
      </p:sp>
      <p:sp>
        <p:nvSpPr>
          <p:cNvPr id="38" name="Rectangle 3"/>
          <p:cNvSpPr txBox="1">
            <a:spLocks noChangeArrowheads="1"/>
          </p:cNvSpPr>
          <p:nvPr/>
        </p:nvSpPr>
        <p:spPr bwMode="auto">
          <a:xfrm>
            <a:off x="5094192" y="4091136"/>
            <a:ext cx="16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Wingdings" pitchFamily="2" charset="2"/>
              <a:buChar char="Ø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2000" indent="-304800" algn="l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11239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Tahoma" panose="020b0604030504040204" pitchFamily="34" charset="0"/>
              <a:buChar char="—"/>
              <a:defRPr sz="1200" b="1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1466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§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1847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23050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27622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32194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36766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CPS</a:t>
            </a:r>
          </a:p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b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Least </a:t>
            </a: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standardized</a:t>
            </a:r>
            <a:endParaRPr lang="en-US" sz="1100" b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9" name="Rectangle 3"/>
          <p:cNvSpPr txBox="1">
            <a:spLocks noChangeArrowheads="1"/>
          </p:cNvSpPr>
          <p:nvPr/>
        </p:nvSpPr>
        <p:spPr bwMode="auto">
          <a:xfrm>
            <a:off x="5094192" y="5005536"/>
            <a:ext cx="16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Wingdings" pitchFamily="2" charset="2"/>
              <a:buChar char="Ø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2000" indent="-304800" algn="l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11239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Tahoma" panose="020b0604030504040204" pitchFamily="34" charset="0"/>
              <a:buChar char="—"/>
              <a:defRPr sz="1200" b="1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1466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§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1847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23050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27622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32194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36766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Listing terminal</a:t>
            </a:r>
          </a:p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b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Moderately </a:t>
            </a: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standardized</a:t>
            </a:r>
            <a:endParaRPr lang="en-US" sz="1100" b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0" name="Rectangle 3"/>
          <p:cNvSpPr txBox="1">
            <a:spLocks noChangeArrowheads="1"/>
          </p:cNvSpPr>
          <p:nvPr/>
        </p:nvSpPr>
        <p:spPr bwMode="auto">
          <a:xfrm>
            <a:off x="5094192" y="5919936"/>
            <a:ext cx="16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Wingdings" pitchFamily="2" charset="2"/>
              <a:buChar char="Ø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2000" indent="-304800" algn="l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11239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Tahoma" panose="020b0604030504040204" pitchFamily="34" charset="0"/>
              <a:buChar char="—"/>
              <a:defRPr sz="1200" b="1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1466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§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1847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23050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27622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32194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36766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Listing terminal</a:t>
            </a:r>
          </a:p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b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Moderately </a:t>
            </a:r>
            <a:r>
              <a:rPr lang="en-US" sz="1100" b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standardized</a:t>
            </a:r>
          </a:p>
        </p:txBody>
      </p:sp>
      <p:graphicFrame>
        <p:nvGraphicFramePr>
          <p:cNvPr id="73" name="Object 72"/>
          <p:cNvGraphicFramePr>
            <a:graphicFrameLocks noChangeAspect="1"/>
          </p:cNvGraphicFramePr>
          <p:nvPr>
            <p:custDataLst>
              <p:tags r:id="rId6"/>
            </p:custDataLst>
            <p:extLst>
              <p:ext uri="{D42A27DB-BD31-4B8C-83A1-F6EECF244321}">
                <p14:modId xmlns:p14="http://schemas.microsoft.com/office/powerpoint/2010/main" val="3381354454"/>
              </p:ext>
            </p:extLst>
          </p:nvPr>
        </p:nvGraphicFramePr>
        <p:xfrm>
          <a:off x="7124700" y="2095500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name="Chart" r:id="rId7" imgW="1381017" imgH="914535" progId="MSGraph.Chart.8">
                  <p:embed/>
                </p:oleObj>
              </mc:Choice>
              <mc:Fallback>
                <p:oleObj name="Chart" r:id="rId7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7124700" y="2095500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" name="Rectangle 94"/>
          <p:cNvSpPr/>
          <p:nvPr>
            <p:custDataLst>
              <p:tags r:id="rId9"/>
            </p:custDataLst>
          </p:nvPr>
        </p:nvSpPr>
        <p:spPr bwMode="gray">
          <a:xfrm>
            <a:off x="7654925" y="2387600"/>
            <a:ext cx="257175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76B6C55-27E3-40A8-B57A-E730BEB01BC8}" type="datetime'7''''''''''''''''''''5''''''''''''''''''''3'''''''''''''''''">
              <a:rPr lang="en-US" altLang="zh-CN" sz="1100" smtClean="0">
                <a:latin typeface="Trebuchet MS"/>
                <a:sym typeface="Trebuchet MS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753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graphicFrame>
        <p:nvGraphicFramePr>
          <p:cNvPr id="74" name="Object 73"/>
          <p:cNvGraphicFramePr>
            <a:graphicFrameLocks noChangeAspect="1"/>
          </p:cNvGraphicFramePr>
          <p:nvPr>
            <p:custDataLst>
              <p:tags r:id="rId10"/>
            </p:custDataLst>
            <p:extLst>
              <p:ext uri="{D42A27DB-BD31-4B8C-83A1-F6EECF244321}">
                <p14:modId xmlns:p14="http://schemas.microsoft.com/office/powerpoint/2010/main" val="610628974"/>
              </p:ext>
            </p:extLst>
          </p:nvPr>
        </p:nvGraphicFramePr>
        <p:xfrm>
          <a:off x="7124700" y="3086100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name="Chart" r:id="rId11" imgW="1381017" imgH="914535" progId="MSGraph.Chart.8">
                  <p:embed/>
                </p:oleObj>
              </mc:Choice>
              <mc:Fallback>
                <p:oleObj name="Chart" r:id="rId11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7124700" y="3086100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" name="Rectangle 95"/>
          <p:cNvSpPr/>
          <p:nvPr>
            <p:custDataLst>
              <p:tags r:id="rId13"/>
            </p:custDataLst>
          </p:nvPr>
        </p:nvSpPr>
        <p:spPr bwMode="gray">
          <a:xfrm>
            <a:off x="7626350" y="3378201"/>
            <a:ext cx="257175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8244D9E-DB7D-49CB-B89A-515AFAE1EABA}" type="datetime'''''''''''''''''''''''''''''''6''9''''0'''''''">
              <a:rPr lang="en-US" altLang="zh-CN" sz="1100" smtClean="0">
                <a:latin typeface="Trebuchet MS"/>
                <a:sym typeface="Trebuchet MS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690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graphicFrame>
        <p:nvGraphicFramePr>
          <p:cNvPr id="75" name="Object 74"/>
          <p:cNvGraphicFramePr>
            <a:graphicFrameLocks noChangeAspect="1"/>
          </p:cNvGraphicFramePr>
          <p:nvPr>
            <p:custDataLst>
              <p:tags r:id="rId14"/>
            </p:custDataLst>
            <p:extLst>
              <p:ext uri="{D42A27DB-BD31-4B8C-83A1-F6EECF244321}">
                <p14:modId xmlns:p14="http://schemas.microsoft.com/office/powerpoint/2010/main" val="887392142"/>
              </p:ext>
            </p:extLst>
          </p:nvPr>
        </p:nvGraphicFramePr>
        <p:xfrm>
          <a:off x="7124700" y="4000501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name="Chart" r:id="rId15" imgW="1381017" imgH="914535" progId="MSGraph.Chart.8">
                  <p:embed/>
                </p:oleObj>
              </mc:Choice>
              <mc:Fallback>
                <p:oleObj name="Chart" r:id="rId15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7124700" y="4000501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7" name="Rectangle 96"/>
          <p:cNvSpPr/>
          <p:nvPr>
            <p:custDataLst>
              <p:tags r:id="rId17"/>
            </p:custDataLst>
          </p:nvPr>
        </p:nvSpPr>
        <p:spPr bwMode="gray">
          <a:xfrm>
            <a:off x="7550150" y="4302126"/>
            <a:ext cx="257175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E875C52-655C-4D3E-9690-7C7FC8A540D2}" type="datetime'''''5''''''''''''''''''''''5''''''0'''''''''''''''''''''">
              <a:rPr lang="en-US" altLang="zh-CN" sz="1100" smtClean="0">
                <a:latin typeface="Trebuchet MS"/>
                <a:sym typeface="Trebuchet MS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550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graphicFrame>
        <p:nvGraphicFramePr>
          <p:cNvPr id="76" name="Object 75"/>
          <p:cNvGraphicFramePr>
            <a:graphicFrameLocks noChangeAspect="1"/>
          </p:cNvGraphicFramePr>
          <p:nvPr>
            <p:custDataLst>
              <p:tags r:id="rId18"/>
            </p:custDataLst>
            <p:extLst>
              <p:ext uri="{D42A27DB-BD31-4B8C-83A1-F6EECF244321}">
                <p14:modId xmlns:p14="http://schemas.microsoft.com/office/powerpoint/2010/main" val="2161609102"/>
              </p:ext>
            </p:extLst>
          </p:nvPr>
        </p:nvGraphicFramePr>
        <p:xfrm>
          <a:off x="7124700" y="4876801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name="Chart" r:id="rId19" imgW="1381017" imgH="914535" progId="MSGraph.Chart.8">
                  <p:embed/>
                </p:oleObj>
              </mc:Choice>
              <mc:Fallback>
                <p:oleObj name="Chart" r:id="rId19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7124700" y="4876801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8" name="Rectangle 97"/>
          <p:cNvSpPr/>
          <p:nvPr>
            <p:custDataLst>
              <p:tags r:id="rId21"/>
            </p:custDataLst>
          </p:nvPr>
        </p:nvSpPr>
        <p:spPr bwMode="gray">
          <a:xfrm>
            <a:off x="7369175" y="5178426"/>
            <a:ext cx="257175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732E37F-0291-4BBA-9F14-40720F6A7039}" type="datetime'''1''''9''''''''''''''''''''''''''''''''0'''''''''''''">
              <a:rPr lang="en-US" altLang="zh-CN" sz="1100" smtClean="0">
                <a:latin typeface="Trebuchet MS"/>
                <a:sym typeface="Trebuchet MS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190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graphicFrame>
        <p:nvGraphicFramePr>
          <p:cNvPr id="77" name="Object 76"/>
          <p:cNvGraphicFramePr>
            <a:graphicFrameLocks noChangeAspect="1"/>
          </p:cNvGraphicFramePr>
          <p:nvPr>
            <p:custDataLst>
              <p:tags r:id="rId22"/>
            </p:custDataLst>
            <p:extLst>
              <p:ext uri="{D42A27DB-BD31-4B8C-83A1-F6EECF244321}">
                <p14:modId xmlns:p14="http://schemas.microsoft.com/office/powerpoint/2010/main" val="2200321629"/>
              </p:ext>
            </p:extLst>
          </p:nvPr>
        </p:nvGraphicFramePr>
        <p:xfrm>
          <a:off x="7124700" y="5829301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name="Chart" r:id="rId23" imgW="1381017" imgH="914535" progId="MSGraph.Chart.8">
                  <p:embed/>
                </p:oleObj>
              </mc:Choice>
              <mc:Fallback>
                <p:oleObj name="Chart" r:id="rId23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7124700" y="5829301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9" name="Rectangle 98"/>
          <p:cNvSpPr/>
          <p:nvPr>
            <p:custDataLst>
              <p:tags r:id="rId25"/>
            </p:custDataLst>
          </p:nvPr>
        </p:nvSpPr>
        <p:spPr bwMode="gray">
          <a:xfrm>
            <a:off x="7445375" y="6130926"/>
            <a:ext cx="266700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C8E5264-0AB8-4AC4-A22F-B59E4D7B3F38}" type="datetime'''''''''''''''''''''''''''''''3''3''''''''''4'''''''''''''''''">
              <a:rPr lang="en-US" altLang="zh-CN" sz="11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334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graphicFrame>
        <p:nvGraphicFramePr>
          <p:cNvPr id="78" name="Object 77"/>
          <p:cNvGraphicFramePr>
            <a:graphicFrameLocks noChangeAspect="1"/>
          </p:cNvGraphicFramePr>
          <p:nvPr>
            <p:custDataLst>
              <p:tags r:id="rId26"/>
            </p:custDataLst>
            <p:extLst>
              <p:ext uri="{D42A27DB-BD31-4B8C-83A1-F6EECF244321}">
                <p14:modId xmlns:p14="http://schemas.microsoft.com/office/powerpoint/2010/main" val="2348075756"/>
              </p:ext>
            </p:extLst>
          </p:nvPr>
        </p:nvGraphicFramePr>
        <p:xfrm>
          <a:off x="8648700" y="2095500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name="Chart" r:id="rId27" imgW="1381017" imgH="914535" progId="MSGraph.Chart.8">
                  <p:embed/>
                </p:oleObj>
              </mc:Choice>
              <mc:Fallback>
                <p:oleObj name="Chart" r:id="rId27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8"/>
                      <a:stretch>
                        <a:fillRect/>
                      </a:stretch>
                    </p:blipFill>
                    <p:spPr>
                      <a:xfrm>
                        <a:off x="8648700" y="2095500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9" name="Object 78"/>
          <p:cNvGraphicFramePr>
            <a:graphicFrameLocks noChangeAspect="1"/>
          </p:cNvGraphicFramePr>
          <p:nvPr>
            <p:custDataLst>
              <p:tags r:id="rId29"/>
            </p:custDataLst>
            <p:extLst>
              <p:ext uri="{D42A27DB-BD31-4B8C-83A1-F6EECF244321}">
                <p14:modId xmlns:p14="http://schemas.microsoft.com/office/powerpoint/2010/main" val="2792166901"/>
              </p:ext>
            </p:extLst>
          </p:nvPr>
        </p:nvGraphicFramePr>
        <p:xfrm>
          <a:off x="8648700" y="3086100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name="Chart" r:id="rId30" imgW="1381017" imgH="914535" progId="MSGraph.Chart.8">
                  <p:embed/>
                </p:oleObj>
              </mc:Choice>
              <mc:Fallback>
                <p:oleObj name="Chart" r:id="rId30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1"/>
                      <a:stretch>
                        <a:fillRect/>
                      </a:stretch>
                    </p:blipFill>
                    <p:spPr>
                      <a:xfrm>
                        <a:off x="8648700" y="3086100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" name="Rectangle 102"/>
          <p:cNvSpPr/>
          <p:nvPr>
            <p:custDataLst>
              <p:tags r:id="rId32"/>
            </p:custDataLst>
          </p:nvPr>
        </p:nvSpPr>
        <p:spPr bwMode="gray">
          <a:xfrm>
            <a:off x="8883650" y="3378201"/>
            <a:ext cx="2333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A5A582D-4EF3-47C7-A192-1BE11306E936}" type="datetime'''''''''''''''''''''''''''3''''''''''.''''''''0'''''''">
              <a:rPr lang="en-US" altLang="zh-CN" sz="11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3.0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graphicFrame>
        <p:nvGraphicFramePr>
          <p:cNvPr id="80" name="Object 79"/>
          <p:cNvGraphicFramePr>
            <a:graphicFrameLocks noChangeAspect="1"/>
          </p:cNvGraphicFramePr>
          <p:nvPr>
            <p:custDataLst>
              <p:tags r:id="rId33"/>
            </p:custDataLst>
            <p:extLst>
              <p:ext uri="{D42A27DB-BD31-4B8C-83A1-F6EECF244321}">
                <p14:modId xmlns:p14="http://schemas.microsoft.com/office/powerpoint/2010/main" val="1114442127"/>
              </p:ext>
            </p:extLst>
          </p:nvPr>
        </p:nvGraphicFramePr>
        <p:xfrm>
          <a:off x="8648700" y="4000501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name="Chart" r:id="rId34" imgW="1381017" imgH="914535" progId="MSGraph.Chart.8">
                  <p:embed/>
                </p:oleObj>
              </mc:Choice>
              <mc:Fallback>
                <p:oleObj name="Chart" r:id="rId34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5"/>
                      <a:stretch>
                        <a:fillRect/>
                      </a:stretch>
                    </p:blipFill>
                    <p:spPr>
                      <a:xfrm>
                        <a:off x="8648700" y="4000501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Rectangle 103"/>
          <p:cNvSpPr/>
          <p:nvPr>
            <p:custDataLst>
              <p:tags r:id="rId36"/>
            </p:custDataLst>
          </p:nvPr>
        </p:nvSpPr>
        <p:spPr bwMode="gray">
          <a:xfrm>
            <a:off x="8845550" y="4302126"/>
            <a:ext cx="2333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B959462-CAF9-40FB-8AC6-1815F44F8744}" type="datetime'''''''''''''''''''1''''.''''''9'''''''''''''''''">
              <a:rPr lang="en-US" altLang="zh-CN" sz="11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1.9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graphicFrame>
        <p:nvGraphicFramePr>
          <p:cNvPr id="81" name="Object 80"/>
          <p:cNvGraphicFramePr>
            <a:graphicFrameLocks noChangeAspect="1"/>
          </p:cNvGraphicFramePr>
          <p:nvPr>
            <p:custDataLst>
              <p:tags r:id="rId37"/>
            </p:custDataLst>
            <p:extLst>
              <p:ext uri="{D42A27DB-BD31-4B8C-83A1-F6EECF244321}">
                <p14:modId xmlns:p14="http://schemas.microsoft.com/office/powerpoint/2010/main" val="873831367"/>
              </p:ext>
            </p:extLst>
          </p:nvPr>
        </p:nvGraphicFramePr>
        <p:xfrm>
          <a:off x="8648700" y="4876801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3" name="Chart" r:id="rId38" imgW="1381017" imgH="914535" progId="MSGraph.Chart.8">
                  <p:embed/>
                </p:oleObj>
              </mc:Choice>
              <mc:Fallback>
                <p:oleObj name="Chart" r:id="rId38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9"/>
                      <a:stretch>
                        <a:fillRect/>
                      </a:stretch>
                    </p:blipFill>
                    <p:spPr>
                      <a:xfrm>
                        <a:off x="8648700" y="4876801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6" name="Rectangle 105"/>
          <p:cNvSpPr/>
          <p:nvPr>
            <p:custDataLst>
              <p:tags r:id="rId40"/>
            </p:custDataLst>
          </p:nvPr>
        </p:nvSpPr>
        <p:spPr bwMode="gray">
          <a:xfrm>
            <a:off x="8950325" y="5178426"/>
            <a:ext cx="2333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1672AC8-E174-489F-B58B-CA76D005782E}" type="datetime'''''''''''''''''''''5''''.3'''''''''''''''''''''''''">
              <a:rPr lang="en-US" altLang="zh-CN" sz="11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5.3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graphicFrame>
        <p:nvGraphicFramePr>
          <p:cNvPr id="82" name="Object 81"/>
          <p:cNvGraphicFramePr>
            <a:graphicFrameLocks noChangeAspect="1"/>
          </p:cNvGraphicFramePr>
          <p:nvPr>
            <p:custDataLst>
              <p:tags r:id="rId41"/>
            </p:custDataLst>
            <p:extLst>
              <p:ext uri="{D42A27DB-BD31-4B8C-83A1-F6EECF244321}">
                <p14:modId xmlns:p14="http://schemas.microsoft.com/office/powerpoint/2010/main" val="1902850537"/>
              </p:ext>
            </p:extLst>
          </p:nvPr>
        </p:nvGraphicFramePr>
        <p:xfrm>
          <a:off x="8648700" y="5829301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4" name="Chart" r:id="rId42" imgW="1381017" imgH="914535" progId="MSGraph.Chart.8">
                  <p:embed/>
                </p:oleObj>
              </mc:Choice>
              <mc:Fallback>
                <p:oleObj name="Chart" r:id="rId42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3"/>
                      <a:stretch>
                        <a:fillRect/>
                      </a:stretch>
                    </p:blipFill>
                    <p:spPr>
                      <a:xfrm>
                        <a:off x="8648700" y="5829301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8" name="Rectangle 107"/>
          <p:cNvSpPr/>
          <p:nvPr>
            <p:custDataLst>
              <p:tags r:id="rId44"/>
            </p:custDataLst>
          </p:nvPr>
        </p:nvSpPr>
        <p:spPr bwMode="gray">
          <a:xfrm>
            <a:off x="8940800" y="6130926"/>
            <a:ext cx="2333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90B1962-DC0B-4971-B075-4BD8DF758045}" type="datetime'5''''.''''''''''''''0'''''''''''''''''''">
              <a:rPr lang="en-US" altLang="zh-CN" sz="11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5.0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sp>
        <p:nvSpPr>
          <p:cNvPr id="83" name="Footer Placeholder 3"/>
          <p:cNvSpPr txBox="1"/>
          <p:nvPr/>
        </p:nvSpPr>
        <p:spPr>
          <a:xfrm>
            <a:off x="0" y="6629401"/>
            <a:ext cx="6424612" cy="228601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zh-CN" sz="1000" b="0" i="1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Source: Company information</a:t>
            </a:r>
            <a:endParaRPr kumimoji="0" lang="en-GB" altLang="zh-CN" sz="1000" b="0" i="1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4" name="Rectangle 3"/>
          <p:cNvSpPr txBox="1">
            <a:spLocks noChangeArrowheads="1"/>
          </p:cNvSpPr>
          <p:nvPr/>
        </p:nvSpPr>
        <p:spPr bwMode="auto">
          <a:xfrm>
            <a:off x="2483708" y="2208213"/>
            <a:ext cx="2545492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Wingdings" pitchFamily="2" charset="2"/>
              <a:buChar char="Ø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2000" indent="-304800" algn="l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11239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Tahoma" panose="020b0604030504040204" pitchFamily="34" charset="0"/>
              <a:buChar char="—"/>
              <a:defRPr sz="1200" b="1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1466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§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1847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23050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27622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32194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36766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Uses mainly the agency model</a:t>
            </a:r>
          </a:p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Has direct sales in Beijing, Shanghai, and major cities in Guangdong</a:t>
            </a:r>
            <a:endParaRPr lang="en-US" sz="1100" b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3" name="Rectangle 3"/>
          <p:cNvSpPr txBox="1">
            <a:spLocks noChangeArrowheads="1"/>
          </p:cNvSpPr>
          <p:nvPr/>
        </p:nvSpPr>
        <p:spPr bwMode="auto">
          <a:xfrm>
            <a:off x="2483708" y="3200400"/>
            <a:ext cx="2545492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Wingdings" pitchFamily="2" charset="2"/>
              <a:buChar char="Ø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2000" indent="-304800" algn="l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11239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Tahoma" panose="020b0604030504040204" pitchFamily="34" charset="0"/>
              <a:buChar char="—"/>
              <a:defRPr sz="1200" b="1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1466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§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1847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23050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27622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32194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36766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Uses mainly the agency model</a:t>
            </a:r>
          </a:p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Has direct telemarketing at its headquarters</a:t>
            </a:r>
            <a:endParaRPr lang="en-US" sz="1100" b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4" name="Rectangle 3"/>
          <p:cNvSpPr txBox="1">
            <a:spLocks noChangeArrowheads="1"/>
          </p:cNvSpPr>
          <p:nvPr/>
        </p:nvSpPr>
        <p:spPr bwMode="auto">
          <a:xfrm>
            <a:off x="2483708" y="4114800"/>
            <a:ext cx="2545492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Wingdings" pitchFamily="2" charset="2"/>
              <a:buChar char="Ø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2000" indent="-304800" algn="l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11239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Tahoma" panose="020b0604030504040204" pitchFamily="34" charset="0"/>
              <a:buChar char="—"/>
              <a:defRPr sz="1200" b="1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1466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§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1847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23050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27622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32194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36766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Uses only the direct-sales model</a:t>
            </a:r>
          </a:p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Covers nearly 100 cities nationwide</a:t>
            </a:r>
            <a:endParaRPr lang="en-US" sz="1100" b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5" name="Rectangle 3"/>
          <p:cNvSpPr txBox="1">
            <a:spLocks noChangeArrowheads="1"/>
          </p:cNvSpPr>
          <p:nvPr/>
        </p:nvSpPr>
        <p:spPr bwMode="auto">
          <a:xfrm>
            <a:off x="2483708" y="5029200"/>
            <a:ext cx="2545492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Wingdings" pitchFamily="2" charset="2"/>
              <a:buChar char="Ø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2000" indent="-304800" algn="l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11239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Tahoma" panose="020b0604030504040204" pitchFamily="34" charset="0"/>
              <a:buChar char="—"/>
              <a:defRPr sz="1200" b="1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1466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§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1847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23050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27622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32194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36766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Uses mainly the direct-sales model</a:t>
            </a:r>
          </a:p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Covers most tier-1 and -2 cities</a:t>
            </a:r>
            <a:endParaRPr lang="en-US" sz="1100" b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6" name="Rectangle 3"/>
          <p:cNvSpPr txBox="1">
            <a:spLocks noChangeArrowheads="1"/>
          </p:cNvSpPr>
          <p:nvPr/>
        </p:nvSpPr>
        <p:spPr bwMode="auto">
          <a:xfrm>
            <a:off x="2483708" y="5943600"/>
            <a:ext cx="2545492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Wingdings" pitchFamily="2" charset="2"/>
              <a:buChar char="Ø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2000" indent="-304800" algn="l" rtl="0" eaLnBrk="0" fontAlgn="base" hangingPunct="0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11239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SzPct val="90000"/>
              <a:buFont typeface="Tahoma" panose="020b0604030504040204" pitchFamily="34" charset="0"/>
              <a:buChar char="—"/>
              <a:defRPr sz="1200" b="1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1466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buChar char="§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1847850" indent="-266700" algn="l" rtl="0" eaLnBrk="0" fontAlgn="base" hangingPunct="0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23050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27622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32194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3676650" indent="-266700" algn="l" defTabSz="914400" rtl="0" eaLnBrk="1" fontAlgn="base" latinLnBrk="0" hangingPunct="1">
              <a:spcBef>
                <a:spcPct val="25000"/>
              </a:spcBef>
              <a:spcAft>
                <a:spcPct val="0"/>
              </a:spcAft>
              <a:buClr>
                <a:schemeClr val="tx1"/>
              </a:buClr>
              <a:buChar char="»"/>
              <a:defRPr sz="11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Uses only the direct-sales model</a:t>
            </a:r>
          </a:p>
          <a:p>
            <a:pPr marL="520700" lvl="1" indent="-285750" eaLnBrk="1" hangingPunct="1">
              <a:spcBef>
                <a:spcPts val="200"/>
              </a:spcBef>
              <a:spcAft>
                <a:spcPts val="200"/>
              </a:spcAft>
              <a:buClr>
                <a:srgbClr val="E97722"/>
              </a:buClr>
              <a:buFont typeface="Arial" pitchFamily="34" charset="0"/>
              <a:buChar char="•"/>
            </a:pPr>
            <a:r>
              <a:rPr lang="en-US" sz="110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Covers 25 cities, including most tier-1 and -2 cities</a:t>
            </a:r>
            <a:endParaRPr lang="en-US" sz="1100" b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2" name="Pentagon 51"/>
          <p:cNvSpPr/>
          <p:nvPr/>
        </p:nvSpPr>
        <p:spPr bwMode="auto">
          <a:xfrm>
            <a:off x="167640" y="4005064"/>
            <a:ext cx="1089660" cy="2590800"/>
          </a:xfrm>
          <a:prstGeom prst="homePlate">
            <a:avLst>
              <a:gd name="adj" fmla="val 0"/>
            </a:avLst>
          </a:prstGeom>
          <a:noFill/>
          <a:ln w="9525" cap="flat" cmpd="sng" algn="ctr">
            <a:solidFill>
              <a:srgbClr val="E9772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chemeClr val="accent1"/>
                </a:solidFill>
                <a:effectLst/>
              </a:rPr>
              <a:t>Direct-sales </a:t>
            </a:r>
            <a:r>
              <a:rPr lang="en-US" altLang="zh-CN" sz="1200" b="1" smtClean="0">
                <a:solidFill>
                  <a:schemeClr val="accent1"/>
                </a:solidFill>
              </a:rPr>
              <a:t>m</a:t>
            </a: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chemeClr val="accent1"/>
                </a:solidFill>
                <a:effectLst/>
              </a:rPr>
              <a:t>odel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accent1"/>
              </a:solidFill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17</a:t>
            </a:fld>
            <a:endParaRPr lang="zh-CN" altLang="en-US"/>
          </a:p>
        </p:txBody>
      </p:sp>
      <p:sp>
        <p:nvSpPr>
          <p:cNvPr id="55" name="Oval 54"/>
          <p:cNvSpPr/>
          <p:nvPr/>
        </p:nvSpPr>
        <p:spPr>
          <a:xfrm>
            <a:off x="132656" y="692720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2</a:t>
            </a:r>
            <a:endParaRPr lang="zh-CN" altLang="en-US" b="1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531637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4" name="Object 33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4092227161"/>
              </p:ext>
            </p:extLst>
          </p:nvPr>
        </p:nvGraphicFramePr>
        <p:xfrm>
          <a:off x="1746" y="1589"/>
          <a:ext cx="1746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5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746" y="1589"/>
                        <a:ext cx="1746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" name="Rectangle 32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74625" cy="15875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0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宋体" charset="-122"/>
              <a:sym typeface="Tahoma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mtClean="0"/>
              <a:t>Baidu and Alibaba use the agency model for reasons that are not relevant for 58.com and Ganji</a:t>
            </a:r>
            <a:endParaRPr lang="zh-CN" altLang="en-US"/>
          </a:p>
        </p:txBody>
      </p:sp>
      <p:cxnSp>
        <p:nvCxnSpPr>
          <p:cNvPr id="6" name="Straight Connector 5"/>
          <p:cNvCxnSpPr/>
          <p:nvPr/>
        </p:nvCxnSpPr>
        <p:spPr bwMode="auto">
          <a:xfrm>
            <a:off x="3189120" y="3356992"/>
            <a:ext cx="653400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4" name="Text Box 4"/>
          <p:cNvSpPr txBox="1">
            <a:spLocks noChangeArrowheads="1"/>
          </p:cNvSpPr>
          <p:nvPr/>
        </p:nvSpPr>
        <p:spPr bwMode="gray">
          <a:xfrm>
            <a:off x="60648" y="6597932"/>
            <a:ext cx="4863465" cy="2462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 interviews and analysis, iResearch, CNZZ</a:t>
            </a:r>
            <a:endParaRPr lang="en-US" altLang="zh-CN" sz="1000" i="1"/>
          </a:p>
        </p:txBody>
      </p:sp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4021088" y="1069925"/>
            <a:ext cx="952513" cy="342851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454140" y="1105087"/>
            <a:ext cx="1005840" cy="280293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10" name="Group 9"/>
          <p:cNvGrpSpPr/>
          <p:nvPr/>
        </p:nvGrpSpPr>
        <p:grpSpPr>
          <a:xfrm>
            <a:off x="8717280" y="908720"/>
            <a:ext cx="922020" cy="673027"/>
            <a:chOff x="8717280" y="908720"/>
            <a:chExt cx="922020" cy="673027"/>
          </a:xfrm>
        </p:grpSpPr>
        <p:pic>
          <p:nvPicPr>
            <p:cNvPr id="29702" name="Picture 6"/>
            <p:cNvPicPr>
              <a:picLocks noChangeAspect="1" noChangeArrowheads="1"/>
            </p:cNvPicPr>
            <p:nvPr/>
          </p:nvPicPr>
          <p:blipFill>
            <a:blip r:embed="rId8"/>
            <a:stretch>
              <a:fillRect/>
            </a:stretch>
          </p:blipFill>
          <p:spPr bwMode="auto">
            <a:xfrm>
              <a:off x="8717280" y="908720"/>
              <a:ext cx="922020" cy="270934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29703" name="Picture 7"/>
            <p:cNvPicPr>
              <a:picLocks noChangeAspect="1" noChangeArrowheads="1"/>
            </p:cNvPicPr>
            <p:nvPr/>
          </p:nvPicPr>
          <p:blipFill>
            <a:blip r:embed="rId9"/>
            <a:stretch>
              <a:fillRect/>
            </a:stretch>
          </p:blipFill>
          <p:spPr bwMode="auto">
            <a:xfrm>
              <a:off x="8717280" y="1213520"/>
              <a:ext cx="922020" cy="368227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graphicFrame>
        <p:nvGraphicFramePr>
          <p:cNvPr id="18" name="Object 17"/>
          <p:cNvGraphicFramePr>
            <a:graphicFrameLocks noChangeAspect="1"/>
          </p:cNvGraphicFramePr>
          <p:nvPr>
            <p:custDataLst>
              <p:tags r:id="rId10"/>
            </p:custDataLst>
            <p:extLst>
              <p:ext uri="{D42A27DB-BD31-4B8C-83A1-F6EECF244321}">
                <p14:modId xmlns:p14="http://schemas.microsoft.com/office/powerpoint/2010/main" val="1084520392"/>
              </p:ext>
            </p:extLst>
          </p:nvPr>
        </p:nvGraphicFramePr>
        <p:xfrm>
          <a:off x="3733800" y="2247900"/>
          <a:ext cx="1381017" cy="100955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6" name="Chart" r:id="rId11" imgW="1381017" imgH="1009552" progId="MSGraph.Chart.8">
                  <p:embed/>
                </p:oleObj>
              </mc:Choice>
              <mc:Fallback>
                <p:oleObj name="Chart" r:id="rId11" imgW="1381017" imgH="100955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733800" y="2247900"/>
                        <a:ext cx="1381017" cy="100955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Rectangle 20"/>
          <p:cNvSpPr/>
          <p:nvPr>
            <p:custDataLst>
              <p:tags r:id="rId13"/>
            </p:custDataLst>
          </p:nvPr>
        </p:nvSpPr>
        <p:spPr bwMode="auto">
          <a:xfrm>
            <a:off x="3686175" y="2206625"/>
            <a:ext cx="3746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47047945-BAF6-45B0-B706-F54122E5D95B}" type="datetime'''''''''''''''''''''O''''t''''''''''h''''e''r''s'''">
              <a:rPr lang="en-US" altLang="zh-CN" sz="1000" smtClean="0"/>
              <a:pPr algn="r" fontAlgn="base">
                <a:spcBef>
                  <a:spcPct val="0"/>
                </a:spcBef>
                <a:spcAft>
                  <a:spcPct val="0"/>
                </a:spcAft>
              </a:pPr>
              <a:t>Others</a:t>
            </a:fld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19" name="Rectangle 18"/>
          <p:cNvSpPr/>
          <p:nvPr>
            <p:custDataLst>
              <p:tags r:id="rId14"/>
            </p:custDataLst>
          </p:nvPr>
        </p:nvSpPr>
        <p:spPr bwMode="gray">
          <a:xfrm>
            <a:off x="3973513" y="2451100"/>
            <a:ext cx="298450" cy="152400"/>
          </a:xfrm>
          <a:prstGeom prst="rect">
            <a:avLst/>
          </a:prstGeom>
          <a:solidFill>
            <a:schemeClr val="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854B1EB9-A3D1-46DC-A886-EE4A1F94CFD2}" type="datetime'''1''''''''''''6''''%'''''''''''''''''''''">
              <a:rPr lang="en-US" altLang="zh-CN" sz="1000" smtClean="0"/>
              <a:pPr algn="ctr" fontAlgn="base">
                <a:spcBef>
                  <a:spcPct val="0"/>
                </a:spcBef>
                <a:spcAft>
                  <a:spcPct val="0"/>
                </a:spcAft>
              </a:pPr>
              <a:t>16%</a:t>
            </a:fld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24" name="Rectangle 23"/>
          <p:cNvSpPr/>
          <p:nvPr>
            <p:custDataLst>
              <p:tags r:id="rId15"/>
            </p:custDataLst>
          </p:nvPr>
        </p:nvSpPr>
        <p:spPr bwMode="auto">
          <a:xfrm>
            <a:off x="3227388" y="2805113"/>
            <a:ext cx="576263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smtClean="0"/>
              <a:t>Qihoo 360</a:t>
            </a:r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23" name="Rectangle 22"/>
          <p:cNvSpPr/>
          <p:nvPr>
            <p:custDataLst>
              <p:tags r:id="rId16"/>
            </p:custDataLst>
          </p:nvPr>
        </p:nvSpPr>
        <p:spPr bwMode="gray">
          <a:xfrm>
            <a:off x="3870325" y="2727325"/>
            <a:ext cx="2984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6CA4F2C8-5029-4968-BBDD-31FDC14C4F2C}" type="datetime'''''2''''''''''''6''''''''''''''''''''''''''''''''''''''%'">
              <a:rPr lang="en-US" altLang="zh-CN" sz="1000" smtClean="0">
                <a:solidFill>
                  <a:schemeClr val="bg1"/>
                </a:solidFill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26%</a:t>
            </a:fld>
            <a:endParaRPr lang="zh-CN" altLang="en-US" sz="1000" strike="noStrike" cap="none" normalizeH="0" smtClean="0">
              <a:ln>
                <a:noFill/>
              </a:ln>
              <a:solidFill>
                <a:schemeClr val="bg1"/>
              </a:solidFill>
              <a:effectLst/>
              <a:sym typeface="+mn-lt"/>
            </a:endParaRPr>
          </a:p>
        </p:txBody>
      </p:sp>
      <p:sp>
        <p:nvSpPr>
          <p:cNvPr id="22" name="Rectangle 21"/>
          <p:cNvSpPr/>
          <p:nvPr>
            <p:custDataLst>
              <p:tags r:id="rId17"/>
            </p:custDataLst>
          </p:nvPr>
        </p:nvSpPr>
        <p:spPr bwMode="auto">
          <a:xfrm>
            <a:off x="4686300" y="2779713"/>
            <a:ext cx="3111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C9841FA-46F1-4E12-AA43-5ED80361AC6B}" type="datetime'B''''a''''''''''''''''''''''''''''''''''i''''d''u'''''''''''">
              <a:rPr lang="en-US" altLang="zh-CN" sz="10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Baidu</a:t>
            </a:fld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25" name="Rectangle 24"/>
          <p:cNvSpPr/>
          <p:nvPr>
            <p:custDataLst>
              <p:tags r:id="rId18"/>
            </p:custDataLst>
          </p:nvPr>
        </p:nvSpPr>
        <p:spPr bwMode="gray">
          <a:xfrm>
            <a:off x="4322763" y="2716213"/>
            <a:ext cx="2984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B2860AAC-F6F1-4124-B34F-930462A57D1A}" type="datetime'5''''''''''''''''''7''''%'''''''''''''">
              <a:rPr lang="en-US" altLang="zh-CN" sz="1000" smtClean="0">
                <a:solidFill>
                  <a:schemeClr val="bg1"/>
                </a:solidFill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57%</a:t>
            </a:fld>
            <a:endParaRPr lang="zh-CN" altLang="en-US" sz="1000" strike="noStrike" cap="none" normalizeH="0" smtClean="0">
              <a:ln>
                <a:noFill/>
              </a:ln>
              <a:solidFill>
                <a:schemeClr val="bg1"/>
              </a:solidFill>
              <a:effectLst/>
              <a:sym typeface="+mn-lt"/>
            </a:endParaRPr>
          </a:p>
        </p:txBody>
      </p:sp>
      <p:graphicFrame>
        <p:nvGraphicFramePr>
          <p:cNvPr id="26" name="Object 25"/>
          <p:cNvGraphicFramePr>
            <a:graphicFrameLocks noChangeAspect="1"/>
          </p:cNvGraphicFramePr>
          <p:nvPr>
            <p:custDataLst>
              <p:tags r:id="rId19"/>
            </p:custDataLst>
            <p:extLst>
              <p:ext uri="{D42A27DB-BD31-4B8C-83A1-F6EECF244321}">
                <p14:modId xmlns:p14="http://schemas.microsoft.com/office/powerpoint/2010/main" val="108501625"/>
              </p:ext>
            </p:extLst>
          </p:nvPr>
        </p:nvGraphicFramePr>
        <p:xfrm>
          <a:off x="5905500" y="2247900"/>
          <a:ext cx="1381017" cy="100955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7" name="Chart" r:id="rId20" imgW="1381017" imgH="1009552" progId="MSGraph.Chart.8">
                  <p:embed/>
                </p:oleObj>
              </mc:Choice>
              <mc:Fallback>
                <p:oleObj name="Chart" r:id="rId20" imgW="1381017" imgH="100955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5905500" y="2247900"/>
                        <a:ext cx="1381017" cy="100955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Rectangle 27"/>
          <p:cNvSpPr/>
          <p:nvPr>
            <p:custDataLst>
              <p:tags r:id="rId22"/>
            </p:custDataLst>
          </p:nvPr>
        </p:nvSpPr>
        <p:spPr bwMode="auto">
          <a:xfrm>
            <a:off x="5575300" y="2695575"/>
            <a:ext cx="3746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DA593DF1-2FCD-4302-A569-F0CF409012E3}" type="datetime'''''Ot''''''''''h''''''''''''e''''''''''''''''rs'''''''''">
              <a:rPr lang="en-US" altLang="zh-CN" sz="1000" smtClean="0"/>
              <a:pPr algn="r" fontAlgn="base">
                <a:spcBef>
                  <a:spcPct val="0"/>
                </a:spcBef>
                <a:spcAft>
                  <a:spcPct val="0"/>
                </a:spcAft>
              </a:pPr>
              <a:t>Others</a:t>
            </a:fld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27" name="Rectangle 26"/>
          <p:cNvSpPr/>
          <p:nvPr>
            <p:custDataLst>
              <p:tags r:id="rId23"/>
            </p:custDataLst>
          </p:nvPr>
        </p:nvSpPr>
        <p:spPr bwMode="gray">
          <a:xfrm>
            <a:off x="6005513" y="2678113"/>
            <a:ext cx="2984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0A9213FB-EE63-40AA-9816-06A508935783}" type="datetime'''''5''''''''''''''''''''''''''''''''''2''''''''''''%'''''''''">
              <a:rPr lang="en-US" altLang="zh-CN" sz="1000" smtClean="0"/>
              <a:pPr algn="ctr" fontAlgn="base">
                <a:spcBef>
                  <a:spcPct val="0"/>
                </a:spcBef>
                <a:spcAft>
                  <a:spcPct val="0"/>
                </a:spcAft>
              </a:pPr>
              <a:t>52%</a:t>
            </a:fld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31" name="Rectangle 30"/>
          <p:cNvSpPr/>
          <p:nvPr>
            <p:custDataLst>
              <p:tags r:id="rId24"/>
            </p:custDataLst>
          </p:nvPr>
        </p:nvSpPr>
        <p:spPr bwMode="auto">
          <a:xfrm>
            <a:off x="6569075" y="3133725"/>
            <a:ext cx="8255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smtClean="0"/>
              <a:t>Global Sources</a:t>
            </a:r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30" name="Rectangle 29"/>
          <p:cNvSpPr/>
          <p:nvPr>
            <p:custDataLst>
              <p:tags r:id="rId25"/>
            </p:custDataLst>
          </p:nvPr>
        </p:nvSpPr>
        <p:spPr bwMode="gray">
          <a:xfrm>
            <a:off x="6365875" y="2935288"/>
            <a:ext cx="228600" cy="152400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CB22F421-7653-4C0A-911B-B37A75644350}" type="datetime'''''''''6''''%'''''''''''''''''''''''''''''''''">
              <a:rPr lang="en-US" altLang="zh-CN" sz="1000" smtClean="0">
                <a:solidFill>
                  <a:schemeClr val="bg1"/>
                </a:solidFill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6%</a:t>
            </a:fld>
            <a:endParaRPr lang="zh-CN" altLang="en-US" sz="1000" strike="noStrike" cap="none" normalizeH="0" smtClean="0">
              <a:ln>
                <a:noFill/>
              </a:ln>
              <a:solidFill>
                <a:schemeClr val="bg1"/>
              </a:solidFill>
              <a:effectLst/>
              <a:sym typeface="+mn-lt"/>
            </a:endParaRPr>
          </a:p>
        </p:txBody>
      </p:sp>
      <p:sp>
        <p:nvSpPr>
          <p:cNvPr id="29" name="Rectangle 28"/>
          <p:cNvSpPr/>
          <p:nvPr>
            <p:custDataLst>
              <p:tags r:id="rId26"/>
            </p:custDataLst>
          </p:nvPr>
        </p:nvSpPr>
        <p:spPr bwMode="auto">
          <a:xfrm>
            <a:off x="6848475" y="2543175"/>
            <a:ext cx="4064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2E49A6A-BCE4-46E9-83FB-BF8B73B490EA}" type="datetime'A''''l''''''''''''i''''''''b''a''''''b''a'''''''''''''''">
              <a:rPr lang="en-US" altLang="zh-CN" sz="10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Alibaba</a:t>
            </a:fld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32" name="Rectangle 31"/>
          <p:cNvSpPr/>
          <p:nvPr>
            <p:custDataLst>
              <p:tags r:id="rId27"/>
            </p:custDataLst>
          </p:nvPr>
        </p:nvSpPr>
        <p:spPr bwMode="gray">
          <a:xfrm>
            <a:off x="6483350" y="2609850"/>
            <a:ext cx="2984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8F3D432B-5C5E-419A-9FA3-5FA003F7DE36}" type="datetime'''''''''''''''''4''2''''''''''''''%'''''''''''''''''''">
              <a:rPr lang="en-US" altLang="zh-CN" sz="1000" smtClean="0">
                <a:solidFill>
                  <a:schemeClr val="bg1"/>
                </a:solidFill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42%</a:t>
            </a:fld>
            <a:endParaRPr lang="zh-CN" altLang="en-US" sz="1000" strike="noStrike" cap="none" normalizeH="0" smtClean="0">
              <a:ln>
                <a:noFill/>
              </a:ln>
              <a:solidFill>
                <a:schemeClr val="bg1"/>
              </a:solidFill>
              <a:effectLst/>
              <a:sym typeface="+mn-lt"/>
            </a:endParaRPr>
          </a:p>
        </p:txBody>
      </p:sp>
      <p:sp>
        <p:nvSpPr>
          <p:cNvPr id="35" name="Rectangle 34"/>
          <p:cNvSpPr/>
          <p:nvPr/>
        </p:nvSpPr>
        <p:spPr bwMode="auto">
          <a:xfrm>
            <a:off x="288032" y="1741984"/>
            <a:ext cx="1005840" cy="1398984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rgbClr val="E9772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ea typeface="Tahoma" panose="020b0604030504040204" pitchFamily="34" charset="0"/>
                <a:cs typeface="Tahoma" panose="020b0604030504040204" pitchFamily="34" charset="0"/>
              </a:rPr>
              <a:t>Absolute market leader</a:t>
            </a:r>
            <a:endParaRPr kumimoji="0" lang="zh-CN" altLang="en-US" sz="1200" b="1" u="none" strike="noStrike" cap="none" normalizeH="0" baseline="0" smtClean="0">
              <a:ln>
                <a:noFill/>
              </a:ln>
              <a:effectLst/>
              <a:cs typeface="Tahoma" panose="020b0604030504040204" pitchFamily="34" charset="0"/>
            </a:endParaRPr>
          </a:p>
        </p:txBody>
      </p:sp>
      <p:sp>
        <p:nvSpPr>
          <p:cNvPr id="36" name="Rectangle 35"/>
          <p:cNvSpPr/>
          <p:nvPr/>
        </p:nvSpPr>
        <p:spPr bwMode="auto">
          <a:xfrm>
            <a:off x="288032" y="3449216"/>
            <a:ext cx="1005840" cy="1398984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rgbClr val="E9772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ea typeface="Tahoma" panose="020b0604030504040204" pitchFamily="34" charset="0"/>
                <a:cs typeface="Tahoma" panose="020b0604030504040204" pitchFamily="34" charset="0"/>
              </a:rPr>
              <a:t>Products are widely accepted and easy to use</a:t>
            </a:r>
            <a:endParaRPr kumimoji="0" lang="zh-CN" altLang="en-US" sz="1200" b="1" u="none" strike="noStrike" cap="none" normalizeH="0" baseline="0" smtClean="0">
              <a:ln>
                <a:noFill/>
              </a:ln>
              <a:effectLst/>
              <a:cs typeface="Tahoma" panose="020b0604030504040204" pitchFamily="34" charset="0"/>
            </a:endParaRPr>
          </a:p>
        </p:txBody>
      </p:sp>
      <p:sp>
        <p:nvSpPr>
          <p:cNvPr id="38" name="Rectangle 37"/>
          <p:cNvSpPr/>
          <p:nvPr/>
        </p:nvSpPr>
        <p:spPr bwMode="auto">
          <a:xfrm>
            <a:off x="288032" y="5067300"/>
            <a:ext cx="1005840" cy="1398984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rgbClr val="E9772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ea typeface="Tahoma" panose="020b0604030504040204" pitchFamily="34" charset="0"/>
                <a:cs typeface="Tahoma" panose="020b0604030504040204" pitchFamily="34" charset="0"/>
              </a:rPr>
              <a:t>Relatively high margins</a:t>
            </a:r>
            <a:endParaRPr kumimoji="0" lang="zh-CN" altLang="en-US" sz="1200" b="1" u="none" strike="noStrike" cap="none" normalizeH="0" baseline="0" smtClean="0">
              <a:ln>
                <a:noFill/>
              </a:ln>
              <a:effectLst/>
              <a:cs typeface="Tahoma" panose="020b0604030504040204" pitchFamily="34" charset="0"/>
            </a:endParaRPr>
          </a:p>
        </p:txBody>
      </p:sp>
      <p:cxnSp>
        <p:nvCxnSpPr>
          <p:cNvPr id="39" name="Straight Connector 38"/>
          <p:cNvCxnSpPr/>
          <p:nvPr/>
        </p:nvCxnSpPr>
        <p:spPr bwMode="auto">
          <a:xfrm flipH="1" flipV="1">
            <a:off x="5280660" y="904115"/>
            <a:ext cx="0" cy="5477213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graphicFrame>
        <p:nvGraphicFramePr>
          <p:cNvPr id="40" name="Object 39"/>
          <p:cNvGraphicFramePr>
            <a:graphicFrameLocks noChangeAspect="1"/>
          </p:cNvGraphicFramePr>
          <p:nvPr>
            <p:custDataLst>
              <p:tags r:id="rId28"/>
            </p:custDataLst>
            <p:extLst>
              <p:ext uri="{D42A27DB-BD31-4B8C-83A1-F6EECF244321}">
                <p14:modId xmlns:p14="http://schemas.microsoft.com/office/powerpoint/2010/main" val="1906165481"/>
              </p:ext>
            </p:extLst>
          </p:nvPr>
        </p:nvGraphicFramePr>
        <p:xfrm>
          <a:off x="8267700" y="2247900"/>
          <a:ext cx="1381017" cy="100955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8" name="Chart" r:id="rId29" imgW="1381190" imgH="1009530" progId="MSGraph.Chart.8">
                  <p:embed/>
                </p:oleObj>
              </mc:Choice>
              <mc:Fallback>
                <p:oleObj name="Chart" r:id="rId29" imgW="1381190" imgH="100953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/>
                      <a:stretch>
                        <a:fillRect/>
                      </a:stretch>
                    </p:blipFill>
                    <p:spPr>
                      <a:xfrm>
                        <a:off x="8267700" y="2247900"/>
                        <a:ext cx="1381017" cy="100955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" name="Rectangle 40"/>
          <p:cNvSpPr/>
          <p:nvPr>
            <p:custDataLst>
              <p:tags r:id="rId31"/>
            </p:custDataLst>
          </p:nvPr>
        </p:nvSpPr>
        <p:spPr bwMode="auto">
          <a:xfrm>
            <a:off x="7966075" y="2609850"/>
            <a:ext cx="3746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10345A7C-831F-44AC-8024-22C79717C487}" type="datetime'''O''''th''''''''''e''''r''''''''''''''''''s'''">
              <a:rPr lang="en-US" altLang="zh-CN" sz="1000" smtClean="0"/>
              <a:pPr algn="r" fontAlgn="base">
                <a:spcBef>
                  <a:spcPct val="0"/>
                </a:spcBef>
                <a:spcAft>
                  <a:spcPct val="0"/>
                </a:spcAft>
              </a:pPr>
              <a:t>Others</a:t>
            </a:fld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44" name="Rectangle 43"/>
          <p:cNvSpPr/>
          <p:nvPr>
            <p:custDataLst>
              <p:tags r:id="rId32"/>
            </p:custDataLst>
          </p:nvPr>
        </p:nvSpPr>
        <p:spPr bwMode="gray">
          <a:xfrm>
            <a:off x="8399463" y="2644775"/>
            <a:ext cx="2984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1F99C6B-BA22-4FD7-BB9F-66617C469E74}" type="datetime'4''''''''''''''7''''''''''''''%'''''''''''''''''''''''">
              <a:rPr lang="en-US" altLang="zh-CN" sz="1000"/>
              <a:pPr>
                <a:spcBef>
                  <a:spcPct val="0"/>
                </a:spcBef>
              </a:pPr>
              <a:t>47%</a:t>
            </a:fld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45" name="Rectangle 44"/>
          <p:cNvSpPr/>
          <p:nvPr>
            <p:custDataLst>
              <p:tags r:id="rId33"/>
            </p:custDataLst>
          </p:nvPr>
        </p:nvSpPr>
        <p:spPr bwMode="auto">
          <a:xfrm>
            <a:off x="9164638" y="2979738"/>
            <a:ext cx="287338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216D7A2-9C77-4768-968D-1AD9A9B3FBBE}" type="datetime'''''''''''''''''''''''''''''G''''a''n''j''''''i'">
              <a:rPr lang="en-US" altLang="zh-CN" sz="10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Ganji</a:t>
            </a:fld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43" name="Rectangle 42"/>
          <p:cNvSpPr/>
          <p:nvPr>
            <p:custDataLst>
              <p:tags r:id="rId34"/>
            </p:custDataLst>
          </p:nvPr>
        </p:nvSpPr>
        <p:spPr bwMode="gray">
          <a:xfrm>
            <a:off x="8736013" y="2905125"/>
            <a:ext cx="298450" cy="152400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FF68D7B8-DD17-45B0-A5D3-4281200E51E9}" type="datetime'1''''''''''''''''''''''''''8''''''''''''''''''''''''''''''''%'">
              <a:rPr lang="en-US" altLang="zh-CN" sz="1000" smtClean="0">
                <a:solidFill>
                  <a:schemeClr val="bg1"/>
                </a:solidFill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18%</a:t>
            </a:fld>
            <a:endParaRPr lang="zh-CN" altLang="en-US" sz="1000" strike="noStrike" cap="none" normalizeH="0" smtClean="0">
              <a:ln>
                <a:noFill/>
              </a:ln>
              <a:solidFill>
                <a:schemeClr val="bg1"/>
              </a:solidFill>
              <a:effectLst/>
              <a:sym typeface="+mn-lt"/>
            </a:endParaRPr>
          </a:p>
        </p:txBody>
      </p:sp>
      <p:sp>
        <p:nvSpPr>
          <p:cNvPr id="42" name="Rectangle 41"/>
          <p:cNvSpPr/>
          <p:nvPr>
            <p:custDataLst>
              <p:tags r:id="rId35"/>
            </p:custDataLst>
          </p:nvPr>
        </p:nvSpPr>
        <p:spPr bwMode="auto">
          <a:xfrm>
            <a:off x="9207500" y="2427288"/>
            <a:ext cx="411163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smtClean="0"/>
              <a:t>58.com</a:t>
            </a:r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46" name="Rectangle 45"/>
          <p:cNvSpPr/>
          <p:nvPr>
            <p:custDataLst>
              <p:tags r:id="rId36"/>
            </p:custDataLst>
          </p:nvPr>
        </p:nvSpPr>
        <p:spPr bwMode="gray">
          <a:xfrm>
            <a:off x="8851900" y="2560638"/>
            <a:ext cx="2984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25E31A1A-3033-4BC4-A558-3F3586B0A8B2}" type="datetime'''''''''3''''''5''''''''''''%'''''''''">
              <a:rPr lang="en-US" altLang="zh-CN" sz="1000">
                <a:solidFill>
                  <a:schemeClr val="bg1"/>
                </a:solidFill>
              </a:rPr>
              <a:pPr>
                <a:spcBef>
                  <a:spcPct val="0"/>
                </a:spcBef>
              </a:pPr>
              <a:t>35%</a:t>
            </a:fld>
            <a:endParaRPr lang="zh-CN" altLang="en-US" sz="1000" strike="noStrike" cap="none" normalizeH="0" smtClean="0">
              <a:ln>
                <a:noFill/>
              </a:ln>
              <a:solidFill>
                <a:schemeClr val="bg1"/>
              </a:solidFill>
              <a:effectLst/>
              <a:sym typeface="+mn-lt"/>
            </a:endParaRPr>
          </a:p>
        </p:txBody>
      </p:sp>
      <p:sp>
        <p:nvSpPr>
          <p:cNvPr id="47" name="Content Placeholder 2"/>
          <p:cNvSpPr txBox="1"/>
          <p:nvPr/>
        </p:nvSpPr>
        <p:spPr bwMode="auto">
          <a:xfrm>
            <a:off x="3134956" y="1772816"/>
            <a:ext cx="2182276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</a:rPr>
              <a:t>China’s Search Engine Market</a:t>
            </a:r>
            <a:r>
              <a:rPr lang="en-US" altLang="zh-CN" sz="1100" b="1" baseline="30000" smtClean="0">
                <a:solidFill>
                  <a:schemeClr val="accent1"/>
                </a:solidFill>
              </a:rPr>
              <a:t>1</a:t>
            </a:r>
            <a:r>
              <a:rPr lang="en-US" altLang="zh-CN" sz="1100" b="1" smtClean="0">
                <a:solidFill>
                  <a:schemeClr val="accent1"/>
                </a:solidFill>
              </a:rPr>
              <a:t> (2013)</a:t>
            </a:r>
            <a:endParaRPr lang="en-US" altLang="zh-CN" sz="1100" kern="0" baseline="30000" noProof="0" smtClean="0"/>
          </a:p>
        </p:txBody>
      </p:sp>
      <p:sp>
        <p:nvSpPr>
          <p:cNvPr id="48" name="Content Placeholder 2"/>
          <p:cNvSpPr txBox="1"/>
          <p:nvPr/>
        </p:nvSpPr>
        <p:spPr bwMode="auto">
          <a:xfrm>
            <a:off x="5364480" y="1772816"/>
            <a:ext cx="20955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</a:rPr>
              <a:t>China’s B2B Market (2013)</a:t>
            </a:r>
            <a:endParaRPr lang="en-US" altLang="zh-CN" sz="1100" kern="0" noProof="0" smtClean="0"/>
          </a:p>
        </p:txBody>
      </p:sp>
      <p:sp>
        <p:nvSpPr>
          <p:cNvPr id="49" name="Content Placeholder 2"/>
          <p:cNvSpPr txBox="1"/>
          <p:nvPr/>
        </p:nvSpPr>
        <p:spPr bwMode="auto">
          <a:xfrm>
            <a:off x="7627620" y="1772816"/>
            <a:ext cx="2154108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</a:rPr>
              <a:t>China’s Online Classifieds Market (2013)</a:t>
            </a:r>
            <a:endParaRPr lang="en-US" altLang="zh-CN" sz="1100" kern="0" noProof="0" smtClean="0"/>
          </a:p>
        </p:txBody>
      </p:sp>
      <p:cxnSp>
        <p:nvCxnSpPr>
          <p:cNvPr id="61" name="Straight Connector 60"/>
          <p:cNvCxnSpPr/>
          <p:nvPr/>
        </p:nvCxnSpPr>
        <p:spPr bwMode="auto">
          <a:xfrm flipH="1" flipV="1">
            <a:off x="7543800" y="904115"/>
            <a:ext cx="0" cy="5477213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62" name="Straight Connector 61"/>
          <p:cNvCxnSpPr/>
          <p:nvPr/>
        </p:nvCxnSpPr>
        <p:spPr bwMode="auto">
          <a:xfrm>
            <a:off x="3189120" y="4941168"/>
            <a:ext cx="653400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63" name="Content Placeholder 2"/>
          <p:cNvSpPr txBox="1"/>
          <p:nvPr/>
        </p:nvSpPr>
        <p:spPr bwMode="auto">
          <a:xfrm>
            <a:off x="3227388" y="3501008"/>
            <a:ext cx="2039872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l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</a:rPr>
              <a:t>Key product: Pay-for-placement keywords</a:t>
            </a:r>
            <a:endParaRPr lang="en-US" altLang="zh-CN" sz="1100" kern="0" noProof="0" smtClean="0">
              <a:solidFill>
                <a:schemeClr val="accent1"/>
              </a:solidFill>
            </a:endParaRPr>
          </a:p>
          <a:p>
            <a:pPr marL="342900" lvl="0" indent="-342900" algn="l" fontAlgn="base">
              <a:spcBef>
                <a:spcPts val="400"/>
              </a:spcBef>
              <a:spcAft>
                <a:spcPct val="0"/>
              </a:spcAft>
              <a:buSzPct val="90000"/>
              <a:buFont typeface="Wingdings" pitchFamily="2" charset="2"/>
              <a:buChar char="Ø"/>
            </a:pPr>
            <a:r>
              <a:rPr lang="en-US" altLang="zh-CN" sz="1100" kern="0" smtClean="0"/>
              <a:t>Merchants of similar products bid for the same keywords.</a:t>
            </a:r>
            <a:endParaRPr lang="en-US" altLang="zh-CN" sz="1100" kern="0" noProof="0" smtClean="0"/>
          </a:p>
          <a:p>
            <a:pPr marL="342900" lvl="0" indent="-342900" algn="l" fontAlgn="base">
              <a:spcBef>
                <a:spcPts val="400"/>
              </a:spcBef>
              <a:spcAft>
                <a:spcPct val="0"/>
              </a:spcAft>
              <a:buSzPct val="90000"/>
              <a:buFont typeface="Wingdings" pitchFamily="2" charset="2"/>
              <a:buChar char="Ø"/>
            </a:pPr>
            <a:r>
              <a:rPr lang="en-US" altLang="zh-CN" sz="1100" kern="0" noProof="0" smtClean="0"/>
              <a:t>Baidu’s keyword bidding is widely accepted.</a:t>
            </a:r>
          </a:p>
        </p:txBody>
      </p:sp>
      <p:sp>
        <p:nvSpPr>
          <p:cNvPr id="71" name="Content Placeholder 2"/>
          <p:cNvSpPr txBox="1"/>
          <p:nvPr/>
        </p:nvSpPr>
        <p:spPr bwMode="auto">
          <a:xfrm>
            <a:off x="5366227" y="3501008"/>
            <a:ext cx="2078606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l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</a:rPr>
              <a:t>Key products: terminals and bid listing</a:t>
            </a:r>
            <a:endParaRPr lang="en-US" altLang="zh-CN" sz="1100" kern="0" noProof="0" smtClean="0">
              <a:solidFill>
                <a:schemeClr val="accent1"/>
              </a:solidFill>
            </a:endParaRPr>
          </a:p>
          <a:p>
            <a:pPr marL="342900" lvl="0" indent="-342900" algn="l" fontAlgn="base">
              <a:spcBef>
                <a:spcPts val="400"/>
              </a:spcBef>
              <a:spcAft>
                <a:spcPct val="0"/>
              </a:spcAft>
              <a:buSzPct val="90000"/>
              <a:buFont typeface="Wingdings" pitchFamily="2" charset="2"/>
              <a:buChar char="Ø"/>
            </a:pPr>
            <a:r>
              <a:rPr lang="en-US" altLang="zh-CN" sz="1100" kern="0" smtClean="0"/>
              <a:t>Terminals </a:t>
            </a:r>
            <a:r>
              <a:rPr lang="en-US" altLang="zh-CN" sz="1100" kern="0" noProof="0" smtClean="0"/>
              <a:t>use similar formats.</a:t>
            </a:r>
          </a:p>
          <a:p>
            <a:pPr marL="342900" lvl="0" indent="-342900" algn="l" fontAlgn="base">
              <a:spcBef>
                <a:spcPts val="400"/>
              </a:spcBef>
              <a:spcAft>
                <a:spcPct val="0"/>
              </a:spcAft>
              <a:buSzPct val="90000"/>
              <a:buFont typeface="Wingdings" pitchFamily="2" charset="2"/>
              <a:buChar char="Ø"/>
            </a:pPr>
            <a:r>
              <a:rPr lang="en-US" altLang="zh-CN" sz="1100" kern="0" smtClean="0"/>
              <a:t>Display ads and bidding for position are complex but are used less frequently.</a:t>
            </a:r>
            <a:endParaRPr lang="en-US" altLang="zh-CN" sz="1100" kern="0" noProof="0" smtClean="0"/>
          </a:p>
        </p:txBody>
      </p:sp>
      <p:sp>
        <p:nvSpPr>
          <p:cNvPr id="72" name="Content Placeholder 2"/>
          <p:cNvSpPr txBox="1"/>
          <p:nvPr/>
        </p:nvSpPr>
        <p:spPr bwMode="auto">
          <a:xfrm>
            <a:off x="7663181" y="3501008"/>
            <a:ext cx="2046539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l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</a:rPr>
              <a:t>Key products: terminal and bid listing</a:t>
            </a:r>
            <a:endParaRPr lang="en-US" altLang="zh-CN" sz="1100" kern="0" noProof="0" smtClean="0">
              <a:solidFill>
                <a:schemeClr val="accent1"/>
              </a:solidFill>
            </a:endParaRPr>
          </a:p>
          <a:p>
            <a:pPr marL="342900" lvl="0" indent="-342900" algn="l" fontAlgn="base">
              <a:spcBef>
                <a:spcPts val="400"/>
              </a:spcBef>
              <a:spcAft>
                <a:spcPct val="0"/>
              </a:spcAft>
              <a:buSzPct val="90000"/>
              <a:buFont typeface="Wingdings" pitchFamily="2" charset="2"/>
              <a:buChar char="Ø"/>
            </a:pPr>
            <a:r>
              <a:rPr lang="en-US" altLang="zh-CN" sz="1100" kern="0" smtClean="0"/>
              <a:t>Terminals use similar formats.</a:t>
            </a:r>
          </a:p>
          <a:p>
            <a:pPr marL="342900" lvl="0" indent="-342900" algn="l" fontAlgn="base">
              <a:spcBef>
                <a:spcPts val="400"/>
              </a:spcBef>
              <a:spcAft>
                <a:spcPct val="0"/>
              </a:spcAft>
              <a:buSzPct val="90000"/>
              <a:buFont typeface="Wingdings" pitchFamily="2" charset="2"/>
              <a:buChar char="Ø"/>
            </a:pPr>
            <a:r>
              <a:rPr lang="en-US" altLang="zh-CN" sz="1100" kern="0" noProof="0" smtClean="0"/>
              <a:t>Bid listing is less accepted by SMEs and microbusinesses in China.</a:t>
            </a:r>
          </a:p>
        </p:txBody>
      </p:sp>
      <p:graphicFrame>
        <p:nvGraphicFramePr>
          <p:cNvPr id="73" name="Object 72"/>
          <p:cNvGraphicFramePr>
            <a:graphicFrameLocks noChangeAspect="1"/>
          </p:cNvGraphicFramePr>
          <p:nvPr>
            <p:custDataLst>
              <p:tags r:id="rId37"/>
            </p:custDataLst>
            <p:extLst>
              <p:ext uri="{D42A27DB-BD31-4B8C-83A1-F6EECF244321}">
                <p14:modId xmlns:p14="http://schemas.microsoft.com/office/powerpoint/2010/main" val="764448194"/>
              </p:ext>
            </p:extLst>
          </p:nvPr>
        </p:nvGraphicFramePr>
        <p:xfrm>
          <a:off x="3619500" y="5486400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9" name="Chart" r:id="rId38" imgW="1381017" imgH="914535" progId="MSGraph.Chart.8">
                  <p:embed/>
                </p:oleObj>
              </mc:Choice>
              <mc:Fallback>
                <p:oleObj name="Chart" r:id="rId38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9"/>
                      <a:stretch>
                        <a:fillRect/>
                      </a:stretch>
                    </p:blipFill>
                    <p:spPr>
                      <a:xfrm>
                        <a:off x="3619500" y="5486400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9" name="Rectangle 88"/>
          <p:cNvSpPr/>
          <p:nvPr>
            <p:custDataLst>
              <p:tags r:id="rId40"/>
            </p:custDataLst>
          </p:nvPr>
        </p:nvSpPr>
        <p:spPr bwMode="auto">
          <a:xfrm>
            <a:off x="3894138" y="6194425"/>
            <a:ext cx="709613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smtClean="0"/>
              <a:t>EBIT margin</a:t>
            </a:r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92" name="Rectangle 91"/>
          <p:cNvSpPr/>
          <p:nvPr>
            <p:custDataLst>
              <p:tags r:id="rId41"/>
            </p:custDataLst>
          </p:nvPr>
        </p:nvSpPr>
        <p:spPr bwMode="gray">
          <a:xfrm>
            <a:off x="4098925" y="5403850"/>
            <a:ext cx="2984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F2863678-CD34-4609-BB91-BB6A45F0F63D}" type="datetime'''''''''''''''''''''''3''''''''5''''''''''''%'''''">
              <a:rPr lang="en-US" altLang="zh-CN" sz="1000" smtClean="0"/>
              <a:pPr algn="ctr" fontAlgn="base">
                <a:spcBef>
                  <a:spcPct val="0"/>
                </a:spcBef>
                <a:spcAft>
                  <a:spcPct val="0"/>
                </a:spcAft>
              </a:pPr>
              <a:t>35%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graphicFrame>
        <p:nvGraphicFramePr>
          <p:cNvPr id="93" name="Object 92"/>
          <p:cNvGraphicFramePr>
            <a:graphicFrameLocks noChangeAspect="1"/>
          </p:cNvGraphicFramePr>
          <p:nvPr>
            <p:custDataLst>
              <p:tags r:id="rId42"/>
            </p:custDataLst>
            <p:extLst>
              <p:ext uri="{D42A27DB-BD31-4B8C-83A1-F6EECF244321}">
                <p14:modId xmlns:p14="http://schemas.microsoft.com/office/powerpoint/2010/main" val="3840762315"/>
              </p:ext>
            </p:extLst>
          </p:nvPr>
        </p:nvGraphicFramePr>
        <p:xfrm>
          <a:off x="5715000" y="5562600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0" name="Chart" r:id="rId43" imgW="1381017" imgH="914535" progId="MSGraph.Chart.8">
                  <p:embed/>
                </p:oleObj>
              </mc:Choice>
              <mc:Fallback>
                <p:oleObj name="Chart" r:id="rId43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4"/>
                      <a:stretch>
                        <a:fillRect/>
                      </a:stretch>
                    </p:blipFill>
                    <p:spPr>
                      <a:xfrm>
                        <a:off x="5715000" y="5562600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" name="Rectangle 95"/>
          <p:cNvSpPr/>
          <p:nvPr>
            <p:custDataLst>
              <p:tags r:id="rId45"/>
            </p:custDataLst>
          </p:nvPr>
        </p:nvSpPr>
        <p:spPr bwMode="auto">
          <a:xfrm>
            <a:off x="5989638" y="6223000"/>
            <a:ext cx="709613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smtClean="0"/>
              <a:t>EBIT margin</a:t>
            </a:r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94" name="Rectangle 93"/>
          <p:cNvSpPr/>
          <p:nvPr>
            <p:custDataLst>
              <p:tags r:id="rId46"/>
            </p:custDataLst>
          </p:nvPr>
        </p:nvSpPr>
        <p:spPr bwMode="gray">
          <a:xfrm>
            <a:off x="6194425" y="5518150"/>
            <a:ext cx="2984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6A059EA9-4B72-4EC4-B67A-1AC3C68197E8}" type="datetime'2''''''''''''''''''''8''''''''''''''''''''''''%'''''''''">
              <a:rPr lang="en-US" altLang="zh-CN" sz="1000" smtClean="0"/>
              <a:t>28%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graphicFrame>
        <p:nvGraphicFramePr>
          <p:cNvPr id="98" name="Object 97"/>
          <p:cNvGraphicFramePr>
            <a:graphicFrameLocks noChangeAspect="1"/>
          </p:cNvGraphicFramePr>
          <p:nvPr>
            <p:custDataLst>
              <p:tags r:id="rId47"/>
            </p:custDataLst>
            <p:extLst>
              <p:ext uri="{D42A27DB-BD31-4B8C-83A1-F6EECF244321}">
                <p14:modId xmlns:p14="http://schemas.microsoft.com/office/powerpoint/2010/main" val="3893182196"/>
              </p:ext>
            </p:extLst>
          </p:nvPr>
        </p:nvGraphicFramePr>
        <p:xfrm>
          <a:off x="7772400" y="5791200"/>
          <a:ext cx="1752726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1" name="Chart" r:id="rId48" imgW="1752726" imgH="914535" progId="MSGraph.Chart.8">
                  <p:embed/>
                </p:oleObj>
              </mc:Choice>
              <mc:Fallback>
                <p:oleObj name="Chart" r:id="rId48" imgW="1752726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9"/>
                      <a:stretch>
                        <a:fillRect/>
                      </a:stretch>
                    </p:blipFill>
                    <p:spPr>
                      <a:xfrm>
                        <a:off x="7772400" y="5791200"/>
                        <a:ext cx="1752726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1" name="Rectangle 100"/>
          <p:cNvSpPr/>
          <p:nvPr>
            <p:custDataLst>
              <p:tags r:id="rId50"/>
            </p:custDataLst>
          </p:nvPr>
        </p:nvSpPr>
        <p:spPr bwMode="auto">
          <a:xfrm>
            <a:off x="8486775" y="6223000"/>
            <a:ext cx="352425" cy="3048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A7F55A6-6D25-427A-8049-BB88C544A86E}" type="datetime'2''''''''''Q'''''''''''''''''''' ''''''''''''''14'''''''">
              <a:rPr lang="en-US" altLang="zh-CN" sz="1000"/>
              <a:pPr>
                <a:spcBef>
                  <a:spcPct val="0"/>
                </a:spcBef>
              </a:pPr>
              <a:t>2Q 14</a:t>
            </a:fld>
            <a:br>
              <a:rPr lang="en-US" altLang="zh-CN" sz="1000" smtClean="0"/>
            </a:br>
            <a:endParaRPr lang="zh-CN" altLang="en-US" sz="1000" strike="noStrike" cap="none" normalizeH="0" smtClean="0">
              <a:ln>
                <a:noFill/>
              </a:ln>
              <a:effectLst/>
              <a:sym typeface="+mn-lt"/>
            </a:endParaRPr>
          </a:p>
        </p:txBody>
      </p:sp>
      <p:sp>
        <p:nvSpPr>
          <p:cNvPr id="99" name="Rectangle 98"/>
          <p:cNvSpPr/>
          <p:nvPr>
            <p:custDataLst>
              <p:tags r:id="rId51"/>
            </p:custDataLst>
          </p:nvPr>
        </p:nvSpPr>
        <p:spPr bwMode="gray">
          <a:xfrm>
            <a:off x="8513763" y="5737225"/>
            <a:ext cx="2984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7463" tIns="0" rIns="17463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2A5C927D-2B20-4F9B-871B-11000BB9494F}" type="datetime'1''''''''''''''''''''''''''''''1''''''''''%'''''''''''''''''">
              <a:rPr lang="en-US" altLang="zh-CN" sz="1000"/>
              <a:pPr>
                <a:spcBef>
                  <a:spcPct val="0"/>
                </a:spcBef>
              </a:pPr>
              <a:t>11%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Trebuchet MS"/>
              <a:sym typeface="Trebuchet MS"/>
            </a:endParaRPr>
          </a:p>
        </p:txBody>
      </p:sp>
      <p:sp>
        <p:nvSpPr>
          <p:cNvPr id="2" name="Rectangle 1"/>
          <p:cNvSpPr/>
          <p:nvPr>
            <p:custDataLst>
              <p:tags r:id="rId52"/>
            </p:custDataLst>
          </p:nvPr>
        </p:nvSpPr>
        <p:spPr bwMode="auto">
          <a:xfrm>
            <a:off x="7981950" y="6223000"/>
            <a:ext cx="352425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EB21A19D-57B8-468F-8754-899803C08173}" type="datetime'''''''''''''''1''''Q'''''''''''''' ''''''''''''''''''''14'''''">
              <a:rPr lang="en-US" altLang="zh-CN" sz="1000">
                <a:solidFill>
                  <a:schemeClr val="tx1"/>
                </a:solidFill>
                <a:latin typeface="Tahoma"/>
                <a:sym typeface="Tahoma"/>
              </a:rPr>
              <a:t>1Q 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sym typeface="Tahoma"/>
            </a:endParaRPr>
          </a:p>
        </p:txBody>
      </p:sp>
      <p:sp>
        <p:nvSpPr>
          <p:cNvPr id="3" name="Rectangle 2"/>
          <p:cNvSpPr/>
          <p:nvPr>
            <p:custDataLst>
              <p:tags r:id="rId53"/>
            </p:custDataLst>
          </p:nvPr>
        </p:nvSpPr>
        <p:spPr bwMode="gray">
          <a:xfrm>
            <a:off x="8043863" y="5870575"/>
            <a:ext cx="2286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3" tIns="0" rIns="17463" bIns="0" rtlCol="0" anchor="b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ED1817D-D7AF-4139-B9BC-9304D4E114AE}" type="datetime'''4''''''''''''''''''''%'''''">
              <a:rPr lang="en-US" altLang="zh-CN" sz="1000">
                <a:solidFill>
                  <a:schemeClr val="tx1"/>
                </a:solidFill>
                <a:latin typeface="Tahoma"/>
                <a:sym typeface="Tahoma"/>
              </a:rPr>
              <a:t>4%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sym typeface="Tahoma"/>
            </a:endParaRPr>
          </a:p>
        </p:txBody>
      </p:sp>
      <p:sp>
        <p:nvSpPr>
          <p:cNvPr id="5" name="Rectangle 4"/>
          <p:cNvSpPr/>
          <p:nvPr>
            <p:custDataLst>
              <p:tags r:id="rId54"/>
            </p:custDataLst>
          </p:nvPr>
        </p:nvSpPr>
        <p:spPr bwMode="auto">
          <a:xfrm>
            <a:off x="8991600" y="6223000"/>
            <a:ext cx="352425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735BD3A-7074-496A-B28E-12199AB0F1F8}" type="datetime'''''''''''''''''''''''''''''''''3''Q'''''' ''''1''''4'''''''">
              <a:rPr lang="en-US" altLang="zh-CN" sz="1000">
                <a:solidFill>
                  <a:schemeClr val="tx1"/>
                </a:solidFill>
                <a:latin typeface="Tahoma"/>
                <a:ea typeface="宋体" charset="-122"/>
                <a:sym typeface="Tahoma"/>
              </a:rPr>
              <a:pPr>
                <a:spcBef>
                  <a:spcPct val="0"/>
                </a:spcBef>
              </a:pPr>
              <a:t>3Q 14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sym typeface="Tahoma"/>
            </a:endParaRPr>
          </a:p>
        </p:txBody>
      </p:sp>
      <p:sp>
        <p:nvSpPr>
          <p:cNvPr id="7" name="Rectangle 6"/>
          <p:cNvSpPr/>
          <p:nvPr>
            <p:custDataLst>
              <p:tags r:id="rId55"/>
            </p:custDataLst>
          </p:nvPr>
        </p:nvSpPr>
        <p:spPr bwMode="gray">
          <a:xfrm>
            <a:off x="9053513" y="5861050"/>
            <a:ext cx="2286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3" tIns="0" rIns="17463" bIns="0" rtlCol="0" anchor="b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1BE9EAE-A2FE-4B97-82A9-01219785AA9C}" type="datetime'''''''''''4''''''''''%'">
              <a:rPr lang="en-US" altLang="zh-CN" sz="1000">
                <a:solidFill>
                  <a:schemeClr val="tx1"/>
                </a:solidFill>
                <a:latin typeface="Tahoma"/>
                <a:ea typeface="宋体" charset="-122"/>
                <a:sym typeface="Tahoma"/>
              </a:rPr>
              <a:pPr>
                <a:spcBef>
                  <a:spcPct val="0"/>
                </a:spcBef>
              </a:pPr>
              <a:t>4%</a:t>
            </a:fld>
            <a:endParaRPr lang="zh-CN" altLang="en-US" sz="1000">
              <a:solidFill>
                <a:schemeClr val="tx1"/>
              </a:solidFill>
              <a:latin typeface="Tahoma"/>
              <a:ea typeface="宋体" charset="-122"/>
              <a:sym typeface="Tahoma"/>
            </a:endParaRPr>
          </a:p>
        </p:txBody>
      </p:sp>
      <p:sp>
        <p:nvSpPr>
          <p:cNvPr id="103" name="Content Placeholder 2"/>
          <p:cNvSpPr txBox="1"/>
          <p:nvPr/>
        </p:nvSpPr>
        <p:spPr bwMode="auto">
          <a:xfrm>
            <a:off x="3227388" y="5067300"/>
            <a:ext cx="2053272" cy="26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</a:rPr>
              <a:t>Baidu’s EBIT Margin (2013)</a:t>
            </a:r>
            <a:endParaRPr lang="en-US" altLang="zh-CN" sz="1100" kern="0" noProof="0" smtClean="0"/>
          </a:p>
        </p:txBody>
      </p:sp>
      <p:sp>
        <p:nvSpPr>
          <p:cNvPr id="104" name="Content Placeholder 2"/>
          <p:cNvSpPr txBox="1"/>
          <p:nvPr/>
        </p:nvSpPr>
        <p:spPr bwMode="auto">
          <a:xfrm>
            <a:off x="5366227" y="5067300"/>
            <a:ext cx="2093753" cy="26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</a:rPr>
              <a:t>Alibaba’s EBIT Margin</a:t>
            </a:r>
            <a:r>
              <a:rPr lang="en-US" altLang="zh-CN" sz="1100" b="1" baseline="30000" smtClean="0">
                <a:solidFill>
                  <a:schemeClr val="accent1"/>
                </a:solidFill>
              </a:rPr>
              <a:t>2</a:t>
            </a:r>
            <a:r>
              <a:rPr lang="en-US" altLang="zh-CN" sz="1100" b="1" smtClean="0">
                <a:solidFill>
                  <a:schemeClr val="accent1"/>
                </a:solidFill>
              </a:rPr>
              <a:t> </a:t>
            </a:r>
            <a:br>
              <a:rPr lang="en-US" altLang="zh-CN" sz="1100" b="1" smtClean="0">
                <a:solidFill>
                  <a:schemeClr val="accent1"/>
                </a:solidFill>
              </a:rPr>
            </a:br>
            <a:r>
              <a:rPr lang="en-US" altLang="zh-CN" sz="1100" b="1" smtClean="0">
                <a:solidFill>
                  <a:schemeClr val="accent1"/>
                </a:solidFill>
              </a:rPr>
              <a:t>(2011)</a:t>
            </a:r>
            <a:endParaRPr lang="en-US" altLang="zh-CN" sz="1100" kern="0" noProof="0" smtClean="0"/>
          </a:p>
        </p:txBody>
      </p:sp>
      <p:sp>
        <p:nvSpPr>
          <p:cNvPr id="105" name="Content Placeholder 2"/>
          <p:cNvSpPr txBox="1"/>
          <p:nvPr/>
        </p:nvSpPr>
        <p:spPr bwMode="auto">
          <a:xfrm>
            <a:off x="7879080" y="5067300"/>
            <a:ext cx="1927860" cy="26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</a:rPr>
              <a:t>58.com’s Quarterly OP Margin (1Q14 - 3Q14)</a:t>
            </a:r>
            <a:endParaRPr lang="en-US" altLang="zh-CN" sz="1100" kern="0" noProof="0" smtClean="0"/>
          </a:p>
        </p:txBody>
      </p:sp>
      <p:sp>
        <p:nvSpPr>
          <p:cNvPr id="106" name="Text Box 4"/>
          <p:cNvSpPr txBox="1">
            <a:spLocks noChangeArrowheads="1"/>
          </p:cNvSpPr>
          <p:nvPr/>
        </p:nvSpPr>
        <p:spPr bwMode="gray">
          <a:xfrm>
            <a:off x="3301008" y="6453336"/>
            <a:ext cx="2626979" cy="40011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r>
              <a:rPr lang="en-US" altLang="zh-CN" sz="1000" smtClean="0"/>
              <a:t>Notes: 1. According to CNZZ.</a:t>
            </a:r>
          </a:p>
          <a:p>
            <a:pPr algn="l">
              <a:spcBef>
                <a:spcPct val="0"/>
              </a:spcBef>
            </a:pPr>
            <a:r>
              <a:rPr lang="en-US" altLang="zh-CN" sz="1000"/>
              <a:t> </a:t>
            </a:r>
            <a:r>
              <a:rPr lang="en-US" altLang="zh-CN" sz="1000" smtClean="0"/>
              <a:t>         2. Alibaba’s B2B company.</a:t>
            </a:r>
            <a:endParaRPr lang="en-US" altLang="zh-CN" sz="1000"/>
          </a:p>
        </p:txBody>
      </p:sp>
      <p:sp>
        <p:nvSpPr>
          <p:cNvPr id="107" name="Content Placeholder 2"/>
          <p:cNvSpPr txBox="1"/>
          <p:nvPr/>
        </p:nvSpPr>
        <p:spPr bwMode="auto">
          <a:xfrm>
            <a:off x="1346258" y="1741984"/>
            <a:ext cx="1666718" cy="139898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36000" tIns="36000" rIns="36000" bIns="3600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80000" lvl="0" indent="-180000" algn="l" fontAlgn="base">
              <a:spcBef>
                <a:spcPts val="4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Arial" pitchFamily="34" charset="0"/>
              <a:buChar char="•"/>
            </a:pPr>
            <a:r>
              <a:rPr lang="en-US" altLang="zh-CN" sz="1100" kern="0" noProof="0" smtClean="0"/>
              <a:t>An absolute market-leading position increases bargaining power </a:t>
            </a:r>
            <a:r>
              <a:rPr lang="en-US" altLang="zh-CN" sz="1100" kern="0" smtClean="0"/>
              <a:t>with </a:t>
            </a:r>
            <a:r>
              <a:rPr lang="en-US" altLang="zh-CN" sz="1100" kern="0" noProof="0" smtClean="0"/>
              <a:t>agencies and facilitates management</a:t>
            </a:r>
            <a:r>
              <a:rPr lang="en-US" altLang="zh-CN" sz="1100" kern="0" smtClean="0"/>
              <a:t>.</a:t>
            </a:r>
            <a:endParaRPr lang="en-US" altLang="zh-CN" sz="1100" kern="0" noProof="0" smtClean="0"/>
          </a:p>
        </p:txBody>
      </p:sp>
      <p:sp>
        <p:nvSpPr>
          <p:cNvPr id="114" name="Content Placeholder 2"/>
          <p:cNvSpPr txBox="1"/>
          <p:nvPr/>
        </p:nvSpPr>
        <p:spPr bwMode="auto">
          <a:xfrm>
            <a:off x="1346258" y="3449216"/>
            <a:ext cx="1666718" cy="139898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36000" tIns="36000" rIns="36000" bIns="3600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80000" lvl="0" indent="-180000" algn="l" fontAlgn="base">
              <a:spcBef>
                <a:spcPts val="4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Arial" pitchFamily="34" charset="0"/>
              <a:buChar char="•"/>
            </a:pPr>
            <a:r>
              <a:rPr lang="en-US" altLang="zh-CN" sz="1100" kern="0" smtClean="0"/>
              <a:t>There is n</a:t>
            </a:r>
            <a:r>
              <a:rPr lang="en-US" altLang="zh-CN" sz="1100" kern="0" noProof="0" smtClean="0"/>
              <a:t>o need to innovate products using rapid client feedback.</a:t>
            </a:r>
          </a:p>
          <a:p>
            <a:pPr marL="180000" lvl="0" indent="-180000" algn="l" fontAlgn="base">
              <a:spcBef>
                <a:spcPts val="4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Arial" pitchFamily="34" charset="0"/>
              <a:buChar char="•"/>
            </a:pPr>
            <a:r>
              <a:rPr lang="en-US" altLang="zh-CN" sz="1100" kern="0" noProof="0" smtClean="0"/>
              <a:t>After-sale services are not frequently necessary.</a:t>
            </a:r>
          </a:p>
        </p:txBody>
      </p:sp>
      <p:sp>
        <p:nvSpPr>
          <p:cNvPr id="115" name="Content Placeholder 2"/>
          <p:cNvSpPr txBox="1"/>
          <p:nvPr/>
        </p:nvSpPr>
        <p:spPr bwMode="auto">
          <a:xfrm>
            <a:off x="1346258" y="5067300"/>
            <a:ext cx="1666718" cy="139898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36000" tIns="36000" rIns="36000" bIns="3600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180000" lvl="0" indent="-180000" algn="l" fontAlgn="base">
              <a:spcBef>
                <a:spcPts val="4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Arial" pitchFamily="34" charset="0"/>
              <a:buChar char="•"/>
            </a:pPr>
            <a:r>
              <a:rPr lang="en-US" altLang="zh-CN" sz="1100" kern="0" spc="-10" noProof="0" smtClean="0"/>
              <a:t>Higher margins leave room for agencies; the margins of </a:t>
            </a:r>
            <a:r>
              <a:rPr lang="en-US" altLang="zh-CN" sz="1100" kern="0" spc="-10" smtClean="0"/>
              <a:t>online classifieds sites are lower than those of search engines and merchandizing platforms.</a:t>
            </a:r>
            <a:endParaRPr lang="en-US" altLang="zh-CN" sz="1100" kern="0" spc="-10" noProof="0" smtClean="0"/>
          </a:p>
        </p:txBody>
      </p:sp>
      <p:sp>
        <p:nvSpPr>
          <p:cNvPr id="81" name="Content Placeholder 2"/>
          <p:cNvSpPr txBox="1"/>
          <p:nvPr/>
        </p:nvSpPr>
        <p:spPr bwMode="auto">
          <a:xfrm>
            <a:off x="2997518" y="1073795"/>
            <a:ext cx="1028382" cy="342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noProof="0" smtClean="0">
                <a:solidFill>
                  <a:schemeClr val="accent1"/>
                </a:solidFill>
              </a:rPr>
              <a:t>Baidu</a:t>
            </a:r>
            <a:endParaRPr lang="en-US" altLang="zh-CN" sz="1100" kern="0" baseline="30000" noProof="0" smtClean="0"/>
          </a:p>
        </p:txBody>
      </p:sp>
      <p:sp>
        <p:nvSpPr>
          <p:cNvPr id="82" name="Content Placeholder 2"/>
          <p:cNvSpPr txBox="1"/>
          <p:nvPr/>
        </p:nvSpPr>
        <p:spPr bwMode="auto">
          <a:xfrm>
            <a:off x="5346225" y="1073795"/>
            <a:ext cx="1028382" cy="342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noProof="0" smtClean="0">
                <a:solidFill>
                  <a:schemeClr val="accent1"/>
                </a:solidFill>
              </a:rPr>
              <a:t>Alibaba B2B</a:t>
            </a:r>
            <a:endParaRPr lang="en-US" altLang="zh-CN" sz="1100" kern="0" baseline="30000" noProof="0" smtClean="0"/>
          </a:p>
        </p:txBody>
      </p:sp>
      <p:sp>
        <p:nvSpPr>
          <p:cNvPr id="83" name="Content Placeholder 2"/>
          <p:cNvSpPr txBox="1"/>
          <p:nvPr/>
        </p:nvSpPr>
        <p:spPr bwMode="auto">
          <a:xfrm>
            <a:off x="7663181" y="1073795"/>
            <a:ext cx="1028382" cy="342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noProof="0" smtClean="0">
                <a:solidFill>
                  <a:schemeClr val="accent1"/>
                </a:solidFill>
              </a:rPr>
              <a:t>Wuba and Ganji</a:t>
            </a:r>
            <a:endParaRPr lang="en-US" altLang="zh-CN" sz="1100" kern="0" baseline="30000" noProof="0" smtClean="0"/>
          </a:p>
        </p:txBody>
      </p:sp>
      <p:cxnSp>
        <p:nvCxnSpPr>
          <p:cNvPr id="87" name="Straight Connector 86"/>
          <p:cNvCxnSpPr/>
          <p:nvPr/>
        </p:nvCxnSpPr>
        <p:spPr bwMode="auto">
          <a:xfrm>
            <a:off x="3189120" y="1595464"/>
            <a:ext cx="653400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18</a:t>
            </a:fld>
            <a:endParaRPr lang="zh-CN" altLang="en-US"/>
          </a:p>
        </p:txBody>
      </p:sp>
      <p:sp>
        <p:nvSpPr>
          <p:cNvPr id="90" name="Oval 89"/>
          <p:cNvSpPr/>
          <p:nvPr/>
        </p:nvSpPr>
        <p:spPr>
          <a:xfrm>
            <a:off x="132656" y="692720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2</a:t>
            </a:r>
            <a:endParaRPr lang="zh-CN" altLang="en-US" b="1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811287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3" name="Object 22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494781269"/>
              </p:ext>
            </p:extLst>
          </p:nvPr>
        </p:nvGraphicFramePr>
        <p:xfrm>
          <a:off x="1746" y="1589"/>
          <a:ext cx="1746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2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746" y="1589"/>
                        <a:ext cx="1746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74625" cy="15875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1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宋体" charset="-122"/>
              <a:cs typeface="Tahoma"/>
              <a:sym typeface="Tahoma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Ganji would benefit from greater use of the direct-sales model in the long run</a:t>
            </a:r>
            <a:endParaRPr lang="zh-CN" altLang="en-US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custDataLst>
              <p:tags r:id="rId6"/>
            </p:custDataLst>
            <p:extLst>
              <p:ext uri="{D42A27DB-BD31-4B8C-83A1-F6EECF244321}">
                <p14:modId xmlns:p14="http://schemas.microsoft.com/office/powerpoint/2010/main" val="3316508910"/>
              </p:ext>
            </p:extLst>
          </p:nvPr>
        </p:nvGraphicFramePr>
        <p:xfrm>
          <a:off x="457200" y="2476500"/>
          <a:ext cx="567685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3" name="Chart" r:id="rId7" imgW="5676844" imgH="914490" progId="MSGraph.Chart.8">
                  <p:embed/>
                </p:oleObj>
              </mc:Choice>
              <mc:Fallback>
                <p:oleObj name="Chart" r:id="rId7" imgW="5676844" imgH="91449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57200" y="2476500"/>
                        <a:ext cx="567685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9" name="Rectangle 178"/>
          <p:cNvSpPr/>
          <p:nvPr>
            <p:custDataLst>
              <p:tags r:id="rId9"/>
            </p:custDataLst>
          </p:nvPr>
        </p:nvSpPr>
        <p:spPr bwMode="gray">
          <a:xfrm>
            <a:off x="4746625" y="2825750"/>
            <a:ext cx="2333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DC5F1757-AD9E-438C-B221-A05415A27FEC}" type="datetime'''''''7''''''''''''''''''''''''.1''''''''''''''''''''''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7.1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174" name="Rectangle 173"/>
          <p:cNvSpPr/>
          <p:nvPr>
            <p:custDataLst>
              <p:tags r:id="rId10"/>
            </p:custDataLst>
          </p:nvPr>
        </p:nvSpPr>
        <p:spPr bwMode="gray">
          <a:xfrm>
            <a:off x="817563" y="2378075"/>
            <a:ext cx="3095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E7E37654-2153-409A-8DBC-C54A4A41A2D0}" type="datetime'''''''''''''''''''3''''''''''''5''''''.''''''''8''''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35.8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178" name="Rectangle 177"/>
          <p:cNvSpPr/>
          <p:nvPr>
            <p:custDataLst>
              <p:tags r:id="rId11"/>
            </p:custDataLst>
          </p:nvPr>
        </p:nvSpPr>
        <p:spPr bwMode="gray">
          <a:xfrm>
            <a:off x="3932238" y="2778125"/>
            <a:ext cx="3095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CAEE18A8-9D12-475B-A793-C1FE09A59F61}" type="datetime'''''''''''1''0''''''''''''''.1''''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10.1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180" name="Rectangle 179"/>
          <p:cNvSpPr/>
          <p:nvPr>
            <p:custDataLst>
              <p:tags r:id="rId12"/>
            </p:custDataLst>
          </p:nvPr>
        </p:nvSpPr>
        <p:spPr bwMode="gray">
          <a:xfrm>
            <a:off x="5522913" y="2835275"/>
            <a:ext cx="2333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90D8E827-4C78-452B-AE4D-B56388590E4B}" type="datetime'''6''''''''''''''''''''''''''''''''.''7''''''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6.7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177" name="Rectangle 176"/>
          <p:cNvSpPr/>
          <p:nvPr>
            <p:custDataLst>
              <p:tags r:id="rId13"/>
            </p:custDataLst>
          </p:nvPr>
        </p:nvSpPr>
        <p:spPr bwMode="gray">
          <a:xfrm>
            <a:off x="3189288" y="2787650"/>
            <a:ext cx="2333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8DE92065-E45C-4075-B4F1-1DE8DA052083}" type="datetime'''''''''''9.''''''''''''''''''''''''''''''''''''''''''''''''6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9.6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10" name="Rectangle 9"/>
          <p:cNvSpPr/>
          <p:nvPr>
            <p:custDataLst>
              <p:tags r:id="rId14"/>
            </p:custDataLst>
          </p:nvPr>
        </p:nvSpPr>
        <p:spPr bwMode="auto">
          <a:xfrm>
            <a:off x="2171700" y="3260725"/>
            <a:ext cx="706438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A332A3C9-36BA-43EC-AD19-A0DF2645F19B}" type="datetime'G''''''''u''''a''''''''ng''''''''''z''h''''ou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Guangzhou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9" name="Rectangle 8"/>
          <p:cNvSpPr/>
          <p:nvPr>
            <p:custDataLst>
              <p:tags r:id="rId15"/>
            </p:custDataLst>
          </p:nvPr>
        </p:nvSpPr>
        <p:spPr bwMode="auto">
          <a:xfrm>
            <a:off x="1458913" y="3260725"/>
            <a:ext cx="579438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46464DB1-B2B2-4A8A-9222-4BE386CED148}" type="datetime'''''''''''''''Shan''''''''''g''''''''''ha''i''''''''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Shanghai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7" name="Rectangle 6"/>
          <p:cNvSpPr/>
          <p:nvPr>
            <p:custDataLst>
              <p:tags r:id="rId16"/>
            </p:custDataLst>
          </p:nvPr>
        </p:nvSpPr>
        <p:spPr bwMode="auto">
          <a:xfrm>
            <a:off x="758825" y="3260725"/>
            <a:ext cx="427038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C8B4443E-5AF6-4A2C-B66D-25815D57C72B}" type="datetime'''B''ei''''''''''''''j''''i''''n''''''''''''''''''''''g''''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Beijing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25" name="Rectangle 24"/>
          <p:cNvSpPr/>
          <p:nvPr>
            <p:custDataLst>
              <p:tags r:id="rId17"/>
            </p:custDataLst>
          </p:nvPr>
        </p:nvSpPr>
        <p:spPr bwMode="auto">
          <a:xfrm>
            <a:off x="3856038" y="3260725"/>
            <a:ext cx="4619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C0D29023-523E-4056-8461-4B1C2444BE74}" type="datetime'''''''''''''''''''''S''u''''''''''''zh''''o''''u''''''''''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Suzhou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175" name="Rectangle 174"/>
          <p:cNvSpPr/>
          <p:nvPr>
            <p:custDataLst>
              <p:tags r:id="rId18"/>
            </p:custDataLst>
          </p:nvPr>
        </p:nvSpPr>
        <p:spPr bwMode="gray">
          <a:xfrm>
            <a:off x="1593850" y="2578100"/>
            <a:ext cx="3095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E2A93DCA-9374-4577-BF85-E6B63D801C02}" type="datetime'''''''''2''3''''''''''''''''''.2''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23.2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26" name="Rectangle 25"/>
          <p:cNvSpPr/>
          <p:nvPr>
            <p:custDataLst>
              <p:tags r:id="rId19"/>
            </p:custDataLst>
          </p:nvPr>
        </p:nvSpPr>
        <p:spPr bwMode="auto">
          <a:xfrm>
            <a:off x="4518025" y="3260725"/>
            <a:ext cx="6905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013545C1-A6FB-444C-BE97-DA2A3E63D5FC}" type="datetime'Z''''''''''''''heng''''''z''''''''''''ho''u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Zhengzhou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27" name="Rectangle 26"/>
          <p:cNvSpPr/>
          <p:nvPr>
            <p:custDataLst>
              <p:tags r:id="rId20"/>
            </p:custDataLst>
          </p:nvPr>
        </p:nvSpPr>
        <p:spPr bwMode="auto">
          <a:xfrm>
            <a:off x="5299075" y="3260725"/>
            <a:ext cx="679450" cy="50482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t>Average of top 9 tier-2 cities</a:t>
            </a:r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24" name="Rectangle 23"/>
          <p:cNvSpPr/>
          <p:nvPr>
            <p:custDataLst>
              <p:tags r:id="rId21"/>
            </p:custDataLst>
          </p:nvPr>
        </p:nvSpPr>
        <p:spPr bwMode="auto">
          <a:xfrm>
            <a:off x="3000375" y="3260725"/>
            <a:ext cx="609600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5A333F96-E5FA-45E7-86EC-D34FB8BE8D48}" type="datetime'''S''h''en''''''''''''zh''''''e''''''''''''''''''''''''n''''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Shenzhen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176" name="Rectangle 175"/>
          <p:cNvSpPr/>
          <p:nvPr>
            <p:custDataLst>
              <p:tags r:id="rId22"/>
            </p:custDataLst>
          </p:nvPr>
        </p:nvSpPr>
        <p:spPr bwMode="gray">
          <a:xfrm>
            <a:off x="2408238" y="2844800"/>
            <a:ext cx="2333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fld id="{F056E258-0701-4749-9A59-9379D652E426}" type="datetime'''''''''''''5''''''''.''''''''''8'''''">
              <a:rPr lang="en-US" altLang="zh-CN" sz="1100" smtClean="0">
                <a:latin typeface="Tahoma"/>
                <a:ea typeface="Tahoma"/>
                <a:cs typeface="Tahoma"/>
                <a:sym typeface="Tahoma"/>
              </a:rPr>
              <a:pPr algn="ctr" fontAlgn="base">
                <a:spcBef>
                  <a:spcPct val="0"/>
                </a:spcBef>
                <a:spcAft>
                  <a:spcPct val="0"/>
                </a:spcAft>
              </a:pPr>
              <a:t>5.8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Tahoma"/>
              <a:cs typeface="Tahoma"/>
              <a:sym typeface="Tahoma"/>
            </a:endParaRPr>
          </a:p>
        </p:txBody>
      </p:sp>
      <p:sp>
        <p:nvSpPr>
          <p:cNvPr id="73" name="Text Box 4"/>
          <p:cNvSpPr txBox="1">
            <a:spLocks noChangeArrowheads="1"/>
          </p:cNvSpPr>
          <p:nvPr/>
        </p:nvSpPr>
        <p:spPr bwMode="gray">
          <a:xfrm>
            <a:off x="21719" y="6597352"/>
            <a:ext cx="4863465" cy="2462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Ganji,  interview and analysis</a:t>
            </a:r>
            <a:endParaRPr lang="en-US" altLang="zh-CN" sz="1000" i="1"/>
          </a:p>
        </p:txBody>
      </p:sp>
      <p:sp>
        <p:nvSpPr>
          <p:cNvPr id="122" name="Content Placeholder 2"/>
          <p:cNvSpPr txBox="1"/>
          <p:nvPr/>
        </p:nvSpPr>
        <p:spPr bwMode="auto">
          <a:xfrm>
            <a:off x="1089660" y="1772816"/>
            <a:ext cx="4358640" cy="337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Ganji’s Gross Revenue by City  (2Q 2014)</a:t>
            </a:r>
            <a:endParaRPr lang="en-US" altLang="zh-CN" sz="1100" kern="0" noProof="0" smtClean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2" name="Content Placeholder 2"/>
          <p:cNvSpPr txBox="1"/>
          <p:nvPr/>
        </p:nvSpPr>
        <p:spPr bwMode="auto">
          <a:xfrm>
            <a:off x="335280" y="1154113"/>
            <a:ext cx="5658346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lvl="0" indent="-342900" algn="l" fontAlgn="base"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Arial" pitchFamily="34" charset="0"/>
              <a:buChar char="•"/>
              <a:defRPr/>
            </a:pPr>
            <a:r>
              <a:rPr kumimoji="0" lang="en-US" altLang="zh-CN" sz="12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Several of Ganji’s tier-2</a:t>
            </a:r>
            <a:r>
              <a:rPr lang="en-US" altLang="zh-CN" sz="1200" b="1" kern="0" noProof="0" smtClean="0">
                <a:ea typeface="Tahoma" panose="020b0604030504040204" pitchFamily="34" charset="0"/>
                <a:cs typeface="Tahoma" panose="020b0604030504040204" pitchFamily="34" charset="0"/>
              </a:rPr>
              <a:t> cites have achieved gross revenue levels </a:t>
            </a:r>
            <a:r>
              <a:rPr lang="en-US" altLang="zh-CN" sz="1200" b="1" kern="0" smtClean="0">
                <a:ea typeface="Tahoma" panose="020b0604030504040204" pitchFamily="34" charset="0"/>
                <a:cs typeface="Tahoma" panose="020b0604030504040204" pitchFamily="34" charset="0"/>
              </a:rPr>
              <a:t>similar to those in</a:t>
            </a:r>
            <a:r>
              <a:rPr lang="en-US" altLang="zh-CN" sz="1200" b="1" kern="0" noProof="0" smtClean="0">
                <a:ea typeface="Tahoma" panose="020b0604030504040204" pitchFamily="34" charset="0"/>
                <a:cs typeface="Tahoma" panose="020b0604030504040204" pitchFamily="34" charset="0"/>
              </a:rPr>
              <a:t> Guangzhou and Shenzhen</a:t>
            </a:r>
            <a:r>
              <a:rPr lang="en-US" altLang="zh-CN" sz="1200" kern="0" noProof="0" smtClean="0">
                <a:ea typeface="Tahoma" panose="020b0604030504040204" pitchFamily="34" charset="0"/>
                <a:cs typeface="Tahoma" panose="020b0604030504040204" pitchFamily="34" charset="0"/>
              </a:rPr>
              <a:t>. Changing the model used in these cities to direct sales would improve Ganji’s profitability in the long run. </a:t>
            </a:r>
            <a:endParaRPr kumimoji="0" lang="zh-CN" altLang="en-US" sz="1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Tahoma" panose="020b0604030504040204" pitchFamily="34" charset="0"/>
            </a:endParaRPr>
          </a:p>
        </p:txBody>
      </p:sp>
      <p:sp>
        <p:nvSpPr>
          <p:cNvPr id="181" name="Text Box 4"/>
          <p:cNvSpPr txBox="1">
            <a:spLocks noChangeArrowheads="1"/>
          </p:cNvSpPr>
          <p:nvPr/>
        </p:nvSpPr>
        <p:spPr bwMode="gray">
          <a:xfrm>
            <a:off x="579924" y="2089150"/>
            <a:ext cx="1424940" cy="2462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smtClean="0">
                <a:ea typeface="Tahoma" panose="020b0604030504040204" pitchFamily="34" charset="0"/>
                <a:cs typeface="Tahoma" panose="020b0604030504040204" pitchFamily="34" charset="0"/>
              </a:rPr>
              <a:t>Unit: RMB MN</a:t>
            </a:r>
            <a:endParaRPr lang="en-US" altLang="zh-CN" sz="100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2" name="Rectangle 181"/>
          <p:cNvSpPr/>
          <p:nvPr/>
        </p:nvSpPr>
        <p:spPr bwMode="auto">
          <a:xfrm>
            <a:off x="167640" y="1009650"/>
            <a:ext cx="6118860" cy="3335685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183" name="Content Placeholder 2"/>
          <p:cNvSpPr txBox="1"/>
          <p:nvPr/>
        </p:nvSpPr>
        <p:spPr bwMode="auto">
          <a:xfrm>
            <a:off x="7124700" y="1009650"/>
            <a:ext cx="2766060" cy="501208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72000" tIns="72000" rIns="72000" bIns="7200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342900" marR="0" lvl="0" indent="-342900" algn="just" defTabSz="914400" rtl="0" eaLnBrk="1" fontAlgn="base" latinLnBrk="0" hangingPunct="1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rgbClr val="E97722"/>
              </a:buClr>
              <a:buSzPct val="90000"/>
              <a:buFont typeface="Arial" pitchFamily="34" charset="0"/>
              <a:buChar char="•"/>
              <a:defRPr/>
            </a:pPr>
            <a:r>
              <a:rPr kumimoji="0" lang="en-US" altLang="zh-CN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However,</a:t>
            </a:r>
            <a:r>
              <a:rPr kumimoji="0" lang="en-US" altLang="zh-CN" sz="1200" b="0" i="0" u="none" strike="noStrike" kern="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kumimoji="0" lang="en-US" altLang="zh-CN" sz="1200" b="1" i="0" u="none" strike="noStrike" kern="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Ganji needs to reach a reasonable agreement with local agencies </a:t>
            </a:r>
            <a:r>
              <a:rPr kumimoji="0" lang="en-US" altLang="zh-CN" sz="1200" b="0" i="0" u="none" strike="noStrike" kern="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in cities where it converts to </a:t>
            </a:r>
            <a:r>
              <a:rPr lang="en-US" altLang="zh-CN" sz="1200" kern="0" smtClean="0">
                <a:ea typeface="Tahoma" panose="020b0604030504040204" pitchFamily="34" charset="0"/>
                <a:cs typeface="Tahoma" panose="020b0604030504040204" pitchFamily="34" charset="0"/>
              </a:rPr>
              <a:t>direct sales.</a:t>
            </a:r>
            <a:endParaRPr kumimoji="0" lang="en-US" altLang="zh-CN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612000" marR="0" lvl="1" indent="-304800" algn="just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E97722"/>
              </a:buClr>
              <a:buSzTx/>
              <a:buFont typeface="Trebuchet MS" pitchFamily="34" charset="0"/>
              <a:buChar char="−"/>
              <a:defRPr/>
            </a:pPr>
            <a:r>
              <a:rPr lang="en-US" altLang="zh-CN" sz="1200" kern="0" smtClean="0">
                <a:ea typeface="Tahoma" panose="020b0604030504040204" pitchFamily="34" charset="0"/>
                <a:cs typeface="Tahoma" panose="020b0604030504040204" pitchFamily="34" charset="0"/>
              </a:rPr>
              <a:t>Current agencies may resist </a:t>
            </a:r>
            <a:r>
              <a:rPr kumimoji="0" lang="en-US" altLang="zh-CN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Ganji’s revocation</a:t>
            </a:r>
            <a:r>
              <a:rPr kumimoji="0" lang="en-US" altLang="zh-CN" sz="1200" b="0" i="0" u="none" strike="noStrike" kern="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 of distribution agreements and cause sudden, dramatic sales declines.</a:t>
            </a:r>
          </a:p>
          <a:p>
            <a:pPr marL="612000" marR="0" lvl="1" indent="-304800" algn="just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E97722"/>
              </a:buClr>
              <a:buSzTx/>
              <a:buFont typeface="Trebuchet MS" pitchFamily="34" charset="0"/>
              <a:buChar char="−"/>
              <a:defRPr/>
            </a:pPr>
            <a:r>
              <a:rPr kumimoji="0" lang="en-US" altLang="zh-CN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Potential and newly signed agencies in smaller cities may not </a:t>
            </a:r>
            <a:r>
              <a:rPr kumimoji="0" lang="en-US" altLang="zh-CN" sz="1200" b="0" i="0" u="none" strike="noStrike" kern="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fully devote themselves to Ganji’s business development after seeing </a:t>
            </a:r>
            <a:r>
              <a:rPr lang="en-US" altLang="zh-CN" sz="1200" kern="0" smtClean="0">
                <a:ea typeface="Tahoma" panose="020b0604030504040204" pitchFamily="34" charset="0"/>
                <a:cs typeface="Tahoma" panose="020b0604030504040204" pitchFamily="34" charset="0"/>
              </a:rPr>
              <a:t>others’ </a:t>
            </a:r>
            <a:r>
              <a:rPr kumimoji="0" lang="en-US" altLang="zh-CN" sz="1200" b="0" i="0" u="none" strike="noStrike" kern="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Tahoma" panose="020b0604030504040204" pitchFamily="34" charset="0"/>
                <a:cs typeface="Tahoma" panose="020b0604030504040204" pitchFamily="34" charset="0"/>
              </a:rPr>
              <a:t>sizable distribution agreements being revoked.</a:t>
            </a:r>
            <a:endParaRPr kumimoji="0" lang="zh-CN" altLang="en-US" sz="1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Tahoma" panose="020b0604030504040204" pitchFamily="34" charset="0"/>
            </a:endParaRPr>
          </a:p>
        </p:txBody>
      </p:sp>
      <p:sp>
        <p:nvSpPr>
          <p:cNvPr id="184" name="Isosceles Triangle 183"/>
          <p:cNvSpPr/>
          <p:nvPr/>
        </p:nvSpPr>
        <p:spPr bwMode="auto">
          <a:xfrm rot="5400000">
            <a:off x="4427686" y="3396385"/>
            <a:ext cx="4140000" cy="316800"/>
          </a:xfrm>
          <a:prstGeom prst="triangle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185" name="Isosceles Triangle 184"/>
          <p:cNvSpPr/>
          <p:nvPr/>
        </p:nvSpPr>
        <p:spPr bwMode="auto">
          <a:xfrm rot="16200000" flipH="1">
            <a:off x="4817023" y="3396385"/>
            <a:ext cx="4140000" cy="316800"/>
          </a:xfrm>
          <a:prstGeom prst="triangle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186" name="Left Brace 185"/>
          <p:cNvSpPr/>
          <p:nvPr/>
        </p:nvSpPr>
        <p:spPr bwMode="auto">
          <a:xfrm rot="16200000">
            <a:off x="2061211" y="2336800"/>
            <a:ext cx="152399" cy="3101339"/>
          </a:xfrm>
          <a:prstGeom prst="leftBrac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187" name="Left Brace 186"/>
          <p:cNvSpPr/>
          <p:nvPr/>
        </p:nvSpPr>
        <p:spPr bwMode="auto">
          <a:xfrm rot="16200000">
            <a:off x="4848226" y="2819400"/>
            <a:ext cx="152399" cy="2138400"/>
          </a:xfrm>
          <a:prstGeom prst="leftBrac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cs typeface="Tahoma" panose="020b0604030504040204" pitchFamily="34" charset="0"/>
            </a:endParaRPr>
          </a:p>
        </p:txBody>
      </p:sp>
      <p:sp>
        <p:nvSpPr>
          <p:cNvPr id="188" name="Content Placeholder 2"/>
          <p:cNvSpPr txBox="1"/>
          <p:nvPr/>
        </p:nvSpPr>
        <p:spPr bwMode="auto">
          <a:xfrm>
            <a:off x="1341120" y="4040188"/>
            <a:ext cx="15444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Direct sales</a:t>
            </a:r>
            <a:endParaRPr lang="en-US" altLang="zh-CN" sz="1100" kern="0" noProof="0" smtClean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9" name="Content Placeholder 2"/>
          <p:cNvSpPr txBox="1"/>
          <p:nvPr/>
        </p:nvSpPr>
        <p:spPr bwMode="auto">
          <a:xfrm>
            <a:off x="4152583" y="4040188"/>
            <a:ext cx="15444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charset="-122"/>
                <a:cs typeface="+mn-cs"/>
              </a:defRPr>
            </a:lvl9pPr>
          </a:lstStyle>
          <a:p>
            <a:pPr algn="ctr" fontAlgn="base">
              <a:spcBef>
                <a:spcPts val="400"/>
              </a:spcBef>
              <a:spcAft>
                <a:spcPct val="0"/>
              </a:spcAft>
              <a:buSzPct val="90000"/>
            </a:pPr>
            <a:r>
              <a:rPr lang="en-US" altLang="zh-CN" sz="1100" b="1" smtClean="0">
                <a:solidFill>
                  <a:schemeClr val="accent1"/>
                </a:solidFill>
                <a:ea typeface="Tahoma" panose="020b0604030504040204" pitchFamily="34" charset="0"/>
                <a:cs typeface="Tahoma" panose="020b0604030504040204" pitchFamily="34" charset="0"/>
              </a:rPr>
              <a:t>Agencies</a:t>
            </a:r>
            <a:endParaRPr lang="en-US" altLang="zh-CN" sz="1100" kern="0" noProof="0" smtClean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2" name="Content Placeholder 2"/>
          <p:cNvSpPr>
            <a:spLocks noGrp="1"/>
          </p:cNvSpPr>
          <p:nvPr>
            <p:ph idx="1"/>
          </p:nvPr>
        </p:nvSpPr>
        <p:spPr>
          <a:xfrm>
            <a:off x="152400" y="4497388"/>
            <a:ext cx="6118860" cy="1524000"/>
          </a:xfrm>
          <a:ln>
            <a:solidFill>
              <a:schemeClr val="accent1"/>
            </a:solidFill>
          </a:ln>
        </p:spPr>
        <p:txBody>
          <a:bodyPr lIns="108000" tIns="108000" rIns="36000" anchor="ctr">
            <a:normAutofit/>
          </a:bodyPr>
          <a:lstStyle/>
          <a:p>
            <a:pPr>
              <a:buClr>
                <a:srgbClr val="E97722"/>
              </a:buClr>
            </a:pPr>
            <a:r>
              <a:rPr lang="en-US" altLang="zh-CN" b="1" smtClean="0">
                <a:ea typeface="Tahoma" panose="020b0604030504040204" pitchFamily="34" charset="0"/>
              </a:rPr>
              <a:t>Also, in introducing the O2O model, Ganji needs to improve cooperation with offline merchants to manage service standards.</a:t>
            </a:r>
          </a:p>
          <a:p>
            <a:pPr lvl="1">
              <a:buClr>
                <a:srgbClr val="E97722"/>
              </a:buClr>
              <a:buFont typeface="Trebuchet MS" pitchFamily="34" charset="0"/>
              <a:buChar char="−"/>
            </a:pPr>
            <a:r>
              <a:rPr lang="en-US" altLang="zh-CN" smtClean="0">
                <a:ea typeface="Tahoma" panose="020b0604030504040204" pitchFamily="34" charset="0"/>
              </a:rPr>
              <a:t>Distributors usually lack the incentive to collaborate closely with local merchants.</a:t>
            </a:r>
          </a:p>
          <a:p>
            <a:pPr lvl="1">
              <a:buClr>
                <a:srgbClr val="E97722"/>
              </a:buClr>
              <a:buFont typeface="Trebuchet MS" pitchFamily="34" charset="0"/>
              <a:buChar char="−"/>
            </a:pPr>
            <a:r>
              <a:rPr lang="en-US" altLang="zh-CN" smtClean="0">
                <a:ea typeface="Tahoma" panose="020b0604030504040204" pitchFamily="34" charset="0"/>
              </a:rPr>
              <a:t>Distributors also lack the capability to develop O2O products and advise merchants on operations.</a:t>
            </a:r>
            <a:endParaRPr lang="zh-CN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CCDC-F88B-44BB-96B4-416A9533012A}" type="slidenum">
              <a:rPr lang="zh-CN" altLang="en-US" smtClean="0"/>
              <a:t>19</a:t>
            </a:fld>
            <a:endParaRPr lang="zh-CN" altLang="en-US"/>
          </a:p>
        </p:txBody>
      </p:sp>
      <p:sp>
        <p:nvSpPr>
          <p:cNvPr id="35" name="Oval 34"/>
          <p:cNvSpPr/>
          <p:nvPr/>
        </p:nvSpPr>
        <p:spPr>
          <a:xfrm>
            <a:off x="132656" y="692720"/>
            <a:ext cx="216000" cy="216000"/>
          </a:xfrm>
          <a:prstGeom prst="ellipse">
            <a:avLst/>
          </a:prstGeom>
          <a:solidFill>
            <a:schemeClr val="bg1"/>
          </a:solidFill>
          <a:ln>
            <a:solidFill>
              <a:srgbClr val="E97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anose="020b0604030504040204" pitchFamily="34" charset="0"/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0070C0"/>
                </a:solidFill>
              </a:rPr>
              <a:t>3</a:t>
            </a:r>
            <a:endParaRPr lang="zh-CN" altLang="en-US" b="1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322943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7884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https://d.book118.com/218043061052006027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Bh75YF_Hbka4WAi7lFuKaw"/>
</p:tagLst>
</file>

<file path=ppt/tags/tag4.xml><?xml version="1.0" encoding="utf-8"?>
<p:tagLst xmlns:p="http://schemas.openxmlformats.org/presentationml/2006/main">
  <p:tag name="THINKCELLSHAPEDONOTDELETE" val="tmWCsmHZtL0SXrFzGWyiHAA"/>
</p:tagLst>
</file>

<file path=ppt/tags/tag5.xml><?xml version="1.0" encoding="utf-8"?>
<p:tagLst xmlns:p="http://schemas.openxmlformats.org/presentationml/2006/main">
  <p:tag name="THINKCELLSHAPEDONOTDELETE" val="t57vdXlW6Yky8FogP18CgXA"/>
</p:tagLst>
</file>

<file path=ppt/tags/tag6.xml><?xml version="1.0" encoding="utf-8"?>
<p:tagLst xmlns:p="http://schemas.openxmlformats.org/presentationml/2006/main">
  <p:tag name="THINKCELLSHAPEDONOTDELETE" val="t2cGiMR_hWkWMxPGN7fzu0w"/>
</p:tagLst>
</file>

<file path=ppt/tags/tag7.xml><?xml version="1.0" encoding="utf-8"?>
<p:tagLst xmlns:p="http://schemas.openxmlformats.org/presentationml/2006/main">
  <p:tag name="THINKCELLSHAPEDONOTDELETE" val="tGc8Mcx3peU6OCGGalz6gjA"/>
</p:tagLst>
</file>

<file path=ppt/tags/tag8.xml><?xml version="1.0" encoding="utf-8"?>
<p:tagLst xmlns:p="http://schemas.openxmlformats.org/presentationml/2006/main">
  <p:tag name="THINKCELLSHAPEDONOTDELETE" val="tAyWEjPdbJkCeKDH1cqMbig"/>
</p:tagLst>
</file>

<file path=ppt/tags/tag9.xml><?xml version="1.0" encoding="utf-8"?>
<p:tagLst xmlns:p="http://schemas.openxmlformats.org/presentationml/2006/main">
  <p:tag name="THINKCELLSHAPEDONOTDELETE" val="th3EZmyozBUeoVPBOUvQPrQ"/>
</p:tagLst>
</file>

<file path=ppt/tags/tag10.xml><?xml version="1.0" encoding="utf-8"?>
<p:tagLst xmlns:p="http://schemas.openxmlformats.org/presentationml/2006/main">
  <p:tag name="THINKCELLSHAPEDONOTDELETE" val="tcm3iM29XxEWqnuMa4BcEgA"/>
</p:tagLst>
</file>

<file path=ppt/tags/tag11.xml><?xml version="1.0" encoding="utf-8"?>
<p:tagLst xmlns:p="http://schemas.openxmlformats.org/presentationml/2006/main">
  <p:tag name="THINKCELLSHAPEDONOTDELETE" val="tBWiQLKhuf0e6HSDpST0stQ"/>
</p:tagLst>
</file>

<file path=ppt/tags/tag12.xml><?xml version="1.0" encoding="utf-8"?>
<p:tagLst xmlns:p="http://schemas.openxmlformats.org/presentationml/2006/main">
  <p:tag name="THINKCELLSHAPEDONOTDELETE" val="t06W_ZRdhaUK2yOopETEwsw"/>
</p:tagLst>
</file>

<file path=ppt/tags/tag13.xml><?xml version="1.0" encoding="utf-8"?>
<p:tagLst xmlns:p="http://schemas.openxmlformats.org/presentationml/2006/main">
  <p:tag name="THINKCELLSHAPEDONOTDELETE" val="tc9Uf7jlxTki2nOijJzleSw"/>
</p:tagLst>
</file>

<file path=ppt/tags/tag14.xml><?xml version="1.0" encoding="utf-8"?>
<p:tagLst xmlns:p="http://schemas.openxmlformats.org/presentationml/2006/main">
  <p:tag name="THINKCELLSHAPEDONOTDELETE" val="tHY2QEX_yzUygBxE3_naHEA"/>
</p:tagLst>
</file>

<file path=ppt/tags/tag15.xml><?xml version="1.0" encoding="utf-8"?>
<p:tagLst xmlns:p="http://schemas.openxmlformats.org/presentationml/2006/main">
  <p:tag name="THINKCELLSHAPEDONOTDELETE" val="tzf_wanuKGkCfnG2Zf.dOHw"/>
</p:tagLst>
</file>

<file path=ppt/tags/tag16.xml><?xml version="1.0" encoding="utf-8"?>
<p:tagLst xmlns:p="http://schemas.openxmlformats.org/presentationml/2006/main">
  <p:tag name="THINKCELLSHAPEDONOTDELETE" val="t7HS344Z50Uq1G.SSAe9Olg"/>
</p:tagLst>
</file>

<file path=ppt/tags/tag17.xml><?xml version="1.0" encoding="utf-8"?>
<p:tagLst xmlns:p="http://schemas.openxmlformats.org/presentationml/2006/main">
  <p:tag name="THINKCELLSHAPEDONOTDELETE" val="tt.Z_feB7.UqPszycIsf4JQ"/>
</p:tagLst>
</file>

<file path=ppt/tags/tag18.xml><?xml version="1.0" encoding="utf-8"?>
<p:tagLst xmlns:p="http://schemas.openxmlformats.org/presentationml/2006/main">
  <p:tag name="THINKCELLSHAPEDONOTDELETE" val="t04055rLFcEeVyIcIYN9fCw"/>
</p:tagLst>
</file>

<file path=ppt/tags/tag19.xml><?xml version="1.0" encoding="utf-8"?>
<p:tagLst xmlns:p="http://schemas.openxmlformats.org/presentationml/2006/main">
  <p:tag name="THINKCELLSHAPEDONOTDELETE" val="t489yL5Hxx0a3AFF_dbA6Ig"/>
</p:tagLst>
</file>

<file path=ppt/tags/tag20.xml><?xml version="1.0" encoding="utf-8"?>
<p:tagLst xmlns:p="http://schemas.openxmlformats.org/presentationml/2006/main">
  <p:tag name="THINKCELLSHAPEDONOTDELETE" val="t4HpDXXVdwESHR9yxqJvugQ"/>
</p:tagLst>
</file>

<file path=ppt/tags/tag21.xml><?xml version="1.0" encoding="utf-8"?>
<p:tagLst xmlns:p="http://schemas.openxmlformats.org/presentationml/2006/main">
  <p:tag name="THINKCELLSHAPEDONOTDELETE" val="t0FSB1HuYd0OdwR6qDnaI0g"/>
</p:tagLst>
</file>

<file path=ppt/tags/tag22.xml><?xml version="1.0" encoding="utf-8"?>
<p:tagLst xmlns:p="http://schemas.openxmlformats.org/presentationml/2006/main">
  <p:tag name="THINKCELLSHAPEDONOTDELETE" val="ttuiyPIl38ki4OaTuhgbMbg"/>
</p:tagLst>
</file>

<file path=ppt/tags/tag23.xml><?xml version="1.0" encoding="utf-8"?>
<p:tagLst xmlns:p="http://schemas.openxmlformats.org/presentationml/2006/main">
  <p:tag name="THINKCELLSHAPEDONOTDELETE" val="tp8tE7Fh2f0yLeRi3tJ2ykA"/>
</p:tagLst>
</file>

<file path=ppt/tags/tag24.xml><?xml version="1.0" encoding="utf-8"?>
<p:tagLst xmlns:p="http://schemas.openxmlformats.org/presentationml/2006/main">
  <p:tag name="THINKCELLSHAPEDONOTDELETE" val="tJQnjjHUEqUi4fR4GQDv0NQ"/>
</p:tagLst>
</file>

<file path=ppt/tags/tag25.xml><?xml version="1.0" encoding="utf-8"?>
<p:tagLst xmlns:p="http://schemas.openxmlformats.org/presentationml/2006/main">
  <p:tag name="THINKCELLSHAPEDONOTDELETE" val="tv88je1wwg0C8QXDKpVtIiw"/>
</p:tagLst>
</file>

<file path=ppt/tags/tag26.xml><?xml version="1.0" encoding="utf-8"?>
<p:tagLst xmlns:p="http://schemas.openxmlformats.org/presentationml/2006/main">
  <p:tag name="THINKCELLSHAPEDONOTDELETE" val="tJPQ9S6r6z0.Dgjl.JSN_Nw"/>
</p:tagLst>
</file>

<file path=ppt/tags/tag27.xml><?xml version="1.0" encoding="utf-8"?>
<p:tagLst xmlns:p="http://schemas.openxmlformats.org/presentationml/2006/main">
  <p:tag name="THINKCELLSHAPEDONOTDELETE" val="tYFyzykbdgEWLK_sPtm1Qhw"/>
</p:tagLst>
</file>

<file path=ppt/tags/tag28.xml><?xml version="1.0" encoding="utf-8"?>
<p:tagLst xmlns:p="http://schemas.openxmlformats.org/presentationml/2006/main">
  <p:tag name="THINKCELLSHAPEDONOTDELETE" val="tR6H0BO5IJUii12yK_A_eoA"/>
</p:tagLst>
</file>

<file path=ppt/tags/tag29.xml><?xml version="1.0" encoding="utf-8"?>
<p:tagLst xmlns:p="http://schemas.openxmlformats.org/presentationml/2006/main">
  <p:tag name="THINKCELLSHAPEDONOTDELETE" val="t5Nf0A840tE2rnaEWXHI2mw"/>
</p:tagLst>
</file>

<file path=ppt/tags/tag30.xml><?xml version="1.0" encoding="utf-8"?>
<p:tagLst xmlns:p="http://schemas.openxmlformats.org/presentationml/2006/main">
  <p:tag name="THINKCELLSHAPEDONOTDELETE" val="tvUdi3RgQYEiKmhicS8FEoQ"/>
</p:tagLst>
</file>

<file path=ppt/tags/tag31.xml><?xml version="1.0" encoding="utf-8"?>
<p:tagLst xmlns:p="http://schemas.openxmlformats.org/presentationml/2006/main">
  <p:tag name="THINKCELLSHAPEDONOTDELETE" val="tnhkTin6RQ0GpfuIBXW_WlQ"/>
</p:tagLst>
</file>

<file path=ppt/tags/tag32.xml><?xml version="1.0" encoding="utf-8"?>
<p:tagLst xmlns:p="http://schemas.openxmlformats.org/presentationml/2006/main">
  <p:tag name="THINKCELLSHAPEDONOTDELETE" val="tvrD8_T3y3EmACtxaHd1ImQ"/>
</p:tagLst>
</file>

<file path=ppt/tags/tag33.xml><?xml version="1.0" encoding="utf-8"?>
<p:tagLst xmlns:p="http://schemas.openxmlformats.org/presentationml/2006/main">
  <p:tag name="THINKCELLSHAPEDONOTDELETE" val="thinkcellActiveDocDoNotDelete"/>
</p:tagLst>
</file>

<file path=ppt/tags/tag34.xml><?xml version="1.0" encoding="utf-8"?>
<p:tagLst xmlns:p="http://schemas.openxmlformats.org/presentationml/2006/main">
  <p:tag name="THINKCELLSHAPEDONOTDELETE" val="thinkcellActiveDocDoNotDelete"/>
</p:tagLst>
</file>

<file path=ppt/tags/tag35.xml><?xml version="1.0" encoding="utf-8"?>
<p:tagLst xmlns:p="http://schemas.openxmlformats.org/presentationml/2006/main">
  <p:tag name="THINKCELLSHAPEDONOTDELETE" val="tjmTEgQiY00q93nZHibtGzw"/>
</p:tagLst>
</file>

<file path=ppt/tags/tag36.xml><?xml version="1.0" encoding="utf-8"?>
<p:tagLst xmlns:p="http://schemas.openxmlformats.org/presentationml/2006/main">
  <p:tag name="THINKCELLSHAPEDONOTDELETE" val="t8fQ9qeJSZk2Gqy9FyZZyAg"/>
</p:tagLst>
</file>

<file path=ppt/tags/tag37.xml><?xml version="1.0" encoding="utf-8"?>
<p:tagLst xmlns:p="http://schemas.openxmlformats.org/presentationml/2006/main">
  <p:tag name="THINKCELLSHAPEDONOTDELETE" val="tBEQwVvNeUUClb5SFBkgDgQ"/>
</p:tagLst>
</file>

<file path=ppt/tags/tag38.xml><?xml version="1.0" encoding="utf-8"?>
<p:tagLst xmlns:p="http://schemas.openxmlformats.org/presentationml/2006/main">
  <p:tag name="THINKCELLSHAPEDONOTDELETE" val="tmJM9ab83jECPg5.ejA8mIA"/>
</p:tagLst>
</file>

<file path=ppt/tags/tag39.xml><?xml version="1.0" encoding="utf-8"?>
<p:tagLst xmlns:p="http://schemas.openxmlformats.org/presentationml/2006/main">
  <p:tag name="THINKCELLSHAPEDONOTDELETE" val="tAJqBp5R2YUOYQEWyUkad7A"/>
</p:tagLst>
</file>

<file path=ppt/tags/tag40.xml><?xml version="1.0" encoding="utf-8"?>
<p:tagLst xmlns:p="http://schemas.openxmlformats.org/presentationml/2006/main">
  <p:tag name="THINKCELLSHAPEDONOTDELETE" val="tIxwDHBUWIEqLWntS.U.ONA"/>
</p:tagLst>
</file>

<file path=ppt/tags/tag41.xml><?xml version="1.0" encoding="utf-8"?>
<p:tagLst xmlns:p="http://schemas.openxmlformats.org/presentationml/2006/main">
  <p:tag name="THINKCELLSHAPEDONOTDELETE" val="tLK_EzT0YKkiSszcrt.rTGg"/>
</p:tagLst>
</file>

<file path=ppt/tags/tag42.xml><?xml version="1.0" encoding="utf-8"?>
<p:tagLst xmlns:p="http://schemas.openxmlformats.org/presentationml/2006/main">
  <p:tag name="THINKCELLSHAPEDONOTDELETE" val="tu2_6MHrimkKDINPwMgDZag"/>
</p:tagLst>
</file>

<file path=ppt/tags/tag43.xml><?xml version="1.0" encoding="utf-8"?>
<p:tagLst xmlns:p="http://schemas.openxmlformats.org/presentationml/2006/main">
  <p:tag name="THINKCELLSHAPEDONOTDELETE" val="tNAmMTVNtgkG5N04RToNcAg"/>
</p:tagLst>
</file>

<file path=ppt/tags/tag44.xml><?xml version="1.0" encoding="utf-8"?>
<p:tagLst xmlns:p="http://schemas.openxmlformats.org/presentationml/2006/main">
  <p:tag name="THINKCELLSHAPEDONOTDELETE" val="tSiiwUjFJwE.MlFENlw_8Tg"/>
</p:tagLst>
</file>

<file path=ppt/tags/tag45.xml><?xml version="1.0" encoding="utf-8"?>
<p:tagLst xmlns:p="http://schemas.openxmlformats.org/presentationml/2006/main">
  <p:tag name="THINKCELLSHAPEDONOTDELETE" val="tg4xZ_DGNmka86f7Vfxll6w"/>
</p:tagLst>
</file>

<file path=ppt/tags/tag46.xml><?xml version="1.0" encoding="utf-8"?>
<p:tagLst xmlns:p="http://schemas.openxmlformats.org/presentationml/2006/main">
  <p:tag name="THINKCELLSHAPEDONOTDELETE" val="tIs8c9D3FbU2KTu.DhdC5TQ"/>
</p:tagLst>
</file>

<file path=ppt/tags/tag47.xml><?xml version="1.0" encoding="utf-8"?>
<p:tagLst xmlns:p="http://schemas.openxmlformats.org/presentationml/2006/main">
  <p:tag name="THINKCELLSHAPEDONOTDELETE" val="th6JjSY6lxk2tYWvBObS7ug"/>
</p:tagLst>
</file>

<file path=ppt/tags/tag48.xml><?xml version="1.0" encoding="utf-8"?>
<p:tagLst xmlns:p="http://schemas.openxmlformats.org/presentationml/2006/main">
  <p:tag name="THINKCELLSHAPEDONOTDELETE" val="ta18LLTBIDk6wiP3lfYLumA"/>
</p:tagLst>
</file>

<file path=ppt/tags/tag49.xml><?xml version="1.0" encoding="utf-8"?>
<p:tagLst xmlns:p="http://schemas.openxmlformats.org/presentationml/2006/main">
  <p:tag name="THINKCELLSHAPEDONOTDELETE" val="tN83YuCtKuESIQl5p32Itjg"/>
</p:tagLst>
</file>

<file path=ppt/tags/tag50.xml><?xml version="1.0" encoding="utf-8"?>
<p:tagLst xmlns:p="http://schemas.openxmlformats.org/presentationml/2006/main">
  <p:tag name="THINKCELLSHAPEDONOTDELETE" val="tsBUTGVhd4UGYIKrCQgWUTw"/>
</p:tagLst>
</file>

<file path=ppt/tags/tag51.xml><?xml version="1.0" encoding="utf-8"?>
<p:tagLst xmlns:p="http://schemas.openxmlformats.org/presentationml/2006/main">
  <p:tag name="THINKCELLSHAPEDONOTDELETE" val="tfWE70XBVC0a1I1tcFM6QBA"/>
</p:tagLst>
</file>

<file path=ppt/tags/tag52.xml><?xml version="1.0" encoding="utf-8"?>
<p:tagLst xmlns:p="http://schemas.openxmlformats.org/presentationml/2006/main">
  <p:tag name="THINKCELLSHAPEDONOTDELETE" val="tvk7mNv6fzEqTXklAVnDkeQ"/>
</p:tagLst>
</file>

<file path=ppt/tags/tag53.xml><?xml version="1.0" encoding="utf-8"?>
<p:tagLst xmlns:p="http://schemas.openxmlformats.org/presentationml/2006/main">
  <p:tag name="THINKCELLSHAPEDONOTDELETE" val="thinkcellActiveDocDoNotDelete"/>
</p:tagLst>
</file>

<file path=ppt/tags/tag54.xml><?xml version="1.0" encoding="utf-8"?>
<p:tagLst xmlns:p="http://schemas.openxmlformats.org/presentationml/2006/main">
  <p:tag name="THINKCELLSHAPEDONOTDELETE" val="tIlwabyf9Qk2DvoBybM2qAA"/>
</p:tagLst>
</file>

<file path=ppt/tags/tag55.xml><?xml version="1.0" encoding="utf-8"?>
<p:tagLst xmlns:p="http://schemas.openxmlformats.org/presentationml/2006/main">
  <p:tag name="THINKCELLSHAPEDONOTDELETE" val="tVU4l_vGYq0ujSfEY9zgb9A"/>
</p:tagLst>
</file>

<file path=ppt/tags/tag56.xml><?xml version="1.0" encoding="utf-8"?>
<p:tagLst xmlns:p="http://schemas.openxmlformats.org/presentationml/2006/main">
  <p:tag name="THINKCELLSHAPEDONOTDELETE" val="tkzjzavHm30CrqCyx92vBqQ"/>
</p:tagLst>
</file>

<file path=ppt/tags/tag57.xml><?xml version="1.0" encoding="utf-8"?>
<p:tagLst xmlns:p="http://schemas.openxmlformats.org/presentationml/2006/main">
  <p:tag name="THINKCELLSHAPEDONOTDELETE" val="tnSnASrnM9EO_jm_fCJZvbA"/>
</p:tagLst>
</file>

<file path=ppt/tags/tag58.xml><?xml version="1.0" encoding="utf-8"?>
<p:tagLst xmlns:p="http://schemas.openxmlformats.org/presentationml/2006/main">
  <p:tag name="THINKCELLSHAPEDONOTDELETE" val="tC._QPuzAPUieNtzlsZfN1Q"/>
</p:tagLst>
</file>

<file path=ppt/tags/tag59.xml><?xml version="1.0" encoding="utf-8"?>
<p:tagLst xmlns:p="http://schemas.openxmlformats.org/presentationml/2006/main">
  <p:tag name="THINKCELLSHAPEDONOTDELETE" val="tNyVn5HEfhUmQdZoXkz3.bA"/>
</p:tagLst>
</file>

<file path=ppt/tags/tag60.xml><?xml version="1.0" encoding="utf-8"?>
<p:tagLst xmlns:p="http://schemas.openxmlformats.org/presentationml/2006/main">
  <p:tag name="THINKCELLSHAPEDONOTDELETE" val="tT5gna_Ps4Eurrw3dWo9Amg"/>
</p:tagLst>
</file>

<file path=ppt/tags/tag61.xml><?xml version="1.0" encoding="utf-8"?>
<p:tagLst xmlns:p="http://schemas.openxmlformats.org/presentationml/2006/main">
  <p:tag name="THINKCELLSHAPEDONOTDELETE" val="t46BiRgAS7Uqq7n8.SGU87A"/>
</p:tagLst>
</file>

<file path=ppt/tags/tag62.xml><?xml version="1.0" encoding="utf-8"?>
<p:tagLst xmlns:p="http://schemas.openxmlformats.org/presentationml/2006/main">
  <p:tag name="THINKCELLSHAPEDONOTDELETE" val="t1TXmVABs_k.NRwFMyc8yhQ"/>
</p:tagLst>
</file>

<file path=ppt/tags/tag63.xml><?xml version="1.0" encoding="utf-8"?>
<p:tagLst xmlns:p="http://schemas.openxmlformats.org/presentationml/2006/main">
  <p:tag name="THINKCELLSHAPEDONOTDELETE" val="tAYYhoUFwd0S04A.BYFuzzA"/>
</p:tagLst>
</file>

<file path=ppt/tags/tag64.xml><?xml version="1.0" encoding="utf-8"?>
<p:tagLst xmlns:p="http://schemas.openxmlformats.org/presentationml/2006/main">
  <p:tag name="THINKCELLSHAPEDONOTDELETE" val="tV8hvKWL53EqRJlItkSKefw"/>
</p:tagLst>
</file>

<file path=ppt/tags/tag65.xml><?xml version="1.0" encoding="utf-8"?>
<p:tagLst xmlns:p="http://schemas.openxmlformats.org/presentationml/2006/main">
  <p:tag name="THINKCELLSHAPEDONOTDELETE" val="tJeePLBdYxUW2GQGiN7zTXg"/>
</p:tagLst>
</file>

<file path=ppt/tags/tag66.xml><?xml version="1.0" encoding="utf-8"?>
<p:tagLst xmlns:p="http://schemas.openxmlformats.org/presentationml/2006/main">
  <p:tag name="THINKCELLSHAPEDONOTDELETE" val="t2tWOvojiYke6Wg_llAxA_w"/>
</p:tagLst>
</file>

<file path=ppt/tags/tag67.xml><?xml version="1.0" encoding="utf-8"?>
<p:tagLst xmlns:p="http://schemas.openxmlformats.org/presentationml/2006/main">
  <p:tag name="THINKCELLSHAPEDONOTDELETE" val="tM6.hKwITuEO7Ygg9WL63Yw"/>
</p:tagLst>
</file>

<file path=ppt/tags/tag68.xml><?xml version="1.0" encoding="utf-8"?>
<p:tagLst xmlns:p="http://schemas.openxmlformats.org/presentationml/2006/main">
  <p:tag name="THINKCELLSHAPEDONOTDELETE" val="tAP.oVRI4Ck6h3UtSG.GUSA"/>
</p:tagLst>
</file>

<file path=ppt/tags/tag69.xml><?xml version="1.0" encoding="utf-8"?>
<p:tagLst xmlns:p="http://schemas.openxmlformats.org/presentationml/2006/main">
  <p:tag name="THINKCELLSHAPEDONOTDELETE" val="t7lr9ZtBnDE.8Vq8YLw8G5g"/>
</p:tagLst>
</file>

<file path=ppt/tags/tag70.xml><?xml version="1.0" encoding="utf-8"?>
<p:tagLst xmlns:p="http://schemas.openxmlformats.org/presentationml/2006/main">
  <p:tag name="THINKCELLSHAPEDONOTDELETE" val="t3DKrmv6INUi8yWcr.op24g"/>
</p:tagLst>
</file>

<file path=ppt/tags/tag71.xml><?xml version="1.0" encoding="utf-8"?>
<p:tagLst xmlns:p="http://schemas.openxmlformats.org/presentationml/2006/main">
  <p:tag name="THINKCELLSHAPEDONOTDELETE" val="tpIiCAxV4b0SmQcTWBRnWCg"/>
</p:tagLst>
</file>

<file path=ppt/tags/tag72.xml><?xml version="1.0" encoding="utf-8"?>
<p:tagLst xmlns:p="http://schemas.openxmlformats.org/presentationml/2006/main">
  <p:tag name="THINKCELLSHAPEDONOTDELETE" val="tV.UTBUR7MkC.PuDAzZrg1A"/>
</p:tagLst>
</file>

<file path=ppt/tags/tag73.xml><?xml version="1.0" encoding="utf-8"?>
<p:tagLst xmlns:p="http://schemas.openxmlformats.org/presentationml/2006/main">
  <p:tag name="THINKCELLSHAPEDONOTDELETE" val="tNdc4d3nt10iRm8DbkXaqng"/>
</p:tagLst>
</file>

<file path=ppt/tags/tag74.xml><?xml version="1.0" encoding="utf-8"?>
<p:tagLst xmlns:p="http://schemas.openxmlformats.org/presentationml/2006/main">
  <p:tag name="THINKCELLSHAPEDONOTDELETE" val="ttoIOJlswtkGAuC7aKvANUw"/>
</p:tagLst>
</file>

<file path=ppt/tags/tag75.xml><?xml version="1.0" encoding="utf-8"?>
<p:tagLst xmlns:p="http://schemas.openxmlformats.org/presentationml/2006/main">
  <p:tag name="THINKCELLSHAPEDONOTDELETE" val="tdkNkxIO9fEil.TkWzeKIxQ"/>
</p:tagLst>
</file>

<file path=ppt/tags/tag76.xml><?xml version="1.0" encoding="utf-8"?>
<p:tagLst xmlns:p="http://schemas.openxmlformats.org/presentationml/2006/main">
  <p:tag name="THINKCELLSHAPEDONOTDELETE" val="tmLCaHBhkVEKFUuRrLvHW9A"/>
</p:tagLst>
</file>

<file path=ppt/tags/tag77.xml><?xml version="1.0" encoding="utf-8"?>
<p:tagLst xmlns:p="http://schemas.openxmlformats.org/presentationml/2006/main">
  <p:tag name="THINKCELLSHAPEDONOTDELETE" val="tQAWk5W3SAk2BvVdRHiTFrw"/>
</p:tagLst>
</file>

<file path=ppt/tags/tag78.xml><?xml version="1.0" encoding="utf-8"?>
<p:tagLst xmlns:p="http://schemas.openxmlformats.org/presentationml/2006/main">
  <p:tag name="THINKCELLSHAPEDONOTDELETE" val="tYlyD1vUQbUioO1dEyMT.fg"/>
</p:tagLst>
</file>

<file path=ppt/tags/tag79.xml><?xml version="1.0" encoding="utf-8"?>
<p:tagLst xmlns:p="http://schemas.openxmlformats.org/presentationml/2006/main">
  <p:tag name="THINKCELLSHAPEDONOTDELETE" val="t9KePVyIHK0ijE7vaS29nwg"/>
</p:tagLst>
</file>

<file path=ppt/tags/tag80.xml><?xml version="1.0" encoding="utf-8"?>
<p:tagLst xmlns:p="http://schemas.openxmlformats.org/presentationml/2006/main">
  <p:tag name="THINKCELLSHAPEDONOTDELETE" val="tcDAC4iZmEEGlpJ8Ms044fg"/>
</p:tagLst>
</file>

<file path=ppt/tags/tag81.xml><?xml version="1.0" encoding="utf-8"?>
<p:tagLst xmlns:p="http://schemas.openxmlformats.org/presentationml/2006/main">
  <p:tag name="THINKCELLSHAPEDONOTDELETE" val="tuXjEk8NY.0SA2vcg8V2RbQ"/>
</p:tagLst>
</file>

<file path=ppt/tags/tag82.xml><?xml version="1.0" encoding="utf-8"?>
<p:tagLst xmlns:p="http://schemas.openxmlformats.org/presentationml/2006/main">
  <p:tag name="THINKCELLSHAPEDONOTDELETE" val="thinkcellActiveDocDoNotDelete"/>
</p:tagLst>
</file>

<file path=ppt/tags/tag83.xml><?xml version="1.0" encoding="utf-8"?>
<p:tagLst xmlns:p="http://schemas.openxmlformats.org/presentationml/2006/main">
  <p:tag name="THINKCELLSHAPEDONOTDELETE" val="tJGqz4Rr8gE68CHo3sDYw2A"/>
</p:tagLst>
</file>

<file path=ppt/tags/tag84.xml><?xml version="1.0" encoding="utf-8"?>
<p:tagLst xmlns:p="http://schemas.openxmlformats.org/presentationml/2006/main">
  <p:tag name="THINKCELLSHAPEDONOTDELETE" val="tW4Cu_z_QFEKp2gFD1KRtww"/>
</p:tagLst>
</file>

<file path=ppt/tags/tag85.xml><?xml version="1.0" encoding="utf-8"?>
<p:tagLst xmlns:p="http://schemas.openxmlformats.org/presentationml/2006/main">
  <p:tag name="THINKCELLSHAPEDONOTDELETE" val="t6eOmYQwFp06CiCuaKDPdsA"/>
</p:tagLst>
</file>

<file path=ppt/tags/tag86.xml><?xml version="1.0" encoding="utf-8"?>
<p:tagLst xmlns:p="http://schemas.openxmlformats.org/presentationml/2006/main">
  <p:tag name="THINKCELLSHAPEDONOTDELETE" val="tUE_ah3LOGEiB2p_b9C9y5w"/>
</p:tagLst>
</file>

<file path=ppt/tags/tag87.xml><?xml version="1.0" encoding="utf-8"?>
<p:tagLst xmlns:p="http://schemas.openxmlformats.org/presentationml/2006/main">
  <p:tag name="THINKCELLSHAPEDONOTDELETE" val="tl4crE4.fJU.A4q8sHYN6Mw"/>
</p:tagLst>
</file>

<file path=ppt/tags/tag88.xml><?xml version="1.0" encoding="utf-8"?>
<p:tagLst xmlns:p="http://schemas.openxmlformats.org/presentationml/2006/main">
  <p:tag name="THINKCELLSHAPEDONOTDELETE" val="tJfClZVZ4Q0WXfWJaFUATRw"/>
</p:tagLst>
</file>

<file path=ppt/tags/tag89.xml><?xml version="1.0" encoding="utf-8"?>
<p:tagLst xmlns:p="http://schemas.openxmlformats.org/presentationml/2006/main">
  <p:tag name="THINKCELLSHAPEDONOTDELETE" val="tIczhVLf6CkCp8Vdh8I6NHQ"/>
</p:tagLst>
</file>

<file path=ppt/tags/tag90.xml><?xml version="1.0" encoding="utf-8"?>
<p:tagLst xmlns:p="http://schemas.openxmlformats.org/presentationml/2006/main">
  <p:tag name="THINKCELLSHAPEDONOTDELETE" val="tffZLMu9UKE.KGwRpaxTlUA"/>
</p:tagLst>
</file>

<file path=ppt/tags/tag91.xml><?xml version="1.0" encoding="utf-8"?>
<p:tagLst xmlns:p="http://schemas.openxmlformats.org/presentationml/2006/main">
  <p:tag name="THINKCELLSHAPEDONOTDELETE" val="toC5ewieNMUCT.sLGKaZ.Lw"/>
</p:tagLst>
</file>

<file path=ppt/tags/tag92.xml><?xml version="1.0" encoding="utf-8"?>
<p:tagLst xmlns:p="http://schemas.openxmlformats.org/presentationml/2006/main">
  <p:tag name="THINKCELLSHAPEDONOTDELETE" val="tva9pbBPENUKx04NXyVLWmg"/>
</p:tagLst>
</file>

<file path=ppt/tags/tag93.xml><?xml version="1.0" encoding="utf-8"?>
<p:tagLst xmlns:p="http://schemas.openxmlformats.org/presentationml/2006/main">
  <p:tag name="THINKCELLSHAPEDONOTDELETE" val="truAFOf0.lUCH4AjBuRi_VA"/>
</p:tagLst>
</file>

<file path=ppt/tags/tag94.xml><?xml version="1.0" encoding="utf-8"?>
<p:tagLst xmlns:p="http://schemas.openxmlformats.org/presentationml/2006/main">
  <p:tag name="THINKCELLSHAPEDONOTDELETE" val="tb2j.FxkMNESF_jDeD.LVnA"/>
</p:tagLst>
</file>

<file path=ppt/tags/tag95.xml><?xml version="1.0" encoding="utf-8"?>
<p:tagLst xmlns:p="http://schemas.openxmlformats.org/presentationml/2006/main">
  <p:tag name="THINKCELLSHAPEDONOTDELETE" val="tFSdZ2KyIL0qK3zQweXEm6w"/>
</p:tagLst>
</file>

<file path=ppt/tags/tag96.xml><?xml version="1.0" encoding="utf-8"?>
<p:tagLst xmlns:p="http://schemas.openxmlformats.org/presentationml/2006/main">
  <p:tag name="THINKCELLSHAPEDONOTDELETE" val="tfknGKol430K1nqGkjL4KbQ"/>
</p:tagLst>
</file>

<file path=ppt/tags/tag97.xml><?xml version="1.0" encoding="utf-8"?>
<p:tagLst xmlns:p="http://schemas.openxmlformats.org/presentationml/2006/main">
  <p:tag name="THINKCELLSHAPEDONOTDELETE" val="tQ4rL6PFBCUajrrlSOOrOxQ"/>
</p:tagLst>
</file>

<file path=ppt/tags/tag98.xml><?xml version="1.0" encoding="utf-8"?>
<p:tagLst xmlns:p="http://schemas.openxmlformats.org/presentationml/2006/main">
  <p:tag name="THINKCELLSHAPEDONOTDELETE" val="t7ynjTae.LUuc70w1yCusNg"/>
</p:tagLst>
</file>

<file path=ppt/tags/tag99.xml><?xml version="1.0" encoding="utf-8"?>
<p:tagLst xmlns:p="http://schemas.openxmlformats.org/presentationml/2006/main">
  <p:tag name="THINKCELLSHAPEDONOTDELETE" val="ta02P.4NUiUKx0jFIU86.bw"/>
</p:tagLst>
</file>

<file path=ppt/tags/tag100.xml><?xml version="1.0" encoding="utf-8"?>
<p:tagLst xmlns:p="http://schemas.openxmlformats.org/presentationml/2006/main">
  <p:tag name="THINKCELLSHAPEDONOTDELETE" val="tSIItkQ8viEiZyvp4DvwMtw"/>
</p:tagLst>
</file>

<file path=ppt/tags/tag101.xml><?xml version="1.0" encoding="utf-8"?>
<p:tagLst xmlns:p="http://schemas.openxmlformats.org/presentationml/2006/main">
  <p:tag name="THINKCELLSHAPEDONOTDELETE" val="tTaxIcOi4PU6ohSeXjI0fZw"/>
</p:tagLst>
</file>

<file path=ppt/tags/tag102.xml><?xml version="1.0" encoding="utf-8"?>
<p:tagLst xmlns:p="http://schemas.openxmlformats.org/presentationml/2006/main">
  <p:tag name="THINKCELLSHAPEDONOTDELETE" val="tgLW9TZC3AEWMc0k7P5ef1g"/>
</p:tagLst>
</file>

<file path=ppt/tags/tag103.xml><?xml version="1.0" encoding="utf-8"?>
<p:tagLst xmlns:p="http://schemas.openxmlformats.org/presentationml/2006/main">
  <p:tag name="THINKCELLSHAPEDONOTDELETE" val="txlxQIofVmkeiLn6zpq1Vcw"/>
</p:tagLst>
</file>

<file path=ppt/tags/tag104.xml><?xml version="1.0" encoding="utf-8"?>
<p:tagLst xmlns:p="http://schemas.openxmlformats.org/presentationml/2006/main">
  <p:tag name="THINKCELLSHAPEDONOTDELETE" val="tdFez0OdQcEGoyhu.5MUsJw"/>
</p:tagLst>
</file>

<file path=ppt/tags/tag105.xml><?xml version="1.0" encoding="utf-8"?>
<p:tagLst xmlns:p="http://schemas.openxmlformats.org/presentationml/2006/main">
  <p:tag name="THINKCELLSHAPEDONOTDELETE" val="tTyGRg1PmIkatlcFpQ905_w"/>
</p:tagLst>
</file>

<file path=ppt/tags/tag106.xml><?xml version="1.0" encoding="utf-8"?>
<p:tagLst xmlns:p="http://schemas.openxmlformats.org/presentationml/2006/main">
  <p:tag name="THINKCELLSHAPEDONOTDELETE" val="t07LaPtC0gEKuisRdA8FTig"/>
</p:tagLst>
</file>

<file path=ppt/tags/tag107.xml><?xml version="1.0" encoding="utf-8"?>
<p:tagLst xmlns:p="http://schemas.openxmlformats.org/presentationml/2006/main">
  <p:tag name="THINKCELLSHAPEDONOTDELETE" val="t8fiNt5VZtEusGo6I8fDLfA"/>
</p:tagLst>
</file>

<file path=ppt/tags/tag108.xml><?xml version="1.0" encoding="utf-8"?>
<p:tagLst xmlns:p="http://schemas.openxmlformats.org/presentationml/2006/main">
  <p:tag name="THINKCELLSHAPEDONOTDELETE" val="tdzu4U9HCs0WjzydPDAt6hg"/>
</p:tagLst>
</file>

<file path=ppt/tags/tag109.xml><?xml version="1.0" encoding="utf-8"?>
<p:tagLst xmlns:p="http://schemas.openxmlformats.org/presentationml/2006/main">
  <p:tag name="THINKCELLSHAPEDONOTDELETE" val="thinkcellActiveDocDoNotDelete"/>
</p:tagLst>
</file>

<file path=ppt/tags/tag110.xml><?xml version="1.0" encoding="utf-8"?>
<p:tagLst xmlns:p="http://schemas.openxmlformats.org/presentationml/2006/main">
  <p:tag name="THINKCELLSHAPEDONOTDELETE" val="thinkcellActiveDocDoNotDelete"/>
</p:tagLst>
</file>

<file path=ppt/tags/tag111.xml><?xml version="1.0" encoding="utf-8"?>
<p:tagLst xmlns:p="http://schemas.openxmlformats.org/presentationml/2006/main">
  <p:tag name="THINKCELLSHAPEDONOTDELETE" val="thinkcellActiveDocDoNotDelete"/>
</p:tagLst>
</file>

<file path=ppt/tags/tag112.xml><?xml version="1.0" encoding="utf-8"?>
<p:tagLst xmlns:p="http://schemas.openxmlformats.org/presentationml/2006/main">
  <p:tag name="NAME" val="Moon"/>
  <p:tag name="TYPE" val="McK Moon"/>
</p:tagLst>
</file>

<file path=ppt/tags/tag113.xml><?xml version="1.0" encoding="utf-8"?>
<p:tagLst xmlns:p="http://schemas.openxmlformats.org/presentationml/2006/main">
  <p:tag name="ANGLE" val="4"/>
  <p:tag name="NAME" val="MoonShape"/>
</p:tagLst>
</file>

<file path=ppt/tags/tag114.xml><?xml version="1.0" encoding="utf-8"?>
<p:tagLst xmlns:p="http://schemas.openxmlformats.org/presentationml/2006/main">
  <p:tag name="ANGLE" val="2"/>
  <p:tag name="NAME" val="MoonHalfShape"/>
</p:tagLst>
</file>

<file path=ppt/tags/tag115.xml><?xml version="1.0" encoding="utf-8"?>
<p:tagLst xmlns:p="http://schemas.openxmlformats.org/presentationml/2006/main">
  <p:tag name="NAME" val="Moon"/>
  <p:tag name="TYPE" val="McK Moon"/>
</p:tagLst>
</file>

<file path=ppt/tags/tag116.xml><?xml version="1.0" encoding="utf-8"?>
<p:tagLst xmlns:p="http://schemas.openxmlformats.org/presentationml/2006/main">
  <p:tag name="ANGLE" val="4"/>
  <p:tag name="NAME" val="MoonShape"/>
</p:tagLst>
</file>

<file path=ppt/tags/tag117.xml><?xml version="1.0" encoding="utf-8"?>
<p:tagLst xmlns:p="http://schemas.openxmlformats.org/presentationml/2006/main">
  <p:tag name="ANGLE" val="2"/>
  <p:tag name="NAME" val="MoonHalfShape"/>
</p:tagLst>
</file>

<file path=ppt/tags/tag118.xml><?xml version="1.0" encoding="utf-8"?>
<p:tagLst xmlns:p="http://schemas.openxmlformats.org/presentationml/2006/main">
  <p:tag name="NAME" val="Moon"/>
  <p:tag name="TYPE" val="McK Moon"/>
</p:tagLst>
</file>

<file path=ppt/tags/tag119.xml><?xml version="1.0" encoding="utf-8"?>
<p:tagLst xmlns:p="http://schemas.openxmlformats.org/presentationml/2006/main">
  <p:tag name="ANGLE" val="4"/>
  <p:tag name="NAME" val="MoonShape"/>
</p:tagLst>
</file>

<file path=ppt/tags/tag120.xml><?xml version="1.0" encoding="utf-8"?>
<p:tagLst xmlns:p="http://schemas.openxmlformats.org/presentationml/2006/main">
  <p:tag name="ANGLE" val="2"/>
  <p:tag name="NAME" val="MoonHalfShape"/>
</p:tagLst>
</file>

<file path=ppt/tags/tag121.xml><?xml version="1.0" encoding="utf-8"?>
<p:tagLst xmlns:p="http://schemas.openxmlformats.org/presentationml/2006/main">
  <p:tag name="NAME" val="Moon"/>
  <p:tag name="TYPE" val="McK Moon"/>
</p:tagLst>
</file>

<file path=ppt/tags/tag122.xml><?xml version="1.0" encoding="utf-8"?>
<p:tagLst xmlns:p="http://schemas.openxmlformats.org/presentationml/2006/main">
  <p:tag name="ANGLE" val="4"/>
  <p:tag name="NAME" val="MoonShape"/>
</p:tagLst>
</file>

<file path=ppt/tags/tag123.xml><?xml version="1.0" encoding="utf-8"?>
<p:tagLst xmlns:p="http://schemas.openxmlformats.org/presentationml/2006/main">
  <p:tag name="ANGLE" val="2"/>
  <p:tag name="NAME" val="MoonHalfShape"/>
</p:tagLst>
</file>

<file path=ppt/tags/tag124.xml><?xml version="1.0" encoding="utf-8"?>
<p:tagLst xmlns:p="http://schemas.openxmlformats.org/presentationml/2006/main">
  <p:tag name="NAME" val="Moon"/>
  <p:tag name="TYPE" val="McK Moon"/>
</p:tagLst>
</file>

<file path=ppt/tags/tag125.xml><?xml version="1.0" encoding="utf-8"?>
<p:tagLst xmlns:p="http://schemas.openxmlformats.org/presentationml/2006/main">
  <p:tag name="ANGLE" val="4"/>
  <p:tag name="NAME" val="MoonShape"/>
</p:tagLst>
</file>

<file path=ppt/tags/tag126.xml><?xml version="1.0" encoding="utf-8"?>
<p:tagLst xmlns:p="http://schemas.openxmlformats.org/presentationml/2006/main">
  <p:tag name="ANGLE" val="2"/>
  <p:tag name="NAME" val="MoonHalfShape"/>
</p:tagLst>
</file>

<file path=ppt/tags/tag127.xml><?xml version="1.0" encoding="utf-8"?>
<p:tagLst xmlns:p="http://schemas.openxmlformats.org/presentationml/2006/main">
  <p:tag name="ANGLE" val="4"/>
  <p:tag name="NAME" val="MoonShape"/>
</p:tagLst>
</file>

<file path=ppt/tags/tag128.xml><?xml version="1.0" encoding="utf-8"?>
<p:tagLst xmlns:p="http://schemas.openxmlformats.org/presentationml/2006/main">
  <p:tag name="ANGLE" val="4"/>
  <p:tag name="NAME" val="MoonShape"/>
</p:tagLst>
</file>

<file path=ppt/tags/tag129.xml><?xml version="1.0" encoding="utf-8"?>
<p:tagLst xmlns:p="http://schemas.openxmlformats.org/presentationml/2006/main">
  <p:tag name="ANGLE" val="2"/>
  <p:tag name="NAME" val="MoonHalfShape"/>
</p:tagLst>
</file>

<file path=ppt/tags/tag130.xml><?xml version="1.0" encoding="utf-8"?>
<p:tagLst xmlns:p="http://schemas.openxmlformats.org/presentationml/2006/main">
  <p:tag name="THINKCELLSHAPEDONOTDELETE" val="thinkcellActiveDocDoNotDelete"/>
</p:tagLst>
</file>

<file path=ppt/tags/tag131.xml><?xml version="1.0" encoding="utf-8"?>
<p:tagLst xmlns:p="http://schemas.openxmlformats.org/presentationml/2006/main">
  <p:tag name="THINKCELLSHAPEDONOTDELETE" val="tvS.PSg4jPUqmC6LaFvtnlA"/>
</p:tagLst>
</file>

<file path=ppt/tags/tag132.xml><?xml version="1.0" encoding="utf-8"?>
<p:tagLst xmlns:p="http://schemas.openxmlformats.org/presentationml/2006/main">
  <p:tag name="THINKCELLSHAPEDONOTDELETE" val="tpZuBphwxtEawPen8JtsBVA"/>
</p:tagLst>
</file>

<file path=ppt/tags/tag133.xml><?xml version="1.0" encoding="utf-8"?>
<p:tagLst xmlns:p="http://schemas.openxmlformats.org/presentationml/2006/main">
  <p:tag name="THINKCELLSHAPEDONOTDELETE" val="tQ1VH5.K4b0KQNlYFVhN_qg"/>
</p:tagLst>
</file>

<file path=ppt/tags/tag134.xml><?xml version="1.0" encoding="utf-8"?>
<p:tagLst xmlns:p="http://schemas.openxmlformats.org/presentationml/2006/main">
  <p:tag name="THINKCELLSHAPEDONOTDELETE" val="t8zF.Iu5MXEmGCKVuIzDmJA"/>
</p:tagLst>
</file>

<file path=ppt/tags/tag135.xml><?xml version="1.0" encoding="utf-8"?>
<p:tagLst xmlns:p="http://schemas.openxmlformats.org/presentationml/2006/main">
  <p:tag name="THINKCELLSHAPEDONOTDELETE" val="tfK3.sNRz5kK3OHLrQL0gfQ"/>
</p:tagLst>
</file>

<file path=ppt/tags/tag136.xml><?xml version="1.0" encoding="utf-8"?>
<p:tagLst xmlns:p="http://schemas.openxmlformats.org/presentationml/2006/main">
  <p:tag name="THINKCELLSHAPEDONOTDELETE" val="twYhaI4KWYkKcQi2IKlClGw"/>
</p:tagLst>
</file>

<file path=ppt/tags/tag137.xml><?xml version="1.0" encoding="utf-8"?>
<p:tagLst xmlns:p="http://schemas.openxmlformats.org/presentationml/2006/main">
  <p:tag name="THINKCELLSHAPEDONOTDELETE" val="tNE9ZcwlG9kajuI4agFN_aA"/>
</p:tagLst>
</file>

<file path=ppt/tags/tag138.xml><?xml version="1.0" encoding="utf-8"?>
<p:tagLst xmlns:p="http://schemas.openxmlformats.org/presentationml/2006/main">
  <p:tag name="THINKCELLSHAPEDONOTDELETE" val="tyqBCzFqbU0GmioHAK9uTKQ"/>
</p:tagLst>
</file>

<file path=ppt/tags/tag139.xml><?xml version="1.0" encoding="utf-8"?>
<p:tagLst xmlns:p="http://schemas.openxmlformats.org/presentationml/2006/main">
  <p:tag name="THINKCELLSHAPEDONOTDELETE" val="tj5P9HZgNOk2MFQKExz3DkQ"/>
</p:tagLst>
</file>

<file path=ppt/tags/tag140.xml><?xml version="1.0" encoding="utf-8"?>
<p:tagLst xmlns:p="http://schemas.openxmlformats.org/presentationml/2006/main">
  <p:tag name="THINKCELLSHAPEDONOTDELETE" val="tkxg1C54RSk.YTNO8R_7lCg"/>
</p:tagLst>
</file>

<file path=ppt/tags/tag141.xml><?xml version="1.0" encoding="utf-8"?>
<p:tagLst xmlns:p="http://schemas.openxmlformats.org/presentationml/2006/main">
  <p:tag name="THINKCELLSHAPEDONOTDELETE" val="t0pKRmdOwaEe_m15NLCaxOQ"/>
</p:tagLst>
</file>

<file path=ppt/tags/tag142.xml><?xml version="1.0" encoding="utf-8"?>
<p:tagLst xmlns:p="http://schemas.openxmlformats.org/presentationml/2006/main">
  <p:tag name="THINKCELLSHAPEDONOTDELETE" val="tvphMiHljSEOSDGjFqmI32g"/>
</p:tagLst>
</file>

<file path=ppt/tags/tag143.xml><?xml version="1.0" encoding="utf-8"?>
<p:tagLst xmlns:p="http://schemas.openxmlformats.org/presentationml/2006/main">
  <p:tag name="THINKCELLSHAPEDONOTDELETE" val="tHt.ZjZDOL0K7MpW8qkaueg"/>
</p:tagLst>
</file>

<file path=ppt/tags/tag144.xml><?xml version="1.0" encoding="utf-8"?>
<p:tagLst xmlns:p="http://schemas.openxmlformats.org/presentationml/2006/main">
  <p:tag name="THINKCELLSHAPEDONOTDELETE" val="tglUMXUVJn0mrywV0bOP_FA"/>
</p:tagLst>
</file>

<file path=ppt/tags/tag145.xml><?xml version="1.0" encoding="utf-8"?>
<p:tagLst xmlns:p="http://schemas.openxmlformats.org/presentationml/2006/main">
  <p:tag name="THINKCELLSHAPEDONOTDELETE" val="tIFf.H0Lei0OO9ck4W5PhxQ"/>
</p:tagLst>
</file>

<file path=ppt/tags/tag146.xml><?xml version="1.0" encoding="utf-8"?>
<p:tagLst xmlns:p="http://schemas.openxmlformats.org/presentationml/2006/main">
  <p:tag name="THINKCELLSHAPEDONOTDELETE" val="tkzjO_b1440q17bR1Pukjsw"/>
</p:tagLst>
</file>

<file path=ppt/tags/tag147.xml><?xml version="1.0" encoding="utf-8"?>
<p:tagLst xmlns:p="http://schemas.openxmlformats.org/presentationml/2006/main">
  <p:tag name="THINKCELLSHAPEDONOTDELETE" val="t6Wd_TwbNUUyDZLaril4vdA"/>
</p:tagLst>
</file>

<file path=ppt/tags/tag148.xml><?xml version="1.0" encoding="utf-8"?>
<p:tagLst xmlns:p="http://schemas.openxmlformats.org/presentationml/2006/main">
  <p:tag name="THINKCELLSHAPEDONOTDELETE" val="tnkr7QMKCu0SWVGwnk.T3EQ"/>
</p:tagLst>
</file>

<file path=ppt/tags/tag149.xml><?xml version="1.0" encoding="utf-8"?>
<p:tagLst xmlns:p="http://schemas.openxmlformats.org/presentationml/2006/main">
  <p:tag name="THINKCELLSHAPEDONOTDELETE" val="tKgh5Dr5dnEWsqJjPHFfT5Q"/>
</p:tagLst>
</file>

<file path=ppt/tags/tag150.xml><?xml version="1.0" encoding="utf-8"?>
<p:tagLst xmlns:p="http://schemas.openxmlformats.org/presentationml/2006/main">
  <p:tag name="THINKCELLSHAPEDONOTDELETE" val="tlUz1bXLA7kyjHb6.fTf.Bw"/>
</p:tagLst>
</file>

<file path=ppt/tags/tag151.xml><?xml version="1.0" encoding="utf-8"?>
<p:tagLst xmlns:p="http://schemas.openxmlformats.org/presentationml/2006/main">
  <p:tag name="THINKCELLSHAPEDONOTDELETE" val="tTcyYnvZdJUqEzW0mM.X83w"/>
</p:tagLst>
</file>

<file path=ppt/tags/tag152.xml><?xml version="1.0" encoding="utf-8"?>
<p:tagLst xmlns:p="http://schemas.openxmlformats.org/presentationml/2006/main">
  <p:tag name="THINKCELLSHAPEDONOTDELETE" val="tRYBEXroF4EKXRp6N2s8ciA"/>
</p:tagLst>
</file>

<file path=ppt/tags/tag153.xml><?xml version="1.0" encoding="utf-8"?>
<p:tagLst xmlns:p="http://schemas.openxmlformats.org/presentationml/2006/main">
  <p:tag name="THINKCELLSHAPEDONOTDELETE" val="t3Cf4FLSBnkKqxZZI62NO6w"/>
</p:tagLst>
</file>

<file path=ppt/tags/tag154.xml><?xml version="1.0" encoding="utf-8"?>
<p:tagLst xmlns:p="http://schemas.openxmlformats.org/presentationml/2006/main">
  <p:tag name="THINKCELLSHAPEDONOTDELETE" val="tw3WgC3FOKkKiOX8W_CD_6g"/>
</p:tagLst>
</file>

<file path=ppt/tags/tag155.xml><?xml version="1.0" encoding="utf-8"?>
<p:tagLst xmlns:p="http://schemas.openxmlformats.org/presentationml/2006/main">
  <p:tag name="THINKCELLSHAPEDONOTDELETE" val="tumZMW.eJ.UinFXpZij3m4Q"/>
</p:tagLst>
</file>

<file path=ppt/tags/tag156.xml><?xml version="1.0" encoding="utf-8"?>
<p:tagLst xmlns:p="http://schemas.openxmlformats.org/presentationml/2006/main">
  <p:tag name="THINKCELLSHAPEDONOTDELETE" val="tB_MG7EML_0699rdFtUSCcA"/>
</p:tagLst>
</file>

<file path=ppt/tags/tag157.xml><?xml version="1.0" encoding="utf-8"?>
<p:tagLst xmlns:p="http://schemas.openxmlformats.org/presentationml/2006/main">
  <p:tag name="THINKCELLSHAPEDONOTDELETE" val="tvQYdKyHzQEWqeTrJUagtvA"/>
</p:tagLst>
</file>

<file path=ppt/tags/tag158.xml><?xml version="1.0" encoding="utf-8"?>
<p:tagLst xmlns:p="http://schemas.openxmlformats.org/presentationml/2006/main">
  <p:tag name="THINKCELLSHAPEDONOTDELETE" val="tmI6VibMbpUy4McuyipCN_A"/>
</p:tagLst>
</file>

<file path=ppt/tags/tag159.xml><?xml version="1.0" encoding="utf-8"?>
<p:tagLst xmlns:p="http://schemas.openxmlformats.org/presentationml/2006/main">
  <p:tag name="THINKCELLSHAPEDONOTDELETE" val="tpQiqrR0RZEetChy9sJ5GBQ"/>
</p:tagLst>
</file>

<file path=ppt/tags/tag160.xml><?xml version="1.0" encoding="utf-8"?>
<p:tagLst xmlns:p="http://schemas.openxmlformats.org/presentationml/2006/main">
  <p:tag name="THINKCELLSHAPEDONOTDELETE" val="tATiS4Fx5SEWyI1EcWZuODQ"/>
</p:tagLst>
</file>

<file path=ppt/tags/tag161.xml><?xml version="1.0" encoding="utf-8"?>
<p:tagLst xmlns:p="http://schemas.openxmlformats.org/presentationml/2006/main">
  <p:tag name="THINKCELLSHAPEDONOTDELETE" val="thinkcellActiveDocDoNotDelete"/>
</p:tagLst>
</file>

<file path=ppt/tags/tag162.xml><?xml version="1.0" encoding="utf-8"?>
<p:tagLst xmlns:p="http://schemas.openxmlformats.org/presentationml/2006/main">
  <p:tag name="THINKCELLSHAPEDONOTDELETE" val="tvS.PSg4jPUqmC6LaFvtnlA"/>
</p:tagLst>
</file>

<file path=ppt/tags/tag163.xml><?xml version="1.0" encoding="utf-8"?>
<p:tagLst xmlns:p="http://schemas.openxmlformats.org/presentationml/2006/main">
  <p:tag name="THINKCELLSHAPEDONOTDELETE" val="tpZuBphwxtEawPen8JtsBVA"/>
</p:tagLst>
</file>

<file path=ppt/tags/tag164.xml><?xml version="1.0" encoding="utf-8"?>
<p:tagLst xmlns:p="http://schemas.openxmlformats.org/presentationml/2006/main">
  <p:tag name="THINKCELLSHAPEDONOTDELETE" val="tQ1VH5.K4b0KQNlYFVhN_qg"/>
</p:tagLst>
</file>

<file path=ppt/tags/tag165.xml><?xml version="1.0" encoding="utf-8"?>
<p:tagLst xmlns:p="http://schemas.openxmlformats.org/presentationml/2006/main">
  <p:tag name="THINKCELLSHAPEDONOTDELETE" val="t8zF.Iu5MXEmGCKVuIzDmJA"/>
</p:tagLst>
</file>

<file path=ppt/tags/tag166.xml><?xml version="1.0" encoding="utf-8"?>
<p:tagLst xmlns:p="http://schemas.openxmlformats.org/presentationml/2006/main">
  <p:tag name="THINKCELLSHAPEDONOTDELETE" val="tfK3.sNRz5kK3OHLrQL0gfQ"/>
</p:tagLst>
</file>

<file path=ppt/tags/tag167.xml><?xml version="1.0" encoding="utf-8"?>
<p:tagLst xmlns:p="http://schemas.openxmlformats.org/presentationml/2006/main">
  <p:tag name="THINKCELLSHAPEDONOTDELETE" val="twYhaI4KWYkKcQi2IKlClGw"/>
</p:tagLst>
</file>

<file path=ppt/tags/tag168.xml><?xml version="1.0" encoding="utf-8"?>
<p:tagLst xmlns:p="http://schemas.openxmlformats.org/presentationml/2006/main">
  <p:tag name="THINKCELLSHAPEDONOTDELETE" val="tNE9ZcwlG9kajuI4agFN_aA"/>
</p:tagLst>
</file>

<file path=ppt/tags/tag169.xml><?xml version="1.0" encoding="utf-8"?>
<p:tagLst xmlns:p="http://schemas.openxmlformats.org/presentationml/2006/main">
  <p:tag name="THINKCELLSHAPEDONOTDELETE" val="tj5P9HZgNOk2MFQKExz3DkQ"/>
</p:tagLst>
</file>

<file path=ppt/tags/tag170.xml><?xml version="1.0" encoding="utf-8"?>
<p:tagLst xmlns:p="http://schemas.openxmlformats.org/presentationml/2006/main">
  <p:tag name="THINKCELLSHAPEDONOTDELETE" val="tkxg1C54RSk.YTNO8R_7lCg"/>
</p:tagLst>
</file>

<file path=ppt/tags/tag171.xml><?xml version="1.0" encoding="utf-8"?>
<p:tagLst xmlns:p="http://schemas.openxmlformats.org/presentationml/2006/main">
  <p:tag name="THINKCELLSHAPEDONOTDELETE" val="tglUMXUVJn0mrywV0bOP_FA"/>
</p:tagLst>
</file>

<file path=ppt/tags/tag172.xml><?xml version="1.0" encoding="utf-8"?>
<p:tagLst xmlns:p="http://schemas.openxmlformats.org/presentationml/2006/main">
  <p:tag name="THINKCELLSHAPEDONOTDELETE" val="tHt.ZjZDOL0K7MpW8qkaueg"/>
</p:tagLst>
</file>

<file path=ppt/tags/tag173.xml><?xml version="1.0" encoding="utf-8"?>
<p:tagLst xmlns:p="http://schemas.openxmlformats.org/presentationml/2006/main">
  <p:tag name="THINKCELLSHAPEDONOTDELETE" val="t0pKRmdOwaEe_m15NLCaxOQ"/>
</p:tagLst>
</file>

<file path=ppt/tags/tag174.xml><?xml version="1.0" encoding="utf-8"?>
<p:tagLst xmlns:p="http://schemas.openxmlformats.org/presentationml/2006/main">
  <p:tag name="THINKCELLSHAPEDONOTDELETE" val="tvphMiHljSEOSDGjFqmI32g"/>
</p:tagLst>
</file>

<file path=ppt/tags/tag175.xml><?xml version="1.0" encoding="utf-8"?>
<p:tagLst xmlns:p="http://schemas.openxmlformats.org/presentationml/2006/main">
  <p:tag name="THINKCELLSHAPEDONOTDELETE" val="tkzjO_b1440q17bR1Pukjsw"/>
</p:tagLst>
</file>

<file path=ppt/tags/tag176.xml><?xml version="1.0" encoding="utf-8"?>
<p:tagLst xmlns:p="http://schemas.openxmlformats.org/presentationml/2006/main">
  <p:tag name="THINKCELLSHAPEDONOTDELETE" val="tIFf.H0Lei0OO9ck4W5PhxQ"/>
</p:tagLst>
</file>

<file path=ppt/tags/tag177.xml><?xml version="1.0" encoding="utf-8"?>
<p:tagLst xmlns:p="http://schemas.openxmlformats.org/presentationml/2006/main">
  <p:tag name="THINKCELLSHAPEDONOTDELETE" val="t6Wd_TwbNUUyDZLaril4vdA"/>
</p:tagLst>
</file>

<file path=ppt/tags/tag178.xml><?xml version="1.0" encoding="utf-8"?>
<p:tagLst xmlns:p="http://schemas.openxmlformats.org/presentationml/2006/main">
  <p:tag name="THINKCELLSHAPEDONOTDELETE" val="tRYBEXroF4EKXRp6N2s8ciA"/>
</p:tagLst>
</file>

<file path=ppt/tags/tag179.xml><?xml version="1.0" encoding="utf-8"?>
<p:tagLst xmlns:p="http://schemas.openxmlformats.org/presentationml/2006/main">
  <p:tag name="THINKCELLSHAPEDONOTDELETE" val="tTcyYnvZdJUqEzW0mM.X83w"/>
</p:tagLst>
</file>

<file path=ppt/tags/tag180.xml><?xml version="1.0" encoding="utf-8"?>
<p:tagLst xmlns:p="http://schemas.openxmlformats.org/presentationml/2006/main">
  <p:tag name="THINKCELLSHAPEDONOTDELETE" val="tKgh5Dr5dnEWsqJjPHFfT5Q"/>
</p:tagLst>
</file>

<file path=ppt/tags/tag181.xml><?xml version="1.0" encoding="utf-8"?>
<p:tagLst xmlns:p="http://schemas.openxmlformats.org/presentationml/2006/main">
  <p:tag name="THINKCELLSHAPEDONOTDELETE" val="t3Cf4FLSBnkKqxZZI62NO6w"/>
</p:tagLst>
</file>

<file path=ppt/tags/tag182.xml><?xml version="1.0" encoding="utf-8"?>
<p:tagLst xmlns:p="http://schemas.openxmlformats.org/presentationml/2006/main">
  <p:tag name="THINKCELLSHAPEDONOTDELETE" val="tlUz1bXLA7kyjHb6.fTf.Bw"/>
</p:tagLst>
</file>

<file path=ppt/tags/tag183.xml><?xml version="1.0" encoding="utf-8"?>
<p:tagLst xmlns:p="http://schemas.openxmlformats.org/presentationml/2006/main">
  <p:tag name="THINKCELLSHAPEDONOTDELETE" val="tw3WgC3FOKkKiOX8W_CD_6g"/>
</p:tagLst>
</file>

<file path=ppt/tags/tag184.xml><?xml version="1.0" encoding="utf-8"?>
<p:tagLst xmlns:p="http://schemas.openxmlformats.org/presentationml/2006/main">
  <p:tag name="THINKCELLSHAPEDONOTDELETE" val="tumZMW.eJ.UinFXpZij3m4Q"/>
</p:tagLst>
</file>

<file path=ppt/tags/tag185.xml><?xml version="1.0" encoding="utf-8"?>
<p:tagLst xmlns:p="http://schemas.openxmlformats.org/presentationml/2006/main">
  <p:tag name="THINKCELLSHAPEDONOTDELETE" val="tB_MG7EML_0699rdFtUSCcA"/>
</p:tagLst>
</file>

<file path=ppt/tags/tag186.xml><?xml version="1.0" encoding="utf-8"?>
<p:tagLst xmlns:p="http://schemas.openxmlformats.org/presentationml/2006/main">
  <p:tag name="THINKCELLSHAPEDONOTDELETE" val="tmI6VibMbpUy4McuyipCN_A"/>
</p:tagLst>
</file>

<file path=ppt/tags/tag187.xml><?xml version="1.0" encoding="utf-8"?>
<p:tagLst xmlns:p="http://schemas.openxmlformats.org/presentationml/2006/main">
  <p:tag name="THINKCELLSHAPEDONOTDELETE" val="tATiS4Fx5SEWyI1EcWZuODQ"/>
</p:tagLst>
</file>

<file path=ppt/tags/tag188.xml><?xml version="1.0" encoding="utf-8"?>
<p:tagLst xmlns:p="http://schemas.openxmlformats.org/presentationml/2006/main">
  <p:tag name="THINKCELLSHAPEDONOTDELETE" val="tCH_7I39_Qkqm7Nb07cPIRA"/>
</p:tagLst>
</file>

<file path=ppt/tags/tag189.xml><?xml version="1.0" encoding="utf-8"?>
<p:tagLst xmlns:p="http://schemas.openxmlformats.org/presentationml/2006/main">
  <p:tag name="THINKCELLSHAPEDONOTDELETE" val="tvQYdKyHzQEWqeTrJUagtvA"/>
</p:tagLst>
</file>

<file path=ppt/tags/tag190.xml><?xml version="1.0" encoding="utf-8"?>
<p:tagLst xmlns:p="http://schemas.openxmlformats.org/presentationml/2006/main">
  <p:tag name="THINKCELLSHAPEDONOTDELETE" val="tpQiqrR0RZEetChy9sJ5GBQ"/>
</p:tagLst>
</file>

<file path=ppt/tags/tag191.xml><?xml version="1.0" encoding="utf-8"?>
<p:tagLst xmlns:p="http://schemas.openxmlformats.org/presentationml/2006/main">
  <p:tag name="THINKCELLSHAPEDONOTDELETE" val="thinkcellActiveDocDoNotDelete"/>
</p:tagLst>
</file>

<file path=ppt/tags/tag192.xml><?xml version="1.0" encoding="utf-8"?>
<p:tagLst xmlns:p="http://schemas.openxmlformats.org/presentationml/2006/main">
  <p:tag name="THINKCELLSHAPEDONOTDELETE" val="tQVbH8XIeGU6D4NuFHvtcMA"/>
</p:tagLst>
</file>

<file path=ppt/tags/tag193.xml><?xml version="1.0" encoding="utf-8"?>
<p:tagLst xmlns:p="http://schemas.openxmlformats.org/presentationml/2006/main">
  <p:tag name="THINKCELLSHAPEDONOTDELETE" val="tJ14yCKs1rk.9Q2w0NU1mqA"/>
</p:tagLst>
</file>

<file path=ppt/tags/tag194.xml><?xml version="1.0" encoding="utf-8"?>
<p:tagLst xmlns:p="http://schemas.openxmlformats.org/presentationml/2006/main">
  <p:tag name="THINKCELLSHAPEDONOTDELETE" val="tZa9ArMVZl0KB8c5elduCXg"/>
</p:tagLst>
</file>

<file path=ppt/tags/tag195.xml><?xml version="1.0" encoding="utf-8"?>
<p:tagLst xmlns:p="http://schemas.openxmlformats.org/presentationml/2006/main">
  <p:tag name="THINKCELLSHAPEDONOTDELETE" val="tF8xEi8ESjUOxkWjvV6glgQ"/>
</p:tagLst>
</file>

<file path=ppt/tags/tag196.xml><?xml version="1.0" encoding="utf-8"?>
<p:tagLst xmlns:p="http://schemas.openxmlformats.org/presentationml/2006/main">
  <p:tag name="THINKCELLSHAPEDONOTDELETE" val="t7EFqsP0btE.pZSboHgbK.g"/>
</p:tagLst>
</file>

<file path=ppt/tags/tag197.xml><?xml version="1.0" encoding="utf-8"?>
<p:tagLst xmlns:p="http://schemas.openxmlformats.org/presentationml/2006/main">
  <p:tag name="THINKCELLSHAPEDONOTDELETE" val="tZuu.UCEupEW7RqkJIvj_oQ"/>
</p:tagLst>
</file>

<file path=ppt/tags/tag198.xml><?xml version="1.0" encoding="utf-8"?>
<p:tagLst xmlns:p="http://schemas.openxmlformats.org/presentationml/2006/main">
  <p:tag name="THINKCELLSHAPEDONOTDELETE" val="t3o6Ke2QVnkiG9U67u87L_A"/>
</p:tagLst>
</file>

<file path=ppt/tags/tag199.xml><?xml version="1.0" encoding="utf-8"?>
<p:tagLst xmlns:p="http://schemas.openxmlformats.org/presentationml/2006/main">
  <p:tag name="THINKCELLSHAPEDONOTDELETE" val="tTJa0UyBTdUWM6yzs833O7g"/>
</p:tagLst>
</file>

<file path=ppt/tags/tag200.xml><?xml version="1.0" encoding="utf-8"?>
<p:tagLst xmlns:p="http://schemas.openxmlformats.org/presentationml/2006/main">
  <p:tag name="THINKCELLSHAPEDONOTDELETE" val="tsC2qP.SS9US1weQDgUUJbQ"/>
</p:tagLst>
</file>

<file path=ppt/tags/tag201.xml><?xml version="1.0" encoding="utf-8"?>
<p:tagLst xmlns:p="http://schemas.openxmlformats.org/presentationml/2006/main">
  <p:tag name="THINKCELLSHAPEDONOTDELETE" val="tk5FFoxvD7U6a0Y7ZkGVQLQ"/>
</p:tagLst>
</file>

<file path=ppt/tags/tag202.xml><?xml version="1.0" encoding="utf-8"?>
<p:tagLst xmlns:p="http://schemas.openxmlformats.org/presentationml/2006/main">
  <p:tag name="THINKCELLSHAPEDONOTDELETE" val="tlFM0svtDG0eq3qC99oAVdw"/>
</p:tagLst>
</file>

<file path=ppt/tags/tag203.xml><?xml version="1.0" encoding="utf-8"?>
<p:tagLst xmlns:p="http://schemas.openxmlformats.org/presentationml/2006/main">
  <p:tag name="THINKCELLSHAPEDONOTDELETE" val="tnk9O2T1LdE6Cd5IVuwB1eQ"/>
</p:tagLst>
</file>

<file path=ppt/tags/tag204.xml><?xml version="1.0" encoding="utf-8"?>
<p:tagLst xmlns:p="http://schemas.openxmlformats.org/presentationml/2006/main">
  <p:tag name="THINKCELLSHAPEDONOTDELETE" val="txx0YgICkmUiZ0Ba7i2.3zQ"/>
</p:tagLst>
</file>

<file path=ppt/tags/tag205.xml><?xml version="1.0" encoding="utf-8"?>
<p:tagLst xmlns:p="http://schemas.openxmlformats.org/presentationml/2006/main">
  <p:tag name="THINKCELLSHAPEDONOTDELETE" val="tYfDHX9F9K0acNf5tqQaWdw"/>
</p:tagLst>
</file>

<file path=ppt/tags/tag206.xml><?xml version="1.0" encoding="utf-8"?>
<p:tagLst xmlns:p="http://schemas.openxmlformats.org/presentationml/2006/main">
  <p:tag name="THINKCELLSHAPEDONOTDELETE" val="tX5upR7WQTU6h1NlyVokPqg"/>
</p:tagLst>
</file>

<file path=ppt/tags/tag207.xml><?xml version="1.0" encoding="utf-8"?>
<p:tagLst xmlns:p="http://schemas.openxmlformats.org/presentationml/2006/main">
  <p:tag name="THINKCELLSHAPEDONOTDELETE" val="tZNEYn2YTAUyTZl4lYXM46g"/>
</p:tagLst>
</file>

<file path=ppt/tags/tag208.xml><?xml version="1.0" encoding="utf-8"?>
<p:tagLst xmlns:p="http://schemas.openxmlformats.org/presentationml/2006/main">
  <p:tag name="THINKCELLSHAPEDONOTDELETE" val="t3Nz0KXi0hEaRe3tHKWstIw"/>
</p:tagLst>
</file>

<file path=ppt/tags/tag209.xml><?xml version="1.0" encoding="utf-8"?>
<p:tagLst xmlns:p="http://schemas.openxmlformats.org/presentationml/2006/main">
  <p:tag name="THINKCELLSHAPEDONOTDELETE" val="txCxkchdpeEmvauLiQSrCpw"/>
</p:tagLst>
</file>

<file path=ppt/tags/tag210.xml><?xml version="1.0" encoding="utf-8"?>
<p:tagLst xmlns:p="http://schemas.openxmlformats.org/presentationml/2006/main">
  <p:tag name="THINKCELLSHAPEDONOTDELETE" val="tBv0tWSdMtUSf_mbPJxNkfA"/>
</p:tagLst>
</file>

<file path=ppt/tags/tag211.xml><?xml version="1.0" encoding="utf-8"?>
<p:tagLst xmlns:p="http://schemas.openxmlformats.org/presentationml/2006/main">
  <p:tag name="THINKCELLSHAPEDONOTDELETE" val="thinkcellActiveDocDoNotDelete"/>
</p:tagLst>
</file>

<file path=ppt/tags/tag212.xml><?xml version="1.0" encoding="utf-8"?>
<p:tagLst xmlns:p="http://schemas.openxmlformats.org/presentationml/2006/main">
  <p:tag name="THINKCELLSHAPEDONOTDELETE" val="tXlTAnO.EqkyfjaXZFIdF_A"/>
</p:tagLst>
</file>

<file path=ppt/tags/tag213.xml><?xml version="1.0" encoding="utf-8"?>
<p:tagLst xmlns:p="http://schemas.openxmlformats.org/presentationml/2006/main">
  <p:tag name="THINKCELLSHAPEDONOTDELETE" val="tzcaHqU1n30SCEHaEEcHykg"/>
</p:tagLst>
</file>

<file path=ppt/tags/tag214.xml><?xml version="1.0" encoding="utf-8"?>
<p:tagLst xmlns:p="http://schemas.openxmlformats.org/presentationml/2006/main">
  <p:tag name="THINKCELLSHAPEDONOTDELETE" val="tYoA4Dt10pUykPNdV4elvTQ"/>
</p:tagLst>
</file>

<file path=ppt/tags/tag215.xml><?xml version="1.0" encoding="utf-8"?>
<p:tagLst xmlns:p="http://schemas.openxmlformats.org/presentationml/2006/main">
  <p:tag name="THINKCELLSHAPEDONOTDELETE" val="tW2EjXbiYnECg7UroqqK1EQ"/>
</p:tagLst>
</file>

<file path=ppt/tags/tag216.xml><?xml version="1.0" encoding="utf-8"?>
<p:tagLst xmlns:p="http://schemas.openxmlformats.org/presentationml/2006/main">
  <p:tag name="THINKCELLSHAPEDONOTDELETE" val="tNP.ycoZ4mUG7CJFTBTOFEg"/>
</p:tagLst>
</file>

<file path=ppt/tags/tag217.xml><?xml version="1.0" encoding="utf-8"?>
<p:tagLst xmlns:p="http://schemas.openxmlformats.org/presentationml/2006/main">
  <p:tag name="THINKCELLSHAPEDONOTDELETE" val="tKyb6T0SU2ES2M_r.hgNUZg"/>
</p:tagLst>
</file>

<file path=ppt/tags/tag218.xml><?xml version="1.0" encoding="utf-8"?>
<p:tagLst xmlns:p="http://schemas.openxmlformats.org/presentationml/2006/main">
  <p:tag name="THINKCELLSHAPEDONOTDELETE" val="tC3V17.mt6UeVRIMZficgNA"/>
</p:tagLst>
</file>

<file path=ppt/tags/tag219.xml><?xml version="1.0" encoding="utf-8"?>
<p:tagLst xmlns:p="http://schemas.openxmlformats.org/presentationml/2006/main">
  <p:tag name="THINKCELLSHAPEDONOTDELETE" val="tJTJvPnwrCUm56F4Uo9RtCw"/>
</p:tagLst>
</file>

<file path=ppt/tags/tag220.xml><?xml version="1.0" encoding="utf-8"?>
<p:tagLst xmlns:p="http://schemas.openxmlformats.org/presentationml/2006/main">
  <p:tag name="THINKCELLSHAPEDONOTDELETE" val="tmRKdnHI7tUu5mqE94L0n4w"/>
</p:tagLst>
</file>

<file path=ppt/tags/tag221.xml><?xml version="1.0" encoding="utf-8"?>
<p:tagLst xmlns:p="http://schemas.openxmlformats.org/presentationml/2006/main">
  <p:tag name="THINKCELLSHAPEDONOTDELETE" val="tm5C6Hz3uZ0idGQlgIj8eaw"/>
</p:tagLst>
</file>

<file path=ppt/tags/tag222.xml><?xml version="1.0" encoding="utf-8"?>
<p:tagLst xmlns:p="http://schemas.openxmlformats.org/presentationml/2006/main">
  <p:tag name="THINKCELLSHAPEDONOTDELETE" val="tcQVueKxVD0CBP11oY7LAHw"/>
</p:tagLst>
</file>

<file path=ppt/tags/tag223.xml><?xml version="1.0" encoding="utf-8"?>
<p:tagLst xmlns:p="http://schemas.openxmlformats.org/presentationml/2006/main">
  <p:tag name="THINKCELLSHAPEDONOTDELETE" val="tHpxv5C5JQEaQFvX8c4v0wQ"/>
</p:tagLst>
</file>

<file path=ppt/tags/tag224.xml><?xml version="1.0" encoding="utf-8"?>
<p:tagLst xmlns:p="http://schemas.openxmlformats.org/presentationml/2006/main">
  <p:tag name="THINKCELLSHAPEDONOTDELETE" val="tCBR1VnUlYE2GwCIlMHZKxg"/>
</p:tagLst>
</file>

<file path=ppt/tags/tag225.xml><?xml version="1.0" encoding="utf-8"?>
<p:tagLst xmlns:p="http://schemas.openxmlformats.org/presentationml/2006/main">
  <p:tag name="THINKCELLSHAPEDONOTDELETE" val="tCF1QC7At80GRjE.N8DzKgQ"/>
</p:tagLst>
</file>

<file path=ppt/tags/tag226.xml><?xml version="1.0" encoding="utf-8"?>
<p:tagLst xmlns:p="http://schemas.openxmlformats.org/presentationml/2006/main">
  <p:tag name="THINKCELLSHAPEDONOTDELETE" val="tPO_AR1kXtEGQuPwYQ1PUUA"/>
</p:tagLst>
</file>

<file path=ppt/tags/tag227.xml><?xml version="1.0" encoding="utf-8"?>
<p:tagLst xmlns:p="http://schemas.openxmlformats.org/presentationml/2006/main">
  <p:tag name="THINKCELLSHAPEDONOTDELETE" val="t9ALPEVazqEWSGYJRNth3zw"/>
</p:tagLst>
</file>

<file path=ppt/tags/tag228.xml><?xml version="1.0" encoding="utf-8"?>
<p:tagLst xmlns:p="http://schemas.openxmlformats.org/presentationml/2006/main">
  <p:tag name="THINKCELLSHAPEDONOTDELETE" val="tuAon3opdo0CBOLuQkZX_ow"/>
</p:tagLst>
</file>

<file path=ppt/tags/tag229.xml><?xml version="1.0" encoding="utf-8"?>
<p:tagLst xmlns:p="http://schemas.openxmlformats.org/presentationml/2006/main">
  <p:tag name="THINKCELLSHAPEDONOTDELETE" val="t98pGO0R8m0SZPqoEBAoVmA"/>
</p:tagLst>
</file>

<file path=ppt/tags/tag230.xml><?xml version="1.0" encoding="utf-8"?>
<p:tagLst xmlns:p="http://schemas.openxmlformats.org/presentationml/2006/main">
  <p:tag name="THINKCELLSHAPEDONOTDELETE" val="tX5kIjlImY0OxLtgg3vjOAA"/>
</p:tagLst>
</file>

<file path=ppt/tags/tag231.xml><?xml version="1.0" encoding="utf-8"?>
<p:tagLst xmlns:p="http://schemas.openxmlformats.org/presentationml/2006/main">
  <p:tag name="THINKCELLSHAPEDONOTDELETE" val="tnL.Jh2fDY0eMeBVWcRI3lg"/>
</p:tagLst>
</file>

<file path=ppt/tags/tag232.xml><?xml version="1.0" encoding="utf-8"?>
<p:tagLst xmlns:p="http://schemas.openxmlformats.org/presentationml/2006/main">
  <p:tag name="THINKCELLSHAPEDONOTDELETE" val="tjtywDFOQQE.Ci7fBRl9_0A"/>
</p:tagLst>
</file>

<file path=ppt/tags/tag233.xml><?xml version="1.0" encoding="utf-8"?>
<p:tagLst xmlns:p="http://schemas.openxmlformats.org/presentationml/2006/main">
  <p:tag name="THINKCELLSHAPEDONOTDELETE" val="tmXMpoHz.P0yMsxMp87QYcg"/>
</p:tagLst>
</file>

<file path=ppt/tags/tag234.xml><?xml version="1.0" encoding="utf-8"?>
<p:tagLst xmlns:p="http://schemas.openxmlformats.org/presentationml/2006/main">
  <p:tag name="THINKCELLSHAPEDONOTDELETE" val="t3ZLDmMWh9UCxOcSSwAV.QQ"/>
</p:tagLst>
</file>

<file path=ppt/tags/tag235.xml><?xml version="1.0" encoding="utf-8"?>
<p:tagLst xmlns:p="http://schemas.openxmlformats.org/presentationml/2006/main">
  <p:tag name="THINKCELLSHAPEDONOTDELETE" val="tnzBXpUM8ZkyVaGXvuQUEig"/>
</p:tagLst>
</file>

<file path=ppt/tags/tag236.xml><?xml version="1.0" encoding="utf-8"?>
<p:tagLst xmlns:p="http://schemas.openxmlformats.org/presentationml/2006/main">
  <p:tag name="THINKCELLSHAPEDONOTDELETE" val="tP2aR7l6viUu45S11OrFvpQ"/>
</p:tagLst>
</file>

<file path=ppt/tags/tag237.xml><?xml version="1.0" encoding="utf-8"?>
<p:tagLst xmlns:p="http://schemas.openxmlformats.org/presentationml/2006/main">
  <p:tag name="THINKCELLSHAPEDONOTDELETE" val="thinkcellActiveDocDoNotDelete"/>
</p:tagLst>
</file>

<file path=ppt/tags/tag238.xml><?xml version="1.0" encoding="utf-8"?>
<p:tagLst xmlns:p="http://schemas.openxmlformats.org/presentationml/2006/main">
  <p:tag name="THINKCELLSHAPEDONOTDELETE" val="tWlVNr_0KUEihn8YyeM3Rpg"/>
</p:tagLst>
</file>

<file path=ppt/tags/tag239.xml><?xml version="1.0" encoding="utf-8"?>
<p:tagLst xmlns:p="http://schemas.openxmlformats.org/presentationml/2006/main">
  <p:tag name="THINKCELLSHAPEDONOTDELETE" val="t6LpwvdJR_0KGKaLV5NRpHA"/>
</p:tagLst>
</file>

<file path=ppt/tags/tag240.xml><?xml version="1.0" encoding="utf-8"?>
<p:tagLst xmlns:p="http://schemas.openxmlformats.org/presentationml/2006/main">
  <p:tag name="THINKCELLSHAPEDONOTDELETE" val="t11UcH38Wdky52wcsugOiBw"/>
</p:tagLst>
</file>

<file path=ppt/tags/tag241.xml><?xml version="1.0" encoding="utf-8"?>
<p:tagLst xmlns:p="http://schemas.openxmlformats.org/presentationml/2006/main">
  <p:tag name="THINKCELLSHAPEDONOTDELETE" val="t2GihXfGs1Ee37VTBuZIEJw"/>
</p:tagLst>
</file>

<file path=ppt/tags/tag242.xml><?xml version="1.0" encoding="utf-8"?>
<p:tagLst xmlns:p="http://schemas.openxmlformats.org/presentationml/2006/main">
  <p:tag name="THINKCELLSHAPEDONOTDELETE" val="t5mjY_FmQCkiNoh8kWgTx5A"/>
</p:tagLst>
</file>

<file path=ppt/tags/tag243.xml><?xml version="1.0" encoding="utf-8"?>
<p:tagLst xmlns:p="http://schemas.openxmlformats.org/presentationml/2006/main">
  <p:tag name="THINKCELLSHAPEDONOTDELETE" val="t1SJbUNMa.EO7ha0EdaX.hQ"/>
</p:tagLst>
</file>

<file path=ppt/tags/tag244.xml><?xml version="1.0" encoding="utf-8"?>
<p:tagLst xmlns:p="http://schemas.openxmlformats.org/presentationml/2006/main">
  <p:tag name="THINKCELLSHAPEDONOTDELETE" val="tB6Bf64f80U.06j2n0O3L.A"/>
</p:tagLst>
</file>

<file path=ppt/tags/tag245.xml><?xml version="1.0" encoding="utf-8"?>
<p:tagLst xmlns:p="http://schemas.openxmlformats.org/presentationml/2006/main">
  <p:tag name="THINKCELLSHAPEDONOTDELETE" val="tFxH8RVvgIk.m5cw_V0KNNA"/>
</p:tagLst>
</file>

<file path=ppt/tags/tag246.xml><?xml version="1.0" encoding="utf-8"?>
<p:tagLst xmlns:p="http://schemas.openxmlformats.org/presentationml/2006/main">
  <p:tag name="THINKCELLSHAPEDONOTDELETE" val="teRFlO4n5Zk69DSSSZhR1.w"/>
</p:tagLst>
</file>

<file path=ppt/tags/tag247.xml><?xml version="1.0" encoding="utf-8"?>
<p:tagLst xmlns:p="http://schemas.openxmlformats.org/presentationml/2006/main">
  <p:tag name="THINKCELLSHAPEDONOTDELETE" val="tcAkoa3Diw0CvahLR6C_6lA"/>
</p:tagLst>
</file>

<file path=ppt/tags/tag248.xml><?xml version="1.0" encoding="utf-8"?>
<p:tagLst xmlns:p="http://schemas.openxmlformats.org/presentationml/2006/main">
  <p:tag name="THINKCELLSHAPEDONOTDELETE" val="tgPm4V7cG0kubh0quUUOWhg"/>
</p:tagLst>
</file>

<file path=ppt/tags/tag249.xml><?xml version="1.0" encoding="utf-8"?>
<p:tagLst xmlns:p="http://schemas.openxmlformats.org/presentationml/2006/main">
  <p:tag name="THINKCELLSHAPEDONOTDELETE" val="tVxoCdUgzz0G.uLahTEWZmg"/>
</p:tagLst>
</file>

<file path=ppt/tags/tag250.xml><?xml version="1.0" encoding="utf-8"?>
<p:tagLst xmlns:p="http://schemas.openxmlformats.org/presentationml/2006/main">
  <p:tag name="THINKCELLSHAPEDONOTDELETE" val="tUZIWxpcqnk2aCrWVsvG_Uw"/>
</p:tagLst>
</file>

<file path=ppt/tags/tag251.xml><?xml version="1.0" encoding="utf-8"?>
<p:tagLst xmlns:p="http://schemas.openxmlformats.org/presentationml/2006/main">
  <p:tag name="THINKCELLSHAPEDONOTDELETE" val="tRj7._7FvXECeMzqtrK8CQw"/>
</p:tagLst>
</file>

<file path=ppt/tags/tag252.xml><?xml version="1.0" encoding="utf-8"?>
<p:tagLst xmlns:p="http://schemas.openxmlformats.org/presentationml/2006/main">
  <p:tag name="THINKCELLSHAPEDONOTDELETE" val="t5O2qCVkOzUaxng44q.DGlA"/>
</p:tagLst>
</file>

<file path=ppt/tags/tag253.xml><?xml version="1.0" encoding="utf-8"?>
<p:tagLst xmlns:p="http://schemas.openxmlformats.org/presentationml/2006/main">
  <p:tag name="THINKCELLSHAPEDONOTDELETE" val="tSMJs3litTUSWMpPxQei91w"/>
</p:tagLst>
</file>

<file path=ppt/tags/tag254.xml><?xml version="1.0" encoding="utf-8"?>
<p:tagLst xmlns:p="http://schemas.openxmlformats.org/presentationml/2006/main">
  <p:tag name="THINKCELLSHAPEDONOTDELETE" val="t9YYwlzTweUSvtORupFetsA"/>
</p:tagLst>
</file>

<file path=ppt/tags/tag255.xml><?xml version="1.0" encoding="utf-8"?>
<p:tagLst xmlns:p="http://schemas.openxmlformats.org/presentationml/2006/main">
  <p:tag name="THINKCELLSHAPEDONOTDELETE" val="tdH_V1AIjXUW.IGMwjpbi1w"/>
</p:tagLst>
</file>

<file path=ppt/tags/tag256.xml><?xml version="1.0" encoding="utf-8"?>
<p:tagLst xmlns:p="http://schemas.openxmlformats.org/presentationml/2006/main">
  <p:tag name="THINKCELLSHAPEDONOTDELETE" val="tZZWXVZSe3EO0jGIQL95YPQ"/>
</p:tagLst>
</file>

<file path=ppt/tags/tag257.xml><?xml version="1.0" encoding="utf-8"?>
<p:tagLst xmlns:p="http://schemas.openxmlformats.org/presentationml/2006/main">
  <p:tag name="THINKCELLSHAPEDONOTDELETE" val="t0NSqiwV_0EKnMY1nwAAhXQ"/>
</p:tagLst>
</file>

<file path=ppt/tags/tag258.xml><?xml version="1.0" encoding="utf-8"?>
<p:tagLst xmlns:p="http://schemas.openxmlformats.org/presentationml/2006/main">
  <p:tag name="THINKCELLSHAPEDONOTDELETE" val="thinkcellActiveDocDoNotDelete"/>
</p:tagLst>
</file>

<file path=ppt/tags/tag259.xml><?xml version="1.0" encoding="utf-8"?>
<p:tagLst xmlns:p="http://schemas.openxmlformats.org/presentationml/2006/main">
  <p:tag name="THINKCELLSHAPEDONOTDELETE" val="tXaIe7YROSEa_fuo4uife_w"/>
</p:tagLst>
</file>

<file path=ppt/tags/tag260.xml><?xml version="1.0" encoding="utf-8"?>
<p:tagLst xmlns:p="http://schemas.openxmlformats.org/presentationml/2006/main">
  <p:tag name="THINKCELLSHAPEDONOTDELETE" val="t7Z8a5uKlHU2GVK5Dq5Grgg"/>
</p:tagLst>
</file>

<file path=ppt/tags/tag261.xml><?xml version="1.0" encoding="utf-8"?>
<p:tagLst xmlns:p="http://schemas.openxmlformats.org/presentationml/2006/main">
  <p:tag name="THINKCELLSHAPEDONOTDELETE" val="tZxAS2Mh3ak.nnU4uRe.k8A"/>
</p:tagLst>
</file>

<file path=ppt/tags/tag262.xml><?xml version="1.0" encoding="utf-8"?>
<p:tagLst xmlns:p="http://schemas.openxmlformats.org/presentationml/2006/main">
  <p:tag name="THINKCELLSHAPEDONOTDELETE" val="tTov4eZcWTUKxtYgGcbU5UA"/>
</p:tagLst>
</file>

<file path=ppt/tags/tag263.xml><?xml version="1.0" encoding="utf-8"?>
<p:tagLst xmlns:p="http://schemas.openxmlformats.org/presentationml/2006/main">
  <p:tag name="THINKCELLSHAPEDONOTDELETE" val="tm_Bqsjb230Sla1JjJ_gVEA"/>
</p:tagLst>
</file>

<file path=ppt/tags/tag264.xml><?xml version="1.0" encoding="utf-8"?>
<p:tagLst xmlns:p="http://schemas.openxmlformats.org/presentationml/2006/main">
  <p:tag name="THINKCELLSHAPEDONOTDELETE" val="t3CBvNMj3Ck6TbUB0B4_9mQ"/>
</p:tagLst>
</file>

<file path=ppt/tags/tag265.xml><?xml version="1.0" encoding="utf-8"?>
<p:tagLst xmlns:p="http://schemas.openxmlformats.org/presentationml/2006/main">
  <p:tag name="THINKCELLSHAPEDONOTDELETE" val="tgVwL0uThY0aGYZBe8wv6GQ"/>
</p:tagLst>
</file>

<file path=ppt/tags/tag266.xml><?xml version="1.0" encoding="utf-8"?>
<p:tagLst xmlns:p="http://schemas.openxmlformats.org/presentationml/2006/main">
  <p:tag name="THINKCELLSHAPEDONOTDELETE" val="tGF6NuQF0DUiZyUZ_rOXInw"/>
</p:tagLst>
</file>

<file path=ppt/tags/tag267.xml><?xml version="1.0" encoding="utf-8"?>
<p:tagLst xmlns:p="http://schemas.openxmlformats.org/presentationml/2006/main">
  <p:tag name="THINKCELLSHAPEDONOTDELETE" val="t49veOnPF2UK7j0gmPvZqZQ"/>
</p:tagLst>
</file>

<file path=ppt/tags/tag268.xml><?xml version="1.0" encoding="utf-8"?>
<p:tagLst xmlns:p="http://schemas.openxmlformats.org/presentationml/2006/main">
  <p:tag name="THINKCELLSHAPEDONOTDELETE" val="t.HLn8Hqzb0it9iG9tEDNBQ"/>
</p:tagLst>
</file>

<file path=ppt/tags/tag269.xml><?xml version="1.0" encoding="utf-8"?>
<p:tagLst xmlns:p="http://schemas.openxmlformats.org/presentationml/2006/main">
  <p:tag name="THINKCELLSHAPEDONOTDELETE" val="tbrPiN4ef10yQPiswFHQfuw"/>
</p:tagLst>
</file>

<file path=ppt/tags/tag270.xml><?xml version="1.0" encoding="utf-8"?>
<p:tagLst xmlns:p="http://schemas.openxmlformats.org/presentationml/2006/main">
  <p:tag name="THINKCELLSHAPEDONOTDELETE" val="tUmyQZfQd50uWNGpvUepQEA"/>
</p:tagLst>
</file>

<file path=ppt/tags/tag271.xml><?xml version="1.0" encoding="utf-8"?>
<p:tagLst xmlns:p="http://schemas.openxmlformats.org/presentationml/2006/main">
  <p:tag name="THINKCELLSHAPEDONOTDELETE" val="tqcUktyhxSEGu6h__aQpPgQ"/>
</p:tagLst>
</file>

<file path=ppt/tags/tag272.xml><?xml version="1.0" encoding="utf-8"?>
<p:tagLst xmlns:p="http://schemas.openxmlformats.org/presentationml/2006/main">
  <p:tag name="THINKCELLSHAPEDONOTDELETE" val="to9NFzS4ogE.0jXitAnL0Qg"/>
</p:tagLst>
</file>

<file path=ppt/tags/tag273.xml><?xml version="1.0" encoding="utf-8"?>
<p:tagLst xmlns:p="http://schemas.openxmlformats.org/presentationml/2006/main">
  <p:tag name="THINKCELLSHAPEDONOTDELETE" val="t06Wvw7ZnOUWHmw2RiK.Tog"/>
</p:tagLst>
</file>

<file path=ppt/tags/tag274.xml><?xml version="1.0" encoding="utf-8"?>
<p:tagLst xmlns:p="http://schemas.openxmlformats.org/presentationml/2006/main">
  <p:tag name="THINKCELLSHAPEDONOTDELETE" val="t2_WnKw3YzkWWN3wlpX_jxw"/>
</p:tagLst>
</file>

<file path=ppt/tags/tag275.xml><?xml version="1.0" encoding="utf-8"?>
<p:tagLst xmlns:p="http://schemas.openxmlformats.org/presentationml/2006/main">
  <p:tag name="THINKCELLSHAPEDONOTDELETE" val="tqP_FskMLt0SZe8jiwSEhBw"/>
</p:tagLst>
</file>

<file path=ppt/tags/tag276.xml><?xml version="1.0" encoding="utf-8"?>
<p:tagLst xmlns:p="http://schemas.openxmlformats.org/presentationml/2006/main">
  <p:tag name="THINKCELLSHAPEDONOTDELETE" val="tyMs_iSJcwkWZVyYL_1Li9w"/>
</p:tagLst>
</file>

<file path=ppt/tags/tag277.xml><?xml version="1.0" encoding="utf-8"?>
<p:tagLst xmlns:p="http://schemas.openxmlformats.org/presentationml/2006/main">
  <p:tag name="THINKCELLSHAPEDONOTDELETE" val="tc8QTC8IVf0uNICx.IZP.pA"/>
</p:tagLst>
</file>

<file path=ppt/tags/tag278.xml><?xml version="1.0" encoding="utf-8"?>
<p:tagLst xmlns:p="http://schemas.openxmlformats.org/presentationml/2006/main">
  <p:tag name="THINKCELLSHAPEDONOTDELETE" val="tgEodGrEyBUeI6SvLo0BQSw"/>
</p:tagLst>
</file>

<file path=ppt/tags/tag279.xml><?xml version="1.0" encoding="utf-8"?>
<p:tagLst xmlns:p="http://schemas.openxmlformats.org/presentationml/2006/main">
  <p:tag name="THINKCELLSHAPEDONOTDELETE" val="tKVdKUHpIF0a5LtZ2YcGiWw"/>
</p:tagLst>
</file>

<file path=ppt/tags/tag280.xml><?xml version="1.0" encoding="utf-8"?>
<p:tagLst xmlns:p="http://schemas.openxmlformats.org/presentationml/2006/main">
  <p:tag name="THINKCELLSHAPEDONOTDELETE" val="tiaVb0pThxk6icY_DrfDsVA"/>
</p:tagLst>
</file>

<file path=ppt/tags/tag281.xml><?xml version="1.0" encoding="utf-8"?>
<p:tagLst xmlns:p="http://schemas.openxmlformats.org/presentationml/2006/main">
  <p:tag name="THINKCELLSHAPEDONOTDELETE" val="tjt_L2Qdwl0u4y4dbrD3RZA"/>
</p:tagLst>
</file>

<file path=ppt/tags/tag282.xml><?xml version="1.0" encoding="utf-8"?>
<p:tagLst xmlns:p="http://schemas.openxmlformats.org/presentationml/2006/main">
  <p:tag name="THINKCELLSHAPEDONOTDELETE" val="tPWex1RXHBEivpGWCTMZ0og"/>
</p:tagLst>
</file>

<file path=ppt/tags/tag283.xml><?xml version="1.0" encoding="utf-8"?>
<p:tagLst xmlns:p="http://schemas.openxmlformats.org/presentationml/2006/main">
  <p:tag name="THINKCELLSHAPEDONOTDELETE" val="t5h.ud7VMMkSkfHSctNrXTw"/>
</p:tagLst>
</file>

<file path=ppt/tags/tag284.xml><?xml version="1.0" encoding="utf-8"?>
<p:tagLst xmlns:p="http://schemas.openxmlformats.org/presentationml/2006/main">
  <p:tag name="THINKCELLSHAPEDONOTDELETE" val="tpbyQeMgLYEOk6IGxoqhwtw"/>
</p:tagLst>
</file>

<file path=ppt/tags/tag285.xml><?xml version="1.0" encoding="utf-8"?>
<p:tagLst xmlns:p="http://schemas.openxmlformats.org/presentationml/2006/main">
  <p:tag name="THINKCELLSHAPEDONOTDELETE" val="tqbDuz8Dz1EeWEX2fO5qsFA"/>
</p:tagLst>
</file>

<file path=ppt/tags/tag286.xml><?xml version="1.0" encoding="utf-8"?>
<p:tagLst xmlns:p="http://schemas.openxmlformats.org/presentationml/2006/main">
  <p:tag name="THINKCELLSHAPEDONOTDELETE" val="ta2L40BCoTky6R8JswjCWjw"/>
</p:tagLst>
</file>

<file path=ppt/tags/tag287.xml><?xml version="1.0" encoding="utf-8"?>
<p:tagLst xmlns:p="http://schemas.openxmlformats.org/presentationml/2006/main">
  <p:tag name="THINKCELLSHAPEDONOTDELETE" val="tX6jvvsyPkUeMcDkhCktcNg"/>
</p:tagLst>
</file>

<file path=ppt/tags/tag288.xml><?xml version="1.0" encoding="utf-8"?>
<p:tagLst xmlns:p="http://schemas.openxmlformats.org/presentationml/2006/main">
  <p:tag name="THINKCELLSHAPEDONOTDELETE" val="t5pvsewrQKUuawFN3VVzHEg"/>
</p:tagLst>
</file>

<file path=ppt/tags/tag289.xml><?xml version="1.0" encoding="utf-8"?>
<p:tagLst xmlns:p="http://schemas.openxmlformats.org/presentationml/2006/main">
  <p:tag name="THINKCELLSHAPEDONOTDELETE" val="tjm9xNHclM0i50BGYDCGD2A"/>
</p:tagLst>
</file>

<file path=ppt/tags/tag290.xml><?xml version="1.0" encoding="utf-8"?>
<p:tagLst xmlns:p="http://schemas.openxmlformats.org/presentationml/2006/main">
  <p:tag name="THINKCELLSHAPEDONOTDELETE" val="tC3KNFE6JQkuNoG5zu921sw"/>
</p:tagLst>
</file>

<file path=ppt/tags/tag291.xml><?xml version="1.0" encoding="utf-8"?>
<p:tagLst xmlns:p="http://schemas.openxmlformats.org/presentationml/2006/main">
  <p:tag name="THINKCELLSHAPEDONOTDELETE" val="tloqwTv.a4Eq2eGJMv7uXnw"/>
</p:tagLst>
</file>

<file path=ppt/tags/tag292.xml><?xml version="1.0" encoding="utf-8"?>
<p:tagLst xmlns:p="http://schemas.openxmlformats.org/presentationml/2006/main">
  <p:tag name="THINKCELLSHAPEDONOTDELETE" val="tmulXStg.iUGZEMwOSdNP_w"/>
</p:tagLst>
</file>

<file path=ppt/tags/tag293.xml><?xml version="1.0" encoding="utf-8"?>
<p:tagLst xmlns:p="http://schemas.openxmlformats.org/presentationml/2006/main">
  <p:tag name="THINKCELLSHAPEDONOTDELETE" val="t2A.Fn6be_kaq70KNvrOK_A"/>
</p:tagLst>
</file>

<file path=ppt/tags/tag294.xml><?xml version="1.0" encoding="utf-8"?>
<p:tagLst xmlns:p="http://schemas.openxmlformats.org/presentationml/2006/main">
  <p:tag name="THINKCELLSHAPEDONOTDELETE" val="thinkcellActiveDocDoNotDelete"/>
</p:tagLst>
</file>

<file path=ppt/tags/tag295.xml><?xml version="1.0" encoding="utf-8"?>
<p:tagLst xmlns:p="http://schemas.openxmlformats.org/presentationml/2006/main">
  <p:tag name="THINKCELLSHAPEDONOTDELETE" val="tNnYbj2iyjkeTgdwO081dRg"/>
</p:tagLst>
</file>

<file path=ppt/tags/tag296.xml><?xml version="1.0" encoding="utf-8"?>
<p:tagLst xmlns:p="http://schemas.openxmlformats.org/presentationml/2006/main">
  <p:tag name="THINKCELLSHAPEDONOTDELETE" val="tLG5Gz_VjgkySGQjYZdSLEQ"/>
</p:tagLst>
</file>

<file path=ppt/tags/tag297.xml><?xml version="1.0" encoding="utf-8"?>
<p:tagLst xmlns:p="http://schemas.openxmlformats.org/presentationml/2006/main">
  <p:tag name="THINKCELLSHAPEDONOTDELETE" val="tOykNEY6whkKl2oSUI1nFxg"/>
</p:tagLst>
</file>

<file path=ppt/tags/tag298.xml><?xml version="1.0" encoding="utf-8"?>
<p:tagLst xmlns:p="http://schemas.openxmlformats.org/presentationml/2006/main">
  <p:tag name="THINKCELLSHAPEDONOTDELETE" val="t7AwUx2puq0W4vjesEmiwXA"/>
</p:tagLst>
</file>

<file path=ppt/tags/tag299.xml><?xml version="1.0" encoding="utf-8"?>
<p:tagLst xmlns:p="http://schemas.openxmlformats.org/presentationml/2006/main">
  <p:tag name="THINKCELLSHAPEDONOTDELETE" val="tJe2G7nosb0meMpqtpV9gaw"/>
</p:tagLst>
</file>

<file path=ppt/tags/tag300.xml><?xml version="1.0" encoding="utf-8"?>
<p:tagLst xmlns:p="http://schemas.openxmlformats.org/presentationml/2006/main">
  <p:tag name="THINKCELLSHAPEDONOTDELETE" val="tS0gOqE1w5UmDklYKY23zOw"/>
</p:tagLst>
</file>

<file path=ppt/tags/tag301.xml><?xml version="1.0" encoding="utf-8"?>
<p:tagLst xmlns:p="http://schemas.openxmlformats.org/presentationml/2006/main">
  <p:tag name="THINKCELLSHAPEDONOTDELETE" val="tXDXKjfpmnE22ziQQYX3C1Q"/>
</p:tagLst>
</file>

<file path=ppt/tags/tag302.xml><?xml version="1.0" encoding="utf-8"?>
<p:tagLst xmlns:p="http://schemas.openxmlformats.org/presentationml/2006/main">
  <p:tag name="THINKCELLSHAPEDONOTDELETE" val="tyXyQyjAswUGRXmyk2jFl3A"/>
</p:tagLst>
</file>

<file path=ppt/tags/tag303.xml><?xml version="1.0" encoding="utf-8"?>
<p:tagLst xmlns:p="http://schemas.openxmlformats.org/presentationml/2006/main">
  <p:tag name="THINKCELLSHAPEDONOTDELETE" val="tevSgs0Oq8kGdh1VKfKE.iA"/>
</p:tagLst>
</file>

<file path=ppt/tags/tag304.xml><?xml version="1.0" encoding="utf-8"?>
<p:tagLst xmlns:p="http://schemas.openxmlformats.org/presentationml/2006/main">
  <p:tag name="THINKCELLSHAPEDONOTDELETE" val="tkarC4FhZI0W6H4ji2DXTUQ"/>
</p:tagLst>
</file>

<file path=ppt/tags/tag305.xml><?xml version="1.0" encoding="utf-8"?>
<p:tagLst xmlns:p="http://schemas.openxmlformats.org/presentationml/2006/main">
  <p:tag name="THINKCELLSHAPEDONOTDELETE" val="tEYDi51FmP0Wy5bMkoicHBQ"/>
</p:tagLst>
</file>

<file path=ppt/tags/tag306.xml><?xml version="1.0" encoding="utf-8"?>
<p:tagLst xmlns:p="http://schemas.openxmlformats.org/presentationml/2006/main">
  <p:tag name="THINKCELLSHAPEDONOTDELETE" val="tUCaBYWQ.G0KprPy_Z1KSMA"/>
</p:tagLst>
</file>

<file path=ppt/tags/tag307.xml><?xml version="1.0" encoding="utf-8"?>
<p:tagLst xmlns:p="http://schemas.openxmlformats.org/presentationml/2006/main">
  <p:tag name="THINKCELLSHAPEDONOTDELETE" val="tqv7sTxgixEesKEo_N1gzJQ"/>
</p:tagLst>
</file>

<file path=ppt/tags/tag308.xml><?xml version="1.0" encoding="utf-8"?>
<p:tagLst xmlns:p="http://schemas.openxmlformats.org/presentationml/2006/main">
  <p:tag name="THINKCELLSHAPEDONOTDELETE" val="tTx6271IlMU6O9BssKN2_dA"/>
</p:tagLst>
</file>

<file path=ppt/tags/tag309.xml><?xml version="1.0" encoding="utf-8"?>
<p:tagLst xmlns:p="http://schemas.openxmlformats.org/presentationml/2006/main">
  <p:tag name="THINKCELLSHAPEDONOTDELETE" val="tf2wd0N3LhUiWnsRDNdUF1Q"/>
</p:tagLst>
</file>

<file path=ppt/tags/tag310.xml><?xml version="1.0" encoding="utf-8"?>
<p:tagLst xmlns:p="http://schemas.openxmlformats.org/presentationml/2006/main">
  <p:tag name="THINKCELLSHAPEDONOTDELETE" val="t_DNHwPpGnkqHK.sG6K79uA"/>
</p:tagLst>
</file>

<file path=ppt/tags/tag3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BDA">
      <a:dk1>
        <a:sysClr val="windowText" lastClr="000000"/>
      </a:dk1>
      <a:lt1>
        <a:sysClr val="window" lastClr="FFFFFF"/>
      </a:lt1>
      <a:dk2>
        <a:srgbClr val="D8D8D8"/>
      </a:dk2>
      <a:lt2>
        <a:srgbClr val="FFFFFF"/>
      </a:lt2>
      <a:accent1>
        <a:srgbClr val="E97722"/>
      </a:accent1>
      <a:accent2>
        <a:srgbClr val="4F81BD"/>
      </a:accent2>
      <a:accent3>
        <a:srgbClr val="7F7F7F"/>
      </a:accent3>
      <a:accent4>
        <a:srgbClr val="A5A5A5"/>
      </a:accent4>
      <a:accent5>
        <a:srgbClr val="BFBFBF"/>
      </a:accent5>
      <a:accent6>
        <a:srgbClr val="BFBFBF"/>
      </a:accent6>
      <a:hlink>
        <a:srgbClr val="D8D8D8"/>
      </a:hlink>
      <a:folHlink>
        <a:srgbClr val="F2F2F2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483</Paragraphs>
  <Slides>20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宋体</vt:lpstr>
      <vt:lpstr>Tahoma</vt:lpstr>
      <vt:lpstr>楷体_GB2312</vt:lpstr>
      <vt:lpstr>Wingdings</vt:lpstr>
      <vt:lpstr>Trebuchet MS</vt:lpstr>
      <vt:lpstr>Times New Roman</vt:lpstr>
      <vt:lpstr>华文楷体</vt:lpstr>
      <vt:lpstr>Office Theme</vt:lpstr>
      <vt:lpstr>Comparison Study on Ganji and Wuba</vt:lpstr>
      <vt:lpstr>Executive Summary (1/3)</vt:lpstr>
      <vt:lpstr>Executive Summary (2/3)</vt:lpstr>
      <vt:lpstr>Executive Summary (3/3)</vt:lpstr>
      <vt:lpstr>Table of Contents</vt:lpstr>
      <vt:lpstr>3RD Party Traffic - PC and WAP Traffic Comparison</vt:lpstr>
      <vt:lpstr>3RD Party Traffic - App Traffic Comparison</vt:lpstr>
      <vt:lpstr>Rebased Traffic - UV</vt:lpstr>
      <vt:lpstr>Rebased Traffic - PC and WAP PV / App Time Spent</vt:lpstr>
      <vt:lpstr>Table of Contents</vt:lpstr>
      <vt:lpstr>For online classifieds sites, dependence on direct sales will gain in the long run</vt:lpstr>
      <vt:lpstr>To play catch-up with 58.com, Ganji relies on the agency model to achieve quick expansion</vt:lpstr>
      <vt:lpstr>Wuba has a slightly better sales productivity than Ganji in the recruitment sector…</vt:lpstr>
      <vt:lpstr>…and a much higher productivity in the real estate sector; Overall, Wuba’s average sales productivity is higher than Ganji’s in all sectors, especially in cities where Ganji uses agencies </vt:lpstr>
      <vt:lpstr>Wuba’s direct sales model can earn a higher margin than Ganji’s in comparable cities</vt:lpstr>
      <vt:lpstr>And we didn’t see Ganji’s salesforce productivity grows as the team size grows</vt:lpstr>
      <vt:lpstr>Except for Baidu and Alibaba, most major internet companies choose the direct-sales model</vt:lpstr>
      <vt:lpstr>Baidu and Alibaba use the agency model for reasons that are not relevant for 58.com and Ganji</vt:lpstr>
      <vt:lpstr>Ganji would benefit from greater use of the direct-sales model in the long run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2024-09-05T05:38:07.985</cp:lastPrinted>
  <dcterms:created xsi:type="dcterms:W3CDTF">2024-09-04T21:38:08Z</dcterms:created>
  <dcterms:modified xsi:type="dcterms:W3CDTF">2024-09-04T21:38:12Z</dcterms:modified>
</cp:coreProperties>
</file>