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3EECCF5-ADBA-4020-8B8A-A55995F458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EE64C1-D0B2-4818-8498-5E968F4223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288099D-5267-40CA-A3F9-CDCD436084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31A06AE-F58D-472E-BAF3-3089616317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0B05CDC-5372-4AAE-8CDC-BD29D93DFD1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C8E693D-BE56-42F8-A407-0E1A6A8E81F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E7C64A8-584C-4F09-BE3C-3A9D482ED73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11416D6-4AF9-4862-8F2F-D5B8BC40E9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C5CA925-A606-4B1F-99F4-CC9128A871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3AE1EC-BB22-4865-81E1-FFE2A4A5D9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2A73C2-4FDA-43D7-AB86-79A3FBADFD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8047114046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《典型电路设计》ppt课件</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电路设计基础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典型电路设计</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电路设计实践</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电路设计软件介绍</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电路设计案例分析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电路设计基础</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942376" y="2434470"/>
            <a:ext cx="3133738" cy="9945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用于限制电流，产生电压降。电阻值由导体长度、截面积和材料决定。</a:t>
            </a:r>
            <a:endParaRPr lang="en-US" sz="1100"/>
          </a:p>
        </p:txBody>
      </p:sp>
      <p:grpSp>
        <p:nvGrpSpPr>
          <p:cNvPr id="3" name="Group 3"/>
          <p:cNvGrpSpPr/>
          <p:nvPr/>
        </p:nvGrpSpPr>
        <p:grpSpPr>
          <a:xfrm>
            <a:off x="4987195" y="1802035"/>
            <a:ext cx="561213" cy="561213"/>
            <a:chOff x="4987195" y="1802035"/>
            <a:chExt cx="561213" cy="561213"/>
          </a:xfrm>
        </p:grpSpPr>
        <p:sp>
          <p:nvSpPr>
            <p:cNvPr id="4" name="AutoShape 4"/>
            <p:cNvSpPr/>
            <p:nvPr/>
          </p:nvSpPr>
          <p:spPr>
            <a:xfrm>
              <a:off x="4987195"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5121688" y="1936528"/>
            <a:ext cx="292227" cy="292227"/>
            <a:chOff x="5121688" y="1936528"/>
            <a:chExt cx="292227" cy="292227"/>
          </a:xfrm>
        </p:grpSpPr>
        <p:sp>
          <p:nvSpPr>
            <p:cNvPr id="6" name="Freeform 6"/>
            <p:cNvSpPr/>
            <p:nvPr/>
          </p:nvSpPr>
          <p:spPr>
            <a:xfrm>
              <a:off x="5175885" y="1990630"/>
              <a:ext cx="182880" cy="73533"/>
            </a:xfrm>
            <a:custGeom>
              <a:rect l="l" t="t" r="r" b="b"/>
              <a:pathLst>
                <a:path w="189" h="76">
                  <a:moveTo>
                    <a:pt x="189" y="76"/>
                  </a:moveTo>
                  <a:lnTo>
                    <a:pt x="0" y="76"/>
                  </a:lnTo>
                  <a:lnTo>
                    <a:pt x="0" y="0"/>
                  </a:lnTo>
                  <a:lnTo>
                    <a:pt x="19" y="0"/>
                  </a:lnTo>
                  <a:lnTo>
                    <a:pt x="19" y="57"/>
                  </a:lnTo>
                  <a:lnTo>
                    <a:pt x="170" y="57"/>
                  </a:lnTo>
                  <a:lnTo>
                    <a:pt x="170" y="0"/>
                  </a:lnTo>
                  <a:lnTo>
                    <a:pt x="189" y="0"/>
                  </a:lnTo>
                  <a:lnTo>
                    <a:pt x="189" y="7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267801" y="1990630"/>
              <a:ext cx="54197" cy="36766"/>
            </a:xfrm>
            <a:custGeom>
              <a:rect l="l" t="t" r="r" b="b"/>
              <a:pathLst>
                <a:path w="56" h="38">
                  <a:moveTo>
                    <a:pt x="56" y="38"/>
                  </a:moveTo>
                  <a:lnTo>
                    <a:pt x="0" y="38"/>
                  </a:lnTo>
                  <a:lnTo>
                    <a:pt x="0" y="0"/>
                  </a:lnTo>
                  <a:lnTo>
                    <a:pt x="19" y="0"/>
                  </a:lnTo>
                  <a:lnTo>
                    <a:pt x="19" y="19"/>
                  </a:lnTo>
                  <a:lnTo>
                    <a:pt x="37" y="19"/>
                  </a:lnTo>
                  <a:lnTo>
                    <a:pt x="37" y="0"/>
                  </a:lnTo>
                  <a:lnTo>
                    <a:pt x="56" y="0"/>
                  </a:lnTo>
                  <a:lnTo>
                    <a:pt x="56" y="3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121688" y="1936528"/>
              <a:ext cx="292227" cy="292227"/>
            </a:xfrm>
            <a:custGeom>
              <a:rect l="l" t="t" r="r" b="b"/>
              <a:pathLst>
                <a:path w="302" h="302">
                  <a:moveTo>
                    <a:pt x="302" y="302"/>
                  </a:moveTo>
                  <a:lnTo>
                    <a:pt x="0" y="302"/>
                  </a:lnTo>
                  <a:lnTo>
                    <a:pt x="0" y="0"/>
                  </a:lnTo>
                  <a:lnTo>
                    <a:pt x="245" y="0"/>
                  </a:lnTo>
                  <a:lnTo>
                    <a:pt x="245" y="18"/>
                  </a:lnTo>
                  <a:lnTo>
                    <a:pt x="18" y="18"/>
                  </a:lnTo>
                  <a:lnTo>
                    <a:pt x="18" y="283"/>
                  </a:lnTo>
                  <a:lnTo>
                    <a:pt x="283" y="283"/>
                  </a:lnTo>
                  <a:lnTo>
                    <a:pt x="283" y="56"/>
                  </a:lnTo>
                  <a:lnTo>
                    <a:pt x="302" y="56"/>
                  </a:lnTo>
                  <a:lnTo>
                    <a:pt x="302" y="30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75885" y="2100929"/>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175885" y="2136743"/>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175885" y="2173510"/>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5554409" y="1919002"/>
            <a:ext cx="1897189" cy="368046"/>
            <a:chOff x="5554409" y="1919002"/>
            <a:chExt cx="1897189" cy="368046"/>
          </a:xfrm>
        </p:grpSpPr>
        <p:sp>
          <p:nvSpPr>
            <p:cNvPr id="13" name="AutoShape 13"/>
            <p:cNvSpPr/>
            <p:nvPr/>
          </p:nvSpPr>
          <p:spPr>
            <a:xfrm>
              <a:off x="5554409" y="1919002"/>
              <a:ext cx="1897189" cy="36804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电阻器</a:t>
              </a:r>
              <a:endParaRPr lang="en-US" sz="1100"/>
            </a:p>
          </p:txBody>
        </p:sp>
      </p:grpSp>
      <p:sp>
        <p:nvSpPr>
          <p:cNvPr id="14" name="AutoShape 14"/>
          <p:cNvSpPr/>
          <p:nvPr/>
        </p:nvSpPr>
        <p:spPr>
          <a:xfrm>
            <a:off x="8335955" y="2434470"/>
            <a:ext cx="3133738" cy="9945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能存储磁场能量，阻碍电流变化。其感抗与频率成正比。</a:t>
            </a:r>
            <a:endParaRPr lang="en-US" sz="1100"/>
          </a:p>
        </p:txBody>
      </p:sp>
      <p:sp>
        <p:nvSpPr>
          <p:cNvPr id="15" name="AutoShape 15"/>
          <p:cNvSpPr/>
          <p:nvPr/>
        </p:nvSpPr>
        <p:spPr>
          <a:xfrm>
            <a:off x="8948027" y="1918374"/>
            <a:ext cx="1897171" cy="36933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电感器</a:t>
            </a:r>
            <a:endParaRPr lang="en-US" sz="1100"/>
          </a:p>
        </p:txBody>
      </p:sp>
      <p:grpSp>
        <p:nvGrpSpPr>
          <p:cNvPr id="16" name="Group 16"/>
          <p:cNvGrpSpPr/>
          <p:nvPr/>
        </p:nvGrpSpPr>
        <p:grpSpPr>
          <a:xfrm>
            <a:off x="8380762" y="1802035"/>
            <a:ext cx="561213" cy="561213"/>
            <a:chOff x="8380762" y="1802035"/>
            <a:chExt cx="561213" cy="561213"/>
          </a:xfrm>
        </p:grpSpPr>
        <p:sp>
          <p:nvSpPr>
            <p:cNvPr id="17" name="AutoShape 17"/>
            <p:cNvSpPr/>
            <p:nvPr/>
          </p:nvSpPr>
          <p:spPr>
            <a:xfrm>
              <a:off x="8380762"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8515255" y="1990630"/>
            <a:ext cx="292227" cy="201263"/>
            <a:chOff x="8515255" y="1990630"/>
            <a:chExt cx="292227" cy="201263"/>
          </a:xfrm>
        </p:grpSpPr>
        <p:sp>
          <p:nvSpPr>
            <p:cNvPr id="19" name="AutoShape 19"/>
            <p:cNvSpPr/>
            <p:nvPr/>
          </p:nvSpPr>
          <p:spPr>
            <a:xfrm>
              <a:off x="85694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624601"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86797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8734901" y="2072926"/>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85694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8624601"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86797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8734901" y="2036159"/>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8587835" y="2128075"/>
              <a:ext cx="147066"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8515255" y="1990630"/>
              <a:ext cx="292227" cy="201263"/>
            </a:xfrm>
            <a:custGeom>
              <a:rect l="l" t="t" r="r" b="b"/>
              <a:pathLst>
                <a:path w="302" h="208">
                  <a:moveTo>
                    <a:pt x="302" y="208"/>
                  </a:moveTo>
                  <a:lnTo>
                    <a:pt x="0" y="208"/>
                  </a:lnTo>
                  <a:lnTo>
                    <a:pt x="0" y="28"/>
                  </a:lnTo>
                  <a:lnTo>
                    <a:pt x="19" y="28"/>
                  </a:lnTo>
                  <a:lnTo>
                    <a:pt x="19" y="189"/>
                  </a:lnTo>
                  <a:lnTo>
                    <a:pt x="283" y="189"/>
                  </a:lnTo>
                  <a:lnTo>
                    <a:pt x="283" y="19"/>
                  </a:lnTo>
                  <a:lnTo>
                    <a:pt x="0" y="19"/>
                  </a:lnTo>
                  <a:lnTo>
                    <a:pt x="0" y="0"/>
                  </a:lnTo>
                  <a:lnTo>
                    <a:pt x="302" y="0"/>
                  </a:lnTo>
                  <a:lnTo>
                    <a:pt x="302" y="2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9" name="AutoShape 29"/>
          <p:cNvSpPr/>
          <p:nvPr/>
        </p:nvSpPr>
        <p:spPr>
          <a:xfrm>
            <a:off x="4942376" y="4809710"/>
            <a:ext cx="3133738" cy="101914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能存储电荷，阻碍电流变化。其容抗与频率成反比。</a:t>
            </a:r>
            <a:endParaRPr lang="en-US" sz="1100"/>
          </a:p>
        </p:txBody>
      </p:sp>
      <p:sp>
        <p:nvSpPr>
          <p:cNvPr id="30" name="AutoShape 30"/>
          <p:cNvSpPr/>
          <p:nvPr/>
        </p:nvSpPr>
        <p:spPr>
          <a:xfrm>
            <a:off x="5554448" y="4293614"/>
            <a:ext cx="1897171" cy="36933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电容器</a:t>
            </a:r>
            <a:endParaRPr lang="en-US" sz="1100"/>
          </a:p>
        </p:txBody>
      </p:sp>
      <p:grpSp>
        <p:nvGrpSpPr>
          <p:cNvPr id="31" name="Group 31"/>
          <p:cNvGrpSpPr/>
          <p:nvPr/>
        </p:nvGrpSpPr>
        <p:grpSpPr>
          <a:xfrm>
            <a:off x="4987195" y="4188148"/>
            <a:ext cx="561213" cy="561213"/>
            <a:chOff x="4987195" y="4188148"/>
            <a:chExt cx="561213" cy="561213"/>
          </a:xfrm>
        </p:grpSpPr>
        <p:sp>
          <p:nvSpPr>
            <p:cNvPr id="32" name="AutoShape 32"/>
            <p:cNvSpPr/>
            <p:nvPr/>
          </p:nvSpPr>
          <p:spPr>
            <a:xfrm>
              <a:off x="4987195" y="4188148"/>
              <a:ext cx="561213" cy="56121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grpSp>
      <p:grpSp>
        <p:nvGrpSpPr>
          <p:cNvPr id="33" name="Group 33"/>
          <p:cNvGrpSpPr/>
          <p:nvPr/>
        </p:nvGrpSpPr>
        <p:grpSpPr>
          <a:xfrm>
            <a:off x="5122640" y="4315015"/>
            <a:ext cx="290322" cy="285560"/>
            <a:chOff x="5122640" y="4315015"/>
            <a:chExt cx="290322" cy="285560"/>
          </a:xfrm>
        </p:grpSpPr>
        <p:sp>
          <p:nvSpPr>
            <p:cNvPr id="34" name="Freeform 34"/>
            <p:cNvSpPr/>
            <p:nvPr/>
          </p:nvSpPr>
          <p:spPr>
            <a:xfrm>
              <a:off x="5182267" y="4370832"/>
              <a:ext cx="176879" cy="175927"/>
            </a:xfrm>
            <a:custGeom>
              <a:rect l="l" t="t" r="r" b="b"/>
              <a:pathLst>
                <a:path w="187" h="186">
                  <a:moveTo>
                    <a:pt x="81" y="186"/>
                  </a:moveTo>
                  <a:lnTo>
                    <a:pt x="0" y="106"/>
                  </a:lnTo>
                  <a:lnTo>
                    <a:pt x="107" y="0"/>
                  </a:lnTo>
                  <a:lnTo>
                    <a:pt x="187" y="80"/>
                  </a:lnTo>
                  <a:lnTo>
                    <a:pt x="81" y="186"/>
                  </a:lnTo>
                  <a:close/>
                  <a:moveTo>
                    <a:pt x="26" y="106"/>
                  </a:moveTo>
                  <a:lnTo>
                    <a:pt x="81" y="158"/>
                  </a:lnTo>
                  <a:lnTo>
                    <a:pt x="159" y="80"/>
                  </a:lnTo>
                  <a:lnTo>
                    <a:pt x="107" y="26"/>
                  </a:lnTo>
                  <a:lnTo>
                    <a:pt x="26" y="10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122640" y="4484275"/>
              <a:ext cx="120110" cy="116300"/>
            </a:xfrm>
            <a:custGeom>
              <a:rect l="l" t="t" r="r" b="b"/>
              <a:pathLst>
                <a:path w="54" h="52">
                  <a:moveTo>
                    <a:pt x="26" y="52"/>
                  </a:moveTo>
                  <a:cubicBezTo>
                    <a:pt x="20" y="52"/>
                    <a:pt x="14" y="50"/>
                    <a:pt x="9" y="45"/>
                  </a:cubicBezTo>
                  <a:cubicBezTo>
                    <a:pt x="0" y="36"/>
                    <a:pt x="0" y="20"/>
                    <a:pt x="9" y="11"/>
                  </a:cubicBezTo>
                  <a:cubicBezTo>
                    <a:pt x="20" y="0"/>
                    <a:pt x="20" y="0"/>
                    <a:pt x="20" y="0"/>
                  </a:cubicBezTo>
                  <a:cubicBezTo>
                    <a:pt x="26" y="6"/>
                    <a:pt x="26" y="6"/>
                    <a:pt x="26" y="6"/>
                  </a:cubicBezTo>
                  <a:cubicBezTo>
                    <a:pt x="15" y="17"/>
                    <a:pt x="15" y="17"/>
                    <a:pt x="15" y="17"/>
                  </a:cubicBezTo>
                  <a:cubicBezTo>
                    <a:pt x="12" y="20"/>
                    <a:pt x="10" y="24"/>
                    <a:pt x="10" y="28"/>
                  </a:cubicBezTo>
                  <a:cubicBezTo>
                    <a:pt x="10" y="32"/>
                    <a:pt x="12" y="36"/>
                    <a:pt x="15" y="39"/>
                  </a:cubicBezTo>
                  <a:cubicBezTo>
                    <a:pt x="18" y="42"/>
                    <a:pt x="22" y="44"/>
                    <a:pt x="26" y="44"/>
                  </a:cubicBezTo>
                  <a:cubicBezTo>
                    <a:pt x="30" y="44"/>
                    <a:pt x="34" y="42"/>
                    <a:pt x="37" y="39"/>
                  </a:cubicBezTo>
                  <a:cubicBezTo>
                    <a:pt x="48" y="28"/>
                    <a:pt x="48" y="28"/>
                    <a:pt x="48" y="28"/>
                  </a:cubicBezTo>
                  <a:cubicBezTo>
                    <a:pt x="54" y="34"/>
                    <a:pt x="54" y="34"/>
                    <a:pt x="54" y="34"/>
                  </a:cubicBezTo>
                  <a:cubicBezTo>
                    <a:pt x="43" y="45"/>
                    <a:pt x="43" y="45"/>
                    <a:pt x="43" y="45"/>
                  </a:cubicBezTo>
                  <a:cubicBezTo>
                    <a:pt x="38" y="50"/>
                    <a:pt x="32" y="52"/>
                    <a:pt x="26" y="52"/>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5296662" y="4315015"/>
              <a:ext cx="116300" cy="115348"/>
            </a:xfrm>
            <a:custGeom>
              <a:rect l="l" t="t" r="r" b="b"/>
              <a:pathLst>
                <a:path w="52" h="52">
                  <a:moveTo>
                    <a:pt x="34" y="52"/>
                  </a:moveTo>
                  <a:cubicBezTo>
                    <a:pt x="28" y="46"/>
                    <a:pt x="28" y="46"/>
                    <a:pt x="28" y="46"/>
                  </a:cubicBezTo>
                  <a:cubicBezTo>
                    <a:pt x="39" y="35"/>
                    <a:pt x="39" y="35"/>
                    <a:pt x="39" y="35"/>
                  </a:cubicBezTo>
                  <a:cubicBezTo>
                    <a:pt x="42" y="32"/>
                    <a:pt x="44" y="28"/>
                    <a:pt x="44" y="24"/>
                  </a:cubicBezTo>
                  <a:cubicBezTo>
                    <a:pt x="44" y="20"/>
                    <a:pt x="42" y="16"/>
                    <a:pt x="39" y="13"/>
                  </a:cubicBezTo>
                  <a:cubicBezTo>
                    <a:pt x="33" y="7"/>
                    <a:pt x="23" y="7"/>
                    <a:pt x="17" y="13"/>
                  </a:cubicBezTo>
                  <a:cubicBezTo>
                    <a:pt x="6" y="24"/>
                    <a:pt x="6" y="24"/>
                    <a:pt x="6" y="24"/>
                  </a:cubicBezTo>
                  <a:cubicBezTo>
                    <a:pt x="0" y="18"/>
                    <a:pt x="0" y="18"/>
                    <a:pt x="0" y="18"/>
                  </a:cubicBezTo>
                  <a:cubicBezTo>
                    <a:pt x="11" y="7"/>
                    <a:pt x="11" y="7"/>
                    <a:pt x="11" y="7"/>
                  </a:cubicBezTo>
                  <a:cubicBezTo>
                    <a:pt x="16" y="2"/>
                    <a:pt x="22" y="0"/>
                    <a:pt x="28" y="0"/>
                  </a:cubicBezTo>
                  <a:cubicBezTo>
                    <a:pt x="34" y="0"/>
                    <a:pt x="40" y="2"/>
                    <a:pt x="45" y="7"/>
                  </a:cubicBezTo>
                  <a:cubicBezTo>
                    <a:pt x="50" y="12"/>
                    <a:pt x="52" y="18"/>
                    <a:pt x="52" y="24"/>
                  </a:cubicBezTo>
                  <a:cubicBezTo>
                    <a:pt x="52" y="30"/>
                    <a:pt x="50" y="36"/>
                    <a:pt x="45" y="41"/>
                  </a:cubicBezTo>
                  <a:lnTo>
                    <a:pt x="34" y="5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5220081" y="4453128"/>
              <a:ext cx="27432" cy="26479"/>
            </a:xfrm>
            <a:custGeom>
              <a:rect l="l" t="t" r="r" b="b"/>
              <a:pathLst>
                <a:path w="28" h="28">
                  <a:moveTo>
                    <a:pt x="15" y="28"/>
                  </a:moveTo>
                  <a:lnTo>
                    <a:pt x="0" y="14"/>
                  </a:lnTo>
                  <a:lnTo>
                    <a:pt x="15" y="0"/>
                  </a:lnTo>
                  <a:lnTo>
                    <a:pt x="29" y="14"/>
                  </a:lnTo>
                  <a:lnTo>
                    <a:pt x="15"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5255990" y="4444555"/>
              <a:ext cx="27432" cy="26479"/>
            </a:xfrm>
            <a:custGeom>
              <a:rect l="l" t="t" r="r" b="b"/>
              <a:pathLst>
                <a:path w="28" h="28">
                  <a:moveTo>
                    <a:pt x="14" y="28"/>
                  </a:moveTo>
                  <a:lnTo>
                    <a:pt x="0" y="14"/>
                  </a:lnTo>
                  <a:lnTo>
                    <a:pt x="14" y="0"/>
                  </a:lnTo>
                  <a:lnTo>
                    <a:pt x="29"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5265420" y="4408646"/>
              <a:ext cx="26479" cy="26479"/>
            </a:xfrm>
            <a:custGeom>
              <a:rect l="l" t="t" r="r" b="b"/>
              <a:pathLst>
                <a:path w="28" h="28">
                  <a:moveTo>
                    <a:pt x="14" y="28"/>
                  </a:moveTo>
                  <a:lnTo>
                    <a:pt x="0" y="14"/>
                  </a:lnTo>
                  <a:lnTo>
                    <a:pt x="14" y="0"/>
                  </a:lnTo>
                  <a:lnTo>
                    <a:pt x="28"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247513" y="4479607"/>
              <a:ext cx="26479" cy="27432"/>
            </a:xfrm>
            <a:custGeom>
              <a:rect l="l" t="t" r="r" b="b"/>
              <a:pathLst>
                <a:path w="28" h="28">
                  <a:moveTo>
                    <a:pt x="14" y="29"/>
                  </a:moveTo>
                  <a:lnTo>
                    <a:pt x="0" y="15"/>
                  </a:lnTo>
                  <a:lnTo>
                    <a:pt x="14" y="0"/>
                  </a:lnTo>
                  <a:lnTo>
                    <a:pt x="28" y="15"/>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5291900" y="4435126"/>
              <a:ext cx="26479" cy="27432"/>
            </a:xfrm>
            <a:custGeom>
              <a:rect l="l" t="t" r="r" b="b"/>
              <a:pathLst>
                <a:path w="28" h="28">
                  <a:moveTo>
                    <a:pt x="14" y="29"/>
                  </a:moveTo>
                  <a:lnTo>
                    <a:pt x="0" y="14"/>
                  </a:lnTo>
                  <a:lnTo>
                    <a:pt x="14" y="0"/>
                  </a:lnTo>
                  <a:lnTo>
                    <a:pt x="28" y="14"/>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2" name="AutoShape 42"/>
          <p:cNvSpPr/>
          <p:nvPr/>
        </p:nvSpPr>
        <p:spPr>
          <a:xfrm>
            <a:off x="8335955" y="4809710"/>
            <a:ext cx="3133738" cy="101914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用于改变交流电压，具有变换阻抗、隔离和传输电能的作用。</a:t>
            </a:r>
            <a:endParaRPr lang="en-US" sz="1100"/>
          </a:p>
        </p:txBody>
      </p:sp>
      <p:sp>
        <p:nvSpPr>
          <p:cNvPr id="43" name="AutoShape 43"/>
          <p:cNvSpPr/>
          <p:nvPr/>
        </p:nvSpPr>
        <p:spPr>
          <a:xfrm>
            <a:off x="8948027" y="4293614"/>
            <a:ext cx="1897171" cy="36933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变压器</a:t>
            </a:r>
            <a:endParaRPr lang="en-US" sz="1100"/>
          </a:p>
        </p:txBody>
      </p:sp>
      <p:grpSp>
        <p:nvGrpSpPr>
          <p:cNvPr id="44" name="Group 44"/>
          <p:cNvGrpSpPr/>
          <p:nvPr/>
        </p:nvGrpSpPr>
        <p:grpSpPr>
          <a:xfrm>
            <a:off x="8380762" y="4177284"/>
            <a:ext cx="561213" cy="561213"/>
            <a:chOff x="8380762" y="4177284"/>
            <a:chExt cx="561213" cy="561213"/>
          </a:xfrm>
        </p:grpSpPr>
        <p:sp>
          <p:nvSpPr>
            <p:cNvPr id="45" name="AutoShape 45"/>
            <p:cNvSpPr/>
            <p:nvPr/>
          </p:nvSpPr>
          <p:spPr>
            <a:xfrm>
              <a:off x="8380762" y="4177284"/>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8533542" y="4316063"/>
            <a:ext cx="282417" cy="283559"/>
            <a:chOff x="8533542" y="4316063"/>
            <a:chExt cx="282417" cy="283559"/>
          </a:xfrm>
        </p:grpSpPr>
        <p:sp>
          <p:nvSpPr>
            <p:cNvPr id="47" name="Freeform 47"/>
            <p:cNvSpPr/>
            <p:nvPr/>
          </p:nvSpPr>
          <p:spPr>
            <a:xfrm>
              <a:off x="8562499" y="4316063"/>
              <a:ext cx="253460" cy="254508"/>
            </a:xfrm>
            <a:custGeom>
              <a:rect l="l" t="t" r="r" b="b"/>
              <a:pathLst>
                <a:path w="262" h="263">
                  <a:moveTo>
                    <a:pt x="102" y="263"/>
                  </a:moveTo>
                  <a:lnTo>
                    <a:pt x="0" y="159"/>
                  </a:lnTo>
                  <a:lnTo>
                    <a:pt x="203" y="0"/>
                  </a:lnTo>
                  <a:lnTo>
                    <a:pt x="262" y="59"/>
                  </a:lnTo>
                  <a:lnTo>
                    <a:pt x="102" y="263"/>
                  </a:lnTo>
                  <a:close/>
                  <a:moveTo>
                    <a:pt x="29" y="161"/>
                  </a:moveTo>
                  <a:lnTo>
                    <a:pt x="100" y="234"/>
                  </a:lnTo>
                  <a:lnTo>
                    <a:pt x="237" y="62"/>
                  </a:lnTo>
                  <a:lnTo>
                    <a:pt x="201" y="26"/>
                  </a:lnTo>
                  <a:lnTo>
                    <a:pt x="29" y="16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8624507" y="4371213"/>
              <a:ext cx="134493" cy="109347"/>
            </a:xfrm>
            <a:custGeom>
              <a:rect l="l" t="t" r="r" b="b"/>
              <a:pathLst>
                <a:path w="139" h="113">
                  <a:moveTo>
                    <a:pt x="12" y="113"/>
                  </a:moveTo>
                  <a:lnTo>
                    <a:pt x="0" y="99"/>
                  </a:lnTo>
                  <a:lnTo>
                    <a:pt x="128" y="0"/>
                  </a:lnTo>
                  <a:lnTo>
                    <a:pt x="139" y="14"/>
                  </a:lnTo>
                  <a:lnTo>
                    <a:pt x="12" y="11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8540305" y="4495038"/>
              <a:ext cx="97727" cy="97727"/>
            </a:xfrm>
            <a:custGeom>
              <a:rect l="l" t="t" r="r" b="b"/>
              <a:pathLst>
                <a:path w="43" h="43">
                  <a:moveTo>
                    <a:pt x="12" y="43"/>
                  </a:moveTo>
                  <a:cubicBezTo>
                    <a:pt x="0" y="31"/>
                    <a:pt x="0" y="31"/>
                    <a:pt x="0" y="31"/>
                  </a:cubicBezTo>
                  <a:cubicBezTo>
                    <a:pt x="3" y="29"/>
                    <a:pt x="3" y="29"/>
                    <a:pt x="3" y="29"/>
                  </a:cubicBezTo>
                  <a:cubicBezTo>
                    <a:pt x="8" y="24"/>
                    <a:pt x="8" y="16"/>
                    <a:pt x="3" y="12"/>
                  </a:cubicBezTo>
                  <a:cubicBezTo>
                    <a:pt x="0" y="9"/>
                    <a:pt x="0" y="9"/>
                    <a:pt x="0" y="9"/>
                  </a:cubicBezTo>
                  <a:cubicBezTo>
                    <a:pt x="9" y="0"/>
                    <a:pt x="9" y="0"/>
                    <a:pt x="9" y="0"/>
                  </a:cubicBezTo>
                  <a:cubicBezTo>
                    <a:pt x="14" y="6"/>
                    <a:pt x="14" y="6"/>
                    <a:pt x="14" y="6"/>
                  </a:cubicBezTo>
                  <a:cubicBezTo>
                    <a:pt x="11" y="9"/>
                    <a:pt x="11" y="9"/>
                    <a:pt x="11" y="9"/>
                  </a:cubicBezTo>
                  <a:cubicBezTo>
                    <a:pt x="16" y="16"/>
                    <a:pt x="16" y="25"/>
                    <a:pt x="11" y="31"/>
                  </a:cubicBezTo>
                  <a:cubicBezTo>
                    <a:pt x="12" y="32"/>
                    <a:pt x="12" y="32"/>
                    <a:pt x="12" y="32"/>
                  </a:cubicBezTo>
                  <a:cubicBezTo>
                    <a:pt x="18" y="27"/>
                    <a:pt x="27" y="27"/>
                    <a:pt x="34" y="32"/>
                  </a:cubicBezTo>
                  <a:cubicBezTo>
                    <a:pt x="37" y="29"/>
                    <a:pt x="37" y="29"/>
                    <a:pt x="37" y="29"/>
                  </a:cubicBezTo>
                  <a:cubicBezTo>
                    <a:pt x="43" y="34"/>
                    <a:pt x="43" y="34"/>
                    <a:pt x="43" y="34"/>
                  </a:cubicBezTo>
                  <a:cubicBezTo>
                    <a:pt x="34" y="43"/>
                    <a:pt x="34" y="43"/>
                    <a:pt x="34" y="43"/>
                  </a:cubicBezTo>
                  <a:cubicBezTo>
                    <a:pt x="31" y="40"/>
                    <a:pt x="31" y="40"/>
                    <a:pt x="31" y="40"/>
                  </a:cubicBezTo>
                  <a:cubicBezTo>
                    <a:pt x="27" y="35"/>
                    <a:pt x="19" y="35"/>
                    <a:pt x="14" y="40"/>
                  </a:cubicBezTo>
                  <a:lnTo>
                    <a:pt x="12" y="4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8533542" y="4565713"/>
              <a:ext cx="33909" cy="33909"/>
            </a:xfrm>
            <a:custGeom>
              <a:rect l="l" t="t" r="r" b="b"/>
              <a:pathLst>
                <a:path w="35" h="35">
                  <a:moveTo>
                    <a:pt x="14" y="35"/>
                  </a:moveTo>
                  <a:lnTo>
                    <a:pt x="0" y="21"/>
                  </a:lnTo>
                  <a:lnTo>
                    <a:pt x="21" y="0"/>
                  </a:lnTo>
                  <a:lnTo>
                    <a:pt x="35" y="14"/>
                  </a:lnTo>
                  <a:lnTo>
                    <a:pt x="14" y="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51" name="Picture 51"/>
          <p:cNvPicPr>
            <a:picLocks noChangeAspect="1"/>
          </p:cNvPicPr>
          <p:nvPr/>
        </p:nvPicPr>
        <p:blipFill>
          <a:blip r:embed="rId2"/>
          <a:srcRect l="15287" r="15287"/>
          <a:stretch>
            <a:fillRect/>
          </a:stretch>
        </p:blipFill>
        <p:spPr>
          <a:xfrm>
            <a:off x="706988" y="1587639"/>
            <a:ext cx="3579894" cy="3867314"/>
          </a:xfrm>
          <a:prstGeom prst="rect">
            <a:avLst/>
          </a:prstGeom>
        </p:spPr>
      </p:pic>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电路元件</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094413" y="2032650"/>
            <a:ext cx="2205363" cy="2203315"/>
          </a:xfrm>
          <a:custGeom>
            <a:rect l="l" t="t" r="r" b="b"/>
            <a:pathLst>
              <a:path w="819" h="819">
                <a:moveTo>
                  <a:pt x="183" y="603"/>
                </a:moveTo>
                <a:cubicBezTo>
                  <a:pt x="249" y="603"/>
                  <a:pt x="265" y="619"/>
                  <a:pt x="256" y="638"/>
                </a:cubicBezTo>
                <a:cubicBezTo>
                  <a:pt x="239" y="675"/>
                  <a:pt x="210" y="680"/>
                  <a:pt x="218" y="731"/>
                </a:cubicBezTo>
                <a:cubicBezTo>
                  <a:pt x="231" y="819"/>
                  <a:pt x="372" y="819"/>
                  <a:pt x="386" y="731"/>
                </a:cubicBezTo>
                <a:cubicBezTo>
                  <a:pt x="394" y="680"/>
                  <a:pt x="364" y="675"/>
                  <a:pt x="347" y="638"/>
                </a:cubicBezTo>
                <a:cubicBezTo>
                  <a:pt x="339" y="619"/>
                  <a:pt x="354" y="603"/>
                  <a:pt x="420" y="603"/>
                </a:cubicBezTo>
                <a:cubicBezTo>
                  <a:pt x="603" y="603"/>
                  <a:pt x="603" y="603"/>
                  <a:pt x="603" y="603"/>
                </a:cubicBezTo>
                <a:cubicBezTo>
                  <a:pt x="603" y="420"/>
                  <a:pt x="603" y="420"/>
                  <a:pt x="603" y="420"/>
                </a:cubicBezTo>
                <a:cubicBezTo>
                  <a:pt x="603" y="354"/>
                  <a:pt x="619" y="338"/>
                  <a:pt x="639" y="347"/>
                </a:cubicBezTo>
                <a:cubicBezTo>
                  <a:pt x="675" y="364"/>
                  <a:pt x="680" y="393"/>
                  <a:pt x="731" y="385"/>
                </a:cubicBezTo>
                <a:cubicBezTo>
                  <a:pt x="819" y="372"/>
                  <a:pt x="819" y="231"/>
                  <a:pt x="731" y="217"/>
                </a:cubicBezTo>
                <a:cubicBezTo>
                  <a:pt x="680" y="209"/>
                  <a:pt x="675" y="239"/>
                  <a:pt x="639" y="256"/>
                </a:cubicBezTo>
                <a:cubicBezTo>
                  <a:pt x="619" y="264"/>
                  <a:pt x="603" y="249"/>
                  <a:pt x="603" y="183"/>
                </a:cubicBezTo>
                <a:cubicBezTo>
                  <a:pt x="603" y="0"/>
                  <a:pt x="603" y="0"/>
                  <a:pt x="603" y="0"/>
                </a:cubicBezTo>
                <a:cubicBezTo>
                  <a:pt x="420" y="0"/>
                  <a:pt x="420" y="0"/>
                  <a:pt x="420" y="0"/>
                </a:cubicBezTo>
                <a:cubicBezTo>
                  <a:pt x="354" y="0"/>
                  <a:pt x="339" y="16"/>
                  <a:pt x="347" y="35"/>
                </a:cubicBezTo>
                <a:cubicBezTo>
                  <a:pt x="364" y="72"/>
                  <a:pt x="394" y="76"/>
                  <a:pt x="386" y="128"/>
                </a:cubicBezTo>
                <a:cubicBezTo>
                  <a:pt x="372" y="216"/>
                  <a:pt x="231" y="216"/>
                  <a:pt x="218" y="128"/>
                </a:cubicBezTo>
                <a:cubicBezTo>
                  <a:pt x="210" y="76"/>
                  <a:pt x="239" y="72"/>
                  <a:pt x="256" y="35"/>
                </a:cubicBezTo>
                <a:cubicBezTo>
                  <a:pt x="265" y="16"/>
                  <a:pt x="249" y="0"/>
                  <a:pt x="183" y="0"/>
                </a:cubicBezTo>
                <a:cubicBezTo>
                  <a:pt x="0" y="0"/>
                  <a:pt x="0" y="0"/>
                  <a:pt x="0" y="0"/>
                </a:cubicBezTo>
                <a:cubicBezTo>
                  <a:pt x="0" y="183"/>
                  <a:pt x="0" y="183"/>
                  <a:pt x="0" y="183"/>
                </a:cubicBezTo>
                <a:cubicBezTo>
                  <a:pt x="0" y="249"/>
                  <a:pt x="16" y="264"/>
                  <a:pt x="35" y="256"/>
                </a:cubicBezTo>
                <a:cubicBezTo>
                  <a:pt x="72" y="239"/>
                  <a:pt x="77" y="209"/>
                  <a:pt x="128" y="217"/>
                </a:cubicBezTo>
                <a:cubicBezTo>
                  <a:pt x="216" y="231"/>
                  <a:pt x="216" y="372"/>
                  <a:pt x="128" y="385"/>
                </a:cubicBezTo>
                <a:cubicBezTo>
                  <a:pt x="77" y="393"/>
                  <a:pt x="72" y="364"/>
                  <a:pt x="35" y="347"/>
                </a:cubicBezTo>
                <a:cubicBezTo>
                  <a:pt x="16" y="338"/>
                  <a:pt x="0" y="354"/>
                  <a:pt x="0" y="420"/>
                </a:cubicBezTo>
                <a:cubicBezTo>
                  <a:pt x="0" y="603"/>
                  <a:pt x="0" y="603"/>
                  <a:pt x="0" y="603"/>
                </a:cubicBezTo>
                <a:lnTo>
                  <a:pt x="183" y="60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471134" y="1450565"/>
            <a:ext cx="2205363" cy="2203315"/>
          </a:xfrm>
          <a:custGeom>
            <a:rect l="l" t="t" r="r" b="b"/>
            <a:pathLst>
              <a:path w="819" h="819">
                <a:moveTo>
                  <a:pt x="183" y="216"/>
                </a:moveTo>
                <a:cubicBezTo>
                  <a:pt x="249" y="216"/>
                  <a:pt x="264" y="200"/>
                  <a:pt x="256" y="180"/>
                </a:cubicBezTo>
                <a:cubicBezTo>
                  <a:pt x="239" y="144"/>
                  <a:pt x="209" y="139"/>
                  <a:pt x="217" y="88"/>
                </a:cubicBezTo>
                <a:cubicBezTo>
                  <a:pt x="231" y="0"/>
                  <a:pt x="372" y="0"/>
                  <a:pt x="385" y="88"/>
                </a:cubicBezTo>
                <a:cubicBezTo>
                  <a:pt x="393" y="139"/>
                  <a:pt x="364" y="144"/>
                  <a:pt x="347" y="180"/>
                </a:cubicBezTo>
                <a:cubicBezTo>
                  <a:pt x="338" y="200"/>
                  <a:pt x="354" y="216"/>
                  <a:pt x="420" y="216"/>
                </a:cubicBezTo>
                <a:cubicBezTo>
                  <a:pt x="603" y="216"/>
                  <a:pt x="603" y="216"/>
                  <a:pt x="603" y="216"/>
                </a:cubicBezTo>
                <a:cubicBezTo>
                  <a:pt x="603" y="399"/>
                  <a:pt x="603" y="399"/>
                  <a:pt x="603" y="399"/>
                </a:cubicBezTo>
                <a:cubicBezTo>
                  <a:pt x="603" y="465"/>
                  <a:pt x="619" y="480"/>
                  <a:pt x="638" y="472"/>
                </a:cubicBezTo>
                <a:cubicBezTo>
                  <a:pt x="675" y="455"/>
                  <a:pt x="680" y="425"/>
                  <a:pt x="731" y="433"/>
                </a:cubicBezTo>
                <a:cubicBezTo>
                  <a:pt x="819" y="447"/>
                  <a:pt x="819" y="588"/>
                  <a:pt x="731" y="601"/>
                </a:cubicBezTo>
                <a:cubicBezTo>
                  <a:pt x="680" y="609"/>
                  <a:pt x="675" y="580"/>
                  <a:pt x="638" y="563"/>
                </a:cubicBezTo>
                <a:cubicBezTo>
                  <a:pt x="619" y="554"/>
                  <a:pt x="603" y="570"/>
                  <a:pt x="603" y="636"/>
                </a:cubicBezTo>
                <a:cubicBezTo>
                  <a:pt x="603" y="819"/>
                  <a:pt x="603" y="819"/>
                  <a:pt x="603" y="819"/>
                </a:cubicBezTo>
                <a:cubicBezTo>
                  <a:pt x="420" y="819"/>
                  <a:pt x="420" y="819"/>
                  <a:pt x="420" y="819"/>
                </a:cubicBezTo>
                <a:cubicBezTo>
                  <a:pt x="354" y="819"/>
                  <a:pt x="338" y="803"/>
                  <a:pt x="347" y="784"/>
                </a:cubicBezTo>
                <a:cubicBezTo>
                  <a:pt x="364" y="747"/>
                  <a:pt x="393" y="742"/>
                  <a:pt x="385" y="691"/>
                </a:cubicBezTo>
                <a:cubicBezTo>
                  <a:pt x="372" y="603"/>
                  <a:pt x="231" y="603"/>
                  <a:pt x="217" y="691"/>
                </a:cubicBezTo>
                <a:cubicBezTo>
                  <a:pt x="209" y="742"/>
                  <a:pt x="239" y="747"/>
                  <a:pt x="256" y="784"/>
                </a:cubicBezTo>
                <a:cubicBezTo>
                  <a:pt x="264" y="803"/>
                  <a:pt x="249" y="819"/>
                  <a:pt x="183" y="819"/>
                </a:cubicBezTo>
                <a:cubicBezTo>
                  <a:pt x="0" y="819"/>
                  <a:pt x="0" y="819"/>
                  <a:pt x="0" y="819"/>
                </a:cubicBezTo>
                <a:cubicBezTo>
                  <a:pt x="0" y="636"/>
                  <a:pt x="0" y="636"/>
                  <a:pt x="0" y="636"/>
                </a:cubicBezTo>
                <a:cubicBezTo>
                  <a:pt x="0" y="570"/>
                  <a:pt x="16" y="554"/>
                  <a:pt x="35" y="563"/>
                </a:cubicBezTo>
                <a:cubicBezTo>
                  <a:pt x="72" y="580"/>
                  <a:pt x="76" y="609"/>
                  <a:pt x="128" y="601"/>
                </a:cubicBezTo>
                <a:cubicBezTo>
                  <a:pt x="216" y="588"/>
                  <a:pt x="216" y="447"/>
                  <a:pt x="128" y="433"/>
                </a:cubicBezTo>
                <a:cubicBezTo>
                  <a:pt x="76" y="425"/>
                  <a:pt x="72" y="455"/>
                  <a:pt x="35" y="472"/>
                </a:cubicBezTo>
                <a:cubicBezTo>
                  <a:pt x="16" y="480"/>
                  <a:pt x="0" y="465"/>
                  <a:pt x="0" y="399"/>
                </a:cubicBezTo>
                <a:cubicBezTo>
                  <a:pt x="0" y="216"/>
                  <a:pt x="0" y="216"/>
                  <a:pt x="0" y="216"/>
                </a:cubicBezTo>
                <a:lnTo>
                  <a:pt x="183" y="216"/>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673654" y="2016804"/>
            <a:ext cx="2532763" cy="318180"/>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欧姆定律</a:t>
            </a:r>
            <a:endParaRPr lang="en-US" sz="1100"/>
          </a:p>
        </p:txBody>
      </p:sp>
      <p:sp>
        <p:nvSpPr>
          <p:cNvPr id="5" name="AutoShape 5"/>
          <p:cNvSpPr/>
          <p:nvPr/>
        </p:nvSpPr>
        <p:spPr>
          <a:xfrm>
            <a:off x="1673654" y="2271013"/>
            <a:ext cx="2532763" cy="1241899"/>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描述了电压、电流和电阻之间的关系，即$V=IR$。</a:t>
            </a:r>
            <a:endParaRPr lang="en-US" sz="1100"/>
          </a:p>
        </p:txBody>
      </p:sp>
      <p:sp>
        <p:nvSpPr>
          <p:cNvPr id="6" name="AutoShape 6"/>
          <p:cNvSpPr/>
          <p:nvPr/>
        </p:nvSpPr>
        <p:spPr>
          <a:xfrm>
            <a:off x="1067480" y="3781051"/>
            <a:ext cx="2532763" cy="318180"/>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基尔霍夫定律</a:t>
            </a:r>
            <a:endParaRPr lang="en-US" sz="1100"/>
          </a:p>
        </p:txBody>
      </p:sp>
      <p:sp>
        <p:nvSpPr>
          <p:cNvPr id="7" name="AutoShape 7"/>
          <p:cNvSpPr/>
          <p:nvPr/>
        </p:nvSpPr>
        <p:spPr>
          <a:xfrm>
            <a:off x="1067480" y="4035260"/>
            <a:ext cx="2532763" cy="1241899"/>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包括节点电流定律和回路电压定律，是解决复杂电路的基本法则。</a:t>
            </a:r>
            <a:endParaRPr lang="en-US" sz="1100"/>
          </a:p>
        </p:txBody>
      </p:sp>
      <p:sp>
        <p:nvSpPr>
          <p:cNvPr id="8" name="AutoShape 8"/>
          <p:cNvSpPr/>
          <p:nvPr/>
        </p:nvSpPr>
        <p:spPr>
          <a:xfrm>
            <a:off x="8402519" y="2032650"/>
            <a:ext cx="2532763" cy="318180"/>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叠加定理</a:t>
            </a:r>
            <a:endParaRPr lang="en-US" sz="1100"/>
          </a:p>
        </p:txBody>
      </p:sp>
      <p:sp>
        <p:nvSpPr>
          <p:cNvPr id="9" name="AutoShape 9"/>
          <p:cNvSpPr/>
          <p:nvPr/>
        </p:nvSpPr>
        <p:spPr>
          <a:xfrm>
            <a:off x="8402519" y="2286858"/>
            <a:ext cx="2532763" cy="1241899"/>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线性电路中，多个电源同时作用时，各段电压和电流等于各个电源单独作用于电路所产生的相应电压和电流的代数和。</a:t>
            </a:r>
            <a:endParaRPr lang="en-US" sz="1100"/>
          </a:p>
        </p:txBody>
      </p:sp>
      <p:sp>
        <p:nvSpPr>
          <p:cNvPr id="10" name="AutoShape 10"/>
          <p:cNvSpPr/>
          <p:nvPr/>
        </p:nvSpPr>
        <p:spPr>
          <a:xfrm>
            <a:off x="7901767" y="3781052"/>
            <a:ext cx="2532763" cy="318180"/>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戴维南定理</a:t>
            </a:r>
            <a:endParaRPr lang="en-US" sz="1100"/>
          </a:p>
        </p:txBody>
      </p:sp>
      <p:sp>
        <p:nvSpPr>
          <p:cNvPr id="11" name="AutoShape 11"/>
          <p:cNvSpPr/>
          <p:nvPr/>
        </p:nvSpPr>
        <p:spPr>
          <a:xfrm>
            <a:off x="7901767" y="4035260"/>
            <a:ext cx="2532763" cy="1241899"/>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将任意线性有源二端网络等效为一个电压源的过程，该电压源的电动势等于网络开路电压，内阻等于从网络两端看进去的等效电阻。</a:t>
            </a:r>
            <a:endParaRPr lang="en-US" sz="1100"/>
          </a:p>
        </p:txBody>
      </p:sp>
      <p:sp>
        <p:nvSpPr>
          <p:cNvPr id="12" name="Freeform 12"/>
          <p:cNvSpPr/>
          <p:nvPr/>
        </p:nvSpPr>
        <p:spPr>
          <a:xfrm>
            <a:off x="3889049" y="3073844"/>
            <a:ext cx="2205363" cy="2203315"/>
          </a:xfrm>
          <a:custGeom>
            <a:rect l="l" t="t" r="r" b="b"/>
            <a:pathLst>
              <a:path w="819" h="819">
                <a:moveTo>
                  <a:pt x="399" y="216"/>
                </a:moveTo>
                <a:cubicBezTo>
                  <a:pt x="465" y="216"/>
                  <a:pt x="480" y="200"/>
                  <a:pt x="472" y="181"/>
                </a:cubicBezTo>
                <a:cubicBezTo>
                  <a:pt x="455" y="144"/>
                  <a:pt x="425" y="139"/>
                  <a:pt x="433" y="88"/>
                </a:cubicBezTo>
                <a:cubicBezTo>
                  <a:pt x="447" y="0"/>
                  <a:pt x="588" y="0"/>
                  <a:pt x="601" y="88"/>
                </a:cubicBezTo>
                <a:cubicBezTo>
                  <a:pt x="609" y="139"/>
                  <a:pt x="580" y="144"/>
                  <a:pt x="563" y="181"/>
                </a:cubicBezTo>
                <a:cubicBezTo>
                  <a:pt x="554" y="200"/>
                  <a:pt x="570" y="216"/>
                  <a:pt x="636" y="216"/>
                </a:cubicBezTo>
                <a:cubicBezTo>
                  <a:pt x="819" y="216"/>
                  <a:pt x="819" y="216"/>
                  <a:pt x="819" y="216"/>
                </a:cubicBezTo>
                <a:cubicBezTo>
                  <a:pt x="819" y="399"/>
                  <a:pt x="819" y="399"/>
                  <a:pt x="819" y="399"/>
                </a:cubicBezTo>
                <a:cubicBezTo>
                  <a:pt x="819" y="465"/>
                  <a:pt x="803" y="481"/>
                  <a:pt x="784" y="472"/>
                </a:cubicBezTo>
                <a:cubicBezTo>
                  <a:pt x="747" y="455"/>
                  <a:pt x="742" y="426"/>
                  <a:pt x="691" y="434"/>
                </a:cubicBezTo>
                <a:cubicBezTo>
                  <a:pt x="603" y="447"/>
                  <a:pt x="603" y="588"/>
                  <a:pt x="691" y="602"/>
                </a:cubicBezTo>
                <a:cubicBezTo>
                  <a:pt x="742" y="610"/>
                  <a:pt x="747" y="580"/>
                  <a:pt x="784" y="563"/>
                </a:cubicBezTo>
                <a:cubicBezTo>
                  <a:pt x="803" y="555"/>
                  <a:pt x="819" y="570"/>
                  <a:pt x="819" y="636"/>
                </a:cubicBezTo>
                <a:cubicBezTo>
                  <a:pt x="819" y="819"/>
                  <a:pt x="819" y="819"/>
                  <a:pt x="819" y="819"/>
                </a:cubicBezTo>
                <a:cubicBezTo>
                  <a:pt x="636" y="819"/>
                  <a:pt x="636" y="819"/>
                  <a:pt x="636" y="819"/>
                </a:cubicBezTo>
                <a:cubicBezTo>
                  <a:pt x="570" y="819"/>
                  <a:pt x="554" y="803"/>
                  <a:pt x="563" y="784"/>
                </a:cubicBezTo>
                <a:cubicBezTo>
                  <a:pt x="580" y="747"/>
                  <a:pt x="609" y="743"/>
                  <a:pt x="601" y="691"/>
                </a:cubicBezTo>
                <a:cubicBezTo>
                  <a:pt x="588" y="603"/>
                  <a:pt x="447" y="603"/>
                  <a:pt x="433" y="691"/>
                </a:cubicBezTo>
                <a:cubicBezTo>
                  <a:pt x="425" y="743"/>
                  <a:pt x="455" y="747"/>
                  <a:pt x="472" y="784"/>
                </a:cubicBezTo>
                <a:cubicBezTo>
                  <a:pt x="480" y="803"/>
                  <a:pt x="465" y="819"/>
                  <a:pt x="399" y="819"/>
                </a:cubicBezTo>
                <a:cubicBezTo>
                  <a:pt x="216" y="819"/>
                  <a:pt x="216" y="819"/>
                  <a:pt x="216" y="819"/>
                </a:cubicBezTo>
                <a:cubicBezTo>
                  <a:pt x="216" y="636"/>
                  <a:pt x="216" y="636"/>
                  <a:pt x="216" y="636"/>
                </a:cubicBezTo>
                <a:cubicBezTo>
                  <a:pt x="216" y="570"/>
                  <a:pt x="200" y="555"/>
                  <a:pt x="180" y="563"/>
                </a:cubicBezTo>
                <a:cubicBezTo>
                  <a:pt x="144" y="580"/>
                  <a:pt x="139" y="610"/>
                  <a:pt x="88" y="602"/>
                </a:cubicBezTo>
                <a:cubicBezTo>
                  <a:pt x="0" y="588"/>
                  <a:pt x="0" y="447"/>
                  <a:pt x="88" y="434"/>
                </a:cubicBezTo>
                <a:cubicBezTo>
                  <a:pt x="139" y="426"/>
                  <a:pt x="144" y="455"/>
                  <a:pt x="180" y="472"/>
                </a:cubicBezTo>
                <a:cubicBezTo>
                  <a:pt x="200" y="481"/>
                  <a:pt x="216" y="465"/>
                  <a:pt x="216" y="399"/>
                </a:cubicBezTo>
                <a:cubicBezTo>
                  <a:pt x="216" y="216"/>
                  <a:pt x="216" y="216"/>
                  <a:pt x="216" y="216"/>
                </a:cubicBezTo>
                <a:lnTo>
                  <a:pt x="399"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512328" y="3653879"/>
            <a:ext cx="2205363" cy="2205364"/>
          </a:xfrm>
          <a:custGeom>
            <a:rect l="l" t="t" r="r" b="b"/>
            <a:pathLst>
              <a:path w="819" h="819">
                <a:moveTo>
                  <a:pt x="216" y="420"/>
                </a:moveTo>
                <a:cubicBezTo>
                  <a:pt x="216" y="354"/>
                  <a:pt x="200" y="339"/>
                  <a:pt x="181" y="347"/>
                </a:cubicBezTo>
                <a:cubicBezTo>
                  <a:pt x="144" y="364"/>
                  <a:pt x="139" y="394"/>
                  <a:pt x="88" y="386"/>
                </a:cubicBezTo>
                <a:cubicBezTo>
                  <a:pt x="0" y="372"/>
                  <a:pt x="0" y="231"/>
                  <a:pt x="88" y="218"/>
                </a:cubicBezTo>
                <a:cubicBezTo>
                  <a:pt x="139" y="210"/>
                  <a:pt x="144" y="239"/>
                  <a:pt x="181" y="256"/>
                </a:cubicBezTo>
                <a:cubicBezTo>
                  <a:pt x="200" y="265"/>
                  <a:pt x="216" y="249"/>
                  <a:pt x="216" y="183"/>
                </a:cubicBezTo>
                <a:cubicBezTo>
                  <a:pt x="216" y="0"/>
                  <a:pt x="216" y="0"/>
                  <a:pt x="216" y="0"/>
                </a:cubicBezTo>
                <a:cubicBezTo>
                  <a:pt x="399" y="0"/>
                  <a:pt x="399" y="0"/>
                  <a:pt x="399" y="0"/>
                </a:cubicBezTo>
                <a:cubicBezTo>
                  <a:pt x="465" y="0"/>
                  <a:pt x="481" y="16"/>
                  <a:pt x="472" y="35"/>
                </a:cubicBezTo>
                <a:cubicBezTo>
                  <a:pt x="455" y="72"/>
                  <a:pt x="426" y="77"/>
                  <a:pt x="434" y="128"/>
                </a:cubicBezTo>
                <a:cubicBezTo>
                  <a:pt x="447" y="216"/>
                  <a:pt x="588" y="216"/>
                  <a:pt x="602" y="128"/>
                </a:cubicBezTo>
                <a:cubicBezTo>
                  <a:pt x="610" y="77"/>
                  <a:pt x="580" y="72"/>
                  <a:pt x="563" y="35"/>
                </a:cubicBezTo>
                <a:cubicBezTo>
                  <a:pt x="555" y="16"/>
                  <a:pt x="570" y="0"/>
                  <a:pt x="636" y="0"/>
                </a:cubicBezTo>
                <a:cubicBezTo>
                  <a:pt x="819" y="0"/>
                  <a:pt x="819" y="0"/>
                  <a:pt x="819" y="0"/>
                </a:cubicBezTo>
                <a:cubicBezTo>
                  <a:pt x="819" y="183"/>
                  <a:pt x="819" y="183"/>
                  <a:pt x="819" y="183"/>
                </a:cubicBezTo>
                <a:cubicBezTo>
                  <a:pt x="819" y="249"/>
                  <a:pt x="803" y="265"/>
                  <a:pt x="784" y="256"/>
                </a:cubicBezTo>
                <a:cubicBezTo>
                  <a:pt x="747" y="239"/>
                  <a:pt x="743" y="210"/>
                  <a:pt x="691" y="218"/>
                </a:cubicBezTo>
                <a:cubicBezTo>
                  <a:pt x="603" y="231"/>
                  <a:pt x="603" y="372"/>
                  <a:pt x="691" y="386"/>
                </a:cubicBezTo>
                <a:cubicBezTo>
                  <a:pt x="743" y="394"/>
                  <a:pt x="747" y="364"/>
                  <a:pt x="784" y="347"/>
                </a:cubicBezTo>
                <a:cubicBezTo>
                  <a:pt x="803" y="339"/>
                  <a:pt x="819" y="354"/>
                  <a:pt x="819" y="420"/>
                </a:cubicBezTo>
                <a:cubicBezTo>
                  <a:pt x="819" y="603"/>
                  <a:pt x="819" y="603"/>
                  <a:pt x="819" y="603"/>
                </a:cubicBezTo>
                <a:cubicBezTo>
                  <a:pt x="636" y="603"/>
                  <a:pt x="636" y="603"/>
                  <a:pt x="636" y="603"/>
                </a:cubicBezTo>
                <a:cubicBezTo>
                  <a:pt x="570" y="603"/>
                  <a:pt x="555" y="619"/>
                  <a:pt x="563" y="639"/>
                </a:cubicBezTo>
                <a:cubicBezTo>
                  <a:pt x="580" y="675"/>
                  <a:pt x="610" y="680"/>
                  <a:pt x="602" y="731"/>
                </a:cubicBezTo>
                <a:cubicBezTo>
                  <a:pt x="588" y="819"/>
                  <a:pt x="447" y="819"/>
                  <a:pt x="434" y="731"/>
                </a:cubicBezTo>
                <a:cubicBezTo>
                  <a:pt x="426" y="680"/>
                  <a:pt x="455" y="675"/>
                  <a:pt x="472" y="639"/>
                </a:cubicBezTo>
                <a:cubicBezTo>
                  <a:pt x="481" y="619"/>
                  <a:pt x="465" y="603"/>
                  <a:pt x="399" y="603"/>
                </a:cubicBezTo>
                <a:cubicBezTo>
                  <a:pt x="216" y="603"/>
                  <a:pt x="216" y="603"/>
                  <a:pt x="216" y="603"/>
                </a:cubicBezTo>
                <a:lnTo>
                  <a:pt x="216" y="420"/>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电路分析方法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奇偶性定理</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在具有奇数个节点的电路中，如果断开任意节点，则总电路的奇数次元件的等效电阻仍为奇数；在具有偶数个节点的电路中，如果断开任意节点，则总电路的偶数次元件的等效电阻仍为偶数。</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互易定理</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当两个电路中的电压和电流取值方向相反时，它们的值大小仍然相同。这一定理在分析晶体管放大器和振荡器的工作原理时非常有用。</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最大功率传输定理</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当一个线性有源二端网络的开路电压不等于其短路电流时，网络不能传输最大功率。最大功率传输时，网络的开路电压等于其短路电流。</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电路定理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典型电路设计</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总结词</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详细描述</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基础且重要</a:t>
            </a:r>
            <a:endParaRPr lang="en-US" sz="1100"/>
          </a:p>
        </p:txBody>
      </p:sp>
      <p:sp>
        <p:nvSpPr>
          <p:cNvPr id="387" name="AutoShape 387"/>
          <p:cNvSpPr/>
          <p:nvPr/>
        </p:nvSpPr>
        <p:spPr>
          <a:xfrm>
            <a:off x="6723849" y="5368319"/>
            <a:ext cx="4775817" cy="90486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电阻电路设计是电路设计的基础，它涉及到欧姆定律、基尔霍夫定律等基本原理的应用。电阻电路设计对于理解电路的基本原理和实现各种基础功能非常重要。</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电阻电路设计</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非线性且复杂</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电容电路设计涉及到电容元件的特性，其行为是非线性的，使得电容电路设计相对复杂。电容电路在滤波、调频等方面有重要应用。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354" r="2535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电容电路设计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156" r="2515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动态且稳定</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电感电路设计涉及到电感元件的特性，其行为具有动态性。电感电路在交流电源、电机控制等方面有广泛应用，其设计需要注重稳定性。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电感电路设计</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关键且多样</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放大器电路设计是电路设计的关键部分，它涉及到信号的放大和传输。放大器电路设计有多种类型，如电压放大器、功率放大器等，其设计需要根据具体需求进行选择和优化。</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放大器电路设计</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电路设计实践</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https://d.book118.com/218047114046006033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2024-09-11T07:06:41.400</cp:lastPrinted>
  <dcterms:created xsi:type="dcterms:W3CDTF">2024-09-10T23:06:41Z</dcterms:created>
  <dcterms:modified xsi:type="dcterms:W3CDTF">2024-09-10T23:06:43Z</dcterms:modified>
</cp:coreProperties>
</file>