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D42B6D2-81FC-46BA-961E-03F64E216C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DB8AAE2-7254-4F07-A349-4DB132EA3A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B422D65-151E-4857-A91C-4750315814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128B44A-C460-4DF5-8B96-75A5014E367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DC0F6B1-A86D-415E-B4DB-06FAB79E6C1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A797472-1606-4951-958D-DD59C7203C1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92B0213-6C4F-480A-9803-AE0797ED7E3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55C067D-409D-4D19-B93B-D1ABA10D61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9C9C570-9D72-4F46-AEAA-0770F82454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6A4E440-F93C-4FB5-ADCB-9E776AF5FC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A50224D-965E-4CB2-A854-42DC906B51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18070031053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443552" y="5298017"/>
            <a:ext cx="309880" cy="46037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311557" y="3754267"/>
            <a:ext cx="9379662" cy="0"/>
          </a:xfrm>
          <a:prstGeom prst="line">
            <a:avLst/>
          </a:prstGeom>
          <a:ln w="28575">
            <a:solidFill>
              <a:srgbClr val="FFFFFF">
                <a:alpha val="100000"/>
              </a:srgbClr>
            </a:solidFill>
            <a:prstDash val="solid"/>
            <a:headEnd type="none"/>
            <a:tailEnd type="none"/>
          </a:ln>
        </p:spPr>
      </p:cxnSp>
      <p:sp>
        <p:nvSpPr>
          <p:cNvPr id="4" name="AutoShape 4"/>
          <p:cNvSpPr/>
          <p:nvPr/>
        </p:nvSpPr>
        <p:spPr>
          <a:xfrm>
            <a:off x="1311557" y="1950146"/>
            <a:ext cx="9400476" cy="1714909"/>
          </a:xfrm>
          <a:prstGeom prst="rect">
            <a:avLst/>
          </a:prstGeom>
          <a:solidFill>
            <a:srgbClr val="FFFFFF">
              <a:alpha val="19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311557" y="2075454"/>
            <a:ext cx="9400476" cy="146429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950" b="1">
                <a:solidFill>
                  <a:srgbClr val="FFFDFD">
                    <a:alpha val="100000"/>
                  </a:srgbClr>
                </a:solidFill>
                <a:latin typeface="Microsoft Yahei"/>
                <a:ea typeface="Microsoft Yahei"/>
                <a:cs typeface="Microsoft Yahei"/>
              </a:rPr>
              <a:t>合同的终止和解除方式</a:t>
            </a:r>
          </a:p>
        </p:txBody>
      </p:sp>
      <p:cxnSp>
        <p:nvCxnSpPr>
          <p:cNvPr id="6" name="Connector 6"/>
          <p:cNvCxnSpPr/>
          <p:nvPr/>
        </p:nvCxnSpPr>
        <p:spPr>
          <a:xfrm>
            <a:off x="1311557" y="1848443"/>
            <a:ext cx="9379662" cy="0"/>
          </a:xfrm>
          <a:prstGeom prst="line">
            <a:avLst/>
          </a:prstGeom>
          <a:ln w="28575">
            <a:solidFill>
              <a:srgbClr val="FFFFFF">
                <a:alpha val="100000"/>
              </a:srgbClr>
            </a:solidFill>
            <a:prstDash val="solid"/>
            <a:headEnd type="none"/>
            <a:tailEnd type="none"/>
          </a:ln>
        </p:spPr>
      </p:cxnSp>
      <p:sp>
        <p:nvSpPr>
          <p:cNvPr id="7" name="TextBox 7"/>
          <p:cNvSpPr txBox="1"/>
          <p:nvPr/>
        </p:nvSpPr>
        <p:spPr>
          <a:xfrm>
            <a:off x="3399708" y="4301515"/>
            <a:ext cx="2468880" cy="3962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1500">
                <a:solidFill>
                  <a:srgbClr val="FFFFFF">
                    <a:alpha val="100000"/>
                  </a:srgbClr>
                </a:solidFill>
                <a:latin typeface="Microsoft Yahei"/>
                <a:ea typeface="Microsoft Yahei"/>
                <a:cs typeface="Microsoft Yahei"/>
              </a:rPr>
              <a:t>汇报人：XX</a:t>
            </a:r>
          </a:p>
        </p:txBody>
      </p:sp>
      <p:sp>
        <p:nvSpPr>
          <p:cNvPr id="8" name="TextBox 8"/>
          <p:cNvSpPr txBox="1"/>
          <p:nvPr/>
        </p:nvSpPr>
        <p:spPr>
          <a:xfrm>
            <a:off x="6155002" y="4301515"/>
            <a:ext cx="2468880" cy="3962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1500">
                <a:solidFill>
                  <a:srgbClr val="FFFFFF">
                    <a:alpha val="100000"/>
                  </a:srgbClr>
                </a:solidFill>
                <a:latin typeface="Microsoft Yahei"/>
                <a:ea typeface="Microsoft Yahei"/>
                <a:cs typeface="Microsoft Yahei"/>
              </a:rPr>
              <a:t>2024-01-23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33375" y="3484033"/>
            <a:ext cx="3881973" cy="1001619"/>
          </a:xfrm>
          <a:prstGeom prst="rect">
            <a:avLst/>
          </a:prstGeom>
          <a:noFill/>
        </p:spPr>
        <p:txBody>
          <a:bodyPr vert="horz" wrap="non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800" b="1">
                <a:solidFill>
                  <a:srgbClr val="FFFFFF">
                    <a:alpha val="100000"/>
                  </a:srgbClr>
                </a:solidFill>
                <a:latin typeface="Microsoft Yahei"/>
                <a:ea typeface="Microsoft Yahei"/>
                <a:cs typeface="Microsoft Yahei"/>
              </a:rPr>
              <a:t>Contents</a:t>
            </a:r>
            <a:endParaRPr lang="en-US" sz="1100"/>
          </a:p>
        </p:txBody>
      </p:sp>
      <p:sp>
        <p:nvSpPr>
          <p:cNvPr id="4" name="AutoShape 4"/>
          <p:cNvSpPr/>
          <p:nvPr/>
        </p:nvSpPr>
        <p:spPr>
          <a:xfrm>
            <a:off x="1258959" y="2520951"/>
            <a:ext cx="2065299" cy="993775"/>
          </a:xfrm>
          <a:prstGeom prst="rect">
            <a:avLst/>
          </a:prstGeom>
          <a:solidFill>
            <a:srgbClr val="FFFFFF">
              <a:alpha val="18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23781" y="2516293"/>
            <a:ext cx="3335655" cy="100584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rgbClr val="FFFFFF">
                    <a:alpha val="100000"/>
                  </a:srgbClr>
                </a:solidFill>
                <a:latin typeface="微软雅黑"/>
                <a:ea typeface="微软雅黑"/>
                <a:cs typeface="微软雅黑"/>
              </a:rPr>
              <a:t>目录</a:t>
            </a:r>
          </a:p>
        </p:txBody>
      </p:sp>
      <p:sp>
        <p:nvSpPr>
          <p:cNvPr id="6" name="TextBox 6"/>
          <p:cNvSpPr txBox="1"/>
          <p:nvPr/>
        </p:nvSpPr>
        <p:spPr>
          <a:xfrm>
            <a:off x="4671623" y="1175236"/>
            <a:ext cx="6516705"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合同终止与解除概述</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合同终止方式</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合同解除方式</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终止与解除程序及注意事项</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典型案例分析与风险防范建议</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总结回顾与展望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合同终止与解除概述</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01</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headEnd type="none"/>
            <a:tailEnd type="none"/>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指合同关系在有效期限内因某种原因而归于消灭，不再继续履行。合同终止后，尚未履行的部分不再履行，已经履行的部分则根据履行情况和合同性质，当事人可以要求恢复原状、采取其他补救措施，并有权要求赔偿损失。</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合同终止</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指在合同有效期限内，因某种原因当事人双方协商一致或一方行使法定或约定解除权而使合同关系归于消灭的行为。合同解除后，尚未履行的部分不再履行，已经履行的部分则根据履行情况和合同性质，当事人可以要求恢复原状、采取其他补救措施，并有权要求赔偿损失。</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合同解除</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定义及区别</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51" r="3255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68" r="32568"/>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合同终止和解除适用于各种类型的合同，包括买卖、租赁、承揽、运输等。但法律另有规定的除外。</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适用范围</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合同终止和解除应遵循协商一致、公平合理、诚实信用等原则。在解除合同的情况下，还应遵循法定或约定的解除条件和程序。</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原则</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适用范围及原则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8207" b="8207"/>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合同终止和解除后，合同关系归于消灭，双方当事人不再享有和承担原合同规定的权利和义务。</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合同终止和解除可能导致以下后果：恢复原状、采取其他补救措施、赔偿损失等。具体后果应根据合同约定和法律规定来确定。</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法律效力与后果</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后果</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法律效力</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合同终止方式</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02</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headEnd type="none"/>
            <a:tailEnd type="none"/>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headEnd type="none"/>
            <a:tailEnd type="none"/>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7125" r="1712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当合同双方按照合同约定完全履行了各自的义务，合同即自然终止。</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合同履行完毕</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若合同中约定了有效期限，在有效期限届满时，合同将自然终止。</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合同有效期届满</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自然终止</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双方协商一致</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合同双方可以通过协商达成一致意见，提前终止合同。</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签订终止协议</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双方应签订书面的终止协议，明确终止的时间、方式、后续处理等事项。</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736" r="2173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协议终止</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9438" r="19438"/>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不可抗力</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因不可抗力导致合同无法继续履行，双方均有权解除合同。</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一方严重违约</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若一方严重违反合同约定，另一方有权依法解除合同。</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法定终止</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约定终止条件成就</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合同中约定的特定条件</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合同中可能约定了某些特定条件，当这些条件成就时，合同将自动终止。</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双方约定的其他情形</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除了法定和自然终止外，双方还可以在合同中约定其他导致合同终止的情形。</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合同解除方式</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03</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headEnd type="none"/>
            <a:tailEnd type="none"/>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headEnd type="none"/>
            <a:tailEnd type="none"/>
          </a:ln>
        </p:spPr>
      </p:cxn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991" b="299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978" b="197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3510" b="3510"/>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协议解除</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当事人协商一致解除合同</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合同双方当事人在合同有效期内，经过协商一致，同意提前终止合同效力。</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协议解除的条件</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双方当事人对解除合同的意思表示一致，且不违反法律、行政法规的强制性规定。</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协议解除的程序</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双方当事人应当签订书面的解除协议，明确解除合同的效力、时间、方式等事项。</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当事人在合同中约定一方享有解除权，当解除合同的条件成就时，享有解除权的一方可以行使解除权解除合同。</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合同中约定解除权</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享有解除权的一方应当以通知的方式告知对方，合同自通知到达对方时解除。</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解除权的行使方式</a:t>
            </a:r>
          </a:p>
        </p:txBody>
      </p:sp>
      <p:pic>
        <p:nvPicPr>
          <p:cNvPr id="10" name="Picture 10"/>
          <p:cNvPicPr>
            <a:picLocks noChangeAspect="1"/>
          </p:cNvPicPr>
          <p:nvPr/>
        </p:nvPicPr>
        <p:blipFill>
          <a:blip r:embed="rId3"/>
          <a:srcRect t="12500" b="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如果享有解除权的一方在知道或者应当知道解除合同条件成就之日起一定期限内不行使解除权，则该权利消灭。</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解除权的消灭</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约定解除权行使</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不可抗力导致合同目的不能实现</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因不可抗力致使不能实现合同目的，当事人可以解除合同。</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4667" r="14667"/>
          <a:stretch>
            <a:fillRect/>
          </a:stretch>
        </p:blipFill>
        <p:spPr>
          <a:xfrm>
            <a:off x="-344549" y="2654723"/>
            <a:ext cx="3468837"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一方明确表示或以行为表明不履行主要债务</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在履行期限届满前，当事人一方明确表示或者以自己的行为表明不履行主要债务，对方可以解除合同。</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一方迟延履行主要债务经催告仍不履行</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当事人一方迟延履行主要债务，经催告后在合理期限内仍未履行，对方可以解除合同。</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法定解除事由出现</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https://d.book118.com/218070031053006035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2024-09-14T04:18:40.638</cp:lastPrinted>
  <dcterms:created xsi:type="dcterms:W3CDTF">2024-09-13T20:18:40Z</dcterms:created>
  <dcterms:modified xsi:type="dcterms:W3CDTF">2024-09-13T20:18:42Z</dcterms:modified>
</cp:coreProperties>
</file>