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A598-A746-47EE-A25F-06BE2E73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B004-69E9-4745-80EF-7DE7845B8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C8EC2-C8BB-4F00-AF7E-07009C08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09F0A-1E89-4DD7-BFA6-6775FD7F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61731-7422-4FF3-A9D1-64B1CCC7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A5E57-665B-4FBE-B12C-A99256BEF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C002C-0826-4E9F-B384-8B42A8A8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867BC-7B90-4EEF-9ABD-646EEAE0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535AB-B743-4CE0-AC8C-52E911274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041A-D1B2-46D7-AA00-68FCE01B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3B198-BC54-4729-B35D-C6697C8A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829627" y="3143250"/>
            <a:ext cx="4208145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829627" y="995681"/>
            <a:ext cx="4208621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3735228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6617173" y="-131634"/>
            <a:ext cx="2570355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370522" y="1307465"/>
            <a:ext cx="1667351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350">
                <a:sym typeface="+mn-ea"/>
              </a:rPr>
              <a:t>单击编辑副标题</a:t>
            </a:r>
            <a:endParaRPr sz="135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370522" y="327660"/>
            <a:ext cx="1667351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sz="4500">
                <a:sym typeface="+mn-ea"/>
              </a:rPr>
              <a:t>标题</a:t>
            </a:r>
            <a:endParaRPr sz="4500"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8577262" y="544957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8577262" y="564451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8577262" y="583882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8577262" y="603377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630555" y="3615055"/>
            <a:ext cx="7765732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4332514" y="1594582"/>
            <a:ext cx="4811485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747712" y="3731895"/>
            <a:ext cx="407289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833913" y="323057"/>
            <a:ext cx="1467326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825">
                <a:sym typeface="+mn-ea"/>
              </a:rPr>
              <a:t>单击此处编辑母版文本样式</a:t>
            </a:r>
            <a:endParaRPr sz="825"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47700" y="2158466"/>
            <a:ext cx="5336967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 sz="4950">
                <a:sym typeface="+mn-ea"/>
              </a:rPr>
              <a:t>编辑节编号</a:t>
            </a:r>
            <a:endParaRPr sz="4950"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327025"/>
            <a:ext cx="8226742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726757" y="962025"/>
            <a:ext cx="7956232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726757" y="327025"/>
            <a:ext cx="7956232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4657725" y="953342"/>
            <a:ext cx="4486275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2675572" y="5720239"/>
            <a:ext cx="6468427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834081" y="5719763"/>
            <a:ext cx="1841001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3147" y="296863"/>
            <a:ext cx="234552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413385" y="5824855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413385" y="6019800"/>
            <a:ext cx="86677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413385" y="6214110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413385" y="6409055"/>
            <a:ext cx="86677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097357" y="6107907"/>
            <a:ext cx="131445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200">
                <a:sym typeface="+mn-ea"/>
              </a:rPr>
              <a:t>单击编辑文本</a:t>
            </a:r>
            <a:endParaRPr sz="1200"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829627" y="1579245"/>
            <a:ext cx="513588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6000">
                <a:sym typeface="+mn-ea"/>
              </a:rPr>
              <a:t>单击编辑标题</a:t>
            </a:r>
            <a:endParaRPr sz="6000"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55245" y="-86360"/>
            <a:ext cx="1754981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8025289" y="0"/>
            <a:ext cx="1118711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391003"/>
            <a:ext cx="78867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28650" y="1052423"/>
            <a:ext cx="78867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13" r:id="rId2"/>
    <p:sldLayoutId id="2147497014" r:id="rId3"/>
    <p:sldLayoutId id="2147497015" r:id="rId4"/>
    <p:sldLayoutId id="2147497016" r:id="rId5"/>
    <p:sldLayoutId id="2147497017" r:id="rId6"/>
    <p:sldLayoutId id="2147497018" r:id="rId7"/>
    <p:sldLayoutId id="2147497019" r:id="rId8"/>
    <p:sldLayoutId id="2147497020" r:id="rId9"/>
    <p:sldLayoutId id="2147497021" r:id="rId10"/>
    <p:sldLayoutId id="21474970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2043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8750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健康宣教之饮食调整对高血压性心脏病的影响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>
            <a:normAutofit fontScale="83333" lnSpcReduction="20000"/>
          </a:bodyPr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2987992" y="152257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043447" y="155663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3686328" y="160574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2987992" y="219503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043447" y="222909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3686328" y="227821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健康宣教的重要性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2987992" y="286750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043447" y="2901564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3686328" y="295067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23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高血压性心脏病的饮食调整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2987992" y="353996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043447" y="3574029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3686328" y="362314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23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健康宣教的具体内容和方法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2987992" y="4212431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043447" y="4246495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3686328" y="4295609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23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健康宣教的实践和效果评估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2987992" y="4884896"/>
            <a:ext cx="4939665" cy="51768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3043447" y="4918960"/>
            <a:ext cx="448392" cy="449556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25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125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3686328" y="4968074"/>
            <a:ext cx="3214798" cy="3667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1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结论和建议</a:t>
            </a:r>
            <a:endParaRPr lang="zh-CN" altLang="en-US" sz="21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健康宣教的重要性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健康宣教对高血压性心脏病预防和控制的贡献</a:t>
            </a:r>
            <a:endParaRPr lang="zh-CN" altLang="en-US"/>
          </a:p>
        </p:txBody>
      </p:sp>
      <p:sp>
        <p:nvSpPr>
          <p:cNvPr id="1049048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提高公众对高血压性心脏病的认识和重视程度，减少疾病的发生。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促进健康饮食习惯的养成，降低高血压性心脏病的发病风险。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增强患者自我管理和监测能力，提高治疗效果和生活质量。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形成全社会的健康宣教氛围，推动健康中国建设。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饮食调整在高血压性心脏病管理中的地位</a:t>
            </a:r>
            <a:endParaRPr lang="zh-CN" altLang="en-US"/>
          </a:p>
        </p:txBody>
      </p:sp>
      <p:sp>
        <p:nvSpPr>
          <p:cNvPr id="1049090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4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饮食调整是高血压性心脏病管理的重要手段之一，可以帮助患者控制血压、降低心血管事件的风险。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健康宣教可以帮助患者了解饮食调整的重要性，提高患者的自我管理能力和意识。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通过健康宣教，可以让患者了解不同食物对血压的影响，以及如何合理搭配食物，制定适合自己的饮食计划。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健康宣教还可以让患者了解饮食调整的长期效益，以及如何克服常见的饮食障碍，保持健康的饮食习惯。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健康宣教对提高患者自我管理能力的促进作用</a:t>
            </a:r>
            <a:endParaRPr lang="zh-CN" altLang="en-US"/>
          </a:p>
        </p:txBody>
      </p:sp>
      <p:sp>
        <p:nvSpPr>
          <p:cNvPr id="1049148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增强患者对疾病的认知，提高自我保健意识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促进患者积极参与治疗和康复过程，提高生活质量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促使患者养成健康的生活习惯，降低复发风险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指导患者进行科学饮食调整，有效控制病情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高血压性心脏病的饮食调整</a:t>
            </a:r>
            <a:endParaRPr lang="zh-CN" altLang="en-US"/>
          </a:p>
        </p:txBody>
      </p:sp>
      <p:sp>
        <p:nvSpPr>
          <p:cNvPr id="104922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922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 fontScale="95455" lnSpcReduction="2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控制钠盐摄入</a:t>
            </a:r>
            <a:endParaRPr lang="zh-CN" altLang="en-US"/>
          </a:p>
        </p:txBody>
      </p:sp>
      <p:sp>
        <p:nvSpPr>
          <p:cNvPr id="1049300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建议每日钠盐摄入量不超过6克。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饮食调整中应避免高盐食品，如腌制品、咸鱼等。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20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钠盐摄入过多会导致血压升高，加重心脏负担。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322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减少钠盐摄入有助于降低血压，减轻心脏负担，预防高血压性心脏病。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增加钾、镁、钙等矿物质的摄入</a:t>
            </a:r>
            <a:endParaRPr lang="zh-CN" altLang="en-US"/>
          </a:p>
        </p:txBody>
      </p:sp>
      <p:sp>
        <p:nvSpPr>
          <p:cNvPr id="1049358" name="矩形 31"/>
          <p:cNvSpPr/>
          <p:nvPr>
            <p:custDataLst>
              <p:tags r:id="rId2"/>
            </p:custDataLst>
          </p:nvPr>
        </p:nvSpPr>
        <p:spPr>
          <a:xfrm>
            <a:off x="1110115" y="1975050"/>
            <a:ext cx="6920286" cy="106716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钾：有助于降低血压，减轻心脏负担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"/>
          <p:cNvSpPr/>
          <p:nvPr>
            <p:custDataLst>
              <p:tags r:id="rId3"/>
            </p:custDataLst>
          </p:nvPr>
        </p:nvSpPr>
        <p:spPr>
          <a:xfrm>
            <a:off x="1110115" y="3226169"/>
            <a:ext cx="6920286" cy="106716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镁：对心血管系统具有保护作用，有助于降低血压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5"/>
          <p:cNvSpPr/>
          <p:nvPr>
            <p:custDataLst>
              <p:tags r:id="rId4"/>
            </p:custDataLst>
          </p:nvPr>
        </p:nvSpPr>
        <p:spPr>
          <a:xfrm>
            <a:off x="1110115" y="4477288"/>
            <a:ext cx="6920286" cy="106716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钙：适量摄入可降低心血管疾病风险，保持血压稳定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控制脂肪摄入，特别是饱和脂肪和反式脂肪</a:t>
            </a:r>
            <a:endParaRPr lang="zh-CN" altLang="en-US"/>
          </a:p>
        </p:txBody>
      </p:sp>
      <p:sp>
        <p:nvSpPr>
          <p:cNvPr id="1049398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增加富含可溶性纤维的食品，如燕麦、苹果、豆类、蔬菜、全谷类等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减少高脂肪食物的摄入，如油炸食品、肥肉、奶酪等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选择低脂肪的蛋白质来源，如鱼、禽肉、豆类等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控制盐的摄入量，减少高盐食品的摄入，如腌制食品、咸鱼等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增加优质蛋白质的摄入</a:t>
            </a:r>
            <a:endParaRPr lang="zh-CN" altLang="en-US"/>
          </a:p>
        </p:txBody>
      </p:sp>
      <p:sp>
        <p:nvSpPr>
          <p:cNvPr id="1049464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优质蛋白质来源：鱼、瘦肉、豆类等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摄入量：适量增加，每天每公斤体重1.2-1.5克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作用：改善心脏功能，降低血压，减少心血管疾病风险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注意：避免摄入过多，以免增加肾脏负担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保持适量膳食纤维的摄入</a:t>
            </a:r>
            <a:endParaRPr lang="zh-CN" altLang="en-US"/>
          </a:p>
        </p:txBody>
      </p:sp>
      <p:sp>
        <p:nvSpPr>
          <p:cNvPr id="1049506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膳食纤维的来源：豆类、全谷类、蔬菜、水果和坚果等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膳食纤维的作用：有助于降低血压，减少心脏病风险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摄入量建议：每日摄入25-38克膳食纤维，可适当多吃蔬菜、水果和全谷类食物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注意：摄入过多膳食纤维可能导致胃肠不适，如腹胀、腹泻等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https://d.book118.com/218072043107006025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健康宣教之饮食调整对高血压性心脏病的影响</vt:lpstr>
      <vt:lpstr>目录</vt:lpstr>
      <vt:lpstr>添加章节标题</vt:lpstr>
      <vt:lpstr>健康宣教的重要性</vt:lpstr>
      <vt:lpstr>健康宣教对高血压性心脏病预防和控制的贡献</vt:lpstr>
      <vt:lpstr>饮食调整在高血压性心脏病管理中的地位</vt:lpstr>
      <vt:lpstr>健康宣教对提高患者自我管理能力的促进作用</vt:lpstr>
      <vt:lpstr>高血压性心脏病的饮食调整</vt:lpstr>
      <vt:lpstr>控制钠盐摄入</vt:lpstr>
      <vt:lpstr>增加钾、镁、钙等矿物质的摄入</vt:lpstr>
      <vt:lpstr>控制脂肪摄入，特别是饱和脂肪和反式脂肪</vt:lpstr>
      <vt:lpstr>增加优质蛋白质的摄入</vt:lpstr>
      <vt:lpstr>保持适量膳食纤维的摄入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2024-09-02T10:47:05.259</cp:lastPrinted>
  <dcterms:created xsi:type="dcterms:W3CDTF">2024-09-02T02:47:05Z</dcterms:created>
  <dcterms:modified xsi:type="dcterms:W3CDTF">2024-09-02T02:47:07Z</dcterms:modified>
</cp:coreProperties>
</file>