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6A6045F-CA6C-4F9A-A711-D73EC8E7925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2" name="PlaceHolder 1"/>
          <p:cNvSpPr>
            <a:spLocks noGrp="1"/>
          </p:cNvSpPr>
          <p:nvPr>
            <p:ph type="sldImg"/>
          </p:nvPr>
        </p:nvSpPr>
        <p:spPr>
          <a:xfrm>
            <a:off x="685800" y="1143000"/>
            <a:ext cx="5486040" cy="3085920"/>
          </a:xfrm>
          <a:prstGeom prst="rect">
            <a:avLst/>
          </a:prstGeom>
          <a:ln w="0">
            <a:noFill/>
          </a:ln>
        </p:spPr>
      </p:sp>
      <p:sp>
        <p:nvSpPr>
          <p:cNvPr id="333"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4"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5" name="PlaceHolder 1"/>
          <p:cNvSpPr>
            <a:spLocks noGrp="1"/>
          </p:cNvSpPr>
          <p:nvPr>
            <p:ph type="sldImg"/>
          </p:nvPr>
        </p:nvSpPr>
        <p:spPr>
          <a:xfrm>
            <a:off x="685800" y="1143000"/>
            <a:ext cx="5486040" cy="3085920"/>
          </a:xfrm>
          <a:prstGeom prst="rect">
            <a:avLst/>
          </a:prstGeom>
          <a:ln w="0">
            <a:noFill/>
          </a:ln>
        </p:spPr>
      </p:sp>
      <p:sp>
        <p:nvSpPr>
          <p:cNvPr id="336"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7"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00A9A89-2E04-46FA-B531-55A19FB99D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542B36-7231-40F2-AC82-C9691F555B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7F482D-D7CE-4C0A-9079-2591DB2F24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E5DB69-60A5-41BD-B785-714FE1C578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EFB802B-6EFA-4BA1-AA48-5DB38EE36A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2A87F0-8C28-446A-BB89-05A075E992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EAFCDB-3C64-4BFA-81FA-4BD6456C4D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4961A1-7CBA-4DB9-A9DF-A2D8191124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FA5D5E-4F7B-4979-A2E4-BAA8E04947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768D4E-8E30-44F3-A440-89CA18494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D92097-1C85-4833-8A70-864C8896F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79B518B-6D88-4C8B-B647-978BE9A13A36}"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5534F88-14AA-4A7B-ADD5-F2AB3CFF0E5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103071062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医院安全事故应急预案的志愿者队伍</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医院安全事故应急预案的志愿者队伍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志愿者队伍的培训与提升</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志愿者队伍的应急响应与危机处理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另一话题的扩展</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另一个话题的发散</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医院安全事故应急预案的志愿者队伍</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医院安全事故应急预案概述</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医院安全事故应急预案是指为了应对医院发生的各类意外事件，保障患者和医护人员的生命安全以及医院设施设备的安全而制定的一套应急措施和预案。了解和熟悉医院安全事故应急预案对于医院的安全管理至关重要。志愿者队伍在医院安全事故中发挥重要作用，他们可以迅速响应、协助实施应急措施，并最大程度减少事故损失。</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志愿者队伍的组建与管理</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合理分工，明确职责</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规模和结构确定</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确保志愿者素质和能力</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招募标准和流程制定</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提升队伍整体素质</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培训计划和考核机制建立</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志愿者队伍的角色和责任</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快速响应、救援救助</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扮演的角色和职责</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信息畅通、指挥有序</a:t>
            </a:r>
            <a:endParaRPr lang="en-US" sz="2000" b="0" strike="noStrike" spc="-1">
              <a:solidFill>
                <a:srgbClr val="000000"/>
              </a:solidFill>
              <a:latin typeface="Arial"/>
            </a:endParaRPr>
          </a:p>
        </p:txBody>
      </p:sp>
      <p:sp>
        <p:nvSpPr>
          <p:cNvPr id="9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沟通和协调机制</a:t>
            </a:r>
            <a:endParaRPr lang="en-US" sz="3000" b="0" strike="noStrike" spc="-1">
              <a:solidFill>
                <a:srgbClr val="000000"/>
              </a:solidFill>
              <a:latin typeface="Arial"/>
            </a:endParaRPr>
          </a:p>
        </p:txBody>
      </p:sp>
      <p:sp>
        <p:nvSpPr>
          <p:cNvPr id="9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紧密配合、信息共享</a:t>
            </a:r>
            <a:endParaRPr lang="en-US" sz="2000" b="0" strike="noStrike" spc="-1">
              <a:solidFill>
                <a:srgbClr val="000000"/>
              </a:solidFill>
              <a:latin typeface="Arial"/>
            </a:endParaRPr>
          </a:p>
        </p:txBody>
      </p:sp>
      <p:sp>
        <p:nvSpPr>
          <p:cNvPr id="10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与医院其他部门的协作</a:t>
            </a:r>
            <a:endParaRPr lang="en-US" sz="3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分析问题和不足</a:t>
            </a:r>
            <a:endParaRPr lang="en-US" sz="2200" b="0" strike="noStrike" spc="-1">
              <a:solidFill>
                <a:srgbClr val="000000"/>
              </a:solidFill>
              <a:latin typeface="Arial"/>
            </a:endParaRPr>
          </a:p>
        </p:txBody>
      </p:sp>
      <p:sp>
        <p:nvSpPr>
          <p:cNvPr id="10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排查漏洞</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提出改进建议</a:t>
            </a:r>
            <a:endParaRPr lang="en-US" sz="1500" b="0" strike="noStrike" spc="-1">
              <a:solidFill>
                <a:srgbClr val="000000"/>
              </a:solidFill>
              <a:latin typeface="Arial"/>
            </a:endParaRPr>
          </a:p>
        </p:txBody>
      </p:sp>
      <p:sp>
        <p:nvSpPr>
          <p:cNvPr id="10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制定整改措施</a:t>
            </a:r>
            <a:endParaRPr lang="en-US" sz="2200" b="0" strike="noStrike" spc="-1">
              <a:solidFill>
                <a:srgbClr val="000000"/>
              </a:solidFill>
              <a:latin typeface="Arial"/>
            </a:endParaRPr>
          </a:p>
        </p:txBody>
      </p:sp>
      <p:sp>
        <p:nvSpPr>
          <p:cNvPr id="10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完善预案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提升队伍素质</a:t>
            </a:r>
            <a:endParaRPr lang="en-US" sz="1500" b="0" strike="noStrike" spc="-1">
              <a:solidFill>
                <a:srgbClr val="000000"/>
              </a:solidFill>
              <a:latin typeface="Arial"/>
            </a:endParaRPr>
          </a:p>
        </p:txBody>
      </p:sp>
      <p:sp>
        <p:nvSpPr>
          <p:cNvPr id="10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改进计划</a:t>
            </a:r>
            <a:endParaRPr lang="en-US" sz="2200" b="0" strike="noStrike" spc="-1">
              <a:solidFill>
                <a:srgbClr val="000000"/>
              </a:solidFill>
              <a:latin typeface="Arial"/>
            </a:endParaRPr>
          </a:p>
        </p:txBody>
      </p:sp>
      <p:sp>
        <p:nvSpPr>
          <p:cNvPr id="10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持续优化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提高应对能力</a:t>
            </a:r>
            <a:endParaRPr lang="en-US" sz="1500" b="0" strike="noStrike" spc="-1">
              <a:solidFill>
                <a:srgbClr val="000000"/>
              </a:solidFill>
              <a:latin typeface="Arial"/>
            </a:endParaRPr>
          </a:p>
        </p:txBody>
      </p:sp>
      <p:sp>
        <p:nvSpPr>
          <p:cNvPr id="11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志愿者队伍的应急演练和整改</a:t>
            </a:r>
            <a:endParaRPr lang="en-US" sz="3600" b="0" strike="noStrike" spc="-1">
              <a:solidFill>
                <a:schemeClr val="dk1"/>
              </a:solidFill>
              <a:latin typeface="Arial"/>
            </a:endParaRPr>
          </a:p>
        </p:txBody>
      </p:sp>
      <p:sp>
        <p:nvSpPr>
          <p:cNvPr id="11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定期组织应急演练</a:t>
            </a:r>
            <a:endParaRPr lang="en-US" sz="2200" b="0" strike="noStrike" spc="-1">
              <a:solidFill>
                <a:srgbClr val="000000"/>
              </a:solidFill>
              <a:latin typeface="Arial"/>
            </a:endParaRPr>
          </a:p>
        </p:txBody>
      </p:sp>
      <p:sp>
        <p:nvSpPr>
          <p:cNvPr id="11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模拟真实场景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检验应急响应能力</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1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5"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志愿者队伍的培训与提升</a:t>
            </a:r>
            <a:endParaRPr lang="en-US" sz="3600" b="0" strike="noStrike" spc="-1">
              <a:solidFill>
                <a:schemeClr val="dk1"/>
              </a:solidFill>
              <a:latin typeface="Arial"/>
            </a:endParaRPr>
          </a:p>
        </p:txBody>
      </p:sp>
      <p:sp>
        <p:nvSpPr>
          <p:cNvPr id="11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志愿者队伍的基础培训</a:t>
            </a:r>
            <a:endParaRPr lang="en-US" sz="3500" b="0" strike="noStrike" spc="-1">
              <a:solidFill>
                <a:srgbClr val="000000"/>
              </a:solidFill>
              <a:latin typeface="Arial"/>
            </a:endParaRPr>
          </a:p>
        </p:txBody>
      </p:sp>
      <p:sp>
        <p:nvSpPr>
          <p:cNvPr id="11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定志愿者队伍的基础培训内容和教材是确保队伍在应急情况下做出正确反应的重要一环。定期进行基础培训课程有助于提高队伍应对意外事件的能力。考核志愿者队伍的学习效果和知识掌握程度是评估培训效果的重要指标。</a:t>
            </a:r>
            <a:endParaRPr lang="en-US" sz="2500" b="0" strike="noStrike" spc="-1">
              <a:solidFill>
                <a:srgbClr val="000000"/>
              </a:solidFill>
              <a:latin typeface="Arial"/>
            </a:endParaRPr>
          </a:p>
        </p:txBody>
      </p:sp>
      <p:sp>
        <p:nvSpPr>
          <p:cNvPr id="1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志愿者队伍的进阶培训</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制定详细培训内容</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设计进阶培训计划</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提供实践机会</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实际案例演练</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参加认证考试</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专业培训</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志愿者队伍的技能提升</a:t>
            </a:r>
            <a:endParaRPr lang="en-US" sz="3600" b="0" strike="noStrike" spc="-1">
              <a:solidFill>
                <a:schemeClr val="dk1"/>
              </a:solidFill>
              <a:latin typeface="Arial"/>
            </a:endParaRPr>
          </a:p>
        </p:txBody>
      </p:sp>
      <p:sp>
        <p:nvSpPr>
          <p:cNvPr id="13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评估应急处理能力</a:t>
            </a:r>
            <a:endParaRPr lang="en-US" sz="1500" b="0" strike="noStrike" spc="-1">
              <a:solidFill>
                <a:srgbClr val="000000"/>
              </a:solidFill>
              <a:latin typeface="Arial"/>
            </a:endParaRPr>
          </a:p>
        </p:txBody>
      </p:sp>
      <p:sp>
        <p:nvSpPr>
          <p:cNvPr id="13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实际表现分析</a:t>
            </a:r>
            <a:endParaRPr lang="en-US" sz="2200" b="0" strike="noStrike" spc="-1">
              <a:solidFill>
                <a:srgbClr val="000000"/>
              </a:solidFill>
              <a:latin typeface="Arial"/>
            </a:endParaRPr>
          </a:p>
        </p:txBody>
      </p:sp>
      <p:sp>
        <p:nvSpPr>
          <p:cNvPr id="13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针对不足之处训练</a:t>
            </a:r>
            <a:endParaRPr lang="en-US" sz="1500" b="0" strike="noStrike" spc="-1">
              <a:solidFill>
                <a:srgbClr val="000000"/>
              </a:solidFill>
              <a:latin typeface="Arial"/>
            </a:endParaRPr>
          </a:p>
        </p:txBody>
      </p:sp>
      <p:sp>
        <p:nvSpPr>
          <p:cNvPr id="13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针对性技能培训</a:t>
            </a:r>
            <a:endParaRPr lang="en-US" sz="2200" b="0" strike="noStrike" spc="-1">
              <a:solidFill>
                <a:srgbClr val="000000"/>
              </a:solidFill>
              <a:latin typeface="Arial"/>
            </a:endParaRPr>
          </a:p>
        </p:txBody>
      </p:sp>
      <p:sp>
        <p:nvSpPr>
          <p:cNvPr id="13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分享学习心得</a:t>
            </a:r>
            <a:endParaRPr lang="en-US" sz="1500" b="0" strike="noStrike" spc="-1">
              <a:solidFill>
                <a:srgbClr val="000000"/>
              </a:solidFill>
              <a:latin typeface="Arial"/>
            </a:endParaRPr>
          </a:p>
        </p:txBody>
      </p:sp>
      <p:sp>
        <p:nvSpPr>
          <p:cNvPr id="13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研讨会交流</a:t>
            </a:r>
            <a:endParaRPr lang="en-US" sz="2200" b="0" strike="noStrike" spc="-1">
              <a:solidFill>
                <a:srgbClr val="000000"/>
              </a:solidFill>
              <a:latin typeface="Arial"/>
            </a:endParaRPr>
          </a:p>
        </p:txBody>
      </p:sp>
      <p:sp>
        <p:nvSpPr>
          <p:cNvPr id="13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志愿者队伍的综合评价与激励机制</a:t>
            </a:r>
            <a:endParaRPr lang="en-US" sz="3500" b="0" strike="noStrike" spc="-1">
              <a:solidFill>
                <a:srgbClr val="000000"/>
              </a:solidFill>
              <a:latin typeface="Arial"/>
            </a:endParaRPr>
          </a:p>
        </p:txBody>
      </p:sp>
      <p:sp>
        <p:nvSpPr>
          <p:cNvPr id="14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建立志愿者队伍的绩效评价体系是为了鼓励队伍不断进步。设立激励机制和奖励制度可以增强队伍的积极性和参与度。激励队伍积极参与培训和提升个人能力，有助于提高整体安全事故应对水平。</a:t>
            </a:r>
            <a:endParaRPr lang="en-US" sz="2500" b="0" strike="noStrike" spc="-1">
              <a:solidFill>
                <a:srgbClr val="000000"/>
              </a:solidFill>
              <a:latin typeface="Arial"/>
            </a:endParaRPr>
          </a:p>
        </p:txBody>
      </p:sp>
      <p:sp>
        <p:nvSpPr>
          <p:cNvPr id="14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进阶培训</a:t>
            </a:r>
            <a:endParaRPr lang="en-US" sz="2200" b="0" strike="noStrike" spc="-1">
              <a:solidFill>
                <a:srgbClr val="000000"/>
              </a:solidFill>
              <a:latin typeface="Arial"/>
            </a:endParaRPr>
          </a:p>
        </p:txBody>
      </p:sp>
      <p:sp>
        <p:nvSpPr>
          <p:cNvPr id="14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设计培训计划</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提供实际演练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参加专业考试</a:t>
            </a:r>
            <a:endParaRPr lang="en-US" sz="1500" b="0" strike="noStrike" spc="-1">
              <a:solidFill>
                <a:srgbClr val="000000"/>
              </a:solidFill>
              <a:latin typeface="Arial"/>
            </a:endParaRPr>
          </a:p>
        </p:txBody>
      </p:sp>
      <p:sp>
        <p:nvSpPr>
          <p:cNvPr id="14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技能提升</a:t>
            </a:r>
            <a:endParaRPr lang="en-US" sz="2200" b="0" strike="noStrike" spc="-1">
              <a:solidFill>
                <a:srgbClr val="000000"/>
              </a:solidFill>
              <a:latin typeface="Arial"/>
            </a:endParaRPr>
          </a:p>
        </p:txBody>
      </p:sp>
      <p:sp>
        <p:nvSpPr>
          <p:cNvPr id="14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分析表现</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提供针对性培训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组织研讨会</a:t>
            </a:r>
            <a:endParaRPr lang="en-US" sz="1500" b="0" strike="noStrike" spc="-1">
              <a:solidFill>
                <a:srgbClr val="000000"/>
              </a:solidFill>
              <a:latin typeface="Arial"/>
            </a:endParaRPr>
          </a:p>
        </p:txBody>
      </p:sp>
      <p:sp>
        <p:nvSpPr>
          <p:cNvPr id="14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综合评价</a:t>
            </a:r>
            <a:endParaRPr lang="en-US" sz="2200" b="0" strike="noStrike" spc="-1">
              <a:solidFill>
                <a:srgbClr val="000000"/>
              </a:solidFill>
              <a:latin typeface="Arial"/>
            </a:endParaRPr>
          </a:p>
        </p:txBody>
      </p:sp>
      <p:sp>
        <p:nvSpPr>
          <p:cNvPr id="15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建立评价体系</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设立激励机制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奖励优秀表现</a:t>
            </a:r>
            <a:endParaRPr lang="en-US" sz="1500" b="0" strike="noStrike" spc="-1">
              <a:solidFill>
                <a:srgbClr val="000000"/>
              </a:solidFill>
              <a:latin typeface="Arial"/>
            </a:endParaRPr>
          </a:p>
        </p:txBody>
      </p:sp>
      <p:sp>
        <p:nvSpPr>
          <p:cNvPr id="15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志愿者队伍培训与提升综述</a:t>
            </a:r>
            <a:endParaRPr lang="en-US" sz="3600" b="0" strike="noStrike" spc="-1">
              <a:solidFill>
                <a:schemeClr val="dk1"/>
              </a:solidFill>
              <a:latin typeface="Arial"/>
            </a:endParaRPr>
          </a:p>
        </p:txBody>
      </p:sp>
      <p:sp>
        <p:nvSpPr>
          <p:cNvPr id="15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基础培训</a:t>
            </a:r>
            <a:endParaRPr lang="en-US" sz="2200" b="0" strike="noStrike" spc="-1">
              <a:solidFill>
                <a:srgbClr val="000000"/>
              </a:solidFill>
              <a:latin typeface="Arial"/>
            </a:endParaRPr>
          </a:p>
        </p:txBody>
      </p:sp>
      <p:sp>
        <p:nvSpPr>
          <p:cNvPr id="15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制定课程内容</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定期进行培训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考核学习效果</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5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志愿者队伍的应急响应与危机处理</a:t>
            </a:r>
            <a:endParaRPr lang="en-US" sz="3600" b="0" strike="noStrike" spc="-1">
              <a:solidFill>
                <a:schemeClr val="dk1"/>
              </a:solidFill>
              <a:latin typeface="Arial"/>
            </a:endParaRPr>
          </a:p>
        </p:txBody>
      </p:sp>
      <p:sp>
        <p:nvSpPr>
          <p:cNvPr id="15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医院安全事故应急响应流程</a:t>
            </a:r>
            <a:endParaRPr lang="en-US" sz="3500" b="0" strike="noStrike" spc="-1">
              <a:solidFill>
                <a:srgbClr val="000000"/>
              </a:solidFill>
              <a:latin typeface="Arial"/>
            </a:endParaRPr>
          </a:p>
        </p:txBody>
      </p:sp>
      <p:sp>
        <p:nvSpPr>
          <p:cNvPr id="16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在医院安全事故爆发时，志愿者队伍需要迅速响应。他们的分工和协作机制起着关键作用，能够快速有效地处理医院事故，保障患者和医护人员的安全。</a:t>
            </a:r>
            <a:endParaRPr lang="en-US" sz="2500" b="0" strike="noStrike" spc="-1">
              <a:solidFill>
                <a:srgbClr val="000000"/>
              </a:solidFill>
              <a:latin typeface="Arial"/>
            </a:endParaRPr>
          </a:p>
        </p:txBody>
      </p:sp>
      <p:sp>
        <p:nvSpPr>
          <p:cNvPr id="16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志愿者队伍的危机处理与舆情应对</a:t>
            </a:r>
            <a:endParaRPr lang="en-US" sz="3600" b="0" strike="noStrike" spc="-1">
              <a:solidFill>
                <a:schemeClr val="dk1"/>
              </a:solidFill>
              <a:latin typeface="Arial"/>
            </a:endParaRPr>
          </a:p>
        </p:txBody>
      </p:sp>
      <p:sp>
        <p:nvSpPr>
          <p:cNvPr id="16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方法和策略</a:t>
            </a:r>
            <a:endParaRPr lang="en-US" sz="1500" b="0" strike="noStrike" spc="-1">
              <a:solidFill>
                <a:srgbClr val="000000"/>
              </a:solidFill>
              <a:latin typeface="Arial"/>
            </a:endParaRPr>
          </a:p>
        </p:txBody>
      </p:sp>
      <p:sp>
        <p:nvSpPr>
          <p:cNvPr id="16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处理危机事件</a:t>
            </a:r>
            <a:endParaRPr lang="en-US" sz="2200" b="0" strike="noStrike" spc="-1">
              <a:solidFill>
                <a:srgbClr val="000000"/>
              </a:solidFill>
              <a:latin typeface="Arial"/>
            </a:endParaRPr>
          </a:p>
        </p:txBody>
      </p:sp>
      <p:sp>
        <p:nvSpPr>
          <p:cNvPr id="16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志愿者队伍的表现</a:t>
            </a:r>
            <a:endParaRPr lang="en-US" sz="1500" b="0" strike="noStrike" spc="-1">
              <a:solidFill>
                <a:srgbClr val="000000"/>
              </a:solidFill>
              <a:latin typeface="Arial"/>
            </a:endParaRPr>
          </a:p>
        </p:txBody>
      </p:sp>
      <p:sp>
        <p:nvSpPr>
          <p:cNvPr id="16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应对措施</a:t>
            </a:r>
            <a:endParaRPr lang="en-US" sz="2200" b="0" strike="noStrike" spc="-1">
              <a:solidFill>
                <a:srgbClr val="000000"/>
              </a:solidFill>
              <a:latin typeface="Arial"/>
            </a:endParaRPr>
          </a:p>
        </p:txBody>
      </p:sp>
      <p:sp>
        <p:nvSpPr>
          <p:cNvPr id="16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维护医院声誉</a:t>
            </a:r>
            <a:endParaRPr lang="en-US" sz="1500" b="0" strike="noStrike" spc="-1">
              <a:solidFill>
                <a:srgbClr val="000000"/>
              </a:solidFill>
              <a:latin typeface="Arial"/>
            </a:endParaRPr>
          </a:p>
        </p:txBody>
      </p:sp>
      <p:sp>
        <p:nvSpPr>
          <p:cNvPr id="16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舆情危机</a:t>
            </a:r>
            <a:endParaRPr lang="en-US" sz="2200" b="0" strike="noStrike" spc="-1">
              <a:solidFill>
                <a:srgbClr val="000000"/>
              </a:solidFill>
              <a:latin typeface="Arial"/>
            </a:endParaRPr>
          </a:p>
        </p:txBody>
      </p:sp>
      <p:sp>
        <p:nvSpPr>
          <p:cNvPr id="17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志愿者队伍的经验总结和案例分享</a:t>
            </a:r>
            <a:endParaRPr lang="en-US" sz="3500" b="0" strike="noStrike" spc="-1">
              <a:solidFill>
                <a:srgbClr val="000000"/>
              </a:solidFill>
              <a:latin typeface="Arial"/>
            </a:endParaRPr>
          </a:p>
        </p:txBody>
      </p:sp>
      <p:sp>
        <p:nvSpPr>
          <p:cNvPr id="17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通过分析志愿者队伍在医院安全事故中的应急表现和经验教训，可以不断完善应急预案和作业流程。分享成功的案例和教训有助于提高志愿者队伍的应急处理能力。</a:t>
            </a:r>
            <a:endParaRPr lang="en-US" sz="2500" b="0" strike="noStrike" spc="-1">
              <a:solidFill>
                <a:srgbClr val="000000"/>
              </a:solidFill>
              <a:latin typeface="Arial"/>
            </a:endParaRPr>
          </a:p>
        </p:txBody>
      </p:sp>
      <p:sp>
        <p:nvSpPr>
          <p:cNvPr id="17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长期规划</a:t>
            </a:r>
            <a:endParaRPr lang="en-US" sz="2200" b="0" strike="noStrike" spc="-1">
              <a:solidFill>
                <a:srgbClr val="000000"/>
              </a:solidFill>
              <a:latin typeface="Arial"/>
            </a:endParaRPr>
          </a:p>
        </p:txBody>
      </p:sp>
      <p:sp>
        <p:nvSpPr>
          <p:cNvPr id="17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制定发展规划和目标</a:t>
            </a:r>
            <a:endParaRPr lang="en-US" sz="1500" b="0" strike="noStrike" spc="-1">
              <a:solidFill>
                <a:srgbClr val="000000"/>
              </a:solidFill>
              <a:latin typeface="Arial"/>
            </a:endParaRPr>
          </a:p>
        </p:txBody>
      </p:sp>
      <p:sp>
        <p:nvSpPr>
          <p:cNvPr id="17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激励持续发展</a:t>
            </a:r>
            <a:endParaRPr lang="en-US" sz="2200" b="0" strike="noStrike" spc="-1">
              <a:solidFill>
                <a:srgbClr val="000000"/>
              </a:solidFill>
              <a:latin typeface="Arial"/>
            </a:endParaRPr>
          </a:p>
        </p:txBody>
      </p:sp>
      <p:sp>
        <p:nvSpPr>
          <p:cNvPr id="18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提高素质和应急能力</a:t>
            </a:r>
            <a:endParaRPr lang="en-US" sz="1500" b="0" strike="noStrike" spc="-1">
              <a:solidFill>
                <a:srgbClr val="000000"/>
              </a:solidFill>
              <a:latin typeface="Arial"/>
            </a:endParaRPr>
          </a:p>
        </p:txBody>
      </p:sp>
      <p:sp>
        <p:nvSpPr>
          <p:cNvPr id="18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志愿者队伍的能力建设和发展方向</a:t>
            </a:r>
            <a:endParaRPr lang="en-US" sz="3600" b="0" strike="noStrike" spc="-1">
              <a:solidFill>
                <a:schemeClr val="dk1"/>
              </a:solidFill>
              <a:latin typeface="Arial"/>
            </a:endParaRPr>
          </a:p>
        </p:txBody>
      </p:sp>
      <p:sp>
        <p:nvSpPr>
          <p:cNvPr id="18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未来发展</a:t>
            </a:r>
            <a:endParaRPr lang="en-US" sz="2200" b="0" strike="noStrike" spc="-1">
              <a:solidFill>
                <a:srgbClr val="000000"/>
              </a:solidFill>
              <a:latin typeface="Arial"/>
            </a:endParaRPr>
          </a:p>
        </p:txBody>
      </p:sp>
      <p:sp>
        <p:nvSpPr>
          <p:cNvPr id="18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探讨志愿者队伍的发展方向</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https://d.book118.com/218103071062006046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120</Paragraphs>
  <Slides>19</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医院安全事故应急预案的志愿者队伍</vt:lpstr>
      <vt:lpstr>目录</vt:lpstr>
      <vt:lpstr>第1章 医院安全事故应急预案的志愿者队伍</vt:lpstr>
      <vt:lpstr>医院安全事故应急预案概述</vt:lpstr>
      <vt:lpstr>志愿者队伍的组建与管理</vt:lpstr>
      <vt:lpstr>志愿者队伍的角色和责任</vt:lpstr>
      <vt:lpstr>志愿者队伍的应急演练和整改</vt:lpstr>
      <vt:lpstr>第2章 志愿者队伍的培训与提升</vt:lpstr>
      <vt:lpstr> </vt:lpstr>
      <vt:lpstr>志愿者队伍的进阶培训</vt:lpstr>
      <vt:lpstr>志愿者队伍的技能提升</vt:lpstr>
      <vt:lpstr> </vt:lpstr>
      <vt:lpstr>志愿者队伍培训与提升综述</vt:lpstr>
      <vt:lpstr>第3章 志愿者队伍的应急响应与危机处理</vt:lpstr>
      <vt:lpstr> </vt:lpstr>
      <vt:lpstr>志愿者队伍的危机处理与舆情应对</vt:lpstr>
      <vt:lpstr> </vt:lpstr>
      <vt:lpstr>志愿者队伍的能力建设和发展方向</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2024-09-27T08:19:21.219</cp:lastPrinted>
  <dcterms:created xsi:type="dcterms:W3CDTF">2024-09-27T00:19:21Z</dcterms:created>
  <dcterms:modified xsi:type="dcterms:W3CDTF">2024-09-27T00:19:23Z</dcterms:modified>
</cp:coreProperties>
</file>