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0F50FB-8247-45E8-A7E0-810CA2DB0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484D1-5E47-412F-822A-79C28BF4F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C050B7-AAFC-405C-976A-A343457C3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071F87-B8A4-4EE1-BE61-6E2733366C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B0C905-B53B-45BB-BB40-FDA8ADB741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2664C4-5233-420D-8399-0A66ECE76B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10E548-1F1C-497B-B87B-FAE97C0DC6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2C7B7-1898-4E2E-945A-862371725C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64040-B3EA-46C5-9978-F2C27F2B69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483A0-A2C7-49DE-9E1F-A45BEDA92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F6025-F9A1-4516-A725-637B7CB3A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99CC00"/>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2397447" y="2603182"/>
            <a:ext cx="4806315" cy="695960"/>
          </a:xfrm>
          <a:prstGeom prst="rect">
            <a:avLst/>
          </a:prstGeom>
        </p:spPr>
        <p:txBody>
          <a:bodyPr wrap="square" lIns="0" tIns="0" rIns="0" bIns="0">
            <a:spAutoFit/>
          </a:bodyPr>
          <a:lstStyle>
            <a:lvl1pPr>
              <a:defRPr sz="4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154939" y="2395992"/>
            <a:ext cx="5715000" cy="3588385"/>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59492" y="6290176"/>
            <a:ext cx="287020" cy="224154"/>
          </a:xfrm>
          <a:prstGeom prst="rect">
            <a:avLst/>
          </a:prstGeom>
        </p:spPr>
        <p:txBody>
          <a:bodyPr wrap="square" lIns="0" tIns="0" rIns="0" bIns="0">
            <a:spAutoFit/>
          </a:bodyPr>
          <a:lstStyle>
            <a:defPPr>
              <a:defRPr kern="0"/>
            </a:defPPr>
            <a:lvl1pPr>
              <a:defRPr sz="1400" b="0" i="0">
                <a:solidFill>
                  <a:schemeClr val="tx1"/>
                </a:solidFill>
                <a:latin typeface="Arial"/>
                <a:cs typeface="Arial"/>
              </a:defRPr>
            </a:lvl1pPr>
          </a:lstStyle>
          <a:p>
            <a:pPr marL="38100">
              <a:lnSpc>
                <a:spcPts val="1645"/>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0313003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BBE0E3"/>
          </a:solidFill>
        </p:spPr>
        <p:txBody>
          <a:bodyPr wrap="square" lIns="0" tIns="0" rIns="0" bIns="0" rtlCol="0"/>
          <a:lstStyle/>
          <a:p/>
        </p:txBody>
      </p:sp>
      <p:sp>
        <p:nvSpPr>
          <p:cNvPr id="3" name="object 3"/>
          <p:cNvSpPr txBox="1"/>
          <p:nvPr/>
        </p:nvSpPr>
        <p:spPr>
          <a:xfrm>
            <a:off x="156528" y="60853"/>
            <a:ext cx="6870700" cy="5918835"/>
          </a:xfrm>
          <a:prstGeom prst="rect">
            <a:avLst/>
          </a:prstGeom>
        </p:spPr>
        <p:txBody>
          <a:bodyPr vert="horz" wrap="square" lIns="0" tIns="125730" rIns="0" bIns="0" rtlCol="0">
            <a:spAutoFit/>
          </a:bodyPr>
          <a:lstStyle/>
          <a:p>
            <a:pPr marL="238125">
              <a:lnSpc>
                <a:spcPct val="100000"/>
              </a:lnSpc>
              <a:spcBef>
                <a:spcPts val="990"/>
              </a:spcBef>
            </a:pPr>
            <a:r>
              <a:rPr sz="3200" b="1" spc="-25">
                <a:latin typeface="Microsoft JhengHei"/>
                <a:cs typeface="Microsoft JhengHei"/>
              </a:rPr>
              <a:t>供菊</a:t>
            </a:r>
            <a:endParaRPr sz="3200">
              <a:latin typeface="Microsoft JhengHei"/>
              <a:cs typeface="Microsoft JhengHei"/>
            </a:endParaRPr>
          </a:p>
          <a:p>
            <a:pPr marL="354965" indent="-342265">
              <a:lnSpc>
                <a:spcPct val="100000"/>
              </a:lnSpc>
              <a:spcBef>
                <a:spcPts val="955"/>
              </a:spcBef>
              <a:buSzPct val="101562"/>
              <a:buFont typeface="Arial"/>
              <a:buChar char="•"/>
              <a:tabLst>
                <a:tab pos="354965"/>
                <a:tab pos="355600"/>
              </a:tabLst>
            </a:pPr>
            <a:r>
              <a:rPr sz="3200" b="1">
                <a:latin typeface="Microsoft JhengHei"/>
                <a:cs typeface="Microsoft JhengHei"/>
              </a:rPr>
              <a:t>弹琴酌酒</a:t>
            </a:r>
            <a:r>
              <a:rPr sz="3200" b="1" u="heavy">
                <a:uFill>
                  <a:solidFill>
                    <a:srgbClr val="000000"/>
                  </a:solidFill>
                </a:uFill>
                <a:latin typeface="Microsoft JhengHei"/>
                <a:cs typeface="Microsoft JhengHei"/>
              </a:rPr>
              <a:t>喜</a:t>
            </a:r>
            <a:r>
              <a:rPr sz="3200" b="1" spc="-5">
                <a:latin typeface="Microsoft JhengHei"/>
                <a:cs typeface="Microsoft JhengHei"/>
              </a:rPr>
              <a:t>堪俦，几案婷婷点缀幽。</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Lst>
            </a:pPr>
            <a:r>
              <a:rPr sz="3200" b="1" spc="-5">
                <a:latin typeface="Microsoft JhengHei"/>
                <a:cs typeface="Microsoft JhengHei"/>
              </a:rPr>
              <a:t>隔坐香分三径露，抛书人对一枝秋。</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Lst>
            </a:pPr>
            <a:r>
              <a:rPr sz="3200" b="1" spc="-5">
                <a:latin typeface="Microsoft JhengHei"/>
                <a:cs typeface="Microsoft JhengHei"/>
              </a:rPr>
              <a:t>霜清纸帐来新梦，圃冷斜阳忆旧游。</a:t>
            </a:r>
            <a:endParaRPr sz="3200">
              <a:latin typeface="Microsoft JhengHei"/>
              <a:cs typeface="Microsoft JhengHei"/>
            </a:endParaRPr>
          </a:p>
          <a:p>
            <a:pPr marL="354965" indent="-342265">
              <a:lnSpc>
                <a:spcPct val="100000"/>
              </a:lnSpc>
              <a:spcBef>
                <a:spcPts val="765"/>
              </a:spcBef>
              <a:buSzPct val="101562"/>
              <a:buFont typeface="Arial"/>
              <a:buChar char="•"/>
              <a:tabLst>
                <a:tab pos="354965"/>
                <a:tab pos="355600"/>
              </a:tabLst>
            </a:pPr>
            <a:r>
              <a:rPr sz="3200" b="1" spc="-5">
                <a:latin typeface="Microsoft JhengHei"/>
                <a:cs typeface="Microsoft JhengHei"/>
              </a:rPr>
              <a:t>傲世也因同气味，春风桃李未淹留。</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 pos="2319655"/>
              </a:tabLst>
            </a:pPr>
            <a:r>
              <a:rPr sz="3200" b="1">
                <a:latin typeface="Microsoft JhengHei"/>
                <a:cs typeface="Microsoft JhengHei"/>
              </a:rPr>
              <a:t>咏白海</a:t>
            </a:r>
            <a:r>
              <a:rPr sz="3200" b="1" spc="-50">
                <a:latin typeface="Microsoft JhengHei"/>
                <a:cs typeface="Microsoft JhengHei"/>
              </a:rPr>
              <a:t>棠</a:t>
            </a:r>
            <a:r>
              <a:rPr sz="3200" b="1">
                <a:latin typeface="Microsoft JhengHei"/>
                <a:cs typeface="Microsoft JhengHei"/>
              </a:rPr>
              <a:t>	</a:t>
            </a:r>
            <a:r>
              <a:rPr sz="3200" b="1" u="heavy">
                <a:solidFill>
                  <a:srgbClr val="009999"/>
                </a:solidFill>
                <a:uFill>
                  <a:solidFill>
                    <a:srgbClr val="009999"/>
                  </a:solidFill>
                </a:uFill>
                <a:latin typeface="Microsoft JhengHei"/>
                <a:cs typeface="Microsoft JhengHei"/>
              </a:rPr>
              <a:t>作</a:t>
            </a:r>
            <a:r>
              <a:rPr sz="3200" b="1" u="heavy" spc="-50">
                <a:solidFill>
                  <a:srgbClr val="009999"/>
                </a:solidFill>
                <a:uFill>
                  <a:solidFill>
                    <a:srgbClr val="009999"/>
                  </a:solidFill>
                </a:uFill>
                <a:latin typeface="Microsoft JhengHei"/>
                <a:cs typeface="Microsoft JhengHei"/>
              </a:rPr>
              <a:t>者</a:t>
            </a:r>
            <a:endParaRPr sz="3200">
              <a:latin typeface="Microsoft JhengHei"/>
              <a:cs typeface="Microsoft JhengHei"/>
            </a:endParaRPr>
          </a:p>
          <a:p>
            <a:pPr marL="354965" indent="-342265">
              <a:lnSpc>
                <a:spcPct val="100000"/>
              </a:lnSpc>
              <a:spcBef>
                <a:spcPts val="765"/>
              </a:spcBef>
              <a:buSzPct val="101562"/>
              <a:buFont typeface="Arial"/>
              <a:buChar char="•"/>
              <a:tabLst>
                <a:tab pos="354965"/>
                <a:tab pos="355600"/>
              </a:tabLst>
            </a:pPr>
            <a:r>
              <a:rPr sz="3200" b="1" spc="-5">
                <a:latin typeface="Microsoft JhengHei"/>
                <a:cs typeface="Microsoft JhengHei"/>
              </a:rPr>
              <a:t>神仙昨日降都门，种得蓝田玉一盆。</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Lst>
            </a:pPr>
            <a:r>
              <a:rPr sz="3200" b="1" spc="-5">
                <a:latin typeface="Microsoft JhengHei"/>
                <a:cs typeface="Microsoft JhengHei"/>
              </a:rPr>
              <a:t>自是霜娥偏爱冷，非关情女亦离魂。</a:t>
            </a:r>
            <a:endParaRPr sz="3200">
              <a:latin typeface="Microsoft JhengHei"/>
              <a:cs typeface="Microsoft JhengHei"/>
            </a:endParaRPr>
          </a:p>
          <a:p>
            <a:pPr marL="354965" indent="-342265">
              <a:lnSpc>
                <a:spcPct val="100000"/>
              </a:lnSpc>
              <a:spcBef>
                <a:spcPts val="770"/>
              </a:spcBef>
              <a:buSzPct val="101562"/>
              <a:buFont typeface="Arial"/>
              <a:buChar char="•"/>
              <a:tabLst>
                <a:tab pos="354965"/>
                <a:tab pos="355600"/>
              </a:tabLst>
            </a:pPr>
            <a:r>
              <a:rPr sz="3200" b="1" spc="-5">
                <a:latin typeface="Microsoft JhengHei"/>
                <a:cs typeface="Microsoft JhengHei"/>
              </a:rPr>
              <a:t>秋阴捧出何方雪，雨渍添来隔宿痕。</a:t>
            </a:r>
            <a:endParaRPr sz="3200">
              <a:latin typeface="Microsoft JhengHei"/>
              <a:cs typeface="Microsoft JhengHei"/>
            </a:endParaRPr>
          </a:p>
          <a:p>
            <a:pPr marL="354965" indent="-342265">
              <a:lnSpc>
                <a:spcPct val="100000"/>
              </a:lnSpc>
              <a:spcBef>
                <a:spcPts val="765"/>
              </a:spcBef>
              <a:buSzPct val="101562"/>
              <a:buFont typeface="Arial"/>
              <a:buChar char="•"/>
              <a:tabLst>
                <a:tab pos="354965"/>
                <a:tab pos="355600"/>
              </a:tabLst>
            </a:pPr>
            <a:r>
              <a:rPr sz="3200" b="1">
                <a:latin typeface="Microsoft JhengHei"/>
                <a:cs typeface="Microsoft JhengHei"/>
              </a:rPr>
              <a:t>却</a:t>
            </a:r>
            <a:r>
              <a:rPr sz="3200" b="1" u="heavy">
                <a:uFill>
                  <a:solidFill>
                    <a:srgbClr val="000000"/>
                  </a:solidFill>
                </a:uFill>
                <a:latin typeface="Microsoft JhengHei"/>
                <a:cs typeface="Microsoft JhengHei"/>
              </a:rPr>
              <a:t>喜</a:t>
            </a:r>
            <a:r>
              <a:rPr sz="3200" b="1" spc="-5">
                <a:latin typeface="Microsoft JhengHei"/>
                <a:cs typeface="Microsoft JhengHei"/>
              </a:rPr>
              <a:t>诗人吟不倦，岂令寂寞度朝昏。</a:t>
            </a:r>
            <a:endParaRPr sz="32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1998980"/>
              </a:tabLst>
            </a:pPr>
            <a:r>
              <a:rPr/>
              <a:t>第二</a:t>
            </a:r>
            <a:r>
              <a:rPr spc="-50"/>
              <a:t>章</a:t>
            </a:r>
            <a:r>
              <a:rPr/>
              <a:t>	主观幸福</a:t>
            </a:r>
            <a:r>
              <a:rPr spc="-50"/>
              <a:t>感</a:t>
            </a: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4939" y="62342"/>
            <a:ext cx="152400" cy="459740"/>
          </a:xfrm>
          <a:prstGeom prst="rect">
            <a:avLst/>
          </a:prstGeom>
        </p:spPr>
        <p:txBody>
          <a:bodyPr vert="horz" wrap="square" lIns="0" tIns="12700" rIns="0" bIns="0" rtlCol="0">
            <a:spAutoFit/>
          </a:bodyPr>
          <a:lstStyle/>
          <a:p>
            <a:pPr marL="12700">
              <a:lnSpc>
                <a:spcPct val="100000"/>
              </a:lnSpc>
              <a:spcBef>
                <a:spcPts val="100"/>
              </a:spcBef>
            </a:pPr>
            <a:r>
              <a:rPr sz="2850">
                <a:latin typeface="Arial"/>
                <a:cs typeface="Arial"/>
              </a:rPr>
              <a:t>•</a:t>
            </a:r>
            <a:endParaRPr sz="2850">
              <a:latin typeface="Arial"/>
              <a:cs typeface="Arial"/>
            </a:endParaRPr>
          </a:p>
        </p:txBody>
      </p:sp>
      <p:sp>
        <p:nvSpPr>
          <p:cNvPr id="5" name="object 5"/>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3</a:t>
            </a:fld>
          </a:p>
        </p:txBody>
      </p:sp>
      <p:sp>
        <p:nvSpPr>
          <p:cNvPr id="3" name="object 3"/>
          <p:cNvSpPr txBox="1">
            <a:spLocks noGrp="1"/>
          </p:cNvSpPr>
          <p:nvPr>
            <p:ph type="title"/>
          </p:nvPr>
        </p:nvSpPr>
        <p:spPr>
          <a:xfrm>
            <a:off x="154939" y="1026552"/>
            <a:ext cx="5102860" cy="452120"/>
          </a:xfrm>
          <a:prstGeom prst="rect">
            <a:avLst/>
          </a:prstGeom>
        </p:spPr>
        <p:txBody>
          <a:bodyPr vert="horz" wrap="square" lIns="0" tIns="12700" rIns="0" bIns="0" rtlCol="0">
            <a:spAutoFit/>
          </a:bodyPr>
          <a:lstStyle/>
          <a:p>
            <a:pPr marL="12700">
              <a:lnSpc>
                <a:spcPct val="100000"/>
              </a:lnSpc>
              <a:spcBef>
                <a:spcPts val="100"/>
              </a:spcBef>
            </a:pPr>
            <a:r>
              <a:rPr sz="2800" spc="-5"/>
              <a:t>第一节 主观幸福感的概念和特点</a:t>
            </a:r>
            <a:endParaRPr sz="2800"/>
          </a:p>
        </p:txBody>
      </p:sp>
      <p:sp>
        <p:nvSpPr>
          <p:cNvPr id="4" name="object 4"/>
          <p:cNvSpPr txBox="1">
            <a:spLocks noGrp="1"/>
          </p:cNvSpPr>
          <p:nvPr>
            <p:ph type="body" idx="1"/>
          </p:nvPr>
        </p:nvSpPr>
        <p:spPr>
          <a:prstGeom prst="rect">
            <a:avLst/>
          </a:prstGeom>
        </p:spPr>
        <p:txBody>
          <a:bodyPr vert="horz" wrap="square" lIns="0" tIns="41910" rIns="0" bIns="0" rtlCol="0">
            <a:spAutoFit/>
          </a:bodyPr>
          <a:lstStyle/>
          <a:p>
            <a:pPr marL="824865" indent="-812165">
              <a:lnSpc>
                <a:spcPct val="100000"/>
              </a:lnSpc>
              <a:spcBef>
                <a:spcPts val="330"/>
              </a:spcBef>
              <a:buSzPct val="102083"/>
              <a:buFont typeface="Arial"/>
              <a:buChar char="•"/>
              <a:tabLst>
                <a:tab pos="824865"/>
                <a:tab pos="825500"/>
              </a:tabLst>
            </a:pPr>
            <a:r>
              <a:rPr/>
              <a:t>一、什么是幸福（如何界定幸福</a:t>
            </a:r>
            <a:r>
              <a:rPr spc="-50"/>
              <a:t>）</a:t>
            </a:r>
          </a:p>
          <a:p>
            <a:pPr marL="824865" indent="-812165">
              <a:lnSpc>
                <a:spcPct val="100000"/>
              </a:lnSpc>
              <a:spcBef>
                <a:spcPts val="290"/>
              </a:spcBef>
              <a:buSzPct val="102083"/>
              <a:buFont typeface="Arial"/>
              <a:buChar char="•"/>
              <a:tabLst>
                <a:tab pos="824865"/>
                <a:tab pos="825500"/>
              </a:tabLst>
            </a:pPr>
            <a:r>
              <a:rPr/>
              <a:t>（一）</a:t>
            </a:r>
            <a:r>
              <a:rPr spc="-15"/>
              <a:t>幸福释义</a:t>
            </a:r>
          </a:p>
          <a:p>
            <a:pPr marL="824865" indent="-812165">
              <a:lnSpc>
                <a:spcPts val="2800"/>
              </a:lnSpc>
              <a:spcBef>
                <a:spcPts val="160"/>
              </a:spcBef>
              <a:buSzPct val="102083"/>
              <a:buFont typeface="Arial"/>
              <a:buChar char="•"/>
              <a:tabLst>
                <a:tab pos="824865"/>
                <a:tab pos="825500"/>
              </a:tabLst>
            </a:pPr>
            <a:r>
              <a:rPr>
                <a:latin typeface="Arial"/>
                <a:cs typeface="Arial"/>
              </a:rPr>
              <a:t>1</a:t>
            </a:r>
            <a:r>
              <a:rPr spc="-10"/>
              <a:t>．索伦的幸福论</a:t>
            </a:r>
          </a:p>
          <a:p>
            <a:pPr marL="825500" marR="5080">
              <a:lnSpc>
                <a:spcPct val="89100"/>
              </a:lnSpc>
              <a:spcBef>
                <a:spcPts val="234"/>
              </a:spcBef>
            </a:pPr>
            <a:r>
              <a:rPr spc="-5"/>
              <a:t>他认为最有财富的人并不幸福，而</a:t>
            </a:r>
            <a:r>
              <a:rPr spc="-50"/>
              <a:t> </a:t>
            </a:r>
            <a:r>
              <a:rPr spc="-5"/>
              <a:t>许多只有中等财富的人却是幸福的。他还认为幸福并不只在于自己生存</a:t>
            </a:r>
            <a:r>
              <a:rPr spc="-50"/>
              <a:t> </a:t>
            </a:r>
            <a:r>
              <a:rPr spc="-5"/>
              <a:t>并享用荣华富贵，而在于为城邦和</a:t>
            </a:r>
            <a:r>
              <a:rPr spc="-50"/>
              <a:t> </a:t>
            </a:r>
            <a:r>
              <a:rPr spc="-5"/>
              <a:t>他人的利益献身，从而获得人们的</a:t>
            </a:r>
            <a:r>
              <a:rPr spc="-50"/>
              <a:t> </a:t>
            </a:r>
            <a:r>
              <a:rPr spc="20"/>
              <a:t>赞誉 </a:t>
            </a:r>
            <a:r>
              <a:rPr b="0" spc="-50">
                <a:latin typeface="宋体"/>
                <a:cs typeface="宋体"/>
              </a:rPr>
              <a:t>。</a:t>
            </a:r>
          </a:p>
          <a:p>
            <a:pPr marL="12700">
              <a:lnSpc>
                <a:spcPct val="100000"/>
              </a:lnSpc>
              <a:spcBef>
                <a:spcPts val="235"/>
              </a:spcBef>
            </a:pPr>
            <a:r>
              <a:rPr sz="2450" b="0">
                <a:latin typeface="Arial"/>
                <a:cs typeface="Arial"/>
              </a:rPr>
              <a:t>•</a:t>
            </a:r>
            <a:endParaRPr sz="2450">
              <a:latin typeface="Arial"/>
              <a:cs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1777442"/>
            <a:ext cx="8812530" cy="1488440"/>
          </a:xfrm>
          <a:prstGeom prst="rect">
            <a:avLst/>
          </a:prstGeom>
        </p:spPr>
        <p:txBody>
          <a:bodyPr vert="horz" wrap="square" lIns="0" tIns="12700" rIns="0" bIns="0" rtlCol="0">
            <a:spAutoFit/>
          </a:bodyPr>
          <a:lstStyle/>
          <a:p>
            <a:pPr marL="354965" indent="-342265">
              <a:lnSpc>
                <a:spcPct val="100000"/>
              </a:lnSpc>
              <a:spcBef>
                <a:spcPts val="100"/>
              </a:spcBef>
              <a:buSzPct val="101562"/>
              <a:buFont typeface="Arial"/>
              <a:buChar char="•"/>
              <a:tabLst>
                <a:tab pos="354965"/>
                <a:tab pos="355600"/>
              </a:tabLst>
            </a:pPr>
            <a:r>
              <a:rPr sz="3200" b="1">
                <a:latin typeface="Arial"/>
                <a:cs typeface="Arial"/>
              </a:rPr>
              <a:t>2</a:t>
            </a:r>
            <a:r>
              <a:rPr sz="3200" b="1" spc="-10">
                <a:latin typeface="Microsoft JhengHei"/>
                <a:cs typeface="Microsoft JhengHei"/>
              </a:rPr>
              <a:t>．伯利克里的幸福论</a:t>
            </a:r>
            <a:endParaRPr sz="3200">
              <a:latin typeface="Microsoft JhengHei"/>
              <a:cs typeface="Microsoft JhengHei"/>
            </a:endParaRPr>
          </a:p>
          <a:p>
            <a:pPr marL="354965" marR="5080" indent="112395">
              <a:lnSpc>
                <a:spcPct val="100000"/>
              </a:lnSpc>
            </a:pPr>
            <a:r>
              <a:rPr sz="3200" b="1">
                <a:latin typeface="Microsoft JhengHei"/>
                <a:cs typeface="Microsoft JhengHei"/>
              </a:rPr>
              <a:t>古希腊的另一位哲学家伯利克里提出</a:t>
            </a:r>
            <a:r>
              <a:rPr sz="3200" b="1">
                <a:latin typeface="Arial"/>
                <a:cs typeface="Arial"/>
              </a:rPr>
              <a:t>“</a:t>
            </a:r>
            <a:r>
              <a:rPr sz="3200" b="1" spc="-15">
                <a:latin typeface="Microsoft JhengHei"/>
                <a:cs typeface="Microsoft JhengHei"/>
              </a:rPr>
              <a:t>要自由，</a:t>
            </a:r>
            <a:r>
              <a:rPr sz="3200" b="1">
                <a:latin typeface="Microsoft JhengHei"/>
                <a:cs typeface="Microsoft JhengHei"/>
              </a:rPr>
              <a:t>才能有幸福；要勇敢，才能有自由</a:t>
            </a:r>
            <a:r>
              <a:rPr sz="3200" b="1">
                <a:latin typeface="Arial"/>
                <a:cs typeface="Arial"/>
              </a:rPr>
              <a:t>”</a:t>
            </a:r>
            <a:r>
              <a:rPr sz="3200" b="1" spc="-10">
                <a:latin typeface="Microsoft JhengHei"/>
                <a:cs typeface="Microsoft JhengHei"/>
              </a:rPr>
              <a:t>的幸福论。</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56528" y="1929842"/>
            <a:ext cx="8496300" cy="1976120"/>
          </a:xfrm>
          <a:prstGeom prst="rect">
            <a:avLst/>
          </a:prstGeom>
        </p:spPr>
        <p:txBody>
          <a:bodyPr vert="horz" wrap="square" lIns="0" tIns="12700" rIns="0" bIns="0" rtlCol="0">
            <a:spAutoFit/>
          </a:bodyPr>
          <a:lstStyle/>
          <a:p>
            <a:pPr marL="355600" indent="-342900" algn="just">
              <a:lnSpc>
                <a:spcPct val="100000"/>
              </a:lnSpc>
              <a:spcBef>
                <a:spcPts val="100"/>
              </a:spcBef>
              <a:buSzPct val="101562"/>
              <a:buFont typeface="Arial"/>
              <a:buChar char="•"/>
              <a:tabLst>
                <a:tab pos="355600"/>
              </a:tabLst>
            </a:pPr>
            <a:r>
              <a:rPr sz="3200" b="1">
                <a:latin typeface="Arial"/>
                <a:cs typeface="Arial"/>
              </a:rPr>
              <a:t>3</a:t>
            </a:r>
            <a:r>
              <a:rPr sz="3200" b="1" spc="-10">
                <a:latin typeface="Microsoft JhengHei"/>
                <a:cs typeface="Microsoft JhengHei"/>
              </a:rPr>
              <a:t>．苏格拉底的幸福论</a:t>
            </a:r>
            <a:endParaRPr sz="3200">
              <a:latin typeface="Microsoft JhengHei"/>
              <a:cs typeface="Microsoft JhengHei"/>
            </a:endParaRPr>
          </a:p>
          <a:p>
            <a:pPr marL="355600" marR="5080" algn="just">
              <a:lnSpc>
                <a:spcPct val="97500"/>
              </a:lnSpc>
              <a:spcBef>
                <a:spcPts val="284"/>
              </a:spcBef>
            </a:pPr>
            <a:r>
              <a:rPr sz="3200" b="1" spc="-5">
                <a:latin typeface="Microsoft JhengHei"/>
                <a:cs typeface="Microsoft JhengHei"/>
              </a:rPr>
              <a:t>古希腊哲学家苏格拉底将幸福看成是一种通过知识才能获得的东西，人们只有在理性的指导下，才能追求到自己的幸福。</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607010"/>
            <a:ext cx="9015730" cy="2951480"/>
          </a:xfrm>
          <a:prstGeom prst="rect">
            <a:avLst/>
          </a:prstGeom>
        </p:spPr>
        <p:txBody>
          <a:bodyPr vert="horz" wrap="square" lIns="0" tIns="12700" rIns="0" bIns="0" rtlCol="0">
            <a:spAutoFit/>
          </a:bodyPr>
          <a:lstStyle/>
          <a:p>
            <a:pPr marL="467995" indent="-455930">
              <a:lnSpc>
                <a:spcPct val="100000"/>
              </a:lnSpc>
              <a:spcBef>
                <a:spcPts val="100"/>
              </a:spcBef>
              <a:buSzPct val="101562"/>
              <a:buFont typeface="Arial"/>
              <a:buChar char="•"/>
              <a:tabLst>
                <a:tab pos="467995"/>
                <a:tab pos="468630"/>
              </a:tabLst>
            </a:pPr>
            <a:r>
              <a:rPr sz="3200" b="1">
                <a:latin typeface="Arial"/>
                <a:cs typeface="Arial"/>
              </a:rPr>
              <a:t>4</a:t>
            </a:r>
            <a:r>
              <a:rPr sz="3200" b="1" spc="-5">
                <a:latin typeface="Microsoft JhengHei"/>
                <a:cs typeface="Microsoft JhengHei"/>
              </a:rPr>
              <a:t>．德谟克里特的幸福论</a:t>
            </a:r>
            <a:endParaRPr sz="3200">
              <a:latin typeface="Microsoft JhengHei"/>
              <a:cs typeface="Microsoft JhengHei"/>
            </a:endParaRPr>
          </a:p>
          <a:p>
            <a:pPr marL="467995">
              <a:lnSpc>
                <a:spcPct val="100000"/>
              </a:lnSpc>
            </a:pPr>
            <a:r>
              <a:rPr sz="3200" b="1" spc="-5">
                <a:latin typeface="Microsoft JhengHei"/>
                <a:cs typeface="Microsoft JhengHei"/>
              </a:rPr>
              <a:t>古希腊的德谟克里特对幸福的来源进行了探讨，</a:t>
            </a:r>
            <a:endParaRPr sz="3200">
              <a:latin typeface="Microsoft JhengHei"/>
              <a:cs typeface="Microsoft JhengHei"/>
            </a:endParaRPr>
          </a:p>
          <a:p>
            <a:pPr marL="354965" marR="117475" algn="just">
              <a:lnSpc>
                <a:spcPct val="98400"/>
              </a:lnSpc>
              <a:spcBef>
                <a:spcPts val="250"/>
              </a:spcBef>
            </a:pPr>
            <a:r>
              <a:rPr sz="3200" b="1" spc="-5">
                <a:latin typeface="Microsoft JhengHei"/>
                <a:cs typeface="Microsoft JhengHei"/>
              </a:rPr>
              <a:t>他认为幸福和不幸居于灵魂中，幸福不在于占有畜群，也不在于占有黄金，而存在于人的灵魂之中。他还认为幸福就是快乐，但不是一切种类的快乐，幸福应该是高尚的快乐。</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23197"/>
            <a:ext cx="8902700" cy="5593715"/>
          </a:xfrm>
          <a:prstGeom prst="rect">
            <a:avLst/>
          </a:prstGeom>
        </p:spPr>
        <p:txBody>
          <a:bodyPr vert="horz" wrap="square" lIns="0" tIns="12700" rIns="0" bIns="0" rtlCol="0">
            <a:spAutoFit/>
          </a:bodyPr>
          <a:lstStyle/>
          <a:p>
            <a:pPr marL="354965" indent="-342265">
              <a:lnSpc>
                <a:spcPct val="100000"/>
              </a:lnSpc>
              <a:spcBef>
                <a:spcPts val="100"/>
              </a:spcBef>
              <a:buSzPct val="101785"/>
              <a:buFont typeface="Arial"/>
              <a:buChar char="•"/>
              <a:tabLst>
                <a:tab pos="354965"/>
                <a:tab pos="355600"/>
              </a:tabLst>
            </a:pPr>
            <a:r>
              <a:rPr sz="2800" b="1">
                <a:latin typeface="Arial"/>
                <a:cs typeface="Arial"/>
              </a:rPr>
              <a:t>5</a:t>
            </a:r>
            <a:r>
              <a:rPr sz="2800" b="1" spc="-10">
                <a:latin typeface="Microsoft JhengHei"/>
                <a:cs typeface="Microsoft JhengHei"/>
              </a:rPr>
              <a:t>．柏拉图的幸福论</a:t>
            </a:r>
            <a:endParaRPr sz="2800">
              <a:latin typeface="Microsoft JhengHei"/>
              <a:cs typeface="Microsoft JhengHei"/>
            </a:endParaRPr>
          </a:p>
          <a:p>
            <a:pPr marL="354965" marR="5080">
              <a:lnSpc>
                <a:spcPct val="100000"/>
              </a:lnSpc>
              <a:spcBef>
                <a:spcPts val="165"/>
              </a:spcBef>
            </a:pPr>
            <a:r>
              <a:rPr sz="2800" b="1" spc="-5">
                <a:latin typeface="Microsoft JhengHei"/>
                <a:cs typeface="Microsoft JhengHei"/>
              </a:rPr>
              <a:t>柏拉图认为智慧是识别幸福与否的基础，因为有智慧的人才能分清哪些是善，哪些是恶，什么是高尚的快乐，什么是低贱的快乐。关于幸福，他并没有简单地停留在思辨的境地，而是进一步将幸福的内容提升到国家的层次。所以，在柏拉图的幸福论中，幸福被推崇为整个国</a:t>
            </a:r>
            <a:r>
              <a:rPr sz="2800" b="1">
                <a:latin typeface="Microsoft JhengHei"/>
                <a:cs typeface="Microsoft JhengHei"/>
              </a:rPr>
              <a:t>家的目的所在，而非个人或某个阶级的幸福。他在</a:t>
            </a:r>
            <a:r>
              <a:rPr sz="2800" b="1">
                <a:latin typeface="Arial"/>
                <a:cs typeface="Arial"/>
              </a:rPr>
              <a:t>“</a:t>
            </a:r>
            <a:r>
              <a:rPr sz="2800" b="1" spc="-50">
                <a:latin typeface="Microsoft JhengHei"/>
                <a:cs typeface="Microsoft JhengHei"/>
              </a:rPr>
              <a:t>理</a:t>
            </a:r>
            <a:r>
              <a:rPr sz="2800" b="1">
                <a:latin typeface="Microsoft JhengHei"/>
                <a:cs typeface="Microsoft JhengHei"/>
              </a:rPr>
              <a:t>想国</a:t>
            </a:r>
            <a:r>
              <a:rPr sz="2800" b="1">
                <a:latin typeface="Arial"/>
                <a:cs typeface="Arial"/>
              </a:rPr>
              <a:t>”</a:t>
            </a:r>
            <a:r>
              <a:rPr sz="2800" b="1">
                <a:latin typeface="Microsoft JhengHei"/>
                <a:cs typeface="Microsoft JhengHei"/>
              </a:rPr>
              <a:t>中说：</a:t>
            </a:r>
            <a:r>
              <a:rPr sz="2800" b="1">
                <a:latin typeface="Arial"/>
                <a:cs typeface="Arial"/>
              </a:rPr>
              <a:t>“</a:t>
            </a:r>
            <a:r>
              <a:rPr sz="2800" b="1" spc="-5">
                <a:latin typeface="Microsoft JhengHei"/>
                <a:cs typeface="Microsoft JhengHei"/>
              </a:rPr>
              <a:t>立法者的目的不在于使这个国家里的任何一个阶级比其他阶级更幸福，幸福应该属于整个国家。</a:t>
            </a:r>
            <a:r>
              <a:rPr sz="2800" b="1" spc="-50">
                <a:latin typeface="Microsoft JhengHei"/>
                <a:cs typeface="Microsoft JhengHei"/>
              </a:rPr>
              <a:t> </a:t>
            </a:r>
            <a:r>
              <a:rPr sz="2800" b="1">
                <a:latin typeface="Arial"/>
                <a:cs typeface="Arial"/>
              </a:rPr>
              <a:t>”</a:t>
            </a:r>
            <a:r>
              <a:rPr sz="2800" b="1" spc="-5">
                <a:latin typeface="Microsoft JhengHei"/>
                <a:cs typeface="Microsoft JhengHei"/>
              </a:rPr>
              <a:t>为了整个国家的幸福，公民们必须团结起来，各司其职，各修其德，努力使自己成为对国家幸福有用的人。柏拉图有关快乐、痛苦、道德、智慧与幸福的关系启发了后来许多的思想家。</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517226"/>
            <a:ext cx="9105900" cy="3626485"/>
          </a:xfrm>
          <a:prstGeom prst="rect">
            <a:avLst/>
          </a:prstGeom>
        </p:spPr>
        <p:txBody>
          <a:bodyPr vert="horz" wrap="square" lIns="0" tIns="102235" rIns="0" bIns="0" rtlCol="0">
            <a:spAutoFit/>
          </a:bodyPr>
          <a:lstStyle/>
          <a:p>
            <a:pPr marL="467995" indent="-455930">
              <a:lnSpc>
                <a:spcPct val="100000"/>
              </a:lnSpc>
              <a:spcBef>
                <a:spcPts val="805"/>
              </a:spcBef>
              <a:buSzPct val="101562"/>
              <a:buFont typeface="Arial"/>
              <a:buChar char="•"/>
              <a:tabLst>
                <a:tab pos="467995"/>
                <a:tab pos="468630"/>
              </a:tabLst>
            </a:pPr>
            <a:r>
              <a:rPr sz="3200" b="1">
                <a:latin typeface="Arial"/>
                <a:cs typeface="Arial"/>
              </a:rPr>
              <a:t>6</a:t>
            </a:r>
            <a:r>
              <a:rPr sz="3200" b="1" spc="-5">
                <a:latin typeface="Microsoft JhengHei"/>
                <a:cs typeface="Microsoft JhengHei"/>
              </a:rPr>
              <a:t>．亚里士多德的幸福论</a:t>
            </a:r>
            <a:endParaRPr sz="3200">
              <a:latin typeface="Microsoft JhengHei"/>
              <a:cs typeface="Microsoft JhengHei"/>
            </a:endParaRPr>
          </a:p>
          <a:p>
            <a:pPr marL="354965" marR="5080" indent="-342900">
              <a:lnSpc>
                <a:spcPct val="100000"/>
              </a:lnSpc>
              <a:spcBef>
                <a:spcPts val="770"/>
              </a:spcBef>
              <a:buSzPct val="101562"/>
              <a:buFont typeface="Arial"/>
              <a:buChar char="•"/>
              <a:tabLst>
                <a:tab pos="354965"/>
                <a:tab pos="355600"/>
              </a:tabLst>
            </a:pPr>
            <a:r>
              <a:rPr sz="3200" b="1">
                <a:latin typeface="Microsoft JhengHei"/>
                <a:cs typeface="Microsoft JhengHei"/>
              </a:rPr>
              <a:t>亚里士多德提出了一个非常著名的观点</a:t>
            </a:r>
            <a:r>
              <a:rPr sz="3200" b="1">
                <a:latin typeface="Arial"/>
                <a:cs typeface="Arial"/>
              </a:rPr>
              <a:t>“</a:t>
            </a:r>
            <a:r>
              <a:rPr sz="3200" b="1" spc="-20">
                <a:latin typeface="Microsoft JhengHei"/>
                <a:cs typeface="Microsoft JhengHei"/>
              </a:rPr>
              <a:t>至善即</a:t>
            </a:r>
            <a:r>
              <a:rPr sz="3200" b="1" spc="-50">
                <a:latin typeface="Microsoft JhengHei"/>
                <a:cs typeface="Microsoft JhengHei"/>
              </a:rPr>
              <a:t> </a:t>
            </a:r>
            <a:r>
              <a:rPr sz="3200" b="1">
                <a:latin typeface="Microsoft JhengHei"/>
                <a:cs typeface="Microsoft JhengHei"/>
              </a:rPr>
              <a:t>是幸福</a:t>
            </a:r>
            <a:r>
              <a:rPr sz="3200" b="1">
                <a:latin typeface="Arial"/>
                <a:cs typeface="Arial"/>
              </a:rPr>
              <a:t>”</a:t>
            </a:r>
            <a:r>
              <a:rPr sz="3200" b="1" spc="-5">
                <a:latin typeface="Microsoft JhengHei"/>
                <a:cs typeface="Microsoft JhengHei"/>
              </a:rPr>
              <a:t>。即人生必须有一个终极的善作为目标，再通过自身的努力一步一步去实现这个终极的善</a:t>
            </a:r>
            <a:r>
              <a:rPr sz="3200" b="1">
                <a:latin typeface="Microsoft JhengHei"/>
                <a:cs typeface="Microsoft JhengHei"/>
              </a:rPr>
              <a:t>如何达到至善呢</a:t>
            </a:r>
            <a:r>
              <a:rPr sz="3200" b="1">
                <a:latin typeface="Arial"/>
                <a:cs typeface="Arial"/>
              </a:rPr>
              <a:t>?</a:t>
            </a:r>
            <a:r>
              <a:rPr sz="3200" b="1" spc="-5">
                <a:latin typeface="Microsoft JhengHei"/>
                <a:cs typeface="Microsoft JhengHei"/>
              </a:rPr>
              <a:t>亚里士多德认为充分发挥人的功能，克服一切坎坷，为高尚的目标而奋斗，即</a:t>
            </a:r>
            <a:r>
              <a:rPr sz="3200" b="1" spc="-50">
                <a:latin typeface="Microsoft JhengHei"/>
                <a:cs typeface="Microsoft JhengHei"/>
              </a:rPr>
              <a:t> </a:t>
            </a:r>
            <a:r>
              <a:rPr sz="3200" b="1">
                <a:latin typeface="Arial"/>
                <a:cs typeface="Arial"/>
              </a:rPr>
              <a:t>“</a:t>
            </a:r>
            <a:r>
              <a:rPr sz="3200" b="1">
                <a:latin typeface="Microsoft JhengHei"/>
                <a:cs typeface="Microsoft JhengHei"/>
              </a:rPr>
              <a:t>幸福是人的功能最大限度的发挥</a:t>
            </a:r>
            <a:r>
              <a:rPr sz="3200" b="1">
                <a:latin typeface="Arial"/>
                <a:cs typeface="Arial"/>
              </a:rPr>
              <a:t>”</a:t>
            </a:r>
            <a:r>
              <a:rPr sz="3200" b="1" spc="-50">
                <a:latin typeface="Microsoft JhengHei"/>
                <a:cs typeface="Microsoft JhengHei"/>
              </a:rPr>
              <a:t>。</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607010"/>
            <a:ext cx="8902700" cy="2951480"/>
          </a:xfrm>
          <a:prstGeom prst="rect">
            <a:avLst/>
          </a:prstGeom>
        </p:spPr>
        <p:txBody>
          <a:bodyPr vert="horz" wrap="square" lIns="0" tIns="12700" rIns="0" bIns="0" rtlCol="0">
            <a:spAutoFit/>
          </a:bodyPr>
          <a:lstStyle/>
          <a:p>
            <a:pPr marL="354965" indent="-342265">
              <a:lnSpc>
                <a:spcPct val="100000"/>
              </a:lnSpc>
              <a:spcBef>
                <a:spcPts val="100"/>
              </a:spcBef>
              <a:buSzPct val="101562"/>
              <a:buFont typeface="Arial"/>
              <a:buChar char="•"/>
              <a:tabLst>
                <a:tab pos="354965"/>
                <a:tab pos="355600"/>
              </a:tabLst>
            </a:pPr>
            <a:r>
              <a:rPr sz="3200" b="1">
                <a:latin typeface="Arial"/>
                <a:cs typeface="Arial"/>
              </a:rPr>
              <a:t>7</a:t>
            </a:r>
            <a:r>
              <a:rPr sz="3200" b="1" spc="-10">
                <a:latin typeface="Microsoft JhengHei"/>
                <a:cs typeface="Microsoft JhengHei"/>
              </a:rPr>
              <a:t>．伊壁鸠鲁的幸福论</a:t>
            </a:r>
            <a:endParaRPr sz="3200">
              <a:latin typeface="Microsoft JhengHei"/>
              <a:cs typeface="Microsoft JhengHei"/>
            </a:endParaRPr>
          </a:p>
          <a:p>
            <a:pPr marL="354965" marR="208279" indent="112395">
              <a:lnSpc>
                <a:spcPct val="100000"/>
              </a:lnSpc>
            </a:pPr>
            <a:r>
              <a:rPr sz="3200" b="1" spc="-5">
                <a:latin typeface="Microsoft JhengHei"/>
                <a:cs typeface="Microsoft JhengHei"/>
              </a:rPr>
              <a:t>伊壁鸠鲁的幸福论是建立在快乐主义之上的，</a:t>
            </a:r>
            <a:r>
              <a:rPr sz="3200" b="1">
                <a:latin typeface="Microsoft JhengHei"/>
                <a:cs typeface="Microsoft JhengHei"/>
              </a:rPr>
              <a:t>他声称：</a:t>
            </a:r>
            <a:r>
              <a:rPr sz="3200" b="1">
                <a:latin typeface="Arial"/>
                <a:cs typeface="Arial"/>
              </a:rPr>
              <a:t>“</a:t>
            </a:r>
            <a:r>
              <a:rPr sz="3200" b="1" spc="-5">
                <a:latin typeface="Microsoft JhengHei"/>
                <a:cs typeface="Microsoft JhengHei"/>
              </a:rPr>
              <a:t>快乐是幸福生活的开始和目的。因为</a:t>
            </a:r>
            <a:endParaRPr sz="3200">
              <a:latin typeface="Microsoft JhengHei"/>
              <a:cs typeface="Microsoft JhengHei"/>
            </a:endParaRPr>
          </a:p>
          <a:p>
            <a:pPr marL="354965" marR="5080" algn="just">
              <a:lnSpc>
                <a:spcPct val="97500"/>
              </a:lnSpc>
              <a:spcBef>
                <a:spcPts val="284"/>
              </a:spcBef>
            </a:pPr>
            <a:r>
              <a:rPr sz="3200" b="1" spc="-5">
                <a:latin typeface="Microsoft JhengHei"/>
                <a:cs typeface="Microsoft JhengHei"/>
              </a:rPr>
              <a:t>我们认为的幸福生活是天生的最高的善，我们的一切取舍都从快乐出发，我们的最终目的乃是得</a:t>
            </a:r>
            <a:r>
              <a:rPr sz="3200" b="1">
                <a:latin typeface="Microsoft JhengHei"/>
                <a:cs typeface="Microsoft JhengHei"/>
              </a:rPr>
              <a:t>到快乐。</a:t>
            </a:r>
            <a:r>
              <a:rPr sz="3200" b="1" spc="-50">
                <a:latin typeface="Arial"/>
                <a:cs typeface="Arial"/>
              </a:rPr>
              <a:t>”</a:t>
            </a:r>
            <a:endParaRPr sz="3200">
              <a:latin typeface="Arial"/>
              <a:cs typeface="Arial"/>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1216152"/>
            <a:ext cx="8902700" cy="3439160"/>
          </a:xfrm>
          <a:prstGeom prst="rect">
            <a:avLst/>
          </a:prstGeom>
        </p:spPr>
        <p:txBody>
          <a:bodyPr vert="horz" wrap="square" lIns="0" tIns="12700" rIns="0" bIns="0" rtlCol="0">
            <a:spAutoFit/>
          </a:bodyPr>
          <a:lstStyle/>
          <a:p>
            <a:pPr marL="354965" marR="5080" indent="-342900" algn="just">
              <a:lnSpc>
                <a:spcPct val="100000"/>
              </a:lnSpc>
              <a:spcBef>
                <a:spcPts val="100"/>
              </a:spcBef>
              <a:buSzPct val="101562"/>
              <a:buFont typeface="Arial"/>
              <a:buChar char="•"/>
              <a:tabLst>
                <a:tab pos="355600"/>
              </a:tabLst>
            </a:pPr>
            <a:r>
              <a:rPr sz="3200" b="1" spc="-5">
                <a:latin typeface="Microsoft JhengHei"/>
                <a:cs typeface="Microsoft JhengHei"/>
              </a:rPr>
              <a:t>泰勒：快乐与意义的结合。幸福必须同时包含意义和快乐两个因素，有明确的人生目标，同时又可以体验当下的喜悦情绪。真正快乐的人，会在自己觉得有意义的生活方式里享受他的点点滴滴这种解释绝不仅仅限于生命力的某些时刻，而是人生的全过程。即使有时经历痛苦的感受，人在总体上仍然可以是幸福的。</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55062"/>
            <a:ext cx="8902700" cy="6261735"/>
          </a:xfrm>
          <a:prstGeom prst="rect">
            <a:avLst/>
          </a:prstGeom>
        </p:spPr>
        <p:txBody>
          <a:bodyPr vert="horz" wrap="square" lIns="0" tIns="53975" rIns="0" bIns="0" rtlCol="0">
            <a:spAutoFit/>
          </a:bodyPr>
          <a:lstStyle/>
          <a:p>
            <a:pPr marL="354965" indent="-342265">
              <a:lnSpc>
                <a:spcPct val="100000"/>
              </a:lnSpc>
              <a:spcBef>
                <a:spcPts val="425"/>
              </a:spcBef>
              <a:buSzPct val="101562"/>
              <a:buFont typeface="Arial"/>
              <a:buChar char="•"/>
              <a:tabLst>
                <a:tab pos="354965"/>
                <a:tab pos="355600"/>
              </a:tabLst>
            </a:pPr>
            <a:r>
              <a:rPr sz="3200" b="1">
                <a:latin typeface="Microsoft JhengHei"/>
                <a:cs typeface="Microsoft JhengHei"/>
              </a:rPr>
              <a:t>汉堡模型</a:t>
            </a:r>
            <a:r>
              <a:rPr sz="3200" b="1">
                <a:latin typeface="Arial"/>
                <a:cs typeface="Arial"/>
              </a:rPr>
              <a:t>--</a:t>
            </a:r>
            <a:r>
              <a:rPr sz="3200" b="1" spc="-10">
                <a:latin typeface="Microsoft JhengHei"/>
                <a:cs typeface="Microsoft JhengHei"/>
              </a:rPr>
              <a:t>四种人生模式</a:t>
            </a:r>
            <a:endParaRPr sz="3200">
              <a:latin typeface="Microsoft JhengHei"/>
              <a:cs typeface="Microsoft JhengHei"/>
            </a:endParaRPr>
          </a:p>
          <a:p>
            <a:pPr marL="354965" indent="-342265">
              <a:lnSpc>
                <a:spcPct val="100000"/>
              </a:lnSpc>
              <a:spcBef>
                <a:spcPts val="385"/>
              </a:spcBef>
              <a:buSzPct val="101562"/>
              <a:buFont typeface="Arial"/>
              <a:buChar char="•"/>
              <a:tabLst>
                <a:tab pos="354965"/>
                <a:tab pos="355600"/>
              </a:tabLst>
            </a:pPr>
            <a:r>
              <a:rPr sz="3200" b="1">
                <a:latin typeface="Arial"/>
                <a:cs typeface="Arial"/>
              </a:rPr>
              <a:t>"</a:t>
            </a:r>
            <a:r>
              <a:rPr sz="3200" b="1">
                <a:latin typeface="Microsoft JhengHei"/>
                <a:cs typeface="Microsoft JhengHei"/>
              </a:rPr>
              <a:t>享乐主义型</a:t>
            </a:r>
            <a:r>
              <a:rPr sz="3200" b="1" spc="-50">
                <a:latin typeface="Arial"/>
                <a:cs typeface="Arial"/>
              </a:rPr>
              <a:t>"</a:t>
            </a:r>
            <a:endParaRPr sz="3200">
              <a:latin typeface="Arial"/>
              <a:cs typeface="Arial"/>
            </a:endParaRPr>
          </a:p>
          <a:p>
            <a:pPr marL="354965" indent="-342265">
              <a:lnSpc>
                <a:spcPct val="100000"/>
              </a:lnSpc>
              <a:spcBef>
                <a:spcPts val="385"/>
              </a:spcBef>
              <a:buSzPct val="101562"/>
              <a:buFont typeface="Arial"/>
              <a:buChar char="•"/>
              <a:tabLst>
                <a:tab pos="354965"/>
                <a:tab pos="355600"/>
              </a:tabLst>
            </a:pPr>
            <a:r>
              <a:rPr sz="3200" b="1">
                <a:latin typeface="Arial"/>
                <a:cs typeface="Arial"/>
              </a:rPr>
              <a:t>"</a:t>
            </a:r>
            <a:r>
              <a:rPr sz="3200" b="1">
                <a:latin typeface="Microsoft JhengHei"/>
                <a:cs typeface="Microsoft JhengHei"/>
              </a:rPr>
              <a:t>忙碌奔波型</a:t>
            </a:r>
            <a:r>
              <a:rPr sz="3200" b="1" spc="-50">
                <a:latin typeface="Arial"/>
                <a:cs typeface="Arial"/>
              </a:rPr>
              <a:t>"</a:t>
            </a:r>
            <a:endParaRPr sz="3200">
              <a:latin typeface="Arial"/>
              <a:cs typeface="Arial"/>
            </a:endParaRPr>
          </a:p>
          <a:p>
            <a:pPr marL="354965" indent="-342265">
              <a:lnSpc>
                <a:spcPct val="100000"/>
              </a:lnSpc>
              <a:spcBef>
                <a:spcPts val="385"/>
              </a:spcBef>
              <a:buSzPct val="101562"/>
              <a:buFont typeface="Arial"/>
              <a:buChar char="•"/>
              <a:tabLst>
                <a:tab pos="354965"/>
                <a:tab pos="355600"/>
              </a:tabLst>
            </a:pPr>
            <a:r>
              <a:rPr sz="3200" b="1">
                <a:latin typeface="Arial"/>
                <a:cs typeface="Arial"/>
              </a:rPr>
              <a:t>"</a:t>
            </a:r>
            <a:r>
              <a:rPr sz="3200" b="1">
                <a:latin typeface="Microsoft JhengHei"/>
                <a:cs typeface="Microsoft JhengHei"/>
              </a:rPr>
              <a:t>虚无主义型</a:t>
            </a:r>
            <a:r>
              <a:rPr sz="3200" b="1" spc="-50">
                <a:latin typeface="Arial"/>
                <a:cs typeface="Arial"/>
              </a:rPr>
              <a:t>"</a:t>
            </a:r>
            <a:endParaRPr sz="3200">
              <a:latin typeface="Arial"/>
              <a:cs typeface="Arial"/>
            </a:endParaRPr>
          </a:p>
          <a:p>
            <a:pPr marL="580390" indent="-568325">
              <a:lnSpc>
                <a:spcPct val="100000"/>
              </a:lnSpc>
              <a:spcBef>
                <a:spcPts val="384"/>
              </a:spcBef>
              <a:buSzPct val="101562"/>
              <a:buFont typeface="Arial"/>
              <a:buChar char="•"/>
              <a:tabLst>
                <a:tab pos="580390"/>
                <a:tab pos="581025"/>
              </a:tabLst>
            </a:pPr>
            <a:r>
              <a:rPr sz="3200" b="1">
                <a:latin typeface="Arial"/>
                <a:cs typeface="Arial"/>
              </a:rPr>
              <a:t>"</a:t>
            </a:r>
            <a:r>
              <a:rPr sz="3200" b="1">
                <a:latin typeface="Microsoft JhengHei"/>
                <a:cs typeface="Microsoft JhengHei"/>
              </a:rPr>
              <a:t>幸福型汉堡</a:t>
            </a:r>
            <a:r>
              <a:rPr sz="3200" b="1" spc="-50">
                <a:latin typeface="Arial"/>
                <a:cs typeface="Arial"/>
              </a:rPr>
              <a:t>"</a:t>
            </a:r>
            <a:endParaRPr sz="3200">
              <a:latin typeface="Arial"/>
              <a:cs typeface="Arial"/>
            </a:endParaRPr>
          </a:p>
          <a:p>
            <a:pPr marL="354965" marR="5080" indent="-342900">
              <a:lnSpc>
                <a:spcPct val="90600"/>
              </a:lnSpc>
              <a:spcBef>
                <a:spcPts val="650"/>
              </a:spcBef>
              <a:buSzPct val="101785"/>
              <a:buFont typeface="Arial"/>
              <a:buChar char="•"/>
              <a:tabLst>
                <a:tab pos="354965"/>
                <a:tab pos="355600"/>
              </a:tabLst>
            </a:pPr>
            <a:r>
              <a:rPr sz="2800" b="1">
                <a:latin typeface="Arial"/>
                <a:cs typeface="Arial"/>
              </a:rPr>
              <a:t>"</a:t>
            </a:r>
            <a:r>
              <a:rPr sz="2800" b="1">
                <a:latin typeface="Microsoft JhengHei"/>
                <a:cs typeface="Microsoft JhengHei"/>
              </a:rPr>
              <a:t>忙碌奔波型</a:t>
            </a:r>
            <a:r>
              <a:rPr sz="2800" b="1">
                <a:latin typeface="Arial"/>
                <a:cs typeface="Arial"/>
              </a:rPr>
              <a:t>"</a:t>
            </a:r>
            <a:r>
              <a:rPr sz="2800" b="1">
                <a:latin typeface="Microsoft JhengHei"/>
                <a:cs typeface="Microsoft JhengHei"/>
              </a:rPr>
              <a:t>、</a:t>
            </a:r>
            <a:r>
              <a:rPr sz="2800" b="1">
                <a:latin typeface="Arial"/>
                <a:cs typeface="Arial"/>
              </a:rPr>
              <a:t>"</a:t>
            </a:r>
            <a:r>
              <a:rPr sz="2800" b="1">
                <a:latin typeface="Microsoft JhengHei"/>
                <a:cs typeface="Microsoft JhengHei"/>
              </a:rPr>
              <a:t>享乐主义型</a:t>
            </a:r>
            <a:r>
              <a:rPr sz="2800" b="1">
                <a:latin typeface="Arial"/>
                <a:cs typeface="Arial"/>
              </a:rPr>
              <a:t>"</a:t>
            </a:r>
            <a:r>
              <a:rPr sz="2800" b="1">
                <a:latin typeface="Microsoft JhengHei"/>
                <a:cs typeface="Microsoft JhengHei"/>
              </a:rPr>
              <a:t>和</a:t>
            </a:r>
            <a:r>
              <a:rPr sz="2800" b="1">
                <a:latin typeface="Arial"/>
                <a:cs typeface="Arial"/>
              </a:rPr>
              <a:t>"</a:t>
            </a:r>
            <a:r>
              <a:rPr sz="2800" b="1">
                <a:latin typeface="Microsoft JhengHei"/>
                <a:cs typeface="Microsoft JhengHei"/>
              </a:rPr>
              <a:t>虚无主义型</a:t>
            </a:r>
            <a:r>
              <a:rPr sz="2800" b="1">
                <a:latin typeface="Arial"/>
                <a:cs typeface="Arial"/>
              </a:rPr>
              <a:t>"</a:t>
            </a:r>
            <a:r>
              <a:rPr sz="2800" b="1" spc="-15">
                <a:latin typeface="Microsoft JhengHei"/>
                <a:cs typeface="Microsoft JhengHei"/>
              </a:rPr>
              <a:t>犯了同一</a:t>
            </a:r>
            <a:r>
              <a:rPr sz="2800" b="1">
                <a:latin typeface="Microsoft JhengHei"/>
                <a:cs typeface="Microsoft JhengHei"/>
              </a:rPr>
              <a:t>种错误，那就是坚持自己对于幸福的偏见。</a:t>
            </a:r>
            <a:r>
              <a:rPr sz="2800" b="1">
                <a:latin typeface="Arial"/>
                <a:cs typeface="Arial"/>
              </a:rPr>
              <a:t>"</a:t>
            </a:r>
            <a:r>
              <a:rPr sz="2800" b="1" spc="-15">
                <a:latin typeface="Microsoft JhengHei"/>
                <a:cs typeface="Microsoft JhengHei"/>
              </a:rPr>
              <a:t>忙碌奔波</a:t>
            </a:r>
            <a:r>
              <a:rPr sz="2800" b="1">
                <a:latin typeface="Microsoft JhengHei"/>
                <a:cs typeface="Microsoft JhengHei"/>
              </a:rPr>
              <a:t>型</a:t>
            </a:r>
            <a:r>
              <a:rPr sz="2800" b="1">
                <a:latin typeface="Arial"/>
                <a:cs typeface="Arial"/>
              </a:rPr>
              <a:t>"</a:t>
            </a:r>
            <a:r>
              <a:rPr sz="2800" b="1">
                <a:latin typeface="Microsoft JhengHei"/>
                <a:cs typeface="Microsoft JhengHei"/>
              </a:rPr>
              <a:t>信奉的是</a:t>
            </a:r>
            <a:r>
              <a:rPr sz="2800" b="1">
                <a:latin typeface="Arial"/>
                <a:cs typeface="Arial"/>
              </a:rPr>
              <a:t>"</a:t>
            </a:r>
            <a:r>
              <a:rPr sz="2800" b="1">
                <a:latin typeface="Microsoft JhengHei"/>
                <a:cs typeface="Microsoft JhengHei"/>
              </a:rPr>
              <a:t>到达谬论</a:t>
            </a:r>
            <a:r>
              <a:rPr sz="2800" b="1">
                <a:latin typeface="Arial"/>
                <a:cs typeface="Arial"/>
              </a:rPr>
              <a:t>"</a:t>
            </a:r>
            <a:r>
              <a:rPr sz="2800" b="1" spc="-5">
                <a:latin typeface="Microsoft JhengHei"/>
                <a:cs typeface="Microsoft JhengHei"/>
              </a:rPr>
              <a:t>，即认为只有在达成一个有价</a:t>
            </a:r>
            <a:r>
              <a:rPr sz="2800" b="1">
                <a:latin typeface="Microsoft JhengHei"/>
                <a:cs typeface="Microsoft JhengHei"/>
              </a:rPr>
              <a:t>值的目标后，才可以得到幸福。</a:t>
            </a:r>
            <a:r>
              <a:rPr sz="2800" b="1">
                <a:latin typeface="Arial"/>
                <a:cs typeface="Arial"/>
              </a:rPr>
              <a:t>"</a:t>
            </a:r>
            <a:r>
              <a:rPr sz="2800" b="1">
                <a:latin typeface="Microsoft JhengHei"/>
                <a:cs typeface="Microsoft JhengHei"/>
              </a:rPr>
              <a:t>享乐主义型</a:t>
            </a:r>
            <a:r>
              <a:rPr sz="2800" b="1">
                <a:latin typeface="Arial"/>
                <a:cs typeface="Arial"/>
              </a:rPr>
              <a:t>"</a:t>
            </a:r>
            <a:r>
              <a:rPr sz="2800" b="1" spc="-15">
                <a:latin typeface="Microsoft JhengHei"/>
                <a:cs typeface="Microsoft JhengHei"/>
              </a:rPr>
              <a:t>的问题在</a:t>
            </a:r>
            <a:r>
              <a:rPr sz="2800" b="1">
                <a:latin typeface="Microsoft JhengHei"/>
                <a:cs typeface="Microsoft JhengHei"/>
              </a:rPr>
              <a:t>于</a:t>
            </a:r>
            <a:r>
              <a:rPr sz="2800" b="1">
                <a:latin typeface="Arial"/>
                <a:cs typeface="Arial"/>
              </a:rPr>
              <a:t>"</a:t>
            </a:r>
            <a:r>
              <a:rPr sz="2800" b="1">
                <a:latin typeface="Microsoft JhengHei"/>
                <a:cs typeface="Microsoft JhengHei"/>
              </a:rPr>
              <a:t>快感至上</a:t>
            </a:r>
            <a:r>
              <a:rPr sz="2800" b="1">
                <a:latin typeface="Arial"/>
                <a:cs typeface="Arial"/>
              </a:rPr>
              <a:t>"</a:t>
            </a:r>
            <a:r>
              <a:rPr sz="2800" b="1" spc="-5">
                <a:latin typeface="Microsoft JhengHei"/>
                <a:cs typeface="Microsoft JhengHei"/>
              </a:rPr>
              <a:t>，认为只要不断地享受短暂的快乐，就算</a:t>
            </a:r>
            <a:r>
              <a:rPr sz="2800" b="1">
                <a:latin typeface="Microsoft JhengHei"/>
                <a:cs typeface="Microsoft JhengHei"/>
              </a:rPr>
              <a:t>没有未来的目标，也可以得到幸福。至于</a:t>
            </a:r>
            <a:r>
              <a:rPr sz="2800" b="1">
                <a:latin typeface="Arial"/>
                <a:cs typeface="Arial"/>
              </a:rPr>
              <a:t>"</a:t>
            </a:r>
            <a:r>
              <a:rPr sz="2800" b="1">
                <a:latin typeface="Microsoft JhengHei"/>
                <a:cs typeface="Microsoft JhengHei"/>
              </a:rPr>
              <a:t>虚无主义型</a:t>
            </a:r>
            <a:r>
              <a:rPr sz="2800" b="1" spc="-50">
                <a:latin typeface="Arial"/>
                <a:cs typeface="Arial"/>
              </a:rPr>
              <a:t>"</a:t>
            </a:r>
            <a:r>
              <a:rPr sz="2800" b="1" spc="-5">
                <a:latin typeface="Microsoft JhengHei"/>
                <a:cs typeface="Microsoft JhengHei"/>
              </a:rPr>
              <a:t>本身就是一种谬论，对现实状况的完全误读，认为无论自己做什么都无法得到幸福。他们最可怜，因为他们连前两种谬论中有限的快乐都感受不到。</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39" y="1644332"/>
            <a:ext cx="3568700" cy="2651760"/>
          </a:xfrm>
          <a:prstGeom prst="rect">
            <a:avLst/>
          </a:prstGeom>
        </p:spPr>
        <p:txBody>
          <a:bodyPr vert="horz" wrap="square" lIns="0" tIns="12700" rIns="0" bIns="0" rtlCol="0">
            <a:spAutoFit/>
          </a:bodyPr>
          <a:lstStyle/>
          <a:p>
            <a:pPr marL="355600" marR="5080" indent="-342900" algn="just">
              <a:lnSpc>
                <a:spcPct val="100000"/>
              </a:lnSpc>
              <a:spcBef>
                <a:spcPts val="100"/>
              </a:spcBef>
              <a:buSzPct val="101785"/>
              <a:buFont typeface="Arial"/>
              <a:buChar char="•"/>
              <a:tabLst>
                <a:tab pos="355600"/>
              </a:tabLst>
            </a:pPr>
            <a:r>
              <a:rPr sz="2800" b="1" spc="-10">
                <a:latin typeface="Microsoft JhengHei"/>
                <a:cs typeface="Microsoft JhengHei"/>
              </a:rPr>
              <a:t>生活幸福的人，享受当下所从事的事情，而且通过目前的行为他们可以获得更加满意的未来。</a:t>
            </a:r>
            <a:endParaRPr sz="2800">
              <a:latin typeface="Microsoft JhengHei"/>
              <a:cs typeface="Microsoft JhengHei"/>
            </a:endParaRPr>
          </a:p>
          <a:p>
            <a:pPr marL="12700">
              <a:lnSpc>
                <a:spcPct val="100000"/>
              </a:lnSpc>
              <a:spcBef>
                <a:spcPts val="455"/>
              </a:spcBef>
            </a:pPr>
            <a:r>
              <a:rPr sz="2850">
                <a:latin typeface="Arial"/>
                <a:cs typeface="Arial"/>
              </a:rPr>
              <a:t>•</a:t>
            </a:r>
            <a:endParaRPr sz="285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45"/>
              </a:lnSpc>
            </a:pPr>
            <a:fld id="{81D60167-4931-47E6-BA6A-407CBD079E47}" type="slidenum">
              <a:rPr spc="-25"/>
              <a:t>12</a:t>
            </a:fld>
          </a:p>
        </p:txBody>
      </p:sp>
      <p:sp>
        <p:nvSpPr>
          <p:cNvPr id="3" name="object 3"/>
          <p:cNvSpPr txBox="1">
            <a:spLocks noGrp="1"/>
          </p:cNvSpPr>
          <p:nvPr>
            <p:ph type="title"/>
          </p:nvPr>
        </p:nvSpPr>
        <p:spPr>
          <a:xfrm>
            <a:off x="1136243" y="404197"/>
            <a:ext cx="2141855" cy="452120"/>
          </a:xfrm>
          <a:prstGeom prst="rect">
            <a:avLst/>
          </a:prstGeom>
        </p:spPr>
        <p:txBody>
          <a:bodyPr vert="horz" wrap="square" lIns="0" tIns="12700" rIns="0" bIns="0" rtlCol="0">
            <a:spAutoFit/>
          </a:bodyPr>
          <a:lstStyle/>
          <a:p>
            <a:pPr marL="12700">
              <a:lnSpc>
                <a:spcPct val="100000"/>
              </a:lnSpc>
              <a:spcBef>
                <a:spcPts val="100"/>
              </a:spcBef>
            </a:pPr>
            <a:r>
              <a:rPr sz="2800">
                <a:latin typeface="Arial"/>
                <a:cs typeface="Arial"/>
              </a:rPr>
              <a:t>"</a:t>
            </a:r>
            <a:r>
              <a:rPr sz="2800"/>
              <a:t>幸福型汉堡</a:t>
            </a:r>
            <a:r>
              <a:rPr sz="2800" spc="-50">
                <a:latin typeface="Arial"/>
                <a:cs typeface="Arial"/>
              </a:rPr>
              <a:t>"</a:t>
            </a:r>
            <a:endParaRPr sz="2800">
              <a:latin typeface="Arial"/>
              <a:cs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https://d.book118.com/218103130036006024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JhengHei</vt:lpstr>
      <vt:lpstr>宋体</vt:lpstr>
      <vt:lpstr>Office Theme</vt:lpstr>
      <vt:lpstr>PowerPoint Presentation</vt:lpstr>
      <vt:lpstr>第二章	主观幸福感</vt:lpstr>
      <vt:lpstr>第一节 主观幸福感的概念和特点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"幸福型汉堡"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2024-08-31T06:25:46.099</cp:lastPrinted>
  <dcterms:created xsi:type="dcterms:W3CDTF">2024-08-30T22:25:46Z</dcterms:created>
  <dcterms:modified xsi:type="dcterms:W3CDTF">2024-08-30T22:25:47Z</dcterms:modified>
</cp:coreProperties>
</file>