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  <p:sldMasterId id="2147483679" r:id="rId3"/>
    <p:sldMasterId id="2147483683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6" r:id="rId22"/>
  </p:sldIdLst>
  <p:sldSz cx="8961438" cy="6721475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tags" Target="tags/tag138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1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1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e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emf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emf" /></Relationships>
</file>

<file path=ppt/drawings/_rels/vmlDrawing1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9.emf" /></Relationships>
</file>

<file path=ppt/drawings/_rels/vmlDrawing1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emf" /></Relationships>
</file>

<file path=ppt/drawings/_rels/vmlDrawing1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1.emf" /></Relationships>
</file>

<file path=ppt/drawings/_rels/vmlDrawing1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emf" /></Relationships>
</file>

<file path=ppt/drawings/_rels/vmlDrawing1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1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88950" y="622300"/>
            <a:ext cx="5826125" cy="43688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3" name="Rectangle 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550472" y="5334831"/>
            <a:ext cx="5792745" cy="1238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s-ES_tradnl" altLang="zh-CN" noProof="0" smtClean="0"/>
              <a:t>Click to edit Master text styles</a:t>
            </a:r>
          </a:p>
          <a:p>
            <a:pPr lvl="1"/>
            <a:r>
              <a:rPr lang="es-ES_tradnl" altLang="zh-CN" noProof="0" smtClean="0"/>
              <a:t>Second level</a:t>
            </a:r>
          </a:p>
          <a:p>
            <a:pPr lvl="2"/>
            <a:r>
              <a:rPr lang="es-ES_tradnl" altLang="zh-CN" noProof="0" smtClean="0"/>
              <a:t>Third level</a:t>
            </a:r>
          </a:p>
          <a:p>
            <a:pPr lvl="3"/>
            <a:r>
              <a:rPr lang="es-ES_tradnl" altLang="zh-CN" noProof="0" smtClean="0"/>
              <a:t>Fourth level</a:t>
            </a:r>
          </a:p>
          <a:p>
            <a:pPr lvl="4"/>
            <a:r>
              <a:rPr lang="es-ES_tradnl" altLang="zh-CN" noProof="0" smtClean="0"/>
              <a:t>Fifth level</a:t>
            </a:r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6066382" y="9547445"/>
            <a:ext cx="539269" cy="185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>
            <a:lvl1pPr algn="r">
              <a:defRPr sz="1200"/>
            </a:lvl1pPr>
          </a:lstStyle>
          <a:p>
            <a:pPr>
              <a:defRPr/>
            </a:pPr>
            <a:fld id="{3C3A632B-FBDE-46D4-BF6F-6D14421E6342}" type="slidenum">
              <a:rPr lang="es-ES_tradnl" altLang="zh-CN" smtClean="0"/>
              <a:pPr>
                <a:defRPr/>
              </a:pPr>
              <a:t>‹#›</a:t>
            </a:fld>
            <a:endParaRPr lang="zh-CN" altLang="es-ES_tradnl"/>
          </a:p>
        </p:txBody>
      </p:sp>
      <p:sp>
        <p:nvSpPr>
          <p:cNvPr id="5128" name="doc id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6605585" y="110501"/>
            <a:ext cx="66" cy="123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b" anchorCtr="0" compatLnSpc="1">
            <a:prstTxWarp prst="textNoShape">
              <a:avLst/>
            </a:prstTxWarp>
            <a:spAutoFit/>
          </a:bodyPr>
          <a:lstStyle>
            <a:lvl1pPr algn="r">
              <a:defRPr sz="800"/>
            </a:lvl1pPr>
          </a:lstStyle>
          <a:p>
            <a:pPr>
              <a:defRPr/>
            </a:pPr>
            <a:endParaRPr lang="zh-CN" altLang="es-ES_tradnl"/>
          </a:p>
        </p:txBody>
      </p:sp>
    </p:spTree>
    <p:extLst>
      <p:ext uri="{BB962C8B-B14F-4D97-AF65-F5344CB8AC3E}">
        <p14:creationId xmlns:p14="http://schemas.microsoft.com/office/powerpoint/2010/main" val="33030255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895350" rtl="0" eaLnBrk="0" fontAlgn="base" hangingPunct="0">
      <a:spcBef>
        <a:spcPct val="0"/>
      </a:spcBef>
      <a:spcAft>
        <a:spcPct val="0"/>
      </a:spcAft>
      <a:buClr>
        <a:schemeClr val="tx2"/>
      </a:buClr>
      <a:defRPr sz="1600" kern="1200">
        <a:solidFill>
          <a:schemeClr val="tx1"/>
        </a:solidFill>
        <a:latin typeface="Arial"/>
        <a:ea typeface="+mn-ea"/>
        <a:cs typeface="+mn-cs"/>
      </a:defRPr>
    </a:lvl1pPr>
    <a:lvl2pPr marL="117475" indent="-115888" algn="l" defTabSz="895350" rtl="0" eaLnBrk="0" fontAlgn="base" hangingPunct="0">
      <a:spcBef>
        <a:spcPct val="0"/>
      </a:spcBef>
      <a:spcAft>
        <a:spcPct val="0"/>
      </a:spcAft>
      <a:buClr>
        <a:schemeClr val="tx2"/>
      </a:buClr>
      <a:buSzPct val="120000"/>
      <a:buFont typeface="Arial"/>
      <a:buChar char="▪"/>
      <a:defRPr sz="1600" kern="1200">
        <a:solidFill>
          <a:schemeClr val="tx1"/>
        </a:solidFill>
        <a:latin typeface="Arial"/>
        <a:ea typeface="+mn-ea"/>
        <a:cs typeface="+mn-cs"/>
      </a:defRPr>
    </a:lvl2pPr>
    <a:lvl3pPr marL="300038" indent="-180975" algn="l" defTabSz="895350" rtl="0" eaLnBrk="0" fontAlgn="base" hangingPunct="0">
      <a:spcBef>
        <a:spcPct val="0"/>
      </a:spcBef>
      <a:spcAft>
        <a:spcPct val="0"/>
      </a:spcAft>
      <a:buClr>
        <a:schemeClr val="tx2"/>
      </a:buClr>
      <a:buSzPct val="120000"/>
      <a:buFont typeface="Arial"/>
      <a:buChar char="–"/>
      <a:defRPr sz="1600" kern="1200">
        <a:solidFill>
          <a:schemeClr val="tx1"/>
        </a:solidFill>
        <a:latin typeface="Arial"/>
        <a:ea typeface="+mn-ea"/>
        <a:cs typeface="+mn-cs"/>
      </a:defRPr>
    </a:lvl3pPr>
    <a:lvl4pPr marL="427038" indent="-125413" algn="l" defTabSz="895350" rtl="0" eaLnBrk="0" fontAlgn="base" hangingPunct="0">
      <a:spcBef>
        <a:spcPct val="0"/>
      </a:spcBef>
      <a:spcAft>
        <a:spcPct val="0"/>
      </a:spcAft>
      <a:buClr>
        <a:schemeClr val="tx2"/>
      </a:buClr>
      <a:buFont typeface="Arial"/>
      <a:buChar char="▫"/>
      <a:defRPr sz="1600" kern="1200">
        <a:solidFill>
          <a:schemeClr val="tx1"/>
        </a:solidFill>
        <a:latin typeface="Arial"/>
        <a:ea typeface="+mn-ea"/>
        <a:cs typeface="+mn-cs"/>
      </a:defRPr>
    </a:lvl4pPr>
    <a:lvl5pPr marL="542925" indent="-114300" algn="l" defTabSz="895350" rtl="0" eaLnBrk="0" fontAlgn="base" hangingPunct="0">
      <a:spcBef>
        <a:spcPct val="0"/>
      </a:spcBef>
      <a:spcAft>
        <a:spcPct val="0"/>
      </a:spcAft>
      <a:buClr>
        <a:schemeClr val="tx2"/>
      </a:buClr>
      <a:buSzPct val="89000"/>
      <a:buFont typeface="Arial"/>
      <a:buChar char="-"/>
      <a:defRPr sz="16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/>
              </a:defRPr>
            </a:lvl1pPr>
            <a:lvl2pPr marL="742993" indent="-285767" eaLnBrk="0" hangingPunct="0">
              <a:defRPr sz="1600">
                <a:solidFill>
                  <a:schemeClr val="tx1"/>
                </a:solidFill>
                <a:latin typeface="Arial"/>
              </a:defRPr>
            </a:lvl2pPr>
            <a:lvl3pPr marL="1143066" indent="-228613" eaLnBrk="0" hangingPunct="0">
              <a:defRPr sz="1600">
                <a:solidFill>
                  <a:schemeClr val="tx1"/>
                </a:solidFill>
                <a:latin typeface="Arial"/>
              </a:defRPr>
            </a:lvl3pPr>
            <a:lvl4pPr marL="1600292" indent="-228613" eaLnBrk="0" hangingPunct="0">
              <a:defRPr sz="1600">
                <a:solidFill>
                  <a:schemeClr val="tx1"/>
                </a:solidFill>
                <a:latin typeface="Arial"/>
              </a:defRPr>
            </a:lvl4pPr>
            <a:lvl5pPr marL="2057518" indent="-228613" eaLnBrk="0" hangingPunct="0">
              <a:defRPr sz="1600">
                <a:solidFill>
                  <a:schemeClr val="tx1"/>
                </a:solidFill>
                <a:latin typeface="Arial"/>
              </a:defRPr>
            </a:lvl5pPr>
            <a:lvl6pPr marL="2514743" indent="-22861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/>
              </a:defRPr>
            </a:lvl6pPr>
            <a:lvl7pPr marL="2971969" indent="-22861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/>
              </a:defRPr>
            </a:lvl7pPr>
            <a:lvl8pPr marL="3429196" indent="-22861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/>
              </a:defRPr>
            </a:lvl8pPr>
            <a:lvl9pPr marL="3886422" indent="-22861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/>
              </a:defRPr>
            </a:lvl9pPr>
          </a:lstStyle>
          <a:p>
            <a:pPr eaLnBrk="1" hangingPunct="1"/>
            <a:fld id="{59C82D0B-2745-43F5-A242-79DE1EE6F40C}" type="slidenum">
              <a:rPr lang="es-ES_tradnl" altLang="zh-CN" sz="1200">
                <a:solidFill>
                  <a:prstClr val="black"/>
                </a:solidFill>
              </a:rPr>
              <a:pPr eaLnBrk="1" hangingPunct="1"/>
              <a:t>1</a:t>
            </a:fld>
            <a:endParaRPr lang="es-ES_tradnl" altLang="zh-CN" sz="1200">
              <a:solidFill>
                <a:prstClr val="black"/>
              </a:solidFill>
            </a:endParaRPr>
          </a:p>
        </p:txBody>
      </p:sp>
      <p:sp>
        <p:nvSpPr>
          <p:cNvPr id="9219" name="Rectangle 9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9220" name="Rectangle 10"/>
          <p:cNvSpPr>
            <a:spLocks noGrp="1" noChangeArrowheads="1"/>
          </p:cNvSpPr>
          <p:nvPr>
            <p:ph type="body" idx="1"/>
          </p:nvPr>
        </p:nvSpPr>
        <p:spPr>
          <a:xfrm>
            <a:off x="572242" y="5006534"/>
            <a:ext cx="6021838" cy="246773"/>
          </a:xfrm>
          <a:noFill/>
        </p:spPr>
        <p:txBody>
          <a:bodyPr/>
          <a:lstStyle/>
          <a:p>
            <a:pPr eaLnBrk="1" hangingPunct="1"/>
            <a:endParaRPr lang="zh-CN" altLang="es-ES_tradnl" smtClean="0"/>
          </a:p>
        </p:txBody>
      </p:sp>
    </p:spTree>
    <p:extLst>
      <p:ext uri="{BB962C8B-B14F-4D97-AF65-F5344CB8AC3E}">
        <p14:creationId xmlns:p14="http://schemas.microsoft.com/office/powerpoint/2010/main" val="2117628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26119" y="5412711"/>
            <a:ext cx="6588786" cy="246221"/>
          </a:xfrm>
        </p:spPr>
        <p:txBody>
          <a:bodyPr/>
          <a:lstStyle/>
          <a:p>
            <a:endParaRPr lang="zh-CN" altLang="es-ES_trad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C3A632B-FBDE-46D4-BF6F-6D14421E6342}" type="slidenum">
              <a:rPr lang="es-ES_tradnl" altLang="zh-CN" smtClean="0">
                <a:solidFill>
                  <a:srgbClr val="000000"/>
                </a:solidFill>
              </a:rPr>
              <a:pPr>
                <a:defRPr/>
              </a:pPr>
              <a:t>3</a:t>
            </a:fld>
            <a:endParaRPr lang="zh-CN" altLang="es-ES_tradnl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39217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26119" y="5412711"/>
            <a:ext cx="6588786" cy="246221"/>
          </a:xfrm>
        </p:spPr>
        <p:txBody>
          <a:bodyPr/>
          <a:lstStyle/>
          <a:p>
            <a:endParaRPr lang="zh-CN" altLang="es-ES_trad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C3A632B-FBDE-46D4-BF6F-6D14421E6342}" type="slidenum">
              <a:rPr lang="es-ES_tradnl" altLang="zh-CN" smtClean="0">
                <a:solidFill>
                  <a:srgbClr val="000000"/>
                </a:solidFill>
              </a:rPr>
              <a:pPr>
                <a:defRPr/>
              </a:pPr>
              <a:t>5</a:t>
            </a:fld>
            <a:endParaRPr lang="zh-CN" altLang="es-ES_tradnl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0854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26119" y="5412711"/>
            <a:ext cx="6588786" cy="246221"/>
          </a:xfrm>
        </p:spPr>
        <p:txBody>
          <a:bodyPr/>
          <a:lstStyle/>
          <a:p>
            <a:endParaRPr lang="zh-CN" altLang="es-ES_tradnl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C3A632B-FBDE-46D4-BF6F-6D14421E6342}" type="slidenum">
              <a:rPr lang="es-ES_tradnl" altLang="zh-CN" smtClean="0">
                <a:solidFill>
                  <a:srgbClr val="000000"/>
                </a:solidFill>
              </a:rPr>
              <a:pPr>
                <a:defRPr/>
              </a:pPr>
              <a:t>13</a:t>
            </a:fld>
            <a:endParaRPr lang="zh-CN" altLang="es-ES_tradnl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954579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1.emf" /><Relationship Id="rId4" Type="http://schemas.openxmlformats.org/officeDocument/2006/relationships/image" Target="../media/image2.jpeg" /><Relationship Id="rId5" Type="http://schemas.openxmlformats.org/officeDocument/2006/relationships/image" Target="../media/image3.emf" /><Relationship Id="rId6" Type="http://schemas.openxmlformats.org/officeDocument/2006/relationships/vmlDrawing" Target="../drawings/vmlDrawing1.v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oleObject" Target="../embeddings/oleObject10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4.xml" /><Relationship Id="rId5" Type="http://schemas.openxmlformats.org/officeDocument/2006/relationships/image" Target="../media/image5.emf" /><Relationship Id="rId6" Type="http://schemas.openxmlformats.org/officeDocument/2006/relationships/image" Target="../media/image3.emf" /><Relationship Id="rId7" Type="http://schemas.openxmlformats.org/officeDocument/2006/relationships/vmlDrawing" Target="../drawings/vmlDrawing3.vml" /><Relationship Id="rId8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9.xml" /><Relationship Id="rId5" Type="http://schemas.openxmlformats.org/officeDocument/2006/relationships/image" Target="../media/image5.emf" /><Relationship Id="rId6" Type="http://schemas.openxmlformats.org/officeDocument/2006/relationships/image" Target="../media/image3.emf" /><Relationship Id="rId7" Type="http://schemas.openxmlformats.org/officeDocument/2006/relationships/vmlDrawing" Target="../drawings/vmlDrawing5.vml" /><Relationship Id="rId8" Type="http://schemas.openxmlformats.org/officeDocument/2006/relationships/slideMaster" Target="../slideMasters/slideMaster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slideMaster" Target="../slideMasters/slideMaster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D557C-48E4-456E-9B7C-C86D8C30D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F59E3-3FFC-4BDB-B62F-5AE171F0C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275B9-64A2-4053-92B4-6CA24B2F9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BE1E4-07A2-4852-AF27-7516993C5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067ECB-09EC-46DE-BF8F-B654D3B83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265C0-A610-417B-9C6A-AF4550FA6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AF7374-4054-4801-AA89-1C3D0D319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DE32F-3446-4611-B25B-52AC6EB43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0FAE9-8EFA-4BF5-9BEC-D5344187C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9973F-E1BA-400D-A15F-502812D5E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4ED42-EAE3-4F39-8A51-AF81014DA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/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3" name="Picture 75" descr="新城吾悦广场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01" b="6954"/>
          <a:stretch>
            <a:fillRect/>
          </a:stretch>
        </p:blipFill>
        <p:spPr bwMode="auto">
          <a:xfrm>
            <a:off x="-802" y="0"/>
            <a:ext cx="8962240" cy="672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Working Draft Text" hidden="1"/>
          <p:cNvSpPr txBox="1">
            <a:spLocks noChangeArrowheads="1"/>
          </p:cNvSpPr>
          <p:nvPr/>
        </p:nvSpPr>
        <p:spPr bwMode="auto">
          <a:xfrm>
            <a:off x="2640013" y="342900"/>
            <a:ext cx="993862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900" b="1" smtClean="0">
                <a:solidFill>
                  <a:srgbClr val="000000"/>
                </a:solidFill>
                <a:latin typeface="Arial"/>
              </a:rPr>
              <a:t>WORKING DRAFT</a:t>
            </a:r>
          </a:p>
        </p:txBody>
      </p:sp>
      <p:sp>
        <p:nvSpPr>
          <p:cNvPr id="5" name="doc id"/>
          <p:cNvSpPr txBox="1">
            <a:spLocks noChangeArrowheads="1"/>
          </p:cNvSpPr>
          <p:nvPr/>
        </p:nvSpPr>
        <p:spPr bwMode="auto">
          <a:xfrm>
            <a:off x="8442325" y="36513"/>
            <a:ext cx="295275" cy="122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 eaLnBrk="1" hangingPunct="1">
              <a:defRPr/>
            </a:pPr>
            <a:endParaRPr lang="en-US" altLang="zh-CN" sz="800" smtClean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Working Draft" hidden="1"/>
          <p:cNvSpPr txBox="1">
            <a:spLocks noChangeArrowheads="1"/>
          </p:cNvSpPr>
          <p:nvPr/>
        </p:nvSpPr>
        <p:spPr bwMode="auto">
          <a:xfrm>
            <a:off x="2640013" y="498475"/>
            <a:ext cx="2878993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900" smtClean="0">
                <a:solidFill>
                  <a:srgbClr val="000000"/>
                </a:solidFill>
                <a:latin typeface="Arial"/>
              </a:rPr>
              <a:t>Last Modified 6/16/2016 10:04 AM China Standard Time</a:t>
            </a:r>
            <a:endParaRPr lang="en-US" altLang="zh-CN" sz="900" smtClean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rinted" hidden="1"/>
          <p:cNvSpPr txBox="1">
            <a:spLocks noChangeArrowheads="1"/>
          </p:cNvSpPr>
          <p:nvPr/>
        </p:nvSpPr>
        <p:spPr bwMode="auto">
          <a:xfrm>
            <a:off x="2640013" y="655638"/>
            <a:ext cx="2494273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900" smtClean="0">
                <a:solidFill>
                  <a:srgbClr val="000000"/>
                </a:solidFill>
                <a:latin typeface="Arial"/>
              </a:rPr>
              <a:t>Printed 6/6/2016 3:34 PM China Standard Time</a:t>
            </a:r>
          </a:p>
        </p:txBody>
      </p:sp>
      <p:grpSp>
        <p:nvGrpSpPr>
          <p:cNvPr id="3" name="McK Elements"/>
          <p:cNvGrpSpPr/>
          <p:nvPr userDrawn="1"/>
        </p:nvGrpSpPr>
        <p:grpSpPr>
          <a:xfrm>
            <a:off x="0" y="0"/>
            <a:ext cx="8958263" cy="6723063"/>
            <a:chExt cx="8958263" cy="6723063"/>
          </a:xfrm>
        </p:grpSpPr>
        <p:sp>
          <p:nvSpPr>
            <p:cNvPr id="9" name="McK Document type" hidden="1"/>
            <p:cNvSpPr txBox="1">
              <a:spLocks noChangeArrowheads="1"/>
            </p:cNvSpPr>
            <p:nvPr/>
          </p:nvSpPr>
          <p:spPr bwMode="auto">
            <a:xfrm>
              <a:off x="265112" y="3816781"/>
              <a:ext cx="6146079" cy="215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0" tIns="0" rIns="0" bIns="0" anchor="b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1" hangingPunct="1">
                <a:defRPr/>
              </a:pPr>
              <a:r>
                <a:rPr lang="zh-CN" altLang="en-US" sz="1400" smtClean="0">
                  <a:solidFill>
                    <a:srgbClr val="000000"/>
                  </a:solidFill>
                  <a:latin typeface="Arial"/>
                </a:rPr>
                <a:t>文件类型</a:t>
              </a:r>
              <a:endParaRPr lang="en-US" altLang="zh-CN" sz="1400" smtClean="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" name="McK Date" hidden="1"/>
            <p:cNvSpPr txBox="1">
              <a:spLocks noChangeArrowheads="1"/>
            </p:cNvSpPr>
            <p:nvPr/>
          </p:nvSpPr>
          <p:spPr bwMode="auto">
            <a:xfrm>
              <a:off x="265112" y="4085069"/>
              <a:ext cx="6146079" cy="215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0" tIns="0" rIns="0" bIns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1" hangingPunct="1">
                <a:defRPr/>
              </a:pPr>
              <a:r>
                <a:rPr lang="zh-CN" altLang="en-US" sz="1400" smtClean="0">
                  <a:solidFill>
                    <a:srgbClr val="000000"/>
                  </a:solidFill>
                  <a:latin typeface="Arial"/>
                </a:rPr>
                <a:t>日期</a:t>
              </a:r>
              <a:endParaRPr lang="en-US" altLang="zh-CN" sz="1400" smtClean="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" name="McK Disclaimer" hidden="1"/>
            <p:cNvSpPr>
              <a:spLocks noChangeArrowheads="1"/>
            </p:cNvSpPr>
            <p:nvPr/>
          </p:nvSpPr>
          <p:spPr bwMode="auto">
            <a:xfrm>
              <a:off x="265113" y="4431473"/>
              <a:ext cx="6377372" cy="2444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0" tIns="0" rIns="0" bIns="0" anchor="b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defTabSz="804863" eaLnBrk="0" hangingPunct="0"/>
              <a:r>
                <a:rPr lang="zh-CN" altLang="en-US" sz="800" smtClean="0">
                  <a:solidFill>
                    <a:srgbClr val="000000"/>
                  </a:solidFill>
                  <a:latin typeface="Arial"/>
                </a:rPr>
                <a:t>机密和专有</a:t>
              </a:r>
            </a:p>
            <a:p>
              <a:pPr defTabSz="804863" eaLnBrk="0" hangingPunct="0"/>
              <a:r>
                <a:rPr lang="zh-CN" altLang="en-US" sz="800" smtClean="0">
                  <a:solidFill>
                    <a:srgbClr val="000000"/>
                  </a:solidFill>
                  <a:latin typeface="Arial"/>
                </a:rPr>
                <a:t>未经麦肯锡许可，任何对此资料的使用严格禁止</a:t>
              </a:r>
              <a:endParaRPr lang="en-US" altLang="zh-CN" sz="80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" name="TitleBottomPlaceholder" hidden="1"/>
            <p:cNvSpPr>
              <a:spLocks noChangeArrowheads="1"/>
            </p:cNvSpPr>
            <p:nvPr/>
          </p:nvSpPr>
          <p:spPr bwMode="auto">
            <a:xfrm>
              <a:off x="0" y="2238375"/>
              <a:ext cx="2193925" cy="4484688"/>
            </a:xfrm>
            <a:prstGeom prst="rect">
              <a:avLst/>
            </a:prstGeom>
            <a:solidFill>
              <a:srgbClr val="0065C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altLang="zh-CN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" name="TitleTopPlaceholder" hidden="1"/>
            <p:cNvSpPr>
              <a:spLocks noChangeArrowheads="1"/>
            </p:cNvSpPr>
            <p:nvPr/>
          </p:nvSpPr>
          <p:spPr bwMode="auto">
            <a:xfrm>
              <a:off x="0" y="0"/>
              <a:ext cx="2193925" cy="2238375"/>
            </a:xfrm>
            <a:prstGeom prst="rect">
              <a:avLst/>
            </a:prstGeom>
            <a:solidFill>
              <a:srgbClr val="91A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altLang="zh-CN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" name="Rectangle 1189" hidden="1"/>
            <p:cNvSpPr>
              <a:spLocks noChangeArrowheads="1"/>
            </p:cNvSpPr>
            <p:nvPr/>
          </p:nvSpPr>
          <p:spPr bwMode="auto">
            <a:xfrm>
              <a:off x="0" y="0"/>
              <a:ext cx="8958263" cy="6721475"/>
            </a:xfrm>
            <a:prstGeom prst="rect">
              <a:avLst/>
            </a:prstGeom>
            <a:noFill/>
            <a:ln w="3175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altLang="zh-CN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8" name="TitleBottomBarBW" hidden="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173913" y="6443663"/>
            <a:ext cx="1636712" cy="19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314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265113" y="2023326"/>
            <a:ext cx="6146078" cy="492443"/>
          </a:xfrm>
          <a:prstGeom prst="rect">
            <a:avLst/>
          </a:prstGeom>
        </p:spPr>
        <p:txBody>
          <a:bodyPr>
            <a:spAutoFit/>
          </a:bodyPr>
          <a:lstStyle>
            <a:lvl1pPr>
              <a:defRPr sz="3200" b="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altLang="zh-CN" noProof="0" smtClean="0"/>
              <a:t>Click to edit Master title style</a:t>
            </a:r>
          </a:p>
        </p:txBody>
      </p:sp>
      <p:sp>
        <p:nvSpPr>
          <p:cNvPr id="13315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265113" y="3044104"/>
            <a:ext cx="6146078" cy="215444"/>
          </a:xfrm>
        </p:spPr>
        <p:txBody>
          <a:bodyPr wrap="square">
            <a:spAutoFit/>
          </a:bodyPr>
          <a:lstStyle>
            <a:lvl1pPr>
              <a:defRPr sz="1400" baseline="0">
                <a:latin typeface="+mn-lt"/>
              </a:defRPr>
            </a:lvl1pPr>
          </a:lstStyle>
          <a:p>
            <a:pPr lvl="0"/>
            <a:r>
              <a:rPr lang="en-US" altLang="zh-CN" noProof="0" smtClean="0"/>
              <a:t>Click to edit Master subtitle style</a:t>
            </a:r>
            <a:endParaRPr lang="en-US" altLang="zh-CN" noProof="0" smtClean="0"/>
          </a:p>
        </p:txBody>
      </p:sp>
    </p:spTree>
    <p:extLst>
      <p:ext uri="{BB962C8B-B14F-4D97-AF65-F5344CB8AC3E}">
        <p14:creationId xmlns:p14="http://schemas.microsoft.com/office/powerpoint/2010/main" val="208448828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McK 2. Slide Title"/>
          <p:cNvSpPr>
            <a:spLocks noGrp="1" noChangeArrowheads="1"/>
          </p:cNvSpPr>
          <p:nvPr>
            <p:ph type="title"/>
          </p:nvPr>
        </p:nvSpPr>
        <p:spPr bwMode="auto">
          <a:xfrm>
            <a:off x="119063" y="230188"/>
            <a:ext cx="8618537" cy="292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tabLst>
                <a:tab pos="361950"/>
              </a:tabLst>
              <a:defRPr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altLang="zh-CN" noProof="0" smtClean="0"/>
              <a:t>Click to edit Master title style</a:t>
            </a:r>
          </a:p>
        </p:txBody>
      </p:sp>
      <p:sp>
        <p:nvSpPr>
          <p:cNvPr id="6" name="McK 1. On-page tracker" hidden="1"/>
          <p:cNvSpPr>
            <a:spLocks noChangeArrowheads="1"/>
          </p:cNvSpPr>
          <p:nvPr userDrawn="1"/>
        </p:nvSpPr>
        <p:spPr bwMode="auto">
          <a:xfrm>
            <a:off x="119063" y="26988"/>
            <a:ext cx="859210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altLang="zh-CN" sz="1400" smtClean="0">
                <a:solidFill>
                  <a:srgbClr val="808080"/>
                </a:solidFill>
                <a:latin typeface="Arial"/>
              </a:rPr>
              <a:t>TRACKER</a:t>
            </a:r>
            <a:endParaRPr lang="en-US" altLang="zh-CN" sz="1400">
              <a:solidFill>
                <a:srgbClr val="808080"/>
              </a:solidFill>
              <a:latin typeface="Arial"/>
            </a:endParaRPr>
          </a:p>
        </p:txBody>
      </p:sp>
      <p:sp>
        <p:nvSpPr>
          <p:cNvPr id="7" name="McK 3. Unit of measure" hidden="1"/>
          <p:cNvSpPr txBox="1">
            <a:spLocks noChangeArrowheads="1"/>
          </p:cNvSpPr>
          <p:nvPr userDrawn="1"/>
        </p:nvSpPr>
        <p:spPr bwMode="auto">
          <a:xfrm>
            <a:off x="119062" y="531813"/>
            <a:ext cx="8618537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476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8953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44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600" smtClean="0">
                <a:solidFill>
                  <a:srgbClr val="808080"/>
                </a:solidFill>
              </a:rPr>
              <a:t>Unit of measure</a:t>
            </a:r>
          </a:p>
        </p:txBody>
      </p:sp>
      <p:grpSp>
        <p:nvGrpSpPr>
          <p:cNvPr id="8" name="McK Slide Elements" hidden="1"/>
          <p:cNvGrpSpPr/>
          <p:nvPr userDrawn="1"/>
        </p:nvGrpSpPr>
        <p:grpSpPr>
          <a:xfrm>
            <a:off x="119063" y="6088444"/>
            <a:ext cx="8548687" cy="491763"/>
            <a:chOff x="75" y="3908"/>
            <a:chExt cx="5385" cy="230"/>
          </a:xfrm>
        </p:grpSpPr>
        <p:sp>
          <p:nvSpPr>
            <p:cNvPr id="9" name="McK 4. Footnote"/>
            <p:cNvSpPr txBox="1">
              <a:spLocks noChangeArrowheads="1"/>
            </p:cNvSpPr>
            <p:nvPr/>
          </p:nvSpPr>
          <p:spPr bwMode="auto">
            <a:xfrm>
              <a:off x="75" y="3908"/>
              <a:ext cx="5385" cy="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defPPr>
                <a:defRPr lang="en-US"/>
              </a:defPPr>
              <a:lvl1pPr marL="104775" indent="-104775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1031875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217613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404938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792288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494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066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1638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210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1000" smtClean="0">
                  <a:solidFill>
                    <a:srgbClr val="000000"/>
                  </a:solidFill>
                </a:rPr>
                <a:t>1 </a:t>
              </a:r>
              <a:r>
                <a:rPr lang="zh-CN" altLang="en-US" sz="1000" smtClean="0">
                  <a:solidFill>
                    <a:srgbClr val="000000"/>
                  </a:solidFill>
                </a:rPr>
                <a:t>注</a:t>
              </a:r>
              <a:endParaRPr lang="en-US" altLang="zh-CN" sz="1000" smtClean="0">
                <a:solidFill>
                  <a:srgbClr val="000000"/>
                </a:solidFill>
              </a:endParaRPr>
            </a:p>
          </p:txBody>
        </p:sp>
        <p:sp>
          <p:nvSpPr>
            <p:cNvPr id="10" name="McK 5. Source"/>
            <p:cNvSpPr>
              <a:spLocks noChangeArrowheads="1"/>
            </p:cNvSpPr>
            <p:nvPr/>
          </p:nvSpPr>
          <p:spPr bwMode="auto">
            <a:xfrm>
              <a:off x="75" y="4066"/>
              <a:ext cx="5253" cy="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0" tIns="0" rIns="0" bIns="0" anchor="ctr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609600" indent="-609600" defTabSz="895350">
                <a:tabLst>
                  <a:tab pos="612775"/>
                </a:tabLst>
              </a:pPr>
              <a:r>
                <a:rPr lang="zh-CN" altLang="en-US" sz="1000" smtClean="0">
                  <a:solidFill>
                    <a:srgbClr val="000000"/>
                  </a:solidFill>
                </a:rPr>
                <a:t>资料来源：</a:t>
              </a:r>
              <a:endParaRPr lang="en-US" altLang="zh-CN" sz="1000">
                <a:solidFill>
                  <a:srgbClr val="000000"/>
                </a:solidFill>
              </a:endParaRPr>
            </a:p>
          </p:txBody>
        </p:sp>
      </p:grpSp>
      <p:grpSp>
        <p:nvGrpSpPr>
          <p:cNvPr id="11" name="ACET" hidden="1"/>
          <p:cNvGrpSpPr/>
          <p:nvPr userDrawn="1"/>
        </p:nvGrpSpPr>
        <p:grpSpPr>
          <a:xfrm>
            <a:off x="1452563" y="1127125"/>
            <a:ext cx="4264025" cy="508000"/>
            <a:chOff x="915" y="710"/>
            <a:chExt cx="2686" cy="320"/>
          </a:xfrm>
        </p:grpSpPr>
        <p:cxnSp>
          <p:nvCxnSpPr>
            <p:cNvPr id="12" name="AutoShape 249"/>
            <p:cNvCxnSpPr>
              <a:cxnSpLocks noChangeShapeType="1"/>
              <a:stCxn id="13" idx="4"/>
              <a:endCxn id="13" idx="6"/>
            </p:cNvCxnSpPr>
            <p:nvPr/>
          </p:nvCxnSpPr>
          <p:spPr bwMode="auto">
            <a:xfrm>
              <a:off x="915" y="1030"/>
              <a:ext cx="2686" cy="0"/>
            </a:xfrm>
            <a:prstGeom prst="straightConnector1">
              <a:avLst/>
            </a:prstGeom>
            <a:noFill/>
            <a:ln w="9525">
              <a:solidFill>
                <a:srgbClr val="80808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3" name="AutoShape 250"/>
            <p:cNvSpPr>
              <a:spLocks noChangeArrowheads="1"/>
            </p:cNvSpPr>
            <p:nvPr/>
          </p:nvSpPr>
          <p:spPr bwMode="auto">
            <a:xfrm>
              <a:off x="915" y="710"/>
              <a:ext cx="2686" cy="320"/>
            </a:xfrm>
            <a:prstGeom prst="leftRightArrow">
              <a:avLst>
                <a:gd name="adj1" fmla="val 100000"/>
                <a:gd name="adj2" fmla="val 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18288" anchor="b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solidFill>
                    <a:srgbClr val="000000"/>
                  </a:solidFill>
                </a:rPr>
                <a:t>Title</a:t>
              </a:r>
            </a:p>
            <a:p>
              <a:r>
                <a:rPr lang="en-US" altLang="zh-CN" smtClean="0">
                  <a:solidFill>
                    <a:srgbClr val="808080"/>
                  </a:solidFill>
                </a:rPr>
                <a:t>Unit of measure</a:t>
              </a:r>
              <a:endParaRPr lang="en-US" altLang="zh-CN">
                <a:solidFill>
                  <a:srgbClr val="808080"/>
                </a:solidFill>
              </a:endParaRPr>
            </a:p>
          </p:txBody>
        </p:sp>
      </p:grpSp>
      <p:sp>
        <p:nvSpPr>
          <p:cNvPr id="14" name="Slide Number"/>
          <p:cNvSpPr txBox="1"/>
          <p:nvPr userDrawn="1"/>
        </p:nvSpPr>
        <p:spPr>
          <a:xfrm>
            <a:off x="8638270" y="6431183"/>
            <a:ext cx="157094" cy="153888"/>
          </a:xfrm>
          <a:prstGeom prst="rect">
            <a:avLst/>
          </a:prstGeom>
        </p:spPr>
        <p:txBody>
          <a:bodyPr vert="horz" wrap="none" lIns="0" tIns="0" rIns="0" bIns="0" rtlCol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fld id="{42C328C1-A84F-4A39-A664-DBA00541A8C6}" type="slidenum">
              <a:rPr lang="en-US" smtClean="0">
                <a:solidFill>
                  <a:srgbClr val="000000"/>
                </a:solidFill>
              </a:rPr>
              <a:pPr algn="ctr"/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66859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0" name="Object 19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Working Draft Text"/>
          <p:cNvSpPr txBox="1">
            <a:spLocks noChangeArrowheads="1"/>
          </p:cNvSpPr>
          <p:nvPr/>
        </p:nvSpPr>
        <p:spPr bwMode="auto">
          <a:xfrm>
            <a:off x="2640013" y="342900"/>
            <a:ext cx="993862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900" b="1" smtClean="0">
                <a:solidFill>
                  <a:srgbClr val="000000"/>
                </a:solidFill>
                <a:latin typeface="Arial"/>
              </a:rPr>
              <a:t>WORKING DRAFT</a:t>
            </a:r>
          </a:p>
        </p:txBody>
      </p:sp>
      <p:sp>
        <p:nvSpPr>
          <p:cNvPr id="5" name="doc id"/>
          <p:cNvSpPr txBox="1">
            <a:spLocks noChangeArrowheads="1"/>
          </p:cNvSpPr>
          <p:nvPr/>
        </p:nvSpPr>
        <p:spPr bwMode="auto">
          <a:xfrm>
            <a:off x="8442325" y="36513"/>
            <a:ext cx="295275" cy="122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 eaLnBrk="1" hangingPunct="1">
              <a:defRPr/>
            </a:pPr>
            <a:endParaRPr lang="en-US" altLang="zh-CN" sz="800" smtClean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Working Draft"/>
          <p:cNvSpPr txBox="1">
            <a:spLocks noChangeArrowheads="1"/>
          </p:cNvSpPr>
          <p:nvPr/>
        </p:nvSpPr>
        <p:spPr bwMode="auto">
          <a:xfrm>
            <a:off x="2640013" y="498475"/>
            <a:ext cx="2878993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900" smtClean="0">
                <a:solidFill>
                  <a:srgbClr val="000000"/>
                </a:solidFill>
                <a:latin typeface="Arial"/>
              </a:rPr>
              <a:t>Last Modified 6/16/2016 10:04 AM China Standard Time</a:t>
            </a:r>
            <a:endParaRPr lang="en-US" altLang="zh-CN" sz="900" smtClean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rinted"/>
          <p:cNvSpPr txBox="1">
            <a:spLocks noChangeArrowheads="1"/>
          </p:cNvSpPr>
          <p:nvPr/>
        </p:nvSpPr>
        <p:spPr bwMode="auto">
          <a:xfrm>
            <a:off x="2640013" y="655638"/>
            <a:ext cx="2558393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900" smtClean="0">
                <a:solidFill>
                  <a:srgbClr val="000000"/>
                </a:solidFill>
                <a:latin typeface="Arial"/>
              </a:rPr>
              <a:t>Printed 2/18/2016 12:05 PM China Standard Time</a:t>
            </a:r>
            <a:endParaRPr lang="en-US" altLang="zh-CN" sz="900" smtClean="0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" name="Title Elements"/>
          <p:cNvGrpSpPr/>
          <p:nvPr userDrawn="1"/>
        </p:nvGrpSpPr>
        <p:grpSpPr>
          <a:xfrm>
            <a:off x="0" y="0"/>
            <a:ext cx="8958264" cy="6723063"/>
            <a:chExt cx="8958264" cy="6723063"/>
          </a:xfrm>
        </p:grpSpPr>
        <p:sp>
          <p:nvSpPr>
            <p:cNvPr id="9" name="Document type" hidden="1"/>
            <p:cNvSpPr txBox="1">
              <a:spLocks noChangeArrowheads="1"/>
            </p:cNvSpPr>
            <p:nvPr/>
          </p:nvSpPr>
          <p:spPr bwMode="auto">
            <a:xfrm>
              <a:off x="2640013" y="4930775"/>
              <a:ext cx="4935538" cy="215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1" hangingPunct="1">
                <a:defRPr/>
              </a:pPr>
              <a:r>
                <a:rPr lang="zh-CN" altLang="en-US" sz="1400" smtClean="0">
                  <a:solidFill>
                    <a:srgbClr val="000000"/>
                  </a:solidFill>
                  <a:latin typeface="Arial"/>
                </a:rPr>
                <a:t>文件类型</a:t>
              </a:r>
              <a:endParaRPr lang="en-US" altLang="zh-CN" sz="1400" smtClean="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" name="Date" hidden="1"/>
            <p:cNvSpPr txBox="1">
              <a:spLocks noChangeArrowheads="1"/>
            </p:cNvSpPr>
            <p:nvPr/>
          </p:nvSpPr>
          <p:spPr bwMode="auto">
            <a:xfrm>
              <a:off x="2640013" y="5199063"/>
              <a:ext cx="4935538" cy="215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1" hangingPunct="1">
                <a:defRPr/>
              </a:pPr>
              <a:r>
                <a:rPr lang="zh-CN" altLang="en-US" sz="1400" smtClean="0">
                  <a:solidFill>
                    <a:srgbClr val="000000"/>
                  </a:solidFill>
                  <a:latin typeface="Arial"/>
                </a:rPr>
                <a:t>日期</a:t>
              </a:r>
              <a:endParaRPr lang="en-US" altLang="zh-CN" sz="1400" smtClean="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" name="Disclaimer" hidden="1"/>
            <p:cNvSpPr>
              <a:spLocks noChangeArrowheads="1"/>
            </p:cNvSpPr>
            <p:nvPr/>
          </p:nvSpPr>
          <p:spPr bwMode="auto">
            <a:xfrm>
              <a:off x="2640013" y="5895975"/>
              <a:ext cx="5121275" cy="2444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defTabSz="804863" eaLnBrk="0" hangingPunct="0"/>
              <a:r>
                <a:rPr lang="zh-CN" altLang="en-US" sz="800" smtClean="0">
                  <a:solidFill>
                    <a:srgbClr val="000000"/>
                  </a:solidFill>
                  <a:latin typeface="Arial"/>
                </a:rPr>
                <a:t>机密和专有</a:t>
              </a:r>
            </a:p>
            <a:p>
              <a:pPr defTabSz="804863" eaLnBrk="0" hangingPunct="0"/>
              <a:r>
                <a:rPr lang="zh-CN" altLang="en-US" sz="800" smtClean="0">
                  <a:solidFill>
                    <a:srgbClr val="000000"/>
                  </a:solidFill>
                  <a:latin typeface="Arial"/>
                </a:rPr>
                <a:t>未经麦肯锡许可，任何对此资料的使用严格禁止</a:t>
              </a:r>
              <a:endParaRPr lang="en-US" altLang="zh-CN" sz="80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" name="TitleBottomPlaceholder" hidden="1"/>
            <p:cNvSpPr>
              <a:spLocks noChangeArrowheads="1"/>
            </p:cNvSpPr>
            <p:nvPr/>
          </p:nvSpPr>
          <p:spPr bwMode="auto">
            <a:xfrm>
              <a:off x="0" y="2238375"/>
              <a:ext cx="2193925" cy="4484688"/>
            </a:xfrm>
            <a:prstGeom prst="rect">
              <a:avLst/>
            </a:prstGeom>
            <a:solidFill>
              <a:srgbClr val="0065C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altLang="zh-CN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" name="TitleTopPlaceholder" hidden="1"/>
            <p:cNvSpPr>
              <a:spLocks noChangeArrowheads="1"/>
            </p:cNvSpPr>
            <p:nvPr/>
          </p:nvSpPr>
          <p:spPr bwMode="auto">
            <a:xfrm>
              <a:off x="0" y="0"/>
              <a:ext cx="2193925" cy="2238375"/>
            </a:xfrm>
            <a:prstGeom prst="rect">
              <a:avLst/>
            </a:prstGeom>
            <a:solidFill>
              <a:srgbClr val="91A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altLang="zh-CN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" name="Rectangle 18" hidden="1"/>
            <p:cNvSpPr/>
            <p:nvPr/>
          </p:nvSpPr>
          <p:spPr>
            <a:xfrm>
              <a:off x="0" y="0"/>
              <a:ext cx="8958264" cy="6721475"/>
            </a:xfrm>
            <a:prstGeom prst="rect">
              <a:avLst/>
            </a:prstGeom>
            <a:noFill/>
            <a:ln w="3175">
              <a:solidFill>
                <a:srgbClr val="000000"/>
              </a:solidFill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mtClean="0">
                <a:solidFill>
                  <a:srgbClr val="000000"/>
                </a:solidFill>
              </a:endParaRPr>
            </a:p>
          </p:txBody>
        </p:sp>
      </p:grpSp>
      <p:grpSp>
        <p:nvGrpSpPr>
          <p:cNvPr id="15" name="TitleBottomBar"/>
          <p:cNvGrpSpPr/>
          <p:nvPr/>
        </p:nvGrpSpPr>
        <p:grpSpPr>
          <a:xfrm>
            <a:off x="2192338" y="6305550"/>
            <a:ext cx="6767512" cy="420688"/>
            <a:chOff x="1382" y="3969"/>
            <a:chExt cx="4263" cy="265"/>
          </a:xfrm>
        </p:grpSpPr>
        <p:sp>
          <p:nvSpPr>
            <p:cNvPr id="16" name="Rectangle 1134"/>
            <p:cNvSpPr>
              <a:spLocks noChangeArrowheads="1"/>
            </p:cNvSpPr>
            <p:nvPr>
              <p:custDataLst>
                <p:tags r:id="rId4"/>
              </p:custDataLst>
            </p:nvPr>
          </p:nvSpPr>
          <p:spPr bwMode="gray">
            <a:xfrm>
              <a:off x="1382" y="3969"/>
              <a:ext cx="4263" cy="265"/>
            </a:xfrm>
            <a:prstGeom prst="rect">
              <a:avLst/>
            </a:prstGeom>
            <a:solidFill>
              <a:srgbClr val="00296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altLang="zh-CN">
                <a:solidFill>
                  <a:srgbClr val="000000"/>
                </a:solidFill>
                <a:latin typeface="Arial"/>
              </a:endParaRPr>
            </a:p>
          </p:txBody>
        </p:sp>
        <p:pic>
          <p:nvPicPr>
            <p:cNvPr id="17" name="Picture 119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519" y="4059"/>
              <a:ext cx="102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8" name="TitleBottomBarBW" hidden="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73913" y="6443663"/>
            <a:ext cx="1636712" cy="19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314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2640013" y="2133600"/>
            <a:ext cx="4935537" cy="984885"/>
          </a:xfrm>
          <a:prstGeom prst="rect">
            <a:avLst/>
          </a:prstGeom>
        </p:spPr>
        <p:txBody>
          <a:bodyPr/>
          <a:lstStyle>
            <a:lvl1pPr>
              <a:defRPr sz="3200" b="0" baseline="0"/>
            </a:lvl1pPr>
          </a:lstStyle>
          <a:p>
            <a:pPr lvl="0"/>
            <a:r>
              <a:rPr lang="en-US" altLang="zh-CN" noProof="0" smtClean="0"/>
              <a:t>Click to edit Master title style</a:t>
            </a:r>
            <a:endParaRPr lang="en-US" altLang="zh-CN" noProof="0" smtClean="0"/>
          </a:p>
        </p:txBody>
      </p:sp>
      <p:sp>
        <p:nvSpPr>
          <p:cNvPr id="13315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2640013" y="3867150"/>
            <a:ext cx="4935537" cy="215444"/>
          </a:xfrm>
          <a:prstGeom prst="rect">
            <a:avLst/>
          </a:prstGeom>
        </p:spPr>
        <p:txBody>
          <a:bodyPr>
            <a:spAutoFit/>
          </a:bodyPr>
          <a:lstStyle>
            <a:lvl1pPr>
              <a:defRPr sz="1400" baseline="0">
                <a:latin typeface="+mn-lt"/>
              </a:defRPr>
            </a:lvl1pPr>
          </a:lstStyle>
          <a:p>
            <a:pPr lvl="0"/>
            <a:r>
              <a:rPr lang="en-US" altLang="zh-CN" noProof="0" smtClean="0"/>
              <a:t>Click to edit Master subtitle style</a:t>
            </a:r>
            <a:endParaRPr lang="en-US" altLang="zh-CN" noProof="0" smtClean="0"/>
          </a:p>
        </p:txBody>
      </p:sp>
    </p:spTree>
    <p:extLst>
      <p:ext uri="{BB962C8B-B14F-4D97-AF65-F5344CB8AC3E}">
        <p14:creationId xmlns:p14="http://schemas.microsoft.com/office/powerpoint/2010/main" val="4172454693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Slide Number"/>
          <p:cNvSpPr txBox="1"/>
          <p:nvPr userDrawn="1"/>
        </p:nvSpPr>
        <p:spPr>
          <a:xfrm>
            <a:off x="8545513" y="6434981"/>
            <a:ext cx="157094" cy="153888"/>
          </a:xfrm>
          <a:prstGeom prst="rect">
            <a:avLst/>
          </a:prstGeom>
        </p:spPr>
        <p:txBody>
          <a:bodyPr vert="horz" wrap="none" lIns="0" tIns="0" rIns="0" bIns="0" rtlCol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42C328C1-A84F-4A39-A664-DBA00541A8C6}" type="slidenum">
              <a:rPr lang="en-US" smtClean="0">
                <a:solidFill>
                  <a:srgbClr val="000000"/>
                </a:solidFill>
              </a:r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LogoSeparator"/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8419112" y="6403975"/>
            <a:ext cx="40076" cy="182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 defTabSz="895350"/>
            <a:r>
              <a:rPr lang="en-US" sz="1200">
                <a:solidFill>
                  <a:srgbClr val="000000"/>
                </a:solidFill>
                <a:latin typeface="Arial"/>
              </a:rPr>
              <a:t>|</a:t>
            </a:r>
          </a:p>
        </p:txBody>
      </p:sp>
      <p:sp>
        <p:nvSpPr>
          <p:cNvPr id="4" name="2. Slide Title"/>
          <p:cNvSpPr>
            <a:spLocks noGrp="1" noChangeArrowheads="1"/>
          </p:cNvSpPr>
          <p:nvPr>
            <p:ph type="title"/>
          </p:nvPr>
        </p:nvSpPr>
        <p:spPr bwMode="auto">
          <a:xfrm>
            <a:off x="119063" y="230188"/>
            <a:ext cx="8618537" cy="292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tabLst>
                <a:tab pos="361950"/>
              </a:tabLst>
              <a:defRPr baseline="0"/>
            </a:lvl1pPr>
          </a:lstStyle>
          <a:p>
            <a:pPr lvl="0"/>
            <a:r>
              <a:rPr lang="en-US" altLang="zh-CN" noProof="0" smtClean="0"/>
              <a:t>Click to edit Master title style</a:t>
            </a:r>
            <a:endParaRPr lang="en-US" altLang="zh-CN" noProof="0" smtClean="0"/>
          </a:p>
        </p:txBody>
      </p:sp>
    </p:spTree>
    <p:extLst>
      <p:ext uri="{BB962C8B-B14F-4D97-AF65-F5344CB8AC3E}">
        <p14:creationId xmlns:p14="http://schemas.microsoft.com/office/powerpoint/2010/main" val="123457579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0" name="Object 19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153992469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Working Draft Text"/>
          <p:cNvSpPr txBox="1">
            <a:spLocks noChangeArrowheads="1"/>
          </p:cNvSpPr>
          <p:nvPr/>
        </p:nvSpPr>
        <p:spPr bwMode="auto">
          <a:xfrm>
            <a:off x="2640013" y="342900"/>
            <a:ext cx="993862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900" b="1" baseline="0" noProof="0" smtClean="0">
                <a:latin typeface="+mn-lt"/>
              </a:rPr>
              <a:t>WORKING DRAFT</a:t>
            </a:r>
          </a:p>
        </p:txBody>
      </p:sp>
      <p:sp>
        <p:nvSpPr>
          <p:cNvPr id="5" name="doc id"/>
          <p:cNvSpPr txBox="1">
            <a:spLocks noChangeArrowheads="1"/>
          </p:cNvSpPr>
          <p:nvPr/>
        </p:nvSpPr>
        <p:spPr bwMode="auto">
          <a:xfrm>
            <a:off x="8442325" y="36513"/>
            <a:ext cx="295275" cy="122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 eaLnBrk="1" hangingPunct="1">
              <a:defRPr/>
            </a:pPr>
            <a:endParaRPr lang="en-US" altLang="zh-CN" sz="800" baseline="0" noProof="0" smtClean="0">
              <a:latin typeface="+mn-lt"/>
            </a:endParaRPr>
          </a:p>
        </p:txBody>
      </p:sp>
      <p:sp>
        <p:nvSpPr>
          <p:cNvPr id="6" name="Working Draft"/>
          <p:cNvSpPr txBox="1">
            <a:spLocks noChangeArrowheads="1"/>
          </p:cNvSpPr>
          <p:nvPr/>
        </p:nvSpPr>
        <p:spPr bwMode="auto">
          <a:xfrm>
            <a:off x="2640013" y="498475"/>
            <a:ext cx="2878993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900" baseline="0" noProof="0" smtClean="0">
                <a:latin typeface="+mn-lt"/>
              </a:rPr>
              <a:t>Last Modified 6/16/2016 10:04 AM China Standard Time</a:t>
            </a:r>
            <a:endParaRPr lang="en-US" altLang="zh-CN" sz="900" baseline="0" noProof="0" smtClean="0">
              <a:latin typeface="+mn-lt"/>
            </a:endParaRPr>
          </a:p>
        </p:txBody>
      </p:sp>
      <p:sp>
        <p:nvSpPr>
          <p:cNvPr id="7" name="Printed"/>
          <p:cNvSpPr txBox="1">
            <a:spLocks noChangeArrowheads="1"/>
          </p:cNvSpPr>
          <p:nvPr/>
        </p:nvSpPr>
        <p:spPr bwMode="auto">
          <a:xfrm>
            <a:off x="2640013" y="655638"/>
            <a:ext cx="2494273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900" baseline="0" noProof="0" smtClean="0">
                <a:latin typeface="+mn-lt"/>
              </a:rPr>
              <a:t>Printed 6/6/2016 3:34 PM China Standard Time</a:t>
            </a:r>
            <a:endParaRPr lang="en-US" altLang="zh-CN" sz="900" baseline="0" noProof="0" smtClean="0">
              <a:latin typeface="+mn-lt"/>
            </a:endParaRPr>
          </a:p>
        </p:txBody>
      </p:sp>
      <p:grpSp>
        <p:nvGrpSpPr>
          <p:cNvPr id="3" name="Title Elements"/>
          <p:cNvGrpSpPr/>
          <p:nvPr userDrawn="1"/>
        </p:nvGrpSpPr>
        <p:grpSpPr>
          <a:xfrm>
            <a:off x="0" y="0"/>
            <a:ext cx="8958264" cy="6723063"/>
            <a:chExt cx="8958264" cy="6723063"/>
          </a:xfrm>
        </p:grpSpPr>
        <p:sp>
          <p:nvSpPr>
            <p:cNvPr id="9" name="Document type" hidden="1"/>
            <p:cNvSpPr txBox="1">
              <a:spLocks noChangeArrowheads="1"/>
            </p:cNvSpPr>
            <p:nvPr/>
          </p:nvSpPr>
          <p:spPr bwMode="auto">
            <a:xfrm>
              <a:off x="2640013" y="4930775"/>
              <a:ext cx="4935538" cy="215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1" hangingPunct="1">
                <a:defRPr/>
              </a:pPr>
              <a:r>
                <a:rPr lang="zh-CN" altLang="en-US" sz="1400" baseline="0" noProof="0" smtClean="0">
                  <a:latin typeface="+mn-lt"/>
                </a:rPr>
                <a:t>文件类型</a:t>
              </a:r>
              <a:endParaRPr lang="en-US" altLang="zh-CN" sz="1400" baseline="0" noProof="0" smtClean="0">
                <a:latin typeface="+mn-lt"/>
              </a:endParaRPr>
            </a:p>
          </p:txBody>
        </p:sp>
        <p:sp>
          <p:nvSpPr>
            <p:cNvPr id="10" name="Date" hidden="1"/>
            <p:cNvSpPr txBox="1">
              <a:spLocks noChangeArrowheads="1"/>
            </p:cNvSpPr>
            <p:nvPr/>
          </p:nvSpPr>
          <p:spPr bwMode="auto">
            <a:xfrm>
              <a:off x="2640013" y="5199063"/>
              <a:ext cx="4935538" cy="215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1" hangingPunct="1">
                <a:defRPr/>
              </a:pPr>
              <a:r>
                <a:rPr lang="zh-CN" altLang="en-US" sz="1400" baseline="0" noProof="0" smtClean="0">
                  <a:latin typeface="+mn-lt"/>
                </a:rPr>
                <a:t>日期</a:t>
              </a:r>
              <a:endParaRPr lang="en-US" altLang="zh-CN" sz="1400" baseline="0" noProof="0" smtClean="0">
                <a:latin typeface="+mn-lt"/>
              </a:endParaRPr>
            </a:p>
          </p:txBody>
        </p:sp>
        <p:sp>
          <p:nvSpPr>
            <p:cNvPr id="11" name="Disclaimer" hidden="1"/>
            <p:cNvSpPr>
              <a:spLocks noChangeArrowheads="1"/>
            </p:cNvSpPr>
            <p:nvPr/>
          </p:nvSpPr>
          <p:spPr bwMode="auto">
            <a:xfrm>
              <a:off x="2640013" y="5895975"/>
              <a:ext cx="5121275" cy="2444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defTabSz="804863" eaLnBrk="0" hangingPunct="0"/>
              <a:r>
                <a:rPr lang="zh-CN" altLang="en-US" sz="800" baseline="0" noProof="0" smtClean="0">
                  <a:latin typeface="+mn-lt"/>
                </a:rPr>
                <a:t>机密和专有</a:t>
              </a:r>
            </a:p>
            <a:p>
              <a:pPr defTabSz="804863" eaLnBrk="0" hangingPunct="0"/>
              <a:r>
                <a:rPr lang="zh-CN" altLang="en-US" sz="800" baseline="0" noProof="0" smtClean="0">
                  <a:latin typeface="+mn-lt"/>
                </a:rPr>
                <a:t>未经麦肯锡许可，任何对此资料的使用严格禁止</a:t>
              </a:r>
              <a:endParaRPr lang="en-US" altLang="zh-CN" sz="800" baseline="0" noProof="0">
                <a:latin typeface="+mn-lt"/>
              </a:endParaRPr>
            </a:p>
          </p:txBody>
        </p:sp>
        <p:sp>
          <p:nvSpPr>
            <p:cNvPr id="12" name="TitleBottomPlaceholder" hidden="1"/>
            <p:cNvSpPr>
              <a:spLocks noChangeArrowheads="1"/>
            </p:cNvSpPr>
            <p:nvPr/>
          </p:nvSpPr>
          <p:spPr bwMode="auto">
            <a:xfrm>
              <a:off x="0" y="2238375"/>
              <a:ext cx="2193925" cy="4484688"/>
            </a:xfrm>
            <a:prstGeom prst="rect">
              <a:avLst/>
            </a:prstGeom>
            <a:solidFill>
              <a:srgbClr val="0065C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altLang="zh-CN" baseline="0" noProof="0">
                <a:latin typeface="+mn-lt"/>
              </a:endParaRPr>
            </a:p>
          </p:txBody>
        </p:sp>
        <p:sp>
          <p:nvSpPr>
            <p:cNvPr id="13" name="TitleTopPlaceholder" hidden="1"/>
            <p:cNvSpPr>
              <a:spLocks noChangeArrowheads="1"/>
            </p:cNvSpPr>
            <p:nvPr/>
          </p:nvSpPr>
          <p:spPr bwMode="auto">
            <a:xfrm>
              <a:off x="0" y="0"/>
              <a:ext cx="2193925" cy="2238375"/>
            </a:xfrm>
            <a:prstGeom prst="rect">
              <a:avLst/>
            </a:prstGeom>
            <a:solidFill>
              <a:srgbClr val="91A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altLang="zh-CN" baseline="0" noProof="0">
                <a:latin typeface="+mn-lt"/>
              </a:endParaRPr>
            </a:p>
          </p:txBody>
        </p:sp>
        <p:sp>
          <p:nvSpPr>
            <p:cNvPr id="19" name="Rectangle 18" hidden="1"/>
            <p:cNvSpPr/>
            <p:nvPr/>
          </p:nvSpPr>
          <p:spPr>
            <a:xfrm>
              <a:off x="0" y="0"/>
              <a:ext cx="8958264" cy="6721475"/>
            </a:xfrm>
            <a:prstGeom prst="rect">
              <a:avLst/>
            </a:prstGeom>
            <a:noFill/>
            <a:ln w="3175">
              <a:solidFill>
                <a:srgbClr val="000000"/>
              </a:solidFill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TitleBottomBar"/>
          <p:cNvGrpSpPr/>
          <p:nvPr/>
        </p:nvGrpSpPr>
        <p:grpSpPr>
          <a:xfrm>
            <a:off x="2192338" y="6305550"/>
            <a:ext cx="6767512" cy="420688"/>
            <a:chOff x="1382" y="3969"/>
            <a:chExt cx="4263" cy="265"/>
          </a:xfrm>
        </p:grpSpPr>
        <p:sp>
          <p:nvSpPr>
            <p:cNvPr id="16" name="Rectangle 1134"/>
            <p:cNvSpPr>
              <a:spLocks noChangeArrowheads="1"/>
            </p:cNvSpPr>
            <p:nvPr>
              <p:custDataLst>
                <p:tags r:id="rId4"/>
              </p:custDataLst>
            </p:nvPr>
          </p:nvSpPr>
          <p:spPr bwMode="gray">
            <a:xfrm>
              <a:off x="1382" y="3969"/>
              <a:ext cx="4263" cy="265"/>
            </a:xfrm>
            <a:prstGeom prst="rect">
              <a:avLst/>
            </a:prstGeom>
            <a:solidFill>
              <a:srgbClr val="00296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altLang="zh-CN" baseline="0" noProof="0">
                <a:latin typeface="+mn-lt"/>
              </a:endParaRPr>
            </a:p>
          </p:txBody>
        </p:sp>
        <p:pic>
          <p:nvPicPr>
            <p:cNvPr id="17" name="Picture 119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519" y="4059"/>
              <a:ext cx="102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8" name="TitleBottomBarBW" hidden="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73913" y="6443663"/>
            <a:ext cx="1636712" cy="19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314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2640013" y="2133600"/>
            <a:ext cx="4935537" cy="984885"/>
          </a:xfrm>
          <a:prstGeom prst="rect">
            <a:avLst/>
          </a:prstGeom>
        </p:spPr>
        <p:txBody>
          <a:bodyPr/>
          <a:lstStyle>
            <a:lvl1pPr>
              <a:defRPr sz="3200" b="0" baseline="0"/>
            </a:lvl1pPr>
          </a:lstStyle>
          <a:p>
            <a:pPr lvl="0"/>
            <a:r>
              <a:rPr lang="en-US" altLang="zh-CN" noProof="0" smtClean="0"/>
              <a:t>Click to edit Master title style</a:t>
            </a:r>
            <a:endParaRPr lang="en-US" altLang="zh-CN" noProof="0" smtClean="0"/>
          </a:p>
        </p:txBody>
      </p:sp>
      <p:sp>
        <p:nvSpPr>
          <p:cNvPr id="13315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2640013" y="3867150"/>
            <a:ext cx="4935537" cy="215444"/>
          </a:xfrm>
          <a:prstGeom prst="rect">
            <a:avLst/>
          </a:prstGeom>
        </p:spPr>
        <p:txBody>
          <a:bodyPr>
            <a:spAutoFit/>
          </a:bodyPr>
          <a:lstStyle>
            <a:lvl1pPr>
              <a:defRPr sz="1400" baseline="0">
                <a:latin typeface="+mn-lt"/>
              </a:defRPr>
            </a:lvl1pPr>
          </a:lstStyle>
          <a:p>
            <a:pPr lvl="0"/>
            <a:r>
              <a:rPr lang="en-US" altLang="zh-CN" noProof="0" smtClean="0"/>
              <a:t>Click to edit Master subtitle style</a:t>
            </a:r>
            <a:endParaRPr lang="en-US" altLang="zh-CN" noProof="0" smtClean="0"/>
          </a:p>
        </p:txBody>
      </p:sp>
    </p:spTree>
    <p:extLst>
      <p:ext uri="{BB962C8B-B14F-4D97-AF65-F5344CB8AC3E}">
        <p14:creationId xmlns:p14="http://schemas.microsoft.com/office/powerpoint/2010/main" val="780319761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Slide Number"/>
          <p:cNvSpPr txBox="1"/>
          <p:nvPr userDrawn="1"/>
        </p:nvSpPr>
        <p:spPr>
          <a:xfrm>
            <a:off x="8545513" y="6434981"/>
            <a:ext cx="157094" cy="153888"/>
          </a:xfrm>
          <a:prstGeom prst="rect">
            <a:avLst/>
          </a:prstGeom>
        </p:spPr>
        <p:txBody>
          <a:bodyPr vert="horz" wrap="none" lIns="0" tIns="0" rIns="0" bIns="0" rtlCol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/>
            <a:fld id="{42C328C1-A84F-4A39-A664-DBA00541A8C6}" type="slidenum">
              <a:rPr lang="en-US" smtClean="0"/>
              <a:pPr lvl="0"/>
              <a:t>‹#›</a:t>
            </a:fld>
            <a:endParaRPr lang="en-US"/>
          </a:p>
        </p:txBody>
      </p:sp>
      <p:sp>
        <p:nvSpPr>
          <p:cNvPr id="5" name="SlideLogoSeparator"/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8419112" y="6403975"/>
            <a:ext cx="40076" cy="182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 defTabSz="895350"/>
            <a:r>
              <a:rPr lang="en-US" sz="1200" baseline="0" noProof="0">
                <a:latin typeface="+mn-lt"/>
                <a:ea typeface="+mn-ea"/>
              </a:rPr>
              <a:t>|</a:t>
            </a:r>
          </a:p>
        </p:txBody>
      </p:sp>
      <p:sp>
        <p:nvSpPr>
          <p:cNvPr id="4" name="2. Slide Title"/>
          <p:cNvSpPr>
            <a:spLocks noGrp="1" noChangeArrowheads="1"/>
          </p:cNvSpPr>
          <p:nvPr>
            <p:ph type="title"/>
          </p:nvPr>
        </p:nvSpPr>
        <p:spPr bwMode="auto">
          <a:xfrm>
            <a:off x="119063" y="230188"/>
            <a:ext cx="8618537" cy="292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tabLst>
                <a:tab pos="361950"/>
              </a:tabLst>
              <a:defRPr baseline="0"/>
            </a:lvl1pPr>
          </a:lstStyle>
          <a:p>
            <a:pPr lvl="0"/>
            <a:r>
              <a:rPr lang="en-US" altLang="zh-CN" noProof="0" smtClean="0"/>
              <a:t>Click to edit Master title style</a:t>
            </a:r>
            <a:endParaRPr lang="en-US" altLang="zh-CN" noProof="0" smtClean="0"/>
          </a:p>
        </p:txBody>
      </p:sp>
    </p:spTree>
    <p:extLst>
      <p:ext uri="{BB962C8B-B14F-4D97-AF65-F5344CB8AC3E}">
        <p14:creationId xmlns:p14="http://schemas.microsoft.com/office/powerpoint/2010/main" val="4229758473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Box 4"/>
          <p:cNvSpPr txBox="1"/>
          <p:nvPr userDrawn="1"/>
        </p:nvSpPr>
        <p:spPr>
          <a:xfrm>
            <a:off x="8545514" y="6435725"/>
            <a:ext cx="208756" cy="1524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6CF6B651-B012-4B70-8ED6-95737907C0EB}" type="slidenum">
              <a:rPr lang="en-US" sz="1000" smtClean="0">
                <a:solidFill>
                  <a:srgbClr val="000000"/>
                </a:solidFill>
              </a:rPr>
              <a:t>‹#›</a:t>
            </a:fld>
            <a:endParaRPr lang="en-US" sz="1000">
              <a:solidFill>
                <a:srgbClr val="000000"/>
              </a:solidFill>
            </a:endParaRPr>
          </a:p>
        </p:txBody>
      </p:sp>
      <p:sp>
        <p:nvSpPr>
          <p:cNvPr id="4" name="TextBox 3"/>
          <p:cNvSpPr txBox="1"/>
          <p:nvPr userDrawn="1"/>
        </p:nvSpPr>
        <p:spPr>
          <a:xfrm>
            <a:off x="8545514" y="6435725"/>
            <a:ext cx="208756" cy="1524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5ECBB652-4715-4A8A-B273-8334B93538D7}" type="slidenum">
              <a:rPr lang="en-US" sz="1000" smtClean="0">
                <a:solidFill>
                  <a:srgbClr val="000000"/>
                </a:solidFill>
              </a:rPr>
              <a:t>‹#›</a:t>
            </a:fld>
            <a:endParaRPr lang="en-US" sz="1000">
              <a:solidFill>
                <a:srgbClr val="000000"/>
              </a:solidFill>
            </a:endParaRPr>
          </a:p>
        </p:txBody>
      </p:sp>
      <p:sp>
        <p:nvSpPr>
          <p:cNvPr id="6" name="TextBox 5"/>
          <p:cNvSpPr txBox="1"/>
          <p:nvPr userDrawn="1"/>
        </p:nvSpPr>
        <p:spPr>
          <a:xfrm>
            <a:off x="8545514" y="6435725"/>
            <a:ext cx="208756" cy="1524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82D60CF5-66BA-4391-B693-EEBC68EF8A0E}" type="slidenum">
              <a:rPr lang="en-US" sz="1000" smtClean="0">
                <a:solidFill>
                  <a:srgbClr val="000000"/>
                </a:solidFill>
              </a:rPr>
              <a:t>‹#›</a:t>
            </a:fld>
            <a:endParaRPr lang="en-US" sz="1000">
              <a:solidFill>
                <a:srgbClr val="000000"/>
              </a:solidFill>
            </a:endParaRPr>
          </a:p>
        </p:txBody>
      </p:sp>
      <p:sp>
        <p:nvSpPr>
          <p:cNvPr id="7" name="TextBox 6"/>
          <p:cNvSpPr txBox="1"/>
          <p:nvPr userDrawn="1"/>
        </p:nvSpPr>
        <p:spPr>
          <a:xfrm>
            <a:off x="8545514" y="6435725"/>
            <a:ext cx="208756" cy="1524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78C9ACAD-E56F-460D-ADE7-E3A06DF99530}" type="slidenum">
              <a:rPr lang="en-US" sz="1000" smtClean="0">
                <a:solidFill>
                  <a:srgbClr val="000000"/>
                </a:solidFill>
              </a:rPr>
              <a:t>‹#›</a:t>
            </a:fld>
            <a:endParaRPr lang="en-US" sz="100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 userDrawn="1"/>
        </p:nvSpPr>
        <p:spPr>
          <a:xfrm>
            <a:off x="8545514" y="6435725"/>
            <a:ext cx="208756" cy="1524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98C1B4B5-B2EF-4E89-9D23-44D70008069B}" type="slidenum">
              <a:rPr lang="en-US" sz="1000" smtClean="0">
                <a:solidFill>
                  <a:srgbClr val="000000"/>
                </a:solidFill>
              </a:rPr>
              <a:t>‹#›</a:t>
            </a:fld>
            <a:endParaRPr lang="en-US" sz="100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 userDrawn="1"/>
        </p:nvSpPr>
        <p:spPr>
          <a:xfrm>
            <a:off x="8545514" y="6435725"/>
            <a:ext cx="208756" cy="152400"/>
          </a:xfrm>
          <a:prstGeom prst="rect">
            <a:avLst/>
          </a:prstGeom>
          <a:noFill/>
        </p:spPr>
        <p:txBody>
          <a:bodyPr vert="horz" wrap="none" lIns="0" tIns="0" rIns="0" bIns="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fld id="{BEA6D34D-6BEE-430D-82C8-931D12CDD50D}" type="slidenum">
              <a:rPr lang="en-US" sz="1000" b="0" i="0" baseline="0" smtClean="0"/>
              <a:pPr algn="l"/>
              <a:t>‹#›</a:t>
            </a:fld>
            <a:endParaRPr lang="en-US" sz="1000" b="0" i="0" baseline="0"/>
          </a:p>
        </p:txBody>
      </p:sp>
    </p:spTree>
    <p:extLst>
      <p:ext uri="{BB962C8B-B14F-4D97-AF65-F5344CB8AC3E}">
        <p14:creationId xmlns:p14="http://schemas.microsoft.com/office/powerpoint/2010/main" val="111897301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ags" Target="../tags/tag2.xml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4.emf" /><Relationship Id="rId6" Type="http://schemas.openxmlformats.org/officeDocument/2006/relationships/vmlDrawing" Target="../drawings/vmlDrawing2.vml" /><Relationship Id="rId7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slideLayout" Target="../slideLayouts/slideLayout15.xml" /><Relationship Id="rId3" Type="http://schemas.openxmlformats.org/officeDocument/2006/relationships/tags" Target="../tags/tag6.xml" /><Relationship Id="rId4" Type="http://schemas.openxmlformats.org/officeDocument/2006/relationships/oleObject" Target="../embeddings/oleObject9.bin" TargetMode="Internal" /><Relationship Id="rId5" Type="http://schemas.openxmlformats.org/officeDocument/2006/relationships/image" Target="../media/image4.emf" /><Relationship Id="rId6" Type="http://schemas.openxmlformats.org/officeDocument/2006/relationships/tags" Target="../tags/tag7.xml" /><Relationship Id="rId7" Type="http://schemas.openxmlformats.org/officeDocument/2006/relationships/vmlDrawing" Target="../drawings/vmlDrawing4.vml" /><Relationship Id="rId8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Layout" Target="../slideLayouts/slideLayout17.xml" /><Relationship Id="rId3" Type="http://schemas.openxmlformats.org/officeDocument/2006/relationships/slideLayout" Target="../slideLayouts/slideLayout18.xml" /><Relationship Id="rId4" Type="http://schemas.openxmlformats.org/officeDocument/2006/relationships/tags" Target="../tags/tag11.xml" /><Relationship Id="rId5" Type="http://schemas.openxmlformats.org/officeDocument/2006/relationships/oleObject" Target="../embeddings/oleObject1.bin" TargetMode="Internal" /><Relationship Id="rId6" Type="http://schemas.openxmlformats.org/officeDocument/2006/relationships/image" Target="../media/image4.emf" /><Relationship Id="rId7" Type="http://schemas.openxmlformats.org/officeDocument/2006/relationships/tags" Target="../tags/tag12.xml" /><Relationship Id="rId8" Type="http://schemas.openxmlformats.org/officeDocument/2006/relationships/vmlDrawing" Target="../drawings/vmlDrawing6.vml" /><Relationship Id="rId9" Type="http://schemas.openxmlformats.org/officeDocument/2006/relationships/theme" Target="../theme/theme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>
            <p:custDataLst>
              <p:tags r:id="rId3"/>
            </p:custDataLst>
            <p:extLst/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4" imgW="270" imgH="270" progId="TCLayout.ActiveDocument.1">
                  <p:embed/>
                </p:oleObj>
              </mc:Choice>
              <mc:Fallback>
                <p:oleObj name="think-cell Slide" r:id="rId4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3" name="doc id"/>
          <p:cNvSpPr>
            <a:spLocks noChangeArrowheads="1"/>
          </p:cNvSpPr>
          <p:nvPr/>
        </p:nvSpPr>
        <p:spPr bwMode="auto">
          <a:xfrm>
            <a:off x="8081963" y="36513"/>
            <a:ext cx="657225" cy="122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 defTabSz="895350"/>
            <a:endParaRPr lang="en-US" altLang="zh-CN" sz="80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4" name="Working Draft" hidden="1"/>
          <p:cNvSpPr txBox="1">
            <a:spLocks noChangeArrowheads="1"/>
          </p:cNvSpPr>
          <p:nvPr/>
        </p:nvSpPr>
        <p:spPr bwMode="auto">
          <a:xfrm rot="5400000">
            <a:off x="7927381" y="1940591"/>
            <a:ext cx="1928413" cy="92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600" smtClean="0">
                <a:solidFill>
                  <a:srgbClr val="000000"/>
                </a:solidFill>
                <a:latin typeface="Arial"/>
              </a:rPr>
              <a:t>Last Modified 6/16/2016 10:04 AM China Standard Time</a:t>
            </a:r>
            <a:endParaRPr lang="en-US" altLang="zh-CN" smtClean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5" name="Printed" hidden="1"/>
          <p:cNvSpPr txBox="1">
            <a:spLocks noChangeArrowheads="1"/>
          </p:cNvSpPr>
          <p:nvPr/>
        </p:nvSpPr>
        <p:spPr bwMode="auto">
          <a:xfrm rot="5400000">
            <a:off x="8056424" y="4114417"/>
            <a:ext cx="1670329" cy="92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600" smtClean="0">
                <a:solidFill>
                  <a:srgbClr val="000000"/>
                </a:solidFill>
                <a:latin typeface="Arial"/>
              </a:rPr>
              <a:t>Printed 6/6/2016 3:34 PM China Standard Time</a:t>
            </a:r>
            <a:endParaRPr lang="en-US" altLang="zh-CN" smtClean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6" name="Rectangle 28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52563" y="1951038"/>
            <a:ext cx="4302125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zh-CN" noProof="0" smtClean="0"/>
              <a:t>Text</a:t>
            </a:r>
            <a:endParaRPr lang="en-US" altLang="zh-CN" noProof="0"/>
          </a:p>
        </p:txBody>
      </p:sp>
      <p:sp>
        <p:nvSpPr>
          <p:cNvPr id="19" name="Title Placeholder 2"/>
          <p:cNvSpPr>
            <a:spLocks noGrp="1" noChangeArrowheads="1"/>
          </p:cNvSpPr>
          <p:nvPr>
            <p:ph type="title"/>
          </p:nvPr>
        </p:nvSpPr>
        <p:spPr bwMode="auto">
          <a:xfrm>
            <a:off x="119063" y="230188"/>
            <a:ext cx="8618537" cy="292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zh-CN" noProof="0" smtClean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557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6" r:id="rId2"/>
  </p:sldLayoutIdLst>
  <p:transition/>
  <p:timing/>
  <p:hf hdr="0" ftr="0" dt="0"/>
  <p:txStyles>
    <p:titleStyle>
      <a:lvl1pPr algn="l" defTabSz="895350" rtl="0" eaLnBrk="1" fontAlgn="base" hangingPunct="1">
        <a:spcBef>
          <a:spcPct val="0"/>
        </a:spcBef>
        <a:spcAft>
          <a:spcPct val="0"/>
        </a:spcAft>
        <a:tabLst>
          <a:tab pos="361950"/>
        </a:tabLst>
        <a:defRPr sz="1900" b="1">
          <a:solidFill>
            <a:schemeClr val="tx1"/>
          </a:solidFill>
          <a:latin typeface="+mj-lt"/>
          <a:ea typeface="+mj-ea"/>
          <a:cs typeface="+mj-cs"/>
        </a:defRPr>
      </a:lvl1pPr>
      <a:lvl2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2pPr>
      <a:lvl3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3pPr>
      <a:lvl4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4pPr>
      <a:lvl5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5pPr>
      <a:lvl6pPr marL="4572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6pPr>
      <a:lvl7pPr marL="9144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7pPr>
      <a:lvl8pPr marL="13716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8pPr>
      <a:lvl9pPr marL="18288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9pPr>
    </p:titleStyle>
    <p:bodyStyle>
      <a:lvl1pPr marL="0" indent="0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defRPr sz="1600" baseline="0">
          <a:solidFill>
            <a:schemeClr val="tx1"/>
          </a:solidFill>
          <a:latin typeface="+mn-lt"/>
          <a:ea typeface="+mn-ea"/>
          <a:cs typeface="+mn-cs"/>
        </a:defRPr>
      </a:lvl1pPr>
      <a:lvl2pPr marL="193675" indent="-192088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125000"/>
        <a:buFont typeface="Arial"/>
        <a:buChar char="▪"/>
        <a:defRPr sz="1600" baseline="0">
          <a:solidFill>
            <a:schemeClr val="tx1"/>
          </a:solidFill>
          <a:latin typeface="+mn-lt"/>
        </a:defRPr>
      </a:lvl2pPr>
      <a:lvl3pPr marL="457200" indent="-261938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120000"/>
        <a:buFont typeface="Arial"/>
        <a:buChar char="–"/>
        <a:defRPr sz="1600" baseline="0">
          <a:solidFill>
            <a:schemeClr val="tx1"/>
          </a:solidFill>
          <a:latin typeface="+mn-lt"/>
        </a:defRPr>
      </a:lvl3pPr>
      <a:lvl4pPr marL="614363" indent="-1555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120000"/>
        <a:buFont typeface="Arial"/>
        <a:buChar char="▫"/>
        <a:defRPr sz="1600" baseline="0">
          <a:solidFill>
            <a:schemeClr val="tx1"/>
          </a:solidFill>
          <a:latin typeface="+mn-lt"/>
        </a:defRPr>
      </a:lvl4pPr>
      <a:lvl5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5pPr>
      <a:lvl6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6pPr>
      <a:lvl7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7pPr>
      <a:lvl8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8pPr>
      <a:lvl9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3"/>
            </p:custDataLst>
            <p:extLst/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4" imgW="270" imgH="270" progId="TCLayout.ActiveDocument.1">
                  <p:embed/>
                </p:oleObj>
              </mc:Choice>
              <mc:Fallback>
                <p:oleObj name="think-cell Slide" r:id="rId4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6" name="SlideBottomBar"/>
          <p:cNvSpPr>
            <a:spLocks noChangeArrowheads="1"/>
          </p:cNvSpPr>
          <p:nvPr/>
        </p:nvSpPr>
        <p:spPr bwMode="auto">
          <a:xfrm>
            <a:off x="0" y="6300788"/>
            <a:ext cx="8961438" cy="422275"/>
          </a:xfrm>
          <a:prstGeom prst="rect">
            <a:avLst/>
          </a:prstGeom>
          <a:solidFill>
            <a:srgbClr val="C7DFF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altLang="zh-CN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3" name="doc id"/>
          <p:cNvSpPr>
            <a:spLocks noChangeArrowheads="1"/>
          </p:cNvSpPr>
          <p:nvPr/>
        </p:nvSpPr>
        <p:spPr bwMode="auto">
          <a:xfrm>
            <a:off x="8081963" y="36513"/>
            <a:ext cx="657225" cy="122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 defTabSz="895350"/>
            <a:endParaRPr lang="en-US" altLang="zh-CN" sz="80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4" name="Working Draft"/>
          <p:cNvSpPr txBox="1">
            <a:spLocks noChangeArrowheads="1"/>
          </p:cNvSpPr>
          <p:nvPr/>
        </p:nvSpPr>
        <p:spPr bwMode="auto">
          <a:xfrm rot="5400000">
            <a:off x="7927381" y="1940591"/>
            <a:ext cx="1928413" cy="92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600" smtClean="0">
                <a:solidFill>
                  <a:srgbClr val="000000"/>
                </a:solidFill>
                <a:latin typeface="Arial"/>
              </a:rPr>
              <a:t>Last Modified 6/16/2016 10:04 AM China Standard Time</a:t>
            </a:r>
            <a:endParaRPr lang="en-US" altLang="zh-CN" smtClean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5" name="Printed"/>
          <p:cNvSpPr txBox="1">
            <a:spLocks noChangeArrowheads="1"/>
          </p:cNvSpPr>
          <p:nvPr/>
        </p:nvSpPr>
        <p:spPr bwMode="auto">
          <a:xfrm rot="5400000">
            <a:off x="8034783" y="4114417"/>
            <a:ext cx="1713611" cy="92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600" smtClean="0">
                <a:solidFill>
                  <a:srgbClr val="000000"/>
                </a:solidFill>
                <a:latin typeface="Arial"/>
              </a:rPr>
              <a:t>Printed 2/18/2016 12:05 PM China Standard Time</a:t>
            </a:r>
            <a:endParaRPr lang="en-US" altLang="zh-CN" smtClean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Title Placeholder 2"/>
          <p:cNvSpPr>
            <a:spLocks noGrp="1" noChangeArrowheads="1"/>
          </p:cNvSpPr>
          <p:nvPr>
            <p:ph type="title"/>
          </p:nvPr>
        </p:nvSpPr>
        <p:spPr bwMode="auto">
          <a:xfrm>
            <a:off x="119063" y="230188"/>
            <a:ext cx="8618537" cy="292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zh-CN" noProof="0" smtClean="0"/>
              <a:t>Click to edit Master title style</a:t>
            </a:r>
            <a:endParaRPr lang="en-US" altLang="zh-CN" noProof="0" smtClean="0"/>
          </a:p>
        </p:txBody>
      </p:sp>
      <p:sp>
        <p:nvSpPr>
          <p:cNvPr id="10" name="SlideLogoText"/>
          <p:cNvSpPr>
            <a:spLocks noChangeArrowheads="1"/>
          </p:cNvSpPr>
          <p:nvPr userDrawn="1">
            <p:custDataLst>
              <p:tags r:id="rId6"/>
            </p:custDataLst>
          </p:nvPr>
        </p:nvSpPr>
        <p:spPr bwMode="auto">
          <a:xfrm>
            <a:off x="7088188" y="6435725"/>
            <a:ext cx="1244600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 defTabSz="895350"/>
            <a:r>
              <a:rPr lang="en-US" sz="1000">
                <a:solidFill>
                  <a:srgbClr val="000000"/>
                </a:solidFill>
                <a:latin typeface="Arial"/>
              </a:rPr>
              <a:t>McKinsey &amp; Company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2564" y="1951038"/>
            <a:ext cx="4302125" cy="1231106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/>
          <a:p>
            <a:pPr lvl="0"/>
            <a:r>
              <a:rPr lang="en-US" altLang="zh-CN" noProof="0" smtClean="0"/>
              <a:t>Click to edit Master text styles</a:t>
            </a:r>
          </a:p>
          <a:p>
            <a:pPr lvl="1"/>
            <a:r>
              <a:rPr lang="en-US" altLang="zh-CN" noProof="0" smtClean="0"/>
              <a:t>Second level</a:t>
            </a:r>
          </a:p>
          <a:p>
            <a:pPr lvl="2"/>
            <a:r>
              <a:rPr lang="en-US" altLang="zh-CN" noProof="0" smtClean="0"/>
              <a:t>Third level</a:t>
            </a:r>
          </a:p>
          <a:p>
            <a:pPr lvl="3"/>
            <a:r>
              <a:rPr lang="en-US" altLang="zh-CN" noProof="0" smtClean="0"/>
              <a:t>Fourth level</a:t>
            </a:r>
          </a:p>
          <a:p>
            <a:pPr lvl="4"/>
            <a:r>
              <a:rPr lang="en-US" altLang="zh-CN" noProof="0" smtClean="0"/>
              <a:t>Fifth level</a:t>
            </a:r>
            <a:endParaRPr lang="zh-CN" altLang="en-US" noProof="0"/>
          </a:p>
        </p:txBody>
      </p:sp>
      <p:sp>
        <p:nvSpPr>
          <p:cNvPr id="12" name="1. On-page tracker" hidden="1"/>
          <p:cNvSpPr>
            <a:spLocks noChangeArrowheads="1"/>
          </p:cNvSpPr>
          <p:nvPr userDrawn="1"/>
        </p:nvSpPr>
        <p:spPr bwMode="auto">
          <a:xfrm>
            <a:off x="119063" y="26988"/>
            <a:ext cx="859210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altLang="zh-CN" sz="1400" smtClean="0">
                <a:solidFill>
                  <a:srgbClr val="808080"/>
                </a:solidFill>
                <a:latin typeface="Arial"/>
              </a:rPr>
              <a:t>TRACKER</a:t>
            </a:r>
            <a:endParaRPr lang="en-US" altLang="zh-CN" sz="1400">
              <a:solidFill>
                <a:srgbClr val="808080"/>
              </a:solidFill>
              <a:latin typeface="Arial"/>
            </a:endParaRPr>
          </a:p>
        </p:txBody>
      </p:sp>
      <p:sp>
        <p:nvSpPr>
          <p:cNvPr id="13" name="3. Unit of measure" hidden="1"/>
          <p:cNvSpPr txBox="1">
            <a:spLocks noChangeArrowheads="1"/>
          </p:cNvSpPr>
          <p:nvPr userDrawn="1"/>
        </p:nvSpPr>
        <p:spPr bwMode="auto">
          <a:xfrm>
            <a:off x="119062" y="531813"/>
            <a:ext cx="8618537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476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8953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44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600" smtClean="0">
                <a:solidFill>
                  <a:srgbClr val="808080"/>
                </a:solidFill>
              </a:rPr>
              <a:t>Unit of measure</a:t>
            </a:r>
          </a:p>
        </p:txBody>
      </p:sp>
      <p:grpSp>
        <p:nvGrpSpPr>
          <p:cNvPr id="14" name="Slide Elements" hidden="1"/>
          <p:cNvGrpSpPr/>
          <p:nvPr userDrawn="1"/>
        </p:nvGrpSpPr>
        <p:grpSpPr>
          <a:xfrm>
            <a:off x="119063" y="6080137"/>
            <a:ext cx="8548687" cy="511176"/>
            <a:chOff x="75" y="3830"/>
            <a:chExt cx="5385" cy="322"/>
          </a:xfrm>
        </p:grpSpPr>
        <p:sp>
          <p:nvSpPr>
            <p:cNvPr id="15" name="4. Footnote"/>
            <p:cNvSpPr txBox="1">
              <a:spLocks noChangeArrowheads="1"/>
            </p:cNvSpPr>
            <p:nvPr/>
          </p:nvSpPr>
          <p:spPr bwMode="auto">
            <a:xfrm>
              <a:off x="75" y="3830"/>
              <a:ext cx="5385" cy="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defPPr>
                <a:defRPr lang="en-US"/>
              </a:defPPr>
              <a:lvl1pPr marL="104775" indent="-104775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1031875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217613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404938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792288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494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066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1638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210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1000" smtClean="0">
                  <a:solidFill>
                    <a:srgbClr val="000000"/>
                  </a:solidFill>
                </a:rPr>
                <a:t>1 </a:t>
              </a:r>
              <a:r>
                <a:rPr lang="zh-CN" altLang="en-US" sz="1000" smtClean="0">
                  <a:solidFill>
                    <a:srgbClr val="000000"/>
                  </a:solidFill>
                </a:rPr>
                <a:t>注</a:t>
              </a:r>
              <a:endParaRPr lang="en-US" altLang="zh-CN" sz="1000" smtClean="0">
                <a:solidFill>
                  <a:srgbClr val="000000"/>
                </a:solidFill>
              </a:endParaRPr>
            </a:p>
          </p:txBody>
        </p:sp>
        <p:sp>
          <p:nvSpPr>
            <p:cNvPr id="16" name="5. Source"/>
            <p:cNvSpPr>
              <a:spLocks noChangeArrowheads="1"/>
            </p:cNvSpPr>
            <p:nvPr/>
          </p:nvSpPr>
          <p:spPr bwMode="auto">
            <a:xfrm>
              <a:off x="75" y="4055"/>
              <a:ext cx="4323" cy="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633413" indent="-633413" defTabSz="895350">
                <a:tabLst>
                  <a:tab pos="628650"/>
                </a:tabLst>
              </a:pPr>
              <a:r>
                <a:rPr lang="zh-CN" altLang="en-US" sz="1000" smtClean="0">
                  <a:solidFill>
                    <a:srgbClr val="000000"/>
                  </a:solidFill>
                  <a:latin typeface="Arial"/>
                </a:rPr>
                <a:t>资料来源：来源</a:t>
              </a:r>
              <a:endParaRPr lang="en-US" altLang="zh-CN" sz="1000" smtClean="0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7" name="ACET" hidden="1"/>
          <p:cNvGrpSpPr/>
          <p:nvPr userDrawn="1"/>
        </p:nvGrpSpPr>
        <p:grpSpPr>
          <a:xfrm>
            <a:off x="1452563" y="1127125"/>
            <a:ext cx="4264025" cy="508000"/>
            <a:chOff x="915" y="710"/>
            <a:chExt cx="2686" cy="320"/>
          </a:xfrm>
        </p:grpSpPr>
        <p:cxnSp>
          <p:nvCxnSpPr>
            <p:cNvPr id="18" name="AutoShape 249"/>
            <p:cNvCxnSpPr>
              <a:cxnSpLocks noChangeShapeType="1"/>
              <a:stCxn id="20" idx="4"/>
              <a:endCxn id="20" idx="6"/>
            </p:cNvCxnSpPr>
            <p:nvPr/>
          </p:nvCxnSpPr>
          <p:spPr bwMode="auto">
            <a:xfrm>
              <a:off x="915" y="1030"/>
              <a:ext cx="2686" cy="0"/>
            </a:xfrm>
            <a:prstGeom prst="straightConnector1">
              <a:avLst/>
            </a:prstGeom>
            <a:noFill/>
            <a:ln w="9525">
              <a:solidFill>
                <a:srgbClr val="80808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0" name="AutoShape 250"/>
            <p:cNvSpPr>
              <a:spLocks noChangeArrowheads="1"/>
            </p:cNvSpPr>
            <p:nvPr/>
          </p:nvSpPr>
          <p:spPr bwMode="auto">
            <a:xfrm>
              <a:off x="915" y="710"/>
              <a:ext cx="2686" cy="320"/>
            </a:xfrm>
            <a:prstGeom prst="leftRightArrow">
              <a:avLst>
                <a:gd name="adj1" fmla="val 100000"/>
                <a:gd name="adj2" fmla="val 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18288" anchor="b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en-US" altLang="zh-CN" b="1" smtClean="0">
                  <a:solidFill>
                    <a:srgbClr val="000000"/>
                  </a:solidFill>
                </a:rPr>
                <a:t>Title</a:t>
              </a:r>
            </a:p>
            <a:p>
              <a:r>
                <a:rPr lang="en-US" altLang="zh-CN" smtClean="0">
                  <a:solidFill>
                    <a:srgbClr val="808080"/>
                  </a:solidFill>
                </a:rPr>
                <a:t>Unit of measure</a:t>
              </a:r>
              <a:endParaRPr lang="en-US" altLang="zh-CN">
                <a:solidFill>
                  <a:srgbClr val="80808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85092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78" r:id="rId2"/>
  </p:sldLayoutIdLst>
  <p:transition/>
  <p:timing/>
  <p:hf hdr="0" ftr="0" dt="0"/>
  <p:txStyles>
    <p:titleStyle>
      <a:lvl1pPr algn="l" defTabSz="895350" rtl="0" eaLnBrk="1" fontAlgn="base" hangingPunct="1">
        <a:spcBef>
          <a:spcPct val="0"/>
        </a:spcBef>
        <a:spcAft>
          <a:spcPct val="0"/>
        </a:spcAft>
        <a:tabLst>
          <a:tab pos="361950"/>
        </a:tabLst>
        <a:defRPr sz="1900" b="1">
          <a:solidFill>
            <a:schemeClr val="tx2"/>
          </a:solidFill>
          <a:latin typeface="+mj-lt"/>
          <a:ea typeface="+mj-ea"/>
          <a:cs typeface="+mj-cs"/>
        </a:defRPr>
      </a:lvl1pPr>
      <a:lvl2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2pPr>
      <a:lvl3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3pPr>
      <a:lvl4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4pPr>
      <a:lvl5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5pPr>
      <a:lvl6pPr marL="4572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6pPr>
      <a:lvl7pPr marL="9144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7pPr>
      <a:lvl8pPr marL="13716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8pPr>
      <a:lvl9pPr marL="18288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9pPr>
    </p:titleStyle>
    <p:bodyStyle>
      <a:lvl1pPr marL="0" indent="0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defRPr sz="1600" baseline="0">
          <a:solidFill>
            <a:schemeClr val="tx1"/>
          </a:solidFill>
          <a:latin typeface="+mn-lt"/>
          <a:ea typeface="+mn-ea"/>
          <a:cs typeface="+mn-cs"/>
        </a:defRPr>
      </a:lvl1pPr>
      <a:lvl2pPr marL="193675" indent="-192088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125000"/>
        <a:buFont typeface="Arial"/>
        <a:buChar char="▪"/>
        <a:defRPr sz="1600" baseline="0">
          <a:solidFill>
            <a:schemeClr val="tx1"/>
          </a:solidFill>
          <a:latin typeface="+mn-lt"/>
        </a:defRPr>
      </a:lvl2pPr>
      <a:lvl3pPr marL="457200" indent="-261938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120000"/>
        <a:buFont typeface="Arial"/>
        <a:buChar char="–"/>
        <a:defRPr sz="1600" baseline="0">
          <a:solidFill>
            <a:schemeClr val="tx1"/>
          </a:solidFill>
          <a:latin typeface="+mn-lt"/>
        </a:defRPr>
      </a:lvl3pPr>
      <a:lvl4pPr marL="614363" indent="-1555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120000"/>
        <a:buFont typeface="Arial"/>
        <a:buChar char="▫"/>
        <a:defRPr sz="1600" baseline="0">
          <a:solidFill>
            <a:schemeClr val="tx1"/>
          </a:solidFill>
          <a:latin typeface="+mn-lt"/>
        </a:defRPr>
      </a:lvl4pPr>
      <a:lvl5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5pPr>
      <a:lvl6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6pPr>
      <a:lvl7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7pPr>
      <a:lvl8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8pPr>
      <a:lvl9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4"/>
            </p:custDataLst>
            <p:extLst>
              <p:ext uri="{D42A27DB-BD31-4B8C-83A1-F6EECF244321}">
                <p14:modId xmlns:p14="http://schemas.microsoft.com/office/powerpoint/2010/main" val="436580623"/>
              </p:ext>
            </p:ext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think-cell Slide" r:id="rId5" imgW="270" imgH="270" progId="TCLayout.ActiveDocument.1">
                  <p:embed/>
                </p:oleObj>
              </mc:Choice>
              <mc:Fallback>
                <p:oleObj name="think-cell Slide" r:id="rId5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6" name="SlideBottomBar"/>
          <p:cNvSpPr>
            <a:spLocks noChangeArrowheads="1"/>
          </p:cNvSpPr>
          <p:nvPr/>
        </p:nvSpPr>
        <p:spPr bwMode="auto">
          <a:xfrm>
            <a:off x="0" y="6300788"/>
            <a:ext cx="8961438" cy="422275"/>
          </a:xfrm>
          <a:prstGeom prst="rect">
            <a:avLst/>
          </a:prstGeom>
          <a:solidFill>
            <a:srgbClr val="C7DFF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altLang="zh-CN" baseline="0" noProof="0">
              <a:latin typeface="+mn-lt"/>
              <a:ea typeface="+mn-ea"/>
            </a:endParaRPr>
          </a:p>
        </p:txBody>
      </p:sp>
      <p:sp>
        <p:nvSpPr>
          <p:cNvPr id="1033" name="doc id"/>
          <p:cNvSpPr>
            <a:spLocks noChangeArrowheads="1"/>
          </p:cNvSpPr>
          <p:nvPr/>
        </p:nvSpPr>
        <p:spPr bwMode="auto">
          <a:xfrm>
            <a:off x="8081963" y="36513"/>
            <a:ext cx="657225" cy="122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 defTabSz="895350"/>
            <a:endParaRPr lang="en-US" altLang="zh-CN" sz="800" baseline="0" noProof="0">
              <a:solidFill>
                <a:srgbClr val="000000"/>
              </a:solidFill>
              <a:latin typeface="+mn-lt"/>
              <a:ea typeface="+mn-ea"/>
            </a:endParaRPr>
          </a:p>
        </p:txBody>
      </p:sp>
      <p:sp>
        <p:nvSpPr>
          <p:cNvPr id="1034" name="Working Draft"/>
          <p:cNvSpPr txBox="1">
            <a:spLocks noChangeArrowheads="1"/>
          </p:cNvSpPr>
          <p:nvPr/>
        </p:nvSpPr>
        <p:spPr bwMode="auto">
          <a:xfrm rot="5400000">
            <a:off x="7927381" y="1940591"/>
            <a:ext cx="1928413" cy="92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600" baseline="0" noProof="0" smtClean="0">
                <a:latin typeface="+mn-lt"/>
                <a:ea typeface="+mn-ea"/>
              </a:rPr>
              <a:t>Last Modified 6/16/2016 10:04 AM China Standard Time</a:t>
            </a:r>
            <a:endParaRPr lang="en-US" altLang="zh-CN" baseline="0" noProof="0" smtClean="0">
              <a:latin typeface="+mn-lt"/>
              <a:ea typeface="+mn-ea"/>
            </a:endParaRPr>
          </a:p>
        </p:txBody>
      </p:sp>
      <p:sp>
        <p:nvSpPr>
          <p:cNvPr id="1035" name="Printed"/>
          <p:cNvSpPr txBox="1">
            <a:spLocks noChangeArrowheads="1"/>
          </p:cNvSpPr>
          <p:nvPr/>
        </p:nvSpPr>
        <p:spPr bwMode="auto">
          <a:xfrm rot="5400000">
            <a:off x="8056424" y="4114417"/>
            <a:ext cx="1670329" cy="92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600" baseline="0" noProof="0" smtClean="0">
                <a:latin typeface="+mn-lt"/>
                <a:ea typeface="+mn-ea"/>
              </a:rPr>
              <a:t>Printed 6/6/2016 3:34 PM China Standard Time</a:t>
            </a:r>
            <a:endParaRPr lang="en-US" altLang="zh-CN" baseline="0" noProof="0" smtClean="0">
              <a:latin typeface="+mn-lt"/>
              <a:ea typeface="+mn-ea"/>
            </a:endParaRPr>
          </a:p>
        </p:txBody>
      </p:sp>
      <p:sp>
        <p:nvSpPr>
          <p:cNvPr id="19" name="Title Placeholder 2"/>
          <p:cNvSpPr>
            <a:spLocks noGrp="1" noChangeArrowheads="1"/>
          </p:cNvSpPr>
          <p:nvPr>
            <p:ph type="title"/>
          </p:nvPr>
        </p:nvSpPr>
        <p:spPr bwMode="auto">
          <a:xfrm>
            <a:off x="119063" y="230188"/>
            <a:ext cx="8618537" cy="292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zh-CN" noProof="0" smtClean="0"/>
              <a:t>Click to edit Master title style</a:t>
            </a:r>
            <a:endParaRPr lang="en-US" altLang="zh-CN" noProof="0" smtClean="0"/>
          </a:p>
        </p:txBody>
      </p:sp>
      <p:sp>
        <p:nvSpPr>
          <p:cNvPr id="10" name="SlideLogoText"/>
          <p:cNvSpPr>
            <a:spLocks noChangeArrowheads="1"/>
          </p:cNvSpPr>
          <p:nvPr userDrawn="1">
            <p:custDataLst>
              <p:tags r:id="rId7"/>
            </p:custDataLst>
          </p:nvPr>
        </p:nvSpPr>
        <p:spPr bwMode="auto">
          <a:xfrm>
            <a:off x="7088188" y="6435725"/>
            <a:ext cx="1244600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 defTabSz="895350"/>
            <a:r>
              <a:rPr lang="en-US" sz="1000" baseline="0" noProof="0">
                <a:latin typeface="+mn-lt"/>
                <a:ea typeface="+mn-ea"/>
              </a:rPr>
              <a:t>McKinsey &amp; Company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2564" y="1951038"/>
            <a:ext cx="4302125" cy="1231106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/>
          <a:p>
            <a:pPr lvl="0"/>
            <a:r>
              <a:rPr lang="en-US" altLang="zh-CN" noProof="0" smtClean="0"/>
              <a:t>Click to edit Master text styles</a:t>
            </a:r>
          </a:p>
          <a:p>
            <a:pPr lvl="1"/>
            <a:r>
              <a:rPr lang="en-US" altLang="zh-CN" noProof="0" smtClean="0"/>
              <a:t>Second level</a:t>
            </a:r>
          </a:p>
          <a:p>
            <a:pPr lvl="2"/>
            <a:r>
              <a:rPr lang="en-US" altLang="zh-CN" noProof="0" smtClean="0"/>
              <a:t>Third level</a:t>
            </a:r>
          </a:p>
          <a:p>
            <a:pPr lvl="3"/>
            <a:r>
              <a:rPr lang="en-US" altLang="zh-CN" noProof="0" smtClean="0"/>
              <a:t>Fourth level</a:t>
            </a:r>
          </a:p>
          <a:p>
            <a:pPr lvl="4"/>
            <a:r>
              <a:rPr lang="en-US" altLang="zh-CN" noProof="0" smtClean="0"/>
              <a:t>Fifth level</a:t>
            </a:r>
            <a:endParaRPr lang="zh-CN" altLang="en-US" noProof="0"/>
          </a:p>
        </p:txBody>
      </p:sp>
      <p:sp>
        <p:nvSpPr>
          <p:cNvPr id="12" name="1. On-page tracker" hidden="1"/>
          <p:cNvSpPr>
            <a:spLocks noChangeArrowheads="1"/>
          </p:cNvSpPr>
          <p:nvPr userDrawn="1"/>
        </p:nvSpPr>
        <p:spPr bwMode="auto">
          <a:xfrm>
            <a:off x="119063" y="26988"/>
            <a:ext cx="859210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altLang="zh-CN" sz="1400" noProof="0" smtClean="0">
                <a:solidFill>
                  <a:srgbClr val="808080"/>
                </a:solidFill>
                <a:latin typeface="+mn-lt"/>
              </a:rPr>
              <a:t>TRACKER</a:t>
            </a:r>
            <a:endParaRPr lang="en-US" altLang="zh-CN" sz="1400" noProof="0">
              <a:solidFill>
                <a:srgbClr val="808080"/>
              </a:solidFill>
              <a:latin typeface="+mn-lt"/>
            </a:endParaRPr>
          </a:p>
        </p:txBody>
      </p:sp>
      <p:sp>
        <p:nvSpPr>
          <p:cNvPr id="13" name="3. Unit of measure" hidden="1"/>
          <p:cNvSpPr txBox="1">
            <a:spLocks noChangeArrowheads="1"/>
          </p:cNvSpPr>
          <p:nvPr userDrawn="1"/>
        </p:nvSpPr>
        <p:spPr bwMode="auto">
          <a:xfrm>
            <a:off x="119062" y="531813"/>
            <a:ext cx="8618537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476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8953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44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600" noProof="0" smtClean="0">
                <a:solidFill>
                  <a:srgbClr val="808080"/>
                </a:solidFill>
              </a:rPr>
              <a:t>Unit of measure</a:t>
            </a:r>
          </a:p>
        </p:txBody>
      </p:sp>
      <p:grpSp>
        <p:nvGrpSpPr>
          <p:cNvPr id="14" name="Slide Elements" hidden="1"/>
          <p:cNvGrpSpPr/>
          <p:nvPr userDrawn="1"/>
        </p:nvGrpSpPr>
        <p:grpSpPr>
          <a:xfrm>
            <a:off x="119063" y="6080137"/>
            <a:ext cx="8548687" cy="511176"/>
            <a:chOff x="75" y="3830"/>
            <a:chExt cx="5385" cy="322"/>
          </a:xfrm>
        </p:grpSpPr>
        <p:sp>
          <p:nvSpPr>
            <p:cNvPr id="15" name="4. Footnote"/>
            <p:cNvSpPr txBox="1">
              <a:spLocks noChangeArrowheads="1"/>
            </p:cNvSpPr>
            <p:nvPr/>
          </p:nvSpPr>
          <p:spPr bwMode="auto">
            <a:xfrm>
              <a:off x="75" y="3830"/>
              <a:ext cx="5385" cy="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defPPr>
                <a:defRPr lang="en-US"/>
              </a:defPPr>
              <a:lvl1pPr marL="104775" indent="-104775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1031875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217613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404938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792288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494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066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1638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210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1000" noProof="0" smtClean="0"/>
                <a:t>1 </a:t>
              </a:r>
              <a:r>
                <a:rPr lang="zh-CN" altLang="en-US" sz="1000" noProof="0" smtClean="0"/>
                <a:t>注</a:t>
              </a:r>
              <a:endParaRPr lang="en-US" altLang="zh-CN" sz="1000" noProof="0" smtClean="0"/>
            </a:p>
          </p:txBody>
        </p:sp>
        <p:sp>
          <p:nvSpPr>
            <p:cNvPr id="16" name="5. Source"/>
            <p:cNvSpPr>
              <a:spLocks noChangeArrowheads="1"/>
            </p:cNvSpPr>
            <p:nvPr/>
          </p:nvSpPr>
          <p:spPr bwMode="auto">
            <a:xfrm>
              <a:off x="75" y="4055"/>
              <a:ext cx="4323" cy="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633413" lvl="0" indent="-633413" defTabSz="895350">
                <a:tabLst>
                  <a:tab pos="628650"/>
                </a:tabLst>
              </a:pPr>
              <a:r>
                <a:rPr lang="zh-CN" altLang="en-US" sz="1000" smtClean="0">
                  <a:solidFill>
                    <a:srgbClr val="000000"/>
                  </a:solidFill>
                  <a:latin typeface="+mn-lt"/>
                </a:rPr>
                <a:t>资料来源：来源</a:t>
              </a:r>
              <a:endParaRPr lang="en-US" altLang="zh-CN" sz="1000" smtClean="0">
                <a:solidFill>
                  <a:srgbClr val="000000"/>
                </a:solidFill>
                <a:latin typeface="+mn-lt"/>
              </a:endParaRPr>
            </a:p>
          </p:txBody>
        </p:sp>
      </p:grpSp>
      <p:grpSp>
        <p:nvGrpSpPr>
          <p:cNvPr id="17" name="ACET" hidden="1"/>
          <p:cNvGrpSpPr/>
          <p:nvPr userDrawn="1"/>
        </p:nvGrpSpPr>
        <p:grpSpPr>
          <a:xfrm>
            <a:off x="1452563" y="1127125"/>
            <a:ext cx="4264025" cy="508000"/>
            <a:chOff x="915" y="710"/>
            <a:chExt cx="2686" cy="320"/>
          </a:xfrm>
        </p:grpSpPr>
        <p:cxnSp>
          <p:nvCxnSpPr>
            <p:cNvPr id="18" name="AutoShape 249"/>
            <p:cNvCxnSpPr>
              <a:cxnSpLocks noChangeShapeType="1"/>
              <a:stCxn id="20" idx="4"/>
              <a:endCxn id="20" idx="6"/>
            </p:cNvCxnSpPr>
            <p:nvPr/>
          </p:nvCxnSpPr>
          <p:spPr bwMode="auto">
            <a:xfrm>
              <a:off x="915" y="1030"/>
              <a:ext cx="2686" cy="0"/>
            </a:xfrm>
            <a:prstGeom prst="straightConnector1">
              <a:avLst/>
            </a:prstGeom>
            <a:noFill/>
            <a:ln w="9525">
              <a:solidFill>
                <a:srgbClr val="80808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0" name="AutoShape 250"/>
            <p:cNvSpPr>
              <a:spLocks noChangeArrowheads="1"/>
            </p:cNvSpPr>
            <p:nvPr/>
          </p:nvSpPr>
          <p:spPr bwMode="auto">
            <a:xfrm>
              <a:off x="915" y="710"/>
              <a:ext cx="2686" cy="320"/>
            </a:xfrm>
            <a:prstGeom prst="leftRightArrow">
              <a:avLst>
                <a:gd name="adj1" fmla="val 100000"/>
                <a:gd name="adj2" fmla="val 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18288" anchor="b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en-US" altLang="zh-CN" b="1" noProof="0" smtClean="0"/>
                <a:t>Title</a:t>
              </a:r>
            </a:p>
            <a:p>
              <a:r>
                <a:rPr lang="en-US" altLang="zh-CN" noProof="0" smtClean="0">
                  <a:solidFill>
                    <a:srgbClr val="808080"/>
                  </a:solidFill>
                </a:rPr>
                <a:t>Unit of measure</a:t>
              </a:r>
              <a:endParaRPr lang="en-US" altLang="zh-CN" noProof="0">
                <a:solidFill>
                  <a:srgbClr val="80808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</p:sldLayoutIdLst>
  <p:transition/>
  <p:timing/>
  <p:hf hdr="0" ftr="0" dt="0"/>
  <p:txStyles>
    <p:titleStyle>
      <a:lvl1pPr algn="l" defTabSz="895350" rtl="0" eaLnBrk="1" fontAlgn="base" hangingPunct="1">
        <a:spcBef>
          <a:spcPct val="0"/>
        </a:spcBef>
        <a:spcAft>
          <a:spcPct val="0"/>
        </a:spcAft>
        <a:tabLst>
          <a:tab pos="361950"/>
        </a:tabLst>
        <a:defRPr sz="1900" b="1">
          <a:solidFill>
            <a:schemeClr val="tx2"/>
          </a:solidFill>
          <a:latin typeface="+mj-lt"/>
          <a:ea typeface="+mj-ea"/>
          <a:cs typeface="+mj-cs"/>
        </a:defRPr>
      </a:lvl1pPr>
      <a:lvl2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2pPr>
      <a:lvl3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3pPr>
      <a:lvl4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4pPr>
      <a:lvl5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5pPr>
      <a:lvl6pPr marL="4572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6pPr>
      <a:lvl7pPr marL="9144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7pPr>
      <a:lvl8pPr marL="13716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8pPr>
      <a:lvl9pPr marL="18288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9pPr>
    </p:titleStyle>
    <p:bodyStyle>
      <a:lvl1pPr marL="0" indent="0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defRPr sz="1600" baseline="0">
          <a:solidFill>
            <a:schemeClr val="tx1"/>
          </a:solidFill>
          <a:latin typeface="+mn-lt"/>
          <a:ea typeface="+mn-ea"/>
          <a:cs typeface="+mn-cs"/>
        </a:defRPr>
      </a:lvl1pPr>
      <a:lvl2pPr marL="193675" indent="-192088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125000"/>
        <a:buFont typeface="Arial"/>
        <a:buChar char="▪"/>
        <a:defRPr sz="1600" baseline="0">
          <a:solidFill>
            <a:schemeClr val="tx1"/>
          </a:solidFill>
          <a:latin typeface="+mn-lt"/>
        </a:defRPr>
      </a:lvl2pPr>
      <a:lvl3pPr marL="457200" indent="-261938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120000"/>
        <a:buFont typeface="Arial"/>
        <a:buChar char="–"/>
        <a:defRPr sz="1600" baseline="0">
          <a:solidFill>
            <a:schemeClr val="tx1"/>
          </a:solidFill>
          <a:latin typeface="+mn-lt"/>
        </a:defRPr>
      </a:lvl3pPr>
      <a:lvl4pPr marL="614363" indent="-1555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120000"/>
        <a:buFont typeface="Arial"/>
        <a:buChar char="▫"/>
        <a:defRPr sz="1600" baseline="0">
          <a:solidFill>
            <a:schemeClr val="tx1"/>
          </a:solidFill>
          <a:latin typeface="+mn-lt"/>
        </a:defRPr>
      </a:lvl4pPr>
      <a:lvl5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5pPr>
      <a:lvl6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6pPr>
      <a:lvl7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7pPr>
      <a:lvl8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8pPr>
      <a:lvl9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0.jpeg" /><Relationship Id="rId11" Type="http://schemas.openxmlformats.org/officeDocument/2006/relationships/vmlDrawing" Target="../drawings/vmlDrawing7.v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.xml" /><Relationship Id="rId4" Type="http://schemas.openxmlformats.org/officeDocument/2006/relationships/oleObject" Target="../embeddings/oleObject11.bin" TargetMode="Internal" /><Relationship Id="rId5" Type="http://schemas.openxmlformats.org/officeDocument/2006/relationships/image" Target="../media/image1.emf" /><Relationship Id="rId6" Type="http://schemas.openxmlformats.org/officeDocument/2006/relationships/image" Target="../media/image6.jpeg" /><Relationship Id="rId7" Type="http://schemas.openxmlformats.org/officeDocument/2006/relationships/image" Target="../media/image7.jpeg" /><Relationship Id="rId8" Type="http://schemas.openxmlformats.org/officeDocument/2006/relationships/image" Target="../media/image8.jpeg" /><Relationship Id="rId9" Type="http://schemas.openxmlformats.org/officeDocument/2006/relationships/image" Target="../media/image9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7.jpeg" /><Relationship Id="rId11" Type="http://schemas.openxmlformats.org/officeDocument/2006/relationships/image" Target="../media/image18.jpeg" /><Relationship Id="rId12" Type="http://schemas.openxmlformats.org/officeDocument/2006/relationships/image" Target="../media/image19.jpeg" /><Relationship Id="rId13" Type="http://schemas.openxmlformats.org/officeDocument/2006/relationships/image" Target="../media/image20.jpeg" /><Relationship Id="rId14" Type="http://schemas.openxmlformats.org/officeDocument/2006/relationships/vmlDrawing" Target="../drawings/vmlDrawing8.vml" /><Relationship Id="rId2" Type="http://schemas.openxmlformats.org/officeDocument/2006/relationships/tags" Target="../tags/tag14.xml" /><Relationship Id="rId3" Type="http://schemas.openxmlformats.org/officeDocument/2006/relationships/oleObject" Target="../embeddings/oleObject12.bin" TargetMode="Internal" /><Relationship Id="rId4" Type="http://schemas.openxmlformats.org/officeDocument/2006/relationships/image" Target="../media/image11.emf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Relationship Id="rId7" Type="http://schemas.openxmlformats.org/officeDocument/2006/relationships/image" Target="../media/image14.jpeg" /><Relationship Id="rId8" Type="http://schemas.openxmlformats.org/officeDocument/2006/relationships/image" Target="../media/image15.jpeg" /><Relationship Id="rId9" Type="http://schemas.openxmlformats.org/officeDocument/2006/relationships/image" Target="../media/image16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.xml" /><Relationship Id="rId11" Type="http://schemas.openxmlformats.org/officeDocument/2006/relationships/image" Target="../media/image22.jpeg" /><Relationship Id="rId12" Type="http://schemas.openxmlformats.org/officeDocument/2006/relationships/vmlDrawing" Target="../drawings/vmlDrawing9.v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5.xml" /><Relationship Id="rId4" Type="http://schemas.openxmlformats.org/officeDocument/2006/relationships/oleObject" Target="../embeddings/oleObject13.bin" TargetMode="Internal" /><Relationship Id="rId5" Type="http://schemas.openxmlformats.org/officeDocument/2006/relationships/image" Target="../media/image21.emf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1.xml" /><Relationship Id="rId3" Type="http://schemas.openxmlformats.org/officeDocument/2006/relationships/oleObject" Target="../embeddings/oleObject14.bin" TargetMode="Internal" /><Relationship Id="rId4" Type="http://schemas.openxmlformats.org/officeDocument/2006/relationships/image" Target="../media/image23.emf" /><Relationship Id="rId5" Type="http://schemas.openxmlformats.org/officeDocument/2006/relationships/vmlDrawing" Target="../drawings/vmlDrawing10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.xml" /><Relationship Id="rId11" Type="http://schemas.openxmlformats.org/officeDocument/2006/relationships/tags" Target="../tags/tag27.xml" /><Relationship Id="rId12" Type="http://schemas.openxmlformats.org/officeDocument/2006/relationships/image" Target="../media/image22.jpeg" /><Relationship Id="rId13" Type="http://schemas.openxmlformats.org/officeDocument/2006/relationships/vmlDrawing" Target="../drawings/vmlDrawing11.v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2.xml" /><Relationship Id="rId4" Type="http://schemas.openxmlformats.org/officeDocument/2006/relationships/oleObject" Target="../embeddings/oleObject15.bin" TargetMode="Internal" /><Relationship Id="rId5" Type="http://schemas.openxmlformats.org/officeDocument/2006/relationships/image" Target="../media/image21.emf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" Target="slide3.xml" TargetMode="Internal" /><Relationship Id="rId9" Type="http://schemas.openxmlformats.org/officeDocument/2006/relationships/tags" Target="../tags/tag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31.xml" /><Relationship Id="rId3" Type="http://schemas.openxmlformats.org/officeDocument/2006/relationships/oleObject" Target="../embeddings/oleObject16.bin" TargetMode="Internal" /><Relationship Id="rId4" Type="http://schemas.openxmlformats.org/officeDocument/2006/relationships/image" Target="../media/image24.emf" /><Relationship Id="rId5" Type="http://schemas.openxmlformats.org/officeDocument/2006/relationships/image" Target="../media/image25.png" /><Relationship Id="rId6" Type="http://schemas.openxmlformats.org/officeDocument/2006/relationships/image" Target="../media/image26.png" /><Relationship Id="rId7" Type="http://schemas.openxmlformats.org/officeDocument/2006/relationships/image" Target="../media/image27.jpeg" /><Relationship Id="rId8" Type="http://schemas.openxmlformats.org/officeDocument/2006/relationships/image" Target="../media/image28.png" /><Relationship Id="rId9" Type="http://schemas.openxmlformats.org/officeDocument/2006/relationships/vmlDrawing" Target="../drawings/vmlDrawing12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32.xml" /><Relationship Id="rId3" Type="http://schemas.openxmlformats.org/officeDocument/2006/relationships/oleObject" Target="../embeddings/oleObject17.bin" TargetMode="Internal" /><Relationship Id="rId4" Type="http://schemas.openxmlformats.org/officeDocument/2006/relationships/image" Target="../media/image23.emf" /><Relationship Id="rId5" Type="http://schemas.openxmlformats.org/officeDocument/2006/relationships/vmlDrawing" Target="../drawings/vmlDrawing13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33.xml" /><Relationship Id="rId3" Type="http://schemas.openxmlformats.org/officeDocument/2006/relationships/oleObject" Target="../embeddings/oleObject18.bin" TargetMode="Internal" /><Relationship Id="rId4" Type="http://schemas.openxmlformats.org/officeDocument/2006/relationships/image" Target="../media/image24.emf" /><Relationship Id="rId5" Type="http://schemas.openxmlformats.org/officeDocument/2006/relationships/vmlDrawing" Target="../drawings/vmlDrawing14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34.xml" /><Relationship Id="rId3" Type="http://schemas.openxmlformats.org/officeDocument/2006/relationships/oleObject" Target="../embeddings/oleObject19.bin" TargetMode="Internal" /><Relationship Id="rId4" Type="http://schemas.openxmlformats.org/officeDocument/2006/relationships/image" Target="../media/image29.emf" /><Relationship Id="rId5" Type="http://schemas.openxmlformats.org/officeDocument/2006/relationships/vmlDrawing" Target="../drawings/vmlDrawing15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35.xml" /><Relationship Id="rId3" Type="http://schemas.openxmlformats.org/officeDocument/2006/relationships/oleObject" Target="../embeddings/oleObject20.bin" TargetMode="Internal" /><Relationship Id="rId4" Type="http://schemas.openxmlformats.org/officeDocument/2006/relationships/image" Target="../media/image30.emf" /><Relationship Id="rId5" Type="http://schemas.openxmlformats.org/officeDocument/2006/relationships/vmlDrawing" Target="../drawings/vmlDrawing16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slide" Target="slide5.xml" TargetMode="Interna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image" Target="../media/image22.jpeg" /><Relationship Id="rId14" Type="http://schemas.openxmlformats.org/officeDocument/2006/relationships/vmlDrawing" Target="../drawings/vmlDrawing17.v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36.xml" /><Relationship Id="rId4" Type="http://schemas.openxmlformats.org/officeDocument/2006/relationships/oleObject" Target="../embeddings/oleObject21.bin" TargetMode="Internal" /><Relationship Id="rId5" Type="http://schemas.openxmlformats.org/officeDocument/2006/relationships/image" Target="../media/image21.emf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slide" Target="slide3.xml" TargetMode="Internal" /><Relationship Id="rId9" Type="http://schemas.openxmlformats.org/officeDocument/2006/relationships/tags" Target="../tags/tag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50.xml" /><Relationship Id="rId11" Type="http://schemas.openxmlformats.org/officeDocument/2006/relationships/tags" Target="../tags/tag51.xml" /><Relationship Id="rId12" Type="http://schemas.openxmlformats.org/officeDocument/2006/relationships/tags" Target="../tags/tag52.xml" /><Relationship Id="rId13" Type="http://schemas.openxmlformats.org/officeDocument/2006/relationships/tags" Target="../tags/tag53.xml" /><Relationship Id="rId14" Type="http://schemas.openxmlformats.org/officeDocument/2006/relationships/tags" Target="../tags/tag54.xml" /><Relationship Id="rId15" Type="http://schemas.openxmlformats.org/officeDocument/2006/relationships/tags" Target="../tags/tag55.xml" /><Relationship Id="rId16" Type="http://schemas.openxmlformats.org/officeDocument/2006/relationships/tags" Target="../tags/tag56.xml" /><Relationship Id="rId17" Type="http://schemas.openxmlformats.org/officeDocument/2006/relationships/tags" Target="../tags/tag57.xml" /><Relationship Id="rId18" Type="http://schemas.openxmlformats.org/officeDocument/2006/relationships/tags" Target="../tags/tag58.xml" /><Relationship Id="rId19" Type="http://schemas.openxmlformats.org/officeDocument/2006/relationships/tags" Target="../tags/tag59.xml" /><Relationship Id="rId2" Type="http://schemas.openxmlformats.org/officeDocument/2006/relationships/tags" Target="../tags/tag42.xml" /><Relationship Id="rId20" Type="http://schemas.openxmlformats.org/officeDocument/2006/relationships/tags" Target="../tags/tag60.xml" /><Relationship Id="rId21" Type="http://schemas.openxmlformats.org/officeDocument/2006/relationships/tags" Target="../tags/tag61.xml" /><Relationship Id="rId22" Type="http://schemas.openxmlformats.org/officeDocument/2006/relationships/tags" Target="../tags/tag62.xml" /><Relationship Id="rId23" Type="http://schemas.openxmlformats.org/officeDocument/2006/relationships/tags" Target="../tags/tag63.xml" /><Relationship Id="rId24" Type="http://schemas.openxmlformats.org/officeDocument/2006/relationships/tags" Target="../tags/tag64.xml" /><Relationship Id="rId25" Type="http://schemas.openxmlformats.org/officeDocument/2006/relationships/tags" Target="../tags/tag65.xml" /><Relationship Id="rId26" Type="http://schemas.openxmlformats.org/officeDocument/2006/relationships/tags" Target="../tags/tag66.xml" /><Relationship Id="rId27" Type="http://schemas.openxmlformats.org/officeDocument/2006/relationships/tags" Target="../tags/tag67.xml" /><Relationship Id="rId28" Type="http://schemas.openxmlformats.org/officeDocument/2006/relationships/tags" Target="../tags/tag68.xml" /><Relationship Id="rId29" Type="http://schemas.openxmlformats.org/officeDocument/2006/relationships/tags" Target="../tags/tag69.xml" /><Relationship Id="rId3" Type="http://schemas.openxmlformats.org/officeDocument/2006/relationships/tags" Target="../tags/tag43.xml" /><Relationship Id="rId30" Type="http://schemas.openxmlformats.org/officeDocument/2006/relationships/tags" Target="../tags/tag70.xml" /><Relationship Id="rId31" Type="http://schemas.openxmlformats.org/officeDocument/2006/relationships/tags" Target="../tags/tag71.xml" /><Relationship Id="rId32" Type="http://schemas.openxmlformats.org/officeDocument/2006/relationships/tags" Target="../tags/tag72.xml" /><Relationship Id="rId33" Type="http://schemas.openxmlformats.org/officeDocument/2006/relationships/tags" Target="../tags/tag73.xml" /><Relationship Id="rId34" Type="http://schemas.openxmlformats.org/officeDocument/2006/relationships/tags" Target="../tags/tag74.xml" /><Relationship Id="rId35" Type="http://schemas.openxmlformats.org/officeDocument/2006/relationships/tags" Target="../tags/tag75.xml" /><Relationship Id="rId36" Type="http://schemas.openxmlformats.org/officeDocument/2006/relationships/tags" Target="../tags/tag76.xml" /><Relationship Id="rId37" Type="http://schemas.openxmlformats.org/officeDocument/2006/relationships/tags" Target="../tags/tag77.xml" /><Relationship Id="rId38" Type="http://schemas.openxmlformats.org/officeDocument/2006/relationships/tags" Target="../tags/tag78.xml" /><Relationship Id="rId39" Type="http://schemas.openxmlformats.org/officeDocument/2006/relationships/tags" Target="../tags/tag79.xml" /><Relationship Id="rId4" Type="http://schemas.openxmlformats.org/officeDocument/2006/relationships/tags" Target="../tags/tag44.xml" /><Relationship Id="rId40" Type="http://schemas.openxmlformats.org/officeDocument/2006/relationships/tags" Target="../tags/tag80.xml" /><Relationship Id="rId41" Type="http://schemas.openxmlformats.org/officeDocument/2006/relationships/tags" Target="../tags/tag81.xml" /><Relationship Id="rId42" Type="http://schemas.openxmlformats.org/officeDocument/2006/relationships/tags" Target="../tags/tag82.xml" /><Relationship Id="rId43" Type="http://schemas.openxmlformats.org/officeDocument/2006/relationships/tags" Target="../tags/tag83.xml" /><Relationship Id="rId44" Type="http://schemas.openxmlformats.org/officeDocument/2006/relationships/tags" Target="../tags/tag84.xml" /><Relationship Id="rId45" Type="http://schemas.openxmlformats.org/officeDocument/2006/relationships/tags" Target="../tags/tag85.xml" /><Relationship Id="rId46" Type="http://schemas.openxmlformats.org/officeDocument/2006/relationships/tags" Target="../tags/tag86.xml" /><Relationship Id="rId47" Type="http://schemas.openxmlformats.org/officeDocument/2006/relationships/tags" Target="../tags/tag87.xml" /><Relationship Id="rId48" Type="http://schemas.openxmlformats.org/officeDocument/2006/relationships/tags" Target="../tags/tag88.xml" /><Relationship Id="rId49" Type="http://schemas.openxmlformats.org/officeDocument/2006/relationships/tags" Target="../tags/tag89.xml" /><Relationship Id="rId5" Type="http://schemas.openxmlformats.org/officeDocument/2006/relationships/tags" Target="../tags/tag45.xml" /><Relationship Id="rId50" Type="http://schemas.openxmlformats.org/officeDocument/2006/relationships/tags" Target="../tags/tag90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91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25" Type="http://schemas.openxmlformats.org/officeDocument/2006/relationships/tags" Target="../tags/tag112.xml" /><Relationship Id="rId26" Type="http://schemas.openxmlformats.org/officeDocument/2006/relationships/tags" Target="../tags/tag113.xml" /><Relationship Id="rId27" Type="http://schemas.openxmlformats.org/officeDocument/2006/relationships/tags" Target="../tags/tag114.xml" /><Relationship Id="rId28" Type="http://schemas.openxmlformats.org/officeDocument/2006/relationships/tags" Target="../tags/tag115.xml" /><Relationship Id="rId29" Type="http://schemas.openxmlformats.org/officeDocument/2006/relationships/tags" Target="../tags/tag116.xml" /><Relationship Id="rId3" Type="http://schemas.openxmlformats.org/officeDocument/2006/relationships/oleObject" Target="../embeddings/oleObject22.bin" TargetMode="Internal" /><Relationship Id="rId30" Type="http://schemas.openxmlformats.org/officeDocument/2006/relationships/tags" Target="../tags/tag117.xml" /><Relationship Id="rId31" Type="http://schemas.openxmlformats.org/officeDocument/2006/relationships/tags" Target="../tags/tag118.xml" /><Relationship Id="rId32" Type="http://schemas.openxmlformats.org/officeDocument/2006/relationships/tags" Target="../tags/tag119.xml" /><Relationship Id="rId33" Type="http://schemas.openxmlformats.org/officeDocument/2006/relationships/tags" Target="../tags/tag120.xml" /><Relationship Id="rId34" Type="http://schemas.openxmlformats.org/officeDocument/2006/relationships/tags" Target="../tags/tag121.xml" /><Relationship Id="rId35" Type="http://schemas.openxmlformats.org/officeDocument/2006/relationships/tags" Target="../tags/tag122.xml" /><Relationship Id="rId36" Type="http://schemas.openxmlformats.org/officeDocument/2006/relationships/tags" Target="../tags/tag123.xml" /><Relationship Id="rId37" Type="http://schemas.openxmlformats.org/officeDocument/2006/relationships/tags" Target="../tags/tag124.xml" /><Relationship Id="rId38" Type="http://schemas.openxmlformats.org/officeDocument/2006/relationships/tags" Target="../tags/tag125.xml" /><Relationship Id="rId39" Type="http://schemas.openxmlformats.org/officeDocument/2006/relationships/tags" Target="../tags/tag126.xml" /><Relationship Id="rId4" Type="http://schemas.openxmlformats.org/officeDocument/2006/relationships/image" Target="../media/image24.emf" /><Relationship Id="rId40" Type="http://schemas.openxmlformats.org/officeDocument/2006/relationships/tags" Target="../tags/tag127.xml" /><Relationship Id="rId41" Type="http://schemas.openxmlformats.org/officeDocument/2006/relationships/tags" Target="../tags/tag128.xml" /><Relationship Id="rId42" Type="http://schemas.openxmlformats.org/officeDocument/2006/relationships/tags" Target="../tags/tag129.xml" /><Relationship Id="rId43" Type="http://schemas.openxmlformats.org/officeDocument/2006/relationships/tags" Target="../tags/tag130.xml" /><Relationship Id="rId44" Type="http://schemas.openxmlformats.org/officeDocument/2006/relationships/tags" Target="../tags/tag131.xml" /><Relationship Id="rId45" Type="http://schemas.openxmlformats.org/officeDocument/2006/relationships/tags" Target="../tags/tag132.xml" /><Relationship Id="rId46" Type="http://schemas.openxmlformats.org/officeDocument/2006/relationships/tags" Target="../tags/tag133.xml" /><Relationship Id="rId47" Type="http://schemas.openxmlformats.org/officeDocument/2006/relationships/tags" Target="../tags/tag134.xml" /><Relationship Id="rId48" Type="http://schemas.openxmlformats.org/officeDocument/2006/relationships/tags" Target="../tags/tag135.xml" /><Relationship Id="rId49" Type="http://schemas.openxmlformats.org/officeDocument/2006/relationships/vmlDrawing" Target="../drawings/vmlDrawing18.v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36.xml" /><Relationship Id="rId3" Type="http://schemas.openxmlformats.org/officeDocument/2006/relationships/oleObject" Target="../embeddings/oleObject23.bin" TargetMode="Internal" /><Relationship Id="rId4" Type="http://schemas.openxmlformats.org/officeDocument/2006/relationships/image" Target="../media/image31.emf" /><Relationship Id="rId5" Type="http://schemas.openxmlformats.org/officeDocument/2006/relationships/tags" Target="../tags/tag137.xml" /><Relationship Id="rId6" Type="http://schemas.openxmlformats.org/officeDocument/2006/relationships/vmlDrawing" Target="../drawings/vmlDrawing19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120651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443" name="Object 16442" hidden="1"/>
          <p:cNvGraphicFramePr>
            <a:graphicFrameLocks noChangeAspect="1"/>
          </p:cNvGraphicFramePr>
          <p:nvPr>
            <p:custDataLst>
              <p:tags r:id="rId3"/>
            </p:custDataLst>
            <p:extLst/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think-cell Slide" r:id="rId4" imgW="270" imgH="270" progId="TCLayout.ActiveDocument.1">
                  <p:embed/>
                </p:oleObj>
              </mc:Choice>
              <mc:Fallback>
                <p:oleObj name="think-cell Slide" r:id="rId4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" name="Rectangle 28"/>
          <p:cNvSpPr/>
          <p:nvPr/>
        </p:nvSpPr>
        <p:spPr>
          <a:xfrm flipH="1" flipV="1">
            <a:off x="0" y="-1"/>
            <a:ext cx="8961438" cy="4408487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63000"/>
                </a:schemeClr>
              </a:gs>
              <a:gs pos="80000">
                <a:schemeClr val="bg2">
                  <a:alpha val="1000"/>
                </a:schemeClr>
              </a:gs>
              <a:gs pos="100000">
                <a:schemeClr val="bg1">
                  <a:lumMod val="95000"/>
                  <a:alpha val="0"/>
                </a:schemeClr>
              </a:gs>
            </a:gsLst>
            <a:lin ang="13500000" scaled="1"/>
          </a:gra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 smtClean="0">
              <a:solidFill>
                <a:srgbClr val="000000"/>
              </a:solidFill>
            </a:endParaRPr>
          </a:p>
        </p:txBody>
      </p:sp>
      <p:sp>
        <p:nvSpPr>
          <p:cNvPr id="9" name="Rectangle 37"/>
          <p:cNvSpPr>
            <a:spLocks noChangeArrowheads="1"/>
          </p:cNvSpPr>
          <p:nvPr/>
        </p:nvSpPr>
        <p:spPr bwMode="auto">
          <a:xfrm>
            <a:off x="0" y="0"/>
            <a:ext cx="8958263" cy="6721475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McK Date"/>
          <p:cNvSpPr txBox="1">
            <a:spLocks noChangeArrowheads="1"/>
          </p:cNvSpPr>
          <p:nvPr/>
        </p:nvSpPr>
        <p:spPr bwMode="auto">
          <a:xfrm>
            <a:off x="265112" y="3516170"/>
            <a:ext cx="614607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altLang="zh-CN" sz="1800" smtClean="0">
                <a:solidFill>
                  <a:srgbClr val="000000"/>
                </a:solidFill>
              </a:rPr>
              <a:t>2016</a:t>
            </a:r>
            <a:r>
              <a:rPr lang="zh-CN" altLang="en-US" sz="1800" smtClean="0">
                <a:solidFill>
                  <a:srgbClr val="000000"/>
                </a:solidFill>
              </a:rPr>
              <a:t>年</a:t>
            </a:r>
            <a:r>
              <a:rPr lang="en-US" altLang="zh-CN" sz="1800">
                <a:solidFill>
                  <a:srgbClr val="000000"/>
                </a:solidFill>
              </a:rPr>
              <a:t>6</a:t>
            </a:r>
            <a:r>
              <a:rPr lang="zh-CN" altLang="en-US" sz="1800" smtClean="0">
                <a:solidFill>
                  <a:srgbClr val="000000"/>
                </a:solidFill>
              </a:rPr>
              <a:t>月</a:t>
            </a:r>
            <a:endParaRPr lang="zh-CN" altLang="en-US" sz="1800">
              <a:solidFill>
                <a:srgbClr val="000000"/>
              </a:solidFill>
            </a:endParaRPr>
          </a:p>
        </p:txBody>
      </p:sp>
      <p:sp>
        <p:nvSpPr>
          <p:cNvPr id="3074" name="Rectangle 54"/>
          <p:cNvSpPr>
            <a:spLocks noGrp="1" noChangeArrowheads="1"/>
          </p:cNvSpPr>
          <p:nvPr>
            <p:ph type="ctrTitle"/>
          </p:nvPr>
        </p:nvSpPr>
        <p:spPr>
          <a:xfrm>
            <a:off x="265112" y="2023326"/>
            <a:ext cx="6146078" cy="984885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zh-CN" altLang="en-US" b="1"/>
              <a:t>战略引领、管理提升，</a:t>
            </a:r>
            <a:br>
              <a:rPr lang="zh-CN" altLang="en-US" b="1"/>
            </a:br>
            <a:r>
              <a:rPr lang="zh-CN" altLang="en-US" b="1"/>
              <a:t>稳步迈向千亿级房企行列</a:t>
            </a:r>
          </a:p>
        </p:txBody>
      </p:sp>
      <p:sp>
        <p:nvSpPr>
          <p:cNvPr id="12" name="McK Disclaimer"/>
          <p:cNvSpPr>
            <a:spLocks noChangeArrowheads="1"/>
          </p:cNvSpPr>
          <p:nvPr/>
        </p:nvSpPr>
        <p:spPr bwMode="auto">
          <a:xfrm>
            <a:off x="265112" y="4012373"/>
            <a:ext cx="6377372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 anchor="b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defTabSz="804863" eaLnBrk="0" hangingPunct="0"/>
            <a:r>
              <a:rPr lang="zh-CN" altLang="en-US" sz="800">
                <a:solidFill>
                  <a:srgbClr val="000000"/>
                </a:solidFill>
                <a:latin typeface="Arial"/>
              </a:rPr>
              <a:t>机密和专有</a:t>
            </a:r>
          </a:p>
          <a:p>
            <a:pPr defTabSz="804863" eaLnBrk="0" hangingPunct="0"/>
            <a:r>
              <a:rPr lang="zh-CN" altLang="en-US" sz="800">
                <a:solidFill>
                  <a:srgbClr val="000000"/>
                </a:solidFill>
                <a:latin typeface="Arial"/>
              </a:rPr>
              <a:t>未经麦肯锡许可，任何对此资料的使用严格禁止</a:t>
            </a:r>
          </a:p>
        </p:txBody>
      </p:sp>
      <p:sp>
        <p:nvSpPr>
          <p:cNvPr id="13" name="McK Date"/>
          <p:cNvSpPr txBox="1">
            <a:spLocks noChangeArrowheads="1"/>
          </p:cNvSpPr>
          <p:nvPr/>
        </p:nvSpPr>
        <p:spPr bwMode="auto">
          <a:xfrm>
            <a:off x="265112" y="3239945"/>
            <a:ext cx="614607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800" b="1" smtClean="0">
                <a:solidFill>
                  <a:srgbClr val="000000"/>
                </a:solidFill>
              </a:rPr>
              <a:t>第三阶段报告 </a:t>
            </a:r>
            <a:r>
              <a:rPr lang="en-US" altLang="zh-CN" sz="1800" b="1" smtClean="0">
                <a:solidFill>
                  <a:srgbClr val="000000"/>
                </a:solidFill>
              </a:rPr>
              <a:t>– </a:t>
            </a:r>
            <a:r>
              <a:rPr lang="zh-CN" altLang="en-US" sz="1800" b="1" smtClean="0">
                <a:solidFill>
                  <a:srgbClr val="000000"/>
                </a:solidFill>
              </a:rPr>
              <a:t>组织和实施</a:t>
            </a:r>
            <a:endParaRPr lang="zh-CN" altLang="en-US" sz="1800" b="1">
              <a:solidFill>
                <a:srgbClr val="00000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0" y="4419600"/>
            <a:ext cx="8961438" cy="2076450"/>
          </a:xfrm>
          <a:prstGeom prst="rect">
            <a:avLst/>
          </a:prstGeom>
          <a:solidFill>
            <a:srgbClr val="002060">
              <a:alpha val="63000"/>
            </a:srgbClr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 smtClean="0">
              <a:solidFill>
                <a:srgbClr val="000000"/>
              </a:solidFill>
            </a:endParaRPr>
          </a:p>
        </p:txBody>
      </p:sp>
      <p:pic>
        <p:nvPicPr>
          <p:cNvPr id="20" name="Picture 65" descr="http://www.xinchengkonggu.com/uploads/680X4202015072341143.jpg"/>
          <p:cNvPicPr>
            <a:picLocks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38" r="14927"/>
          <a:stretch>
            <a:fillRect/>
          </a:stretch>
        </p:blipFill>
        <p:spPr bwMode="auto">
          <a:xfrm>
            <a:off x="113508" y="4527710"/>
            <a:ext cx="2100262" cy="1860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1" descr="新城吾悦广场"/>
          <p:cNvPicPr>
            <a:picLocks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4" r="45095"/>
          <a:stretch>
            <a:fillRect/>
          </a:stretch>
        </p:blipFill>
        <p:spPr bwMode="auto">
          <a:xfrm>
            <a:off x="4537870" y="4527707"/>
            <a:ext cx="2100262" cy="1860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3" descr="http://www.xinchengkonggu.com/uploads/680X4202015012724611.jpg"/>
          <p:cNvPicPr>
            <a:picLocks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04" r="7394"/>
          <a:stretch>
            <a:fillRect/>
          </a:stretch>
        </p:blipFill>
        <p:spPr bwMode="auto">
          <a:xfrm>
            <a:off x="6747668" y="4527707"/>
            <a:ext cx="2100262" cy="1860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2" descr="新城吾悦广场"/>
          <p:cNvPicPr>
            <a:picLocks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649" r="1186"/>
          <a:stretch>
            <a:fillRect/>
          </a:stretch>
        </p:blipFill>
        <p:spPr bwMode="auto">
          <a:xfrm>
            <a:off x="2324098" y="4527707"/>
            <a:ext cx="2100262" cy="1860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505" y="174702"/>
            <a:ext cx="1905191" cy="939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291676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" name="Object 11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 bwMode="gray">
          <a:xfrm>
            <a:off x="119063" y="230188"/>
            <a:ext cx="8618537" cy="292388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zh-CN" altLang="en-US" smtClean="0">
                <a:solidFill>
                  <a:srgbClr val="002060"/>
                </a:solidFill>
              </a:rPr>
              <a:t>本报告重点是根据新城战略明确关键的组织调整要求，以及近期战略落地路径</a:t>
            </a:r>
            <a:endParaRPr lang="pt-BR">
              <a:solidFill>
                <a:srgbClr val="002060"/>
              </a:solidFill>
            </a:endParaRPr>
          </a:p>
        </p:txBody>
      </p:sp>
      <p:sp>
        <p:nvSpPr>
          <p:cNvPr id="3" name="Right Arrow 2"/>
          <p:cNvSpPr/>
          <p:nvPr/>
        </p:nvSpPr>
        <p:spPr bwMode="gray">
          <a:xfrm>
            <a:off x="234565" y="1028710"/>
            <a:ext cx="8601424" cy="479296"/>
          </a:xfrm>
          <a:prstGeom prst="rightArrow">
            <a:avLst>
              <a:gd name="adj1" fmla="val 66597"/>
              <a:gd name="adj2" fmla="val 50000"/>
            </a:avLst>
          </a:prstGeom>
          <a:gradFill flip="none" rotWithShape="1">
            <a:gsLst>
              <a:gs pos="100000">
                <a:srgbClr val="549AE2"/>
              </a:gs>
              <a:gs pos="0">
                <a:schemeClr val="accent3"/>
              </a:gs>
            </a:gsLst>
            <a:lin ang="10800000" scaled="1"/>
          </a:gra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err="1">
              <a:solidFill>
                <a:srgbClr val="000000"/>
              </a:solidFill>
            </a:endParaRPr>
          </a:p>
        </p:txBody>
      </p:sp>
      <p:sp>
        <p:nvSpPr>
          <p:cNvPr id="16" name="Rectangle 15"/>
          <p:cNvSpPr/>
          <p:nvPr/>
        </p:nvSpPr>
        <p:spPr bwMode="gray">
          <a:xfrm>
            <a:off x="260619" y="1439524"/>
            <a:ext cx="1940821" cy="4095002"/>
          </a:xfrm>
          <a:prstGeom prst="rect">
            <a:avLst/>
          </a:prstGeom>
          <a:gradFill flip="none" rotWithShape="1">
            <a:gsLst>
              <a:gs pos="100000">
                <a:schemeClr val="bg1">
                  <a:alpha val="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5400000" scaled="1"/>
          </a:gra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err="1" smtClean="0">
              <a:solidFill>
                <a:srgbClr val="000000"/>
              </a:solidFill>
            </a:endParaRPr>
          </a:p>
        </p:txBody>
      </p:sp>
      <p:sp>
        <p:nvSpPr>
          <p:cNvPr id="17" name="Rectangle 16"/>
          <p:cNvSpPr/>
          <p:nvPr/>
        </p:nvSpPr>
        <p:spPr bwMode="gray">
          <a:xfrm>
            <a:off x="2376605" y="1439524"/>
            <a:ext cx="1940821" cy="4095002"/>
          </a:xfrm>
          <a:prstGeom prst="rect">
            <a:avLst/>
          </a:prstGeom>
          <a:gradFill flip="none" rotWithShape="1">
            <a:gsLst>
              <a:gs pos="100000">
                <a:schemeClr val="bg1">
                  <a:alpha val="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5400000" scaled="1"/>
          </a:gra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err="1">
              <a:solidFill>
                <a:srgbClr val="000000"/>
              </a:solidFill>
            </a:endParaRPr>
          </a:p>
        </p:txBody>
      </p:sp>
      <p:sp>
        <p:nvSpPr>
          <p:cNvPr id="18" name="Rectangle 17"/>
          <p:cNvSpPr/>
          <p:nvPr/>
        </p:nvSpPr>
        <p:spPr bwMode="gray">
          <a:xfrm>
            <a:off x="4492592" y="1439524"/>
            <a:ext cx="1940821" cy="4095002"/>
          </a:xfrm>
          <a:prstGeom prst="rect">
            <a:avLst/>
          </a:prstGeom>
          <a:gradFill flip="none" rotWithShape="1">
            <a:gsLst>
              <a:gs pos="100000">
                <a:schemeClr val="bg1">
                  <a:alpha val="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5400000" scaled="1"/>
          </a:gra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err="1">
              <a:solidFill>
                <a:srgbClr val="000000"/>
              </a:solidFill>
            </a:endParaRPr>
          </a:p>
        </p:txBody>
      </p:sp>
      <p:sp>
        <p:nvSpPr>
          <p:cNvPr id="19" name="Rectangle 18"/>
          <p:cNvSpPr/>
          <p:nvPr/>
        </p:nvSpPr>
        <p:spPr bwMode="gray">
          <a:xfrm>
            <a:off x="6608579" y="1439524"/>
            <a:ext cx="1940821" cy="4095002"/>
          </a:xfrm>
          <a:prstGeom prst="rect">
            <a:avLst/>
          </a:prstGeom>
          <a:gradFill flip="none" rotWithShape="1">
            <a:gsLst>
              <a:gs pos="100000">
                <a:schemeClr val="bg1">
                  <a:alpha val="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5400000" scaled="1"/>
          </a:gra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err="1">
              <a:solidFill>
                <a:srgbClr val="FF0000"/>
              </a:solidFill>
            </a:endParaRPr>
          </a:p>
        </p:txBody>
      </p:sp>
      <p:pic>
        <p:nvPicPr>
          <p:cNvPr id="22531" name="Picture 3" descr="K:\VA Reference\Images\Stock photo sharing\21116774_xl.jpg"/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509786" y="1933177"/>
            <a:ext cx="1274564" cy="814539"/>
          </a:xfrm>
          <a:prstGeom prst="round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2532" name="Picture 4" descr="K:\VA Reference\Images\Stock photo sharing\3971575_xl.jpg"/>
          <p:cNvPicPr>
            <a:picLocks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509786" y="3545101"/>
            <a:ext cx="1274564" cy="814539"/>
          </a:xfrm>
          <a:prstGeom prst="round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0" name="Rectangle 21"/>
          <p:cNvSpPr txBox="1"/>
          <p:nvPr/>
        </p:nvSpPr>
        <p:spPr bwMode="gray">
          <a:xfrm>
            <a:off x="483630" y="2921945"/>
            <a:ext cx="1418806" cy="230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sz="1400" b="1" smtClean="0">
                <a:solidFill>
                  <a:srgbClr val="000000"/>
                </a:solidFill>
              </a:rPr>
              <a:t>新城内部诊断</a:t>
            </a:r>
            <a:endParaRPr lang="en-US" sz="1400" b="1">
              <a:solidFill>
                <a:srgbClr val="000000"/>
              </a:solidFill>
            </a:endParaRPr>
          </a:p>
        </p:txBody>
      </p:sp>
      <p:sp>
        <p:nvSpPr>
          <p:cNvPr id="25" name="Rectangle 21"/>
          <p:cNvSpPr txBox="1"/>
          <p:nvPr/>
        </p:nvSpPr>
        <p:spPr bwMode="gray">
          <a:xfrm>
            <a:off x="483630" y="4561585"/>
            <a:ext cx="1418806" cy="230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sz="1400" b="1" smtClean="0">
                <a:solidFill>
                  <a:srgbClr val="000000"/>
                </a:solidFill>
              </a:rPr>
              <a:t>市场外部分析</a:t>
            </a:r>
            <a:endParaRPr lang="en-US" sz="1400" b="1">
              <a:solidFill>
                <a:srgbClr val="000000"/>
              </a:solidFill>
            </a:endParaRPr>
          </a:p>
        </p:txBody>
      </p:sp>
      <p:pic>
        <p:nvPicPr>
          <p:cNvPr id="22535" name="Picture 7" descr="K:\VA Reference\Images\Stock photo sharing\12066752_xl.jpg"/>
          <p:cNvPicPr>
            <a:picLocks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2646315" y="1933177"/>
            <a:ext cx="1274564" cy="814539"/>
          </a:xfrm>
          <a:prstGeom prst="round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2536" name="Picture 8" descr="K:\VA Reference\Images\2012 subscription\10368365_xxl.jpg"/>
          <p:cNvPicPr>
            <a:picLocks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2646315" y="3545101"/>
            <a:ext cx="1274564" cy="814539"/>
          </a:xfrm>
          <a:prstGeom prst="round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9" name="Rectangle 21"/>
          <p:cNvSpPr txBox="1"/>
          <p:nvPr/>
        </p:nvSpPr>
        <p:spPr bwMode="gray">
          <a:xfrm>
            <a:off x="2555632" y="2921945"/>
            <a:ext cx="1564500" cy="230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sz="1400" b="1" smtClean="0">
                <a:solidFill>
                  <a:srgbClr val="000000"/>
                </a:solidFill>
              </a:rPr>
              <a:t>战略愿景及目标</a:t>
            </a:r>
            <a:endParaRPr lang="en-US" sz="1400" b="1">
              <a:solidFill>
                <a:srgbClr val="000000"/>
              </a:solidFill>
            </a:endParaRPr>
          </a:p>
        </p:txBody>
      </p:sp>
      <p:sp>
        <p:nvSpPr>
          <p:cNvPr id="30" name="Rectangle 21"/>
          <p:cNvSpPr txBox="1"/>
          <p:nvPr/>
        </p:nvSpPr>
        <p:spPr bwMode="gray">
          <a:xfrm>
            <a:off x="2541765" y="4561585"/>
            <a:ext cx="1592231" cy="230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sz="1400" b="1" smtClean="0">
                <a:solidFill>
                  <a:srgbClr val="000000"/>
                </a:solidFill>
              </a:rPr>
              <a:t>业务组合及重点</a:t>
            </a:r>
            <a:endParaRPr lang="en-US" sz="1400" b="1">
              <a:solidFill>
                <a:srgbClr val="000000"/>
              </a:solidFill>
            </a:endParaRPr>
          </a:p>
        </p:txBody>
      </p:sp>
      <p:pic>
        <p:nvPicPr>
          <p:cNvPr id="22538" name="Picture 10" descr="K:\VA Reference\Images\Stock photo sharing\30386183_xl.jpg"/>
          <p:cNvPicPr>
            <a:picLocks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4778485" y="3545101"/>
            <a:ext cx="1274564" cy="814539"/>
          </a:xfrm>
          <a:prstGeom prst="round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2539" name="Picture 11" descr="K:\VA Reference\Images\2012 subscription\8626826_xl.jpg"/>
          <p:cNvPicPr>
            <a:picLocks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4778485" y="1933177"/>
            <a:ext cx="1274564" cy="814539"/>
          </a:xfrm>
          <a:prstGeom prst="round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3" name="Rectangle 21"/>
          <p:cNvSpPr txBox="1"/>
          <p:nvPr/>
        </p:nvSpPr>
        <p:spPr bwMode="gray">
          <a:xfrm>
            <a:off x="4681624" y="4561585"/>
            <a:ext cx="1564500" cy="230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sz="1400" b="1" smtClean="0">
                <a:solidFill>
                  <a:srgbClr val="000000"/>
                </a:solidFill>
              </a:rPr>
              <a:t>创新</a:t>
            </a:r>
            <a:r>
              <a:rPr lang="zh-CN" altLang="en-US" sz="1400" b="1">
                <a:solidFill>
                  <a:srgbClr val="000000"/>
                </a:solidFill>
              </a:rPr>
              <a:t>做法</a:t>
            </a:r>
            <a:r>
              <a:rPr lang="zh-CN" altLang="en-US" sz="1400" b="1" smtClean="0">
                <a:solidFill>
                  <a:srgbClr val="000000"/>
                </a:solidFill>
              </a:rPr>
              <a:t>的</a:t>
            </a:r>
            <a:r>
              <a:rPr lang="zh-CN" altLang="en-US" sz="1400" b="1">
                <a:solidFill>
                  <a:srgbClr val="000000"/>
                </a:solidFill>
              </a:rPr>
              <a:t>探讨</a:t>
            </a:r>
            <a:endParaRPr lang="en-US" sz="1400" b="1">
              <a:solidFill>
                <a:srgbClr val="000000"/>
              </a:solidFill>
            </a:endParaRPr>
          </a:p>
        </p:txBody>
      </p:sp>
      <p:sp>
        <p:nvSpPr>
          <p:cNvPr id="34" name="Rectangle 21"/>
          <p:cNvSpPr txBox="1"/>
          <p:nvPr/>
        </p:nvSpPr>
        <p:spPr bwMode="gray">
          <a:xfrm>
            <a:off x="4667759" y="2921945"/>
            <a:ext cx="1592231" cy="230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sz="1400" b="1" smtClean="0">
                <a:solidFill>
                  <a:srgbClr val="000000"/>
                </a:solidFill>
              </a:rPr>
              <a:t>关键举措的制定</a:t>
            </a:r>
            <a:endParaRPr lang="en-US" sz="1400" b="1">
              <a:solidFill>
                <a:srgbClr val="000000"/>
              </a:solidFill>
            </a:endParaRPr>
          </a:p>
        </p:txBody>
      </p:sp>
      <p:pic>
        <p:nvPicPr>
          <p:cNvPr id="22541" name="Picture 13" descr="K:\VA Reference\Images\2012 subscription\10750701_xxl.jpg"/>
          <p:cNvPicPr>
            <a:picLocks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6893601" y="1534961"/>
            <a:ext cx="1274564" cy="814539"/>
          </a:xfrm>
          <a:prstGeom prst="round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2543" name="Picture 15" descr="K:\VA Reference\Images\2012 subscription\2893775_xxl.jpg"/>
          <p:cNvPicPr>
            <a:picLocks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6893601" y="2775063"/>
            <a:ext cx="1274564" cy="814539"/>
          </a:xfrm>
          <a:prstGeom prst="round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2545" name="Picture 17" descr="K:\VA Reference\Images\2012 subscription\3973689_xxl.jpg"/>
          <p:cNvPicPr>
            <a:picLocks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gray">
          <a:xfrm>
            <a:off x="6893601" y="3954134"/>
            <a:ext cx="1274564" cy="814539"/>
          </a:xfrm>
          <a:prstGeom prst="round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3" name="Rectangle 21"/>
          <p:cNvSpPr txBox="1"/>
          <p:nvPr/>
        </p:nvSpPr>
        <p:spPr bwMode="gray">
          <a:xfrm>
            <a:off x="6825934" y="2416256"/>
            <a:ext cx="1564500" cy="230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sz="1400" b="1" smtClean="0">
                <a:solidFill>
                  <a:srgbClr val="000000"/>
                </a:solidFill>
              </a:rPr>
              <a:t>组织管控模式</a:t>
            </a:r>
            <a:endParaRPr lang="en-US" sz="1400" b="1">
              <a:solidFill>
                <a:srgbClr val="000000"/>
              </a:solidFill>
            </a:endParaRPr>
          </a:p>
        </p:txBody>
      </p:sp>
      <p:sp>
        <p:nvSpPr>
          <p:cNvPr id="44" name="Rectangle 21"/>
          <p:cNvSpPr txBox="1"/>
          <p:nvPr/>
        </p:nvSpPr>
        <p:spPr bwMode="gray">
          <a:xfrm>
            <a:off x="6825934" y="3659201"/>
            <a:ext cx="1564500" cy="230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sz="1400" b="1" smtClean="0">
                <a:solidFill>
                  <a:srgbClr val="000000"/>
                </a:solidFill>
              </a:rPr>
              <a:t>机制保障</a:t>
            </a:r>
            <a:endParaRPr lang="en-US" sz="1400" b="1">
              <a:solidFill>
                <a:srgbClr val="000000"/>
              </a:solidFill>
            </a:endParaRPr>
          </a:p>
        </p:txBody>
      </p:sp>
      <p:sp>
        <p:nvSpPr>
          <p:cNvPr id="45" name="Rectangle 21"/>
          <p:cNvSpPr txBox="1"/>
          <p:nvPr/>
        </p:nvSpPr>
        <p:spPr bwMode="gray">
          <a:xfrm>
            <a:off x="6825934" y="4821388"/>
            <a:ext cx="1564500" cy="230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sz="1400" b="1" smtClean="0">
                <a:solidFill>
                  <a:srgbClr val="000000"/>
                </a:solidFill>
              </a:rPr>
              <a:t>战略落地路径</a:t>
            </a:r>
            <a:endParaRPr lang="en-US" sz="1400" b="1">
              <a:solidFill>
                <a:srgbClr val="000000"/>
              </a:solidFill>
            </a:endParaRPr>
          </a:p>
        </p:txBody>
      </p:sp>
      <p:sp>
        <p:nvSpPr>
          <p:cNvPr id="4" name="Oval 3"/>
          <p:cNvSpPr/>
          <p:nvPr/>
        </p:nvSpPr>
        <p:spPr bwMode="gray">
          <a:xfrm>
            <a:off x="310348" y="1111899"/>
            <a:ext cx="312452" cy="335832"/>
          </a:xfrm>
          <a:prstGeom prst="ellipse">
            <a:avLst/>
          </a:prstGeom>
          <a:solidFill>
            <a:schemeClr val="bg1"/>
          </a:solidFill>
          <a:ln w="38100" cmpd="dbl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err="1">
              <a:solidFill>
                <a:srgbClr val="000000"/>
              </a:solidFill>
            </a:endParaRPr>
          </a:p>
        </p:txBody>
      </p:sp>
      <p:sp>
        <p:nvSpPr>
          <p:cNvPr id="9" name="Oval 8"/>
          <p:cNvSpPr/>
          <p:nvPr/>
        </p:nvSpPr>
        <p:spPr bwMode="gray">
          <a:xfrm>
            <a:off x="4548121" y="1111899"/>
            <a:ext cx="312452" cy="335832"/>
          </a:xfrm>
          <a:prstGeom prst="ellipse">
            <a:avLst/>
          </a:prstGeom>
          <a:solidFill>
            <a:schemeClr val="bg1"/>
          </a:solidFill>
          <a:ln w="38100" cmpd="dbl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err="1">
              <a:solidFill>
                <a:srgbClr val="00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 bwMode="gray">
          <a:xfrm>
            <a:off x="665471" y="1159242"/>
            <a:ext cx="1429506" cy="230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400" b="1" smtClean="0">
                <a:solidFill>
                  <a:srgbClr val="FFFFFF"/>
                </a:solidFill>
              </a:rPr>
              <a:t>现状及背景</a:t>
            </a:r>
            <a:endParaRPr lang="en-US" sz="1400" b="1">
              <a:solidFill>
                <a:srgbClr val="FFFFFF"/>
              </a:solidFill>
            </a:endParaRPr>
          </a:p>
        </p:txBody>
      </p:sp>
      <p:sp>
        <p:nvSpPr>
          <p:cNvPr id="13" name="TextBox 12"/>
          <p:cNvSpPr txBox="1"/>
          <p:nvPr/>
        </p:nvSpPr>
        <p:spPr bwMode="gray">
          <a:xfrm>
            <a:off x="2816759" y="1159242"/>
            <a:ext cx="1429506" cy="230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400" b="1" smtClean="0">
                <a:solidFill>
                  <a:srgbClr val="FFFFFF"/>
                </a:solidFill>
              </a:rPr>
              <a:t>何处竞争</a:t>
            </a:r>
            <a:endParaRPr lang="en-US" sz="1400" b="1">
              <a:solidFill>
                <a:srgbClr val="FFFFFF"/>
              </a:solidFill>
            </a:endParaRPr>
          </a:p>
        </p:txBody>
      </p:sp>
      <p:sp>
        <p:nvSpPr>
          <p:cNvPr id="14" name="TextBox 13"/>
          <p:cNvSpPr txBox="1"/>
          <p:nvPr/>
        </p:nvSpPr>
        <p:spPr bwMode="gray">
          <a:xfrm>
            <a:off x="4904276" y="1159242"/>
            <a:ext cx="1429506" cy="230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400" b="1" smtClean="0">
                <a:solidFill>
                  <a:srgbClr val="FFFFFF"/>
                </a:solidFill>
              </a:rPr>
              <a:t>如何竞争</a:t>
            </a:r>
            <a:endParaRPr lang="en-US" sz="1400" b="1">
              <a:solidFill>
                <a:srgbClr val="FFFFFF"/>
              </a:solidFill>
            </a:endParaRPr>
          </a:p>
        </p:txBody>
      </p:sp>
      <p:sp>
        <p:nvSpPr>
          <p:cNvPr id="15" name="TextBox 14"/>
          <p:cNvSpPr txBox="1"/>
          <p:nvPr/>
        </p:nvSpPr>
        <p:spPr bwMode="gray">
          <a:xfrm>
            <a:off x="7077140" y="1159242"/>
            <a:ext cx="1429506" cy="230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400" b="1" smtClean="0">
                <a:solidFill>
                  <a:srgbClr val="FFFFFF"/>
                </a:solidFill>
              </a:rPr>
              <a:t>保障体系</a:t>
            </a:r>
            <a:endParaRPr lang="en-US" sz="1400" b="1">
              <a:solidFill>
                <a:srgbClr val="FFFFFF"/>
              </a:solidFill>
            </a:endParaRPr>
          </a:p>
        </p:txBody>
      </p:sp>
      <p:sp>
        <p:nvSpPr>
          <p:cNvPr id="8" name="Oval 7"/>
          <p:cNvSpPr/>
          <p:nvPr/>
        </p:nvSpPr>
        <p:spPr bwMode="gray">
          <a:xfrm>
            <a:off x="2475576" y="1111899"/>
            <a:ext cx="312452" cy="335832"/>
          </a:xfrm>
          <a:prstGeom prst="ellipse">
            <a:avLst/>
          </a:prstGeom>
          <a:solidFill>
            <a:schemeClr val="bg1"/>
          </a:solidFill>
          <a:ln w="38100" cmpd="dbl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err="1">
              <a:solidFill>
                <a:srgbClr val="000000"/>
              </a:solidFill>
            </a:endParaRPr>
          </a:p>
        </p:txBody>
      </p:sp>
      <p:sp>
        <p:nvSpPr>
          <p:cNvPr id="10" name="Oval 9"/>
          <p:cNvSpPr/>
          <p:nvPr/>
        </p:nvSpPr>
        <p:spPr bwMode="gray">
          <a:xfrm>
            <a:off x="6692758" y="1111899"/>
            <a:ext cx="312452" cy="335832"/>
          </a:xfrm>
          <a:prstGeom prst="ellipse">
            <a:avLst/>
          </a:prstGeom>
          <a:solidFill>
            <a:srgbClr val="FF0000"/>
          </a:solidFill>
          <a:ln w="38100" cmpd="dbl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err="1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87665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Object 3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476142401"/>
              </p:ext>
            </p:extLst>
          </p:nvPr>
        </p:nvGraphicFramePr>
        <p:xfrm>
          <a:off x="265" y="199"/>
          <a:ext cx="158740" cy="1587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think-cell Slide" r:id="rId4" imgW="500" imgH="417" progId="TCLayout.ActiveDocument.1">
                  <p:embed/>
                </p:oleObj>
              </mc:Choice>
              <mc:Fallback>
                <p:oleObj name="think-cell Slide" r:id="rId4" imgW="500" imgH="417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65" y="199"/>
                        <a:ext cx="158740" cy="1587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 hidden="1"/>
          <p:cNvSpPr/>
          <p:nvPr>
            <p:custDataLst>
              <p:tags r:id="rId6"/>
            </p:custDataLst>
          </p:nvPr>
        </p:nvSpPr>
        <p:spPr bwMode="auto">
          <a:xfrm>
            <a:off x="265" y="199"/>
            <a:ext cx="158740" cy="158740"/>
          </a:xfrm>
          <a:prstGeom prst="rect">
            <a:avLst/>
          </a:prstGeom>
          <a:solidFill>
            <a:schemeClr val="accent1"/>
          </a:solidFill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numCol="1" spcCol="0" rtlCol="0" anchor="ctr" anchorCtr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 pitchFamily="34" charset="0"/>
              <a:ea typeface="楷体" panose="02010609060101010101" pitchFamily="49" charset="-122"/>
              <a:sym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003" y="230373"/>
            <a:ext cx="6180979" cy="292371"/>
          </a:xfrm>
        </p:spPr>
        <p:txBody>
          <a:bodyPr wrap="square">
            <a:spAutoFit/>
          </a:bodyPr>
          <a:lstStyle/>
          <a:p>
            <a:r>
              <a:rPr lang="zh-CN" altLang="en-US" smtClean="0"/>
              <a:t>主要议题</a:t>
            </a:r>
            <a:endParaRPr lang="zh-CN" altLang="en-US"/>
          </a:p>
        </p:txBody>
      </p:sp>
      <p:sp>
        <p:nvSpPr>
          <p:cNvPr id="18" name="Rectangle 17"/>
          <p:cNvSpPr/>
          <p:nvPr/>
        </p:nvSpPr>
        <p:spPr>
          <a:xfrm>
            <a:off x="265" y="199"/>
            <a:ext cx="8957735" cy="6721078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599">
              <a:solidFill>
                <a:srgbClr val="000000"/>
              </a:solidFill>
            </a:endParaRPr>
          </a:p>
        </p:txBody>
      </p:sp>
      <p:sp>
        <p:nvSpPr>
          <p:cNvPr id="54" name="Text Placeholder 2"/>
          <p:cNvSpPr txBox="1"/>
          <p:nvPr>
            <p:custDataLst>
              <p:tags r:id="rId7"/>
            </p:custDataLst>
          </p:nvPr>
        </p:nvSpPr>
        <p:spPr bwMode="gray">
          <a:xfrm>
            <a:off x="2538414" y="2239963"/>
            <a:ext cx="1597025" cy="406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</a:ln>
          <a:effectLst/>
          <a:extLst/>
        </p:spPr>
        <p:txBody>
          <a:bodyPr vert="horz" wrap="square" lIns="80963" tIns="80963" rIns="0" bIns="80963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Clr>
                <a:srgbClr val="002960"/>
              </a:buClr>
            </a:pPr>
            <a:r>
              <a:rPr lang="zh-CN" altLang="en-US" b="1" smtClean="0">
                <a:latin typeface="Helv"/>
              </a:rPr>
              <a:t>新城组织调整</a:t>
            </a:r>
            <a:endParaRPr lang="zh-CN" altLang="en-US" sz="1599" b="1"/>
          </a:p>
        </p:txBody>
      </p:sp>
      <p:sp>
        <p:nvSpPr>
          <p:cNvPr id="46" name="Text Placeholder 2"/>
          <p:cNvSpPr txBox="1"/>
          <p:nvPr>
            <p:custDataLst>
              <p:tags r:id="rId8"/>
            </p:custDataLst>
          </p:nvPr>
        </p:nvSpPr>
        <p:spPr bwMode="gray">
          <a:xfrm>
            <a:off x="2538414" y="2646363"/>
            <a:ext cx="1597025" cy="407988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0963" tIns="82550" rIns="0" bIns="80963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zh-CN" altLang="en-US" smtClean="0">
                <a:latin typeface="Helv"/>
              </a:rPr>
              <a:t>住宅业务</a:t>
            </a:r>
            <a:endParaRPr lang="zh-CN" altLang="en-US" sz="1599"/>
          </a:p>
        </p:txBody>
      </p:sp>
      <p:sp>
        <p:nvSpPr>
          <p:cNvPr id="58" name="Text Placeholder 2"/>
          <p:cNvSpPr txBox="1"/>
          <p:nvPr>
            <p:custDataLst>
              <p:tags r:id="rId9"/>
            </p:custDataLst>
          </p:nvPr>
        </p:nvSpPr>
        <p:spPr bwMode="gray">
          <a:xfrm>
            <a:off x="2538414" y="3054350"/>
            <a:ext cx="1597025" cy="406400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0963" tIns="80963" rIns="0" bIns="80963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zh-CN" altLang="en-US">
                <a:latin typeface="Helv"/>
              </a:rPr>
              <a:t>商业</a:t>
            </a:r>
            <a:r>
              <a:rPr lang="zh-CN" altLang="en-US" smtClean="0">
                <a:latin typeface="Helv"/>
              </a:rPr>
              <a:t>业务</a:t>
            </a:r>
            <a:endParaRPr lang="zh-CN" altLang="en-US" sz="1599"/>
          </a:p>
        </p:txBody>
      </p:sp>
      <p:sp>
        <p:nvSpPr>
          <p:cNvPr id="68" name="Text Placeholder 2"/>
          <p:cNvSpPr txBox="1"/>
          <p:nvPr>
            <p:custDataLst>
              <p:tags r:id="rId10"/>
            </p:custDataLst>
          </p:nvPr>
        </p:nvSpPr>
        <p:spPr bwMode="gray">
          <a:xfrm>
            <a:off x="2538414" y="3460750"/>
            <a:ext cx="1597025" cy="407988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0963" tIns="80963" rIns="0" bIns="8255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zh-CN" altLang="en-US" smtClean="0">
                <a:latin typeface="Helv"/>
              </a:rPr>
              <a:t>集团总部</a:t>
            </a:r>
            <a:endParaRPr lang="zh-CN" altLang="en-US" sz="1599"/>
          </a:p>
        </p:txBody>
      </p:sp>
      <p:pic>
        <p:nvPicPr>
          <p:cNvPr id="83" name="Picture 8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8"/>
            <a:ext cx="2194060" cy="6721078"/>
          </a:xfrm>
          <a:prstGeom prst="rect">
            <a:avLst/>
          </a:prstGeom>
        </p:spPr>
      </p:pic>
      <p:sp>
        <p:nvSpPr>
          <p:cNvPr id="84" name="TitleBottomPlaceholder"/>
          <p:cNvSpPr>
            <a:spLocks noChangeArrowheads="1"/>
          </p:cNvSpPr>
          <p:nvPr/>
        </p:nvSpPr>
        <p:spPr bwMode="auto">
          <a:xfrm>
            <a:off x="265" y="2238442"/>
            <a:ext cx="2193795" cy="4484423"/>
          </a:xfrm>
          <a:prstGeom prst="rect">
            <a:avLst/>
          </a:prstGeom>
          <a:solidFill>
            <a:srgbClr val="0065CC">
              <a:alpha val="44000"/>
            </a:srgbClr>
          </a:solidFill>
          <a:ln>
            <a:noFill/>
          </a:ln>
          <a:effectLst/>
          <a:ex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zh-CN" sz="1599">
              <a:solidFill>
                <a:srgbClr val="000000"/>
              </a:solidFill>
            </a:endParaRPr>
          </a:p>
        </p:txBody>
      </p:sp>
      <p:sp>
        <p:nvSpPr>
          <p:cNvPr id="85" name="TitleTopPlaceholder"/>
          <p:cNvSpPr>
            <a:spLocks noChangeArrowheads="1"/>
          </p:cNvSpPr>
          <p:nvPr/>
        </p:nvSpPr>
        <p:spPr bwMode="auto">
          <a:xfrm>
            <a:off x="265" y="199"/>
            <a:ext cx="2193795" cy="2238243"/>
          </a:xfrm>
          <a:prstGeom prst="rect">
            <a:avLst/>
          </a:prstGeom>
          <a:solidFill>
            <a:srgbClr val="91AFFF">
              <a:alpha val="59000"/>
            </a:srgbClr>
          </a:solidFill>
          <a:ln>
            <a:noFill/>
          </a:ln>
          <a:effectLst/>
          <a:ex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zh-CN" sz="1599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647424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1" name="Object 30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think-cell Slide" r:id="rId3" imgW="384" imgH="385" progId="TCLayout.ActiveDocument.1">
                  <p:embed/>
                </p:oleObj>
              </mc:Choice>
              <mc:Fallback>
                <p:oleObj name="think-cell Slide" r:id="rId3" imgW="384" imgH="385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63" y="230188"/>
            <a:ext cx="8618537" cy="292388"/>
          </a:xfrm>
        </p:spPr>
        <p:txBody>
          <a:bodyPr/>
          <a:lstStyle/>
          <a:p>
            <a:r>
              <a:rPr lang="zh-CN" altLang="en-US" smtClean="0"/>
              <a:t>未来的战略方向对新城的组织转型提出的关键要求</a:t>
            </a:r>
            <a:endParaRPr lang="en-US"/>
          </a:p>
        </p:txBody>
      </p:sp>
      <p:sp>
        <p:nvSpPr>
          <p:cNvPr id="5" name="5. Source"/>
          <p:cNvSpPr>
            <a:spLocks noChangeArrowheads="1"/>
          </p:cNvSpPr>
          <p:nvPr/>
        </p:nvSpPr>
        <p:spPr bwMode="auto">
          <a:xfrm>
            <a:off x="119063" y="6437325"/>
            <a:ext cx="6862762" cy="153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33413" lvl="0" indent="-633413" defTabSz="895350">
              <a:tabLst>
                <a:tab pos="628650"/>
              </a:tabLst>
            </a:pPr>
            <a:r>
              <a:rPr lang="zh-CN" altLang="en-US" sz="1000" smtClean="0">
                <a:solidFill>
                  <a:srgbClr val="000000"/>
                </a:solidFill>
                <a:latin typeface="+mn-lt"/>
              </a:rPr>
              <a:t>资料来源：小组分析</a:t>
            </a:r>
            <a:endParaRPr lang="en-US" altLang="zh-CN" sz="1000" smtClean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19063" y="748173"/>
            <a:ext cx="8618537" cy="360868"/>
          </a:xfrm>
          <a:prstGeom prst="rect">
            <a:avLst/>
          </a:prstGeom>
          <a:noFill/>
          <a:ln>
            <a:noFill/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87" lvl="1" indent="0">
              <a:buNone/>
            </a:pPr>
            <a:r>
              <a:rPr lang="zh-CN" altLang="en-US" b="1" smtClean="0"/>
              <a:t>战略方向明确后，集团总部、住宅、商业未来的角色需要转型</a:t>
            </a:r>
            <a:endParaRPr lang="en-US" b="1"/>
          </a:p>
        </p:txBody>
      </p:sp>
      <p:sp>
        <p:nvSpPr>
          <p:cNvPr id="61" name="Rounded Rectangle 60"/>
          <p:cNvSpPr/>
          <p:nvPr/>
        </p:nvSpPr>
        <p:spPr>
          <a:xfrm flipH="1">
            <a:off x="337837" y="3624513"/>
            <a:ext cx="2972666" cy="2505874"/>
          </a:xfrm>
          <a:prstGeom prst="roundRect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tx2">
                  <a:lumMod val="25000"/>
                  <a:lumOff val="75000"/>
                </a:schemeClr>
              </a:gs>
            </a:gsLst>
            <a:lin ang="10800000" scaled="1"/>
          </a:gra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 smtClean="0">
              <a:solidFill>
                <a:schemeClr val="tx1"/>
              </a:solidFill>
            </a:endParaRPr>
          </a:p>
        </p:txBody>
      </p:sp>
      <p:sp>
        <p:nvSpPr>
          <p:cNvPr id="50" name="Rounded Rectangle 49"/>
          <p:cNvSpPr/>
          <p:nvPr/>
        </p:nvSpPr>
        <p:spPr>
          <a:xfrm>
            <a:off x="5473321" y="3723364"/>
            <a:ext cx="3045505" cy="2407022"/>
          </a:xfrm>
          <a:prstGeom prst="roundRect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tx2">
                  <a:lumMod val="25000"/>
                  <a:lumOff val="75000"/>
                </a:schemeClr>
              </a:gs>
            </a:gsLst>
            <a:lin ang="10800000" scaled="1"/>
          </a:gra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 smtClean="0">
              <a:solidFill>
                <a:schemeClr val="tx1"/>
              </a:solidFill>
            </a:endParaRPr>
          </a:p>
        </p:txBody>
      </p:sp>
      <p:sp>
        <p:nvSpPr>
          <p:cNvPr id="26" name="Rounded Rectangle 25"/>
          <p:cNvSpPr/>
          <p:nvPr/>
        </p:nvSpPr>
        <p:spPr>
          <a:xfrm rot="16200000">
            <a:off x="3506268" y="-960792"/>
            <a:ext cx="1910850" cy="6063300"/>
          </a:xfrm>
          <a:prstGeom prst="roundRect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tx2">
                  <a:lumMod val="25000"/>
                  <a:lumOff val="75000"/>
                </a:schemeClr>
              </a:gs>
            </a:gsLst>
            <a:lin ang="10800000" scaled="1"/>
          </a:gra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 smtClean="0">
              <a:solidFill>
                <a:schemeClr val="tx1"/>
              </a:solidFill>
            </a:endParaRPr>
          </a:p>
        </p:txBody>
      </p:sp>
      <p:cxnSp>
        <p:nvCxnSpPr>
          <p:cNvPr id="9" name="Elbow Connector 8"/>
          <p:cNvCxnSpPr>
            <a:stCxn id="8" idx="0"/>
            <a:endCxn id="11" idx="4"/>
          </p:cNvCxnSpPr>
          <p:nvPr/>
        </p:nvCxnSpPr>
        <p:spPr>
          <a:xfrm rot="16200000" flipV="1">
            <a:off x="4555118" y="3414895"/>
            <a:ext cx="346860" cy="667055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Elbow Connector 11"/>
          <p:cNvCxnSpPr>
            <a:stCxn id="13" idx="0"/>
            <a:endCxn id="11" idx="4"/>
          </p:cNvCxnSpPr>
          <p:nvPr/>
        </p:nvCxnSpPr>
        <p:spPr>
          <a:xfrm rot="5400000" flipH="1" flipV="1">
            <a:off x="3844752" y="3371586"/>
            <a:ext cx="346860" cy="753675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403943" y="3921853"/>
            <a:ext cx="1316263" cy="1312964"/>
          </a:xfrm>
          <a:prstGeom prst="ellipse">
            <a:avLst/>
          </a:prstGeom>
          <a:solidFill>
            <a:schemeClr val="accent1"/>
          </a:solidFill>
          <a:ln w="28575">
            <a:gradFill flip="none" rotWithShape="1">
              <a:gsLst>
                <a:gs pos="0">
                  <a:schemeClr val="accent1"/>
                </a:gs>
                <a:gs pos="100000">
                  <a:schemeClr val="accent3"/>
                </a:gs>
              </a:gsLst>
              <a:lin ang="0" scaled="1"/>
            </a:gradFill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b="1" smtClean="0">
                <a:solidFill>
                  <a:srgbClr val="000000"/>
                </a:solidFill>
              </a:rPr>
              <a:t>商业</a:t>
            </a: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736888" y="2262029"/>
            <a:ext cx="1316263" cy="1312964"/>
          </a:xfrm>
          <a:prstGeom prst="ellipse">
            <a:avLst/>
          </a:prstGeom>
          <a:solidFill>
            <a:schemeClr val="accent1"/>
          </a:solidFill>
          <a:ln w="28575">
            <a:gradFill flip="none" rotWithShape="1">
              <a:gsLst>
                <a:gs pos="0">
                  <a:schemeClr val="accent1"/>
                </a:gs>
                <a:gs pos="100000">
                  <a:schemeClr val="accent3"/>
                </a:gs>
              </a:gsLst>
              <a:lin ang="16200000" scaled="1"/>
            </a:gradFill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b="1">
                <a:solidFill>
                  <a:srgbClr val="000000"/>
                </a:solidFill>
              </a:rPr>
              <a:t>集团</a:t>
            </a:r>
          </a:p>
        </p:txBody>
      </p:sp>
      <p:sp>
        <p:nvSpPr>
          <p:cNvPr id="49" name="Marvin tracker circle"/>
          <p:cNvSpPr/>
          <p:nvPr/>
        </p:nvSpPr>
        <p:spPr>
          <a:xfrm>
            <a:off x="4127199" y="2385473"/>
            <a:ext cx="246888" cy="246888"/>
          </a:xfrm>
          <a:prstGeom prst="ellipse">
            <a:avLst/>
          </a:prstGeom>
          <a:solidFill>
            <a:schemeClr val="accent3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FFFFFF"/>
                </a:solidFill>
              </a:rPr>
              <a:t>C</a:t>
            </a:r>
            <a:endParaRPr lang="en-US" b="1" smtClean="0">
              <a:solidFill>
                <a:srgbClr val="FFFFFF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76061" y="3787881"/>
            <a:ext cx="2907152" cy="22775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endParaRPr lang="en-US" altLang="zh-CN" smtClean="0"/>
          </a:p>
          <a:p>
            <a:pPr lvl="1"/>
            <a:r>
              <a:rPr lang="zh-CN" altLang="en-US" b="1">
                <a:solidFill>
                  <a:schemeClr val="accent3"/>
                </a:solidFill>
              </a:rPr>
              <a:t>土拓权责下放</a:t>
            </a:r>
            <a:r>
              <a:rPr lang="zh-CN" altLang="en-US" smtClean="0"/>
              <a:t>（加速拿地）：</a:t>
            </a:r>
            <a:r>
              <a:rPr lang="zh-CN" altLang="en-US" sz="1400" smtClean="0"/>
              <a:t>根据业务能力成熟度分职能、分城市公司</a:t>
            </a:r>
            <a:r>
              <a:rPr lang="zh-CN" altLang="en-US" sz="1400" smtClean="0">
                <a:solidFill>
                  <a:srgbClr val="002060"/>
                </a:solidFill>
              </a:rPr>
              <a:t>进行土拓权责下放</a:t>
            </a:r>
            <a:r>
              <a:rPr lang="zh-CN" altLang="en-US" sz="1400" smtClean="0"/>
              <a:t>，以支持住宅业务规模保质保量的扩张</a:t>
            </a:r>
            <a:endParaRPr lang="en-US" altLang="zh-CN" sz="1400" smtClean="0"/>
          </a:p>
          <a:p>
            <a:pPr lvl="1"/>
            <a:endParaRPr lang="en-US" altLang="zh-CN" smtClean="0"/>
          </a:p>
          <a:p>
            <a:pPr lvl="1"/>
            <a:r>
              <a:rPr lang="zh-CN" altLang="en-US" b="1" smtClean="0">
                <a:solidFill>
                  <a:schemeClr val="accent3"/>
                </a:solidFill>
              </a:rPr>
              <a:t>集中产品</a:t>
            </a:r>
            <a:r>
              <a:rPr lang="en-US" altLang="zh-CN" b="1">
                <a:solidFill>
                  <a:schemeClr val="accent3"/>
                </a:solidFill>
              </a:rPr>
              <a:t>/</a:t>
            </a:r>
            <a:r>
              <a:rPr lang="zh-CN" altLang="en-US" b="1">
                <a:solidFill>
                  <a:schemeClr val="accent3"/>
                </a:solidFill>
              </a:rPr>
              <a:t>营销职能</a:t>
            </a:r>
            <a:r>
              <a:rPr lang="zh-CN" altLang="en-US" smtClean="0"/>
              <a:t>（产品升级）</a:t>
            </a:r>
            <a:r>
              <a:rPr lang="zh-CN" altLang="en-US" sz="1400" smtClean="0">
                <a:solidFill>
                  <a:srgbClr val="002060"/>
                </a:solidFill>
              </a:rPr>
              <a:t>近期住宅总部通过标杆项目，集中建设产品</a:t>
            </a:r>
            <a:r>
              <a:rPr lang="en-US" altLang="zh-CN" sz="1400" smtClean="0">
                <a:solidFill>
                  <a:srgbClr val="002060"/>
                </a:solidFill>
              </a:rPr>
              <a:t>/</a:t>
            </a:r>
            <a:r>
              <a:rPr lang="zh-CN" altLang="en-US" sz="1400" smtClean="0">
                <a:solidFill>
                  <a:srgbClr val="002060"/>
                </a:solidFill>
              </a:rPr>
              <a:t>营销</a:t>
            </a:r>
            <a:r>
              <a:rPr lang="zh-CN" altLang="en-US" sz="1400">
                <a:solidFill>
                  <a:srgbClr val="002060"/>
                </a:solidFill>
              </a:rPr>
              <a:t>职能</a:t>
            </a:r>
            <a:r>
              <a:rPr lang="zh-CN" altLang="en-US" sz="1400" smtClean="0">
                <a:solidFill>
                  <a:srgbClr val="002060"/>
                </a:solidFill>
              </a:rPr>
              <a:t>，在中长期逐步下放产品</a:t>
            </a:r>
            <a:r>
              <a:rPr lang="en-US" altLang="zh-CN" sz="1400" smtClean="0">
                <a:solidFill>
                  <a:srgbClr val="002060"/>
                </a:solidFill>
              </a:rPr>
              <a:t>/</a:t>
            </a:r>
            <a:r>
              <a:rPr lang="zh-CN" altLang="en-US" sz="1400" smtClean="0">
                <a:solidFill>
                  <a:srgbClr val="002060"/>
                </a:solidFill>
              </a:rPr>
              <a:t>营销权责</a:t>
            </a:r>
            <a:endParaRPr lang="en-US" sz="1400">
              <a:solidFill>
                <a:srgbClr val="002060"/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5596763" y="3787881"/>
            <a:ext cx="3282705" cy="20928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b="1" smtClean="0">
                <a:solidFill>
                  <a:schemeClr val="accent3"/>
                </a:solidFill>
              </a:rPr>
              <a:t>增强端到端运营职能</a:t>
            </a:r>
            <a:r>
              <a:rPr lang="zh-CN" altLang="en-US" smtClean="0"/>
              <a:t>（市场化运营）</a:t>
            </a:r>
            <a:r>
              <a:rPr lang="zh-CN" altLang="en-US" sz="1400" smtClean="0"/>
              <a:t>在标杆项目</a:t>
            </a:r>
            <a:r>
              <a:rPr lang="zh-CN" altLang="en-US" sz="1400"/>
              <a:t>上</a:t>
            </a:r>
            <a:r>
              <a:rPr lang="zh-CN" altLang="en-US" sz="1400" smtClean="0"/>
              <a:t>集中力量进行从“开发导向”向“运营导向”转型的能力建设</a:t>
            </a:r>
            <a:endParaRPr lang="en-US" altLang="zh-CN" sz="1400" smtClean="0"/>
          </a:p>
          <a:p>
            <a:pPr lvl="1"/>
            <a:endParaRPr lang="en-US" altLang="zh-CN" b="1" smtClean="0">
              <a:solidFill>
                <a:schemeClr val="accent3"/>
              </a:solidFill>
            </a:endParaRPr>
          </a:p>
          <a:p>
            <a:pPr lvl="1"/>
            <a:endParaRPr lang="en-US" altLang="zh-CN" b="1" smtClean="0">
              <a:solidFill>
                <a:schemeClr val="accent3"/>
              </a:solidFill>
            </a:endParaRPr>
          </a:p>
          <a:p>
            <a:pPr lvl="1"/>
            <a:r>
              <a:rPr lang="zh-CN" altLang="en-US" b="1" smtClean="0">
                <a:solidFill>
                  <a:schemeClr val="accent3"/>
                </a:solidFill>
              </a:rPr>
              <a:t>完善投资决策和资管</a:t>
            </a:r>
            <a:r>
              <a:rPr lang="zh-CN" altLang="en-US" b="1" smtClean="0"/>
              <a:t>（</a:t>
            </a:r>
            <a:r>
              <a:rPr lang="zh-CN" altLang="en-US" smtClean="0"/>
              <a:t>高标准取地、市场化运营）</a:t>
            </a:r>
            <a:r>
              <a:rPr lang="zh-CN" altLang="en-US" sz="1400" smtClean="0"/>
              <a:t>短期内通过</a:t>
            </a:r>
            <a:r>
              <a:rPr lang="zh-CN" altLang="en-US" sz="1400" smtClean="0">
                <a:solidFill>
                  <a:schemeClr val="accent3"/>
                </a:solidFill>
              </a:rPr>
              <a:t>设立商业投资决策委员会和资管中心优化投资决策</a:t>
            </a:r>
            <a:r>
              <a:rPr lang="zh-CN" altLang="en-US" sz="1400" smtClean="0"/>
              <a:t>，通过标杆项目走通“端到端”资管流程</a:t>
            </a:r>
            <a:endParaRPr lang="en-US" sz="1400"/>
          </a:p>
        </p:txBody>
      </p:sp>
      <p:sp>
        <p:nvSpPr>
          <p:cNvPr id="13" name="TextBox 12"/>
          <p:cNvSpPr txBox="1"/>
          <p:nvPr/>
        </p:nvSpPr>
        <p:spPr>
          <a:xfrm>
            <a:off x="2983213" y="3921853"/>
            <a:ext cx="1316263" cy="1312964"/>
          </a:xfrm>
          <a:prstGeom prst="ellipse">
            <a:avLst/>
          </a:prstGeom>
          <a:solidFill>
            <a:schemeClr val="accent1"/>
          </a:solidFill>
          <a:ln w="28575">
            <a:gradFill flip="none" rotWithShape="1">
              <a:gsLst>
                <a:gs pos="0">
                  <a:schemeClr val="accent1"/>
                </a:gs>
                <a:gs pos="100000">
                  <a:schemeClr val="accent3"/>
                </a:gs>
              </a:gsLst>
              <a:lin ang="10800000" scaled="1"/>
            </a:gradFill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b="1" smtClean="0">
                <a:solidFill>
                  <a:srgbClr val="000000"/>
                </a:solidFill>
              </a:rPr>
              <a:t>住宅</a:t>
            </a: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47" name="Marvin tracker circle"/>
          <p:cNvSpPr/>
          <p:nvPr/>
        </p:nvSpPr>
        <p:spPr>
          <a:xfrm>
            <a:off x="3517900" y="4078118"/>
            <a:ext cx="246888" cy="246888"/>
          </a:xfrm>
          <a:prstGeom prst="ellipse">
            <a:avLst/>
          </a:prstGeom>
          <a:solidFill>
            <a:schemeClr val="accent3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FFFFFF"/>
                </a:solidFill>
              </a:rPr>
              <a:t>A</a:t>
            </a:r>
            <a:endParaRPr lang="en-US" b="1" smtClean="0">
              <a:solidFill>
                <a:srgbClr val="FFFFFF"/>
              </a:solidFill>
            </a:endParaRPr>
          </a:p>
        </p:txBody>
      </p:sp>
      <p:sp>
        <p:nvSpPr>
          <p:cNvPr id="48" name="Marvin tracker circle"/>
          <p:cNvSpPr/>
          <p:nvPr/>
        </p:nvSpPr>
        <p:spPr>
          <a:xfrm>
            <a:off x="4938630" y="4078118"/>
            <a:ext cx="246888" cy="246888"/>
          </a:xfrm>
          <a:prstGeom prst="ellipse">
            <a:avLst/>
          </a:prstGeom>
          <a:solidFill>
            <a:schemeClr val="accent3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mtClean="0">
                <a:solidFill>
                  <a:srgbClr val="FFFFFF"/>
                </a:solidFill>
              </a:rPr>
              <a:t>B</a:t>
            </a:r>
            <a:endParaRPr lang="en-US" b="1" smtClean="0">
              <a:solidFill>
                <a:srgbClr val="FFFFFF"/>
              </a:solidFill>
            </a:endParaRPr>
          </a:p>
        </p:txBody>
      </p:sp>
      <p:sp>
        <p:nvSpPr>
          <p:cNvPr id="65" name="TextBox 64"/>
          <p:cNvSpPr txBox="1"/>
          <p:nvPr/>
        </p:nvSpPr>
        <p:spPr>
          <a:xfrm>
            <a:off x="1623237" y="1441902"/>
            <a:ext cx="5870106" cy="1138773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b="1" smtClean="0">
                <a:solidFill>
                  <a:schemeClr val="accent3"/>
                </a:solidFill>
              </a:rPr>
              <a:t>集团总部</a:t>
            </a:r>
            <a:r>
              <a:rPr lang="zh-CN" altLang="en-US" b="1">
                <a:solidFill>
                  <a:schemeClr val="accent3"/>
                </a:solidFill>
              </a:rPr>
              <a:t>起到</a:t>
            </a:r>
            <a:r>
              <a:rPr lang="zh-CN" altLang="en-US" b="1" smtClean="0">
                <a:solidFill>
                  <a:schemeClr val="accent3"/>
                </a:solidFill>
              </a:rPr>
              <a:t>更聚焦的战略管控</a:t>
            </a:r>
            <a:r>
              <a:rPr lang="zh-CN" altLang="en-US" b="1">
                <a:solidFill>
                  <a:schemeClr val="accent3"/>
                </a:solidFill>
              </a:rPr>
              <a:t>作用</a:t>
            </a:r>
            <a:r>
              <a:rPr lang="zh-CN" altLang="en-US" smtClean="0">
                <a:solidFill>
                  <a:srgbClr val="000000"/>
                </a:solidFill>
              </a:rPr>
              <a:t>，</a:t>
            </a:r>
            <a:r>
              <a:rPr lang="zh-CN" altLang="en-US">
                <a:solidFill>
                  <a:srgbClr val="000000"/>
                </a:solidFill>
              </a:rPr>
              <a:t>专注</a:t>
            </a:r>
            <a:r>
              <a:rPr lang="zh-CN" altLang="en-US" smtClean="0">
                <a:solidFill>
                  <a:srgbClr val="000000"/>
                </a:solidFill>
              </a:rPr>
              <a:t>六大</a:t>
            </a:r>
            <a:r>
              <a:rPr lang="zh-CN" altLang="en-US">
                <a:solidFill>
                  <a:srgbClr val="000000"/>
                </a:solidFill>
              </a:rPr>
              <a:t>核心</a:t>
            </a:r>
            <a:r>
              <a:rPr lang="zh-CN" altLang="en-US" smtClean="0">
                <a:solidFill>
                  <a:srgbClr val="000000"/>
                </a:solidFill>
              </a:rPr>
              <a:t>职能建设，扮演</a:t>
            </a:r>
            <a:r>
              <a:rPr lang="zh-CN" altLang="en-US">
                <a:solidFill>
                  <a:srgbClr val="000000"/>
                </a:solidFill>
              </a:rPr>
              <a:t>好</a:t>
            </a:r>
            <a:r>
              <a:rPr lang="zh-CN" altLang="en-US" smtClean="0">
                <a:solidFill>
                  <a:srgbClr val="000000"/>
                </a:solidFill>
              </a:rPr>
              <a:t>“引导者”、“支持者”和“协调者”的角色</a:t>
            </a:r>
            <a:endParaRPr lang="en-US" altLang="zh-CN" smtClean="0">
              <a:solidFill>
                <a:srgbClr val="000000"/>
              </a:solidFill>
            </a:endParaRPr>
          </a:p>
          <a:p>
            <a:pPr lvl="2"/>
            <a:r>
              <a:rPr lang="zh-CN" altLang="en-US" sz="1400" smtClean="0">
                <a:solidFill>
                  <a:srgbClr val="000000"/>
                </a:solidFill>
              </a:rPr>
              <a:t>战略方向</a:t>
            </a:r>
          </a:p>
          <a:p>
            <a:pPr lvl="2"/>
            <a:r>
              <a:rPr lang="zh-CN" altLang="en-US" sz="1400">
                <a:solidFill>
                  <a:srgbClr val="000000"/>
                </a:solidFill>
              </a:rPr>
              <a:t>经营</a:t>
            </a:r>
            <a:r>
              <a:rPr lang="zh-CN" altLang="en-US" sz="1400" smtClean="0">
                <a:solidFill>
                  <a:srgbClr val="000000"/>
                </a:solidFill>
              </a:rPr>
              <a:t>计划</a:t>
            </a:r>
          </a:p>
          <a:p>
            <a:pPr lvl="2"/>
            <a:r>
              <a:rPr lang="zh-CN" altLang="en-US" sz="1400" smtClean="0">
                <a:solidFill>
                  <a:srgbClr val="000000"/>
                </a:solidFill>
              </a:rPr>
              <a:t>财务预算</a:t>
            </a:r>
            <a:r>
              <a:rPr lang="en-US" altLang="zh-CN" sz="1400" smtClean="0">
                <a:solidFill>
                  <a:srgbClr val="000000"/>
                </a:solidFill>
              </a:rPr>
              <a:t>/</a:t>
            </a:r>
            <a:r>
              <a:rPr lang="zh-CN" altLang="en-US" sz="1400" smtClean="0">
                <a:solidFill>
                  <a:srgbClr val="000000"/>
                </a:solidFill>
              </a:rPr>
              <a:t>融资管理</a:t>
            </a:r>
            <a:endParaRPr lang="en-US" sz="1400"/>
          </a:p>
        </p:txBody>
      </p:sp>
      <p:sp>
        <p:nvSpPr>
          <p:cNvPr id="69" name="TextBox 68"/>
          <p:cNvSpPr txBox="1"/>
          <p:nvPr/>
        </p:nvSpPr>
        <p:spPr>
          <a:xfrm>
            <a:off x="4959543" y="1916515"/>
            <a:ext cx="2533800" cy="646331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zh-CN" altLang="en-US" sz="1400">
                <a:solidFill>
                  <a:srgbClr val="000000"/>
                </a:solidFill>
              </a:rPr>
              <a:t>人才</a:t>
            </a:r>
            <a:r>
              <a:rPr lang="zh-CN" altLang="en-US" sz="1400" smtClean="0">
                <a:solidFill>
                  <a:srgbClr val="000000"/>
                </a:solidFill>
              </a:rPr>
              <a:t>建设</a:t>
            </a:r>
          </a:p>
          <a:p>
            <a:pPr lvl="2"/>
            <a:r>
              <a:rPr lang="zh-CN" altLang="en-US" sz="1400" smtClean="0">
                <a:solidFill>
                  <a:srgbClr val="000000"/>
                </a:solidFill>
              </a:rPr>
              <a:t>信息化建设</a:t>
            </a:r>
          </a:p>
          <a:p>
            <a:pPr lvl="2"/>
            <a:r>
              <a:rPr lang="zh-CN" altLang="en-US" sz="1400">
                <a:solidFill>
                  <a:srgbClr val="000000"/>
                </a:solidFill>
              </a:rPr>
              <a:t>资产</a:t>
            </a:r>
            <a:r>
              <a:rPr lang="zh-CN" altLang="en-US" sz="1400" smtClean="0">
                <a:solidFill>
                  <a:srgbClr val="000000"/>
                </a:solidFill>
              </a:rPr>
              <a:t>管理和商业标杆建设</a:t>
            </a:r>
          </a:p>
        </p:txBody>
      </p:sp>
    </p:spTree>
    <p:extLst>
      <p:ext uri="{BB962C8B-B14F-4D97-AF65-F5344CB8AC3E}">
        <p14:creationId xmlns:p14="http://schemas.microsoft.com/office/powerpoint/2010/main" val="765332514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Object 3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1613388169"/>
              </p:ext>
            </p:extLst>
          </p:nvPr>
        </p:nvGraphicFramePr>
        <p:xfrm>
          <a:off x="265" y="199"/>
          <a:ext cx="158740" cy="1587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think-cell Slide" r:id="rId4" imgW="500" imgH="417" progId="TCLayout.ActiveDocument.1">
                  <p:embed/>
                </p:oleObj>
              </mc:Choice>
              <mc:Fallback>
                <p:oleObj name="think-cell Slide" r:id="rId4" imgW="500" imgH="417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65" y="199"/>
                        <a:ext cx="158740" cy="1587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 hidden="1"/>
          <p:cNvSpPr/>
          <p:nvPr>
            <p:custDataLst>
              <p:tags r:id="rId6"/>
            </p:custDataLst>
          </p:nvPr>
        </p:nvSpPr>
        <p:spPr bwMode="auto">
          <a:xfrm>
            <a:off x="265" y="199"/>
            <a:ext cx="158740" cy="158740"/>
          </a:xfrm>
          <a:prstGeom prst="rect">
            <a:avLst/>
          </a:prstGeom>
          <a:solidFill>
            <a:schemeClr val="accent1"/>
          </a:solidFill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numCol="1" spcCol="0" rtlCol="0" anchor="ctr" anchorCtr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 pitchFamily="34" charset="0"/>
              <a:ea typeface="楷体" panose="02010609060101010101" pitchFamily="49" charset="-122"/>
              <a:sym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003" y="230373"/>
            <a:ext cx="6180979" cy="292371"/>
          </a:xfrm>
        </p:spPr>
        <p:txBody>
          <a:bodyPr wrap="square">
            <a:spAutoFit/>
          </a:bodyPr>
          <a:lstStyle/>
          <a:p>
            <a:r>
              <a:rPr lang="zh-CN" altLang="en-US" smtClean="0"/>
              <a:t>主要议题</a:t>
            </a:r>
            <a:endParaRPr lang="zh-CN" altLang="en-US"/>
          </a:p>
        </p:txBody>
      </p:sp>
      <p:sp>
        <p:nvSpPr>
          <p:cNvPr id="18" name="Rectangle 17"/>
          <p:cNvSpPr/>
          <p:nvPr/>
        </p:nvSpPr>
        <p:spPr>
          <a:xfrm>
            <a:off x="265" y="199"/>
            <a:ext cx="8957735" cy="6721078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599">
              <a:solidFill>
                <a:srgbClr val="000000"/>
              </a:solidFill>
            </a:endParaRPr>
          </a:p>
        </p:txBody>
      </p:sp>
      <p:sp>
        <p:nvSpPr>
          <p:cNvPr id="10" name="Text Placeholder 2">
            <a:hlinkClick r:id="rId8" action="ppaction://hlinksldjump?num=3"/>
          </p:cNvPr>
          <p:cNvSpPr txBox="1"/>
          <p:nvPr>
            <p:custDataLst>
              <p:tags r:id="rId7"/>
            </p:custDataLst>
          </p:nvPr>
        </p:nvSpPr>
        <p:spPr bwMode="gray">
          <a:xfrm>
            <a:off x="2538414" y="2239963"/>
            <a:ext cx="1597025" cy="406400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0963" tIns="80963" rIns="0" bIns="80963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b="1" smtClean="0">
                <a:latin typeface="Helv"/>
              </a:rPr>
              <a:t>新城组织调整</a:t>
            </a:r>
            <a:endParaRPr lang="zh-CN" altLang="en-US" sz="1599" b="1"/>
          </a:p>
        </p:txBody>
      </p:sp>
      <p:sp>
        <p:nvSpPr>
          <p:cNvPr id="19" name="Text Placeholder 2"/>
          <p:cNvSpPr txBox="1"/>
          <p:nvPr>
            <p:custDataLst>
              <p:tags r:id="rId9"/>
            </p:custDataLst>
          </p:nvPr>
        </p:nvSpPr>
        <p:spPr bwMode="gray">
          <a:xfrm>
            <a:off x="2538414" y="2646363"/>
            <a:ext cx="1597025" cy="4079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</a:ln>
          <a:effectLst/>
          <a:extLst/>
        </p:spPr>
        <p:txBody>
          <a:bodyPr vert="horz" wrap="square" lIns="80963" tIns="82550" rIns="0" bIns="80963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>
              <a:buClr>
                <a:srgbClr val="002960"/>
              </a:buClr>
            </a:pPr>
            <a:r>
              <a:rPr lang="zh-CN" altLang="en-US" b="1" smtClean="0">
                <a:latin typeface="Helv"/>
              </a:rPr>
              <a:t>住宅业务</a:t>
            </a:r>
            <a:endParaRPr lang="zh-CN" altLang="en-US" sz="1599" b="1"/>
          </a:p>
        </p:txBody>
      </p:sp>
      <p:sp>
        <p:nvSpPr>
          <p:cNvPr id="14" name="Text Placeholder 2"/>
          <p:cNvSpPr txBox="1"/>
          <p:nvPr>
            <p:custDataLst>
              <p:tags r:id="rId10"/>
            </p:custDataLst>
          </p:nvPr>
        </p:nvSpPr>
        <p:spPr bwMode="gray">
          <a:xfrm>
            <a:off x="2538414" y="3054350"/>
            <a:ext cx="1597025" cy="406400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0963" tIns="80963" rIns="0" bIns="80963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zh-CN" altLang="en-US">
                <a:latin typeface="Helv"/>
              </a:rPr>
              <a:t>商业</a:t>
            </a:r>
            <a:r>
              <a:rPr lang="zh-CN" altLang="en-US" smtClean="0">
                <a:latin typeface="Helv"/>
              </a:rPr>
              <a:t>业务</a:t>
            </a:r>
            <a:endParaRPr lang="zh-CN" altLang="en-US" sz="1599"/>
          </a:p>
        </p:txBody>
      </p:sp>
      <p:sp>
        <p:nvSpPr>
          <p:cNvPr id="26" name="Text Placeholder 2"/>
          <p:cNvSpPr txBox="1"/>
          <p:nvPr>
            <p:custDataLst>
              <p:tags r:id="rId11"/>
            </p:custDataLst>
          </p:nvPr>
        </p:nvSpPr>
        <p:spPr bwMode="gray">
          <a:xfrm>
            <a:off x="2538414" y="3460750"/>
            <a:ext cx="1597025" cy="407988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0963" tIns="80963" rIns="0" bIns="8255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zh-CN" altLang="en-US" smtClean="0">
                <a:latin typeface="Helv"/>
              </a:rPr>
              <a:t>集团总部</a:t>
            </a:r>
            <a:endParaRPr lang="zh-CN" altLang="en-US" sz="1599"/>
          </a:p>
        </p:txBody>
      </p:sp>
      <p:pic>
        <p:nvPicPr>
          <p:cNvPr id="83" name="Picture 8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8"/>
            <a:ext cx="2194060" cy="6721078"/>
          </a:xfrm>
          <a:prstGeom prst="rect">
            <a:avLst/>
          </a:prstGeom>
        </p:spPr>
      </p:pic>
      <p:sp>
        <p:nvSpPr>
          <p:cNvPr id="84" name="TitleBottomPlaceholder"/>
          <p:cNvSpPr>
            <a:spLocks noChangeArrowheads="1"/>
          </p:cNvSpPr>
          <p:nvPr/>
        </p:nvSpPr>
        <p:spPr bwMode="auto">
          <a:xfrm>
            <a:off x="265" y="2238442"/>
            <a:ext cx="2193795" cy="4484423"/>
          </a:xfrm>
          <a:prstGeom prst="rect">
            <a:avLst/>
          </a:prstGeom>
          <a:solidFill>
            <a:srgbClr val="0065CC">
              <a:alpha val="44000"/>
            </a:srgbClr>
          </a:solidFill>
          <a:ln>
            <a:noFill/>
          </a:ln>
          <a:effectLst/>
          <a:ex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zh-CN" sz="1599">
              <a:solidFill>
                <a:srgbClr val="000000"/>
              </a:solidFill>
            </a:endParaRPr>
          </a:p>
        </p:txBody>
      </p:sp>
      <p:sp>
        <p:nvSpPr>
          <p:cNvPr id="85" name="TitleTopPlaceholder"/>
          <p:cNvSpPr>
            <a:spLocks noChangeArrowheads="1"/>
          </p:cNvSpPr>
          <p:nvPr/>
        </p:nvSpPr>
        <p:spPr bwMode="auto">
          <a:xfrm>
            <a:off x="265" y="199"/>
            <a:ext cx="2193795" cy="2238243"/>
          </a:xfrm>
          <a:prstGeom prst="rect">
            <a:avLst/>
          </a:prstGeom>
          <a:solidFill>
            <a:srgbClr val="91AFFF">
              <a:alpha val="59000"/>
            </a:srgbClr>
          </a:solidFill>
          <a:ln>
            <a:noFill/>
          </a:ln>
          <a:effectLst/>
          <a:ex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zh-CN" sz="1599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601154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63" y="230188"/>
            <a:ext cx="8618537" cy="292388"/>
          </a:xfrm>
        </p:spPr>
        <p:txBody>
          <a:bodyPr/>
          <a:lstStyle/>
          <a:p>
            <a:r>
              <a:rPr lang="zh-CN" altLang="en-US"/>
              <a:t>住宅</a:t>
            </a:r>
            <a:r>
              <a:rPr lang="zh-CN" altLang="en-US" smtClean="0"/>
              <a:t>业务在“</a:t>
            </a:r>
            <a:r>
              <a:rPr lang="zh-CN" altLang="en-US"/>
              <a:t>有质量的扩张</a:t>
            </a:r>
            <a:r>
              <a:rPr lang="zh-CN" altLang="en-US" smtClean="0"/>
              <a:t>”战略方向上，面临一系列组织</a:t>
            </a:r>
            <a:r>
              <a:rPr lang="zh-CN" altLang="en-US"/>
              <a:t>现状核心问题</a:t>
            </a:r>
            <a:endParaRPr lang="en-US"/>
          </a:p>
        </p:txBody>
      </p:sp>
      <p:sp>
        <p:nvSpPr>
          <p:cNvPr id="5" name="5. Source"/>
          <p:cNvSpPr>
            <a:spLocks noChangeArrowheads="1"/>
          </p:cNvSpPr>
          <p:nvPr/>
        </p:nvSpPr>
        <p:spPr bwMode="auto">
          <a:xfrm>
            <a:off x="119063" y="6437325"/>
            <a:ext cx="6862762" cy="153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33413" lvl="0" indent="-633413" defTabSz="895350">
              <a:tabLst>
                <a:tab pos="628650"/>
              </a:tabLst>
            </a:pPr>
            <a:r>
              <a:rPr lang="zh-CN" altLang="en-US" sz="1000" smtClean="0">
                <a:solidFill>
                  <a:srgbClr val="000000"/>
                </a:solidFill>
                <a:latin typeface="+mn-lt"/>
              </a:rPr>
              <a:t>资料来源：小组分析</a:t>
            </a:r>
            <a:endParaRPr lang="en-US" altLang="zh-CN" sz="1000" smtClean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7" name="1. On-page tracker"/>
          <p:cNvSpPr>
            <a:spLocks noChangeArrowheads="1"/>
          </p:cNvSpPr>
          <p:nvPr/>
        </p:nvSpPr>
        <p:spPr bwMode="auto">
          <a:xfrm>
            <a:off x="119063" y="26988"/>
            <a:ext cx="1077218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noProof="0" smtClean="0">
                <a:solidFill>
                  <a:srgbClr val="808080"/>
                </a:solidFill>
                <a:latin typeface="+mn-lt"/>
              </a:rPr>
              <a:t>住宅</a:t>
            </a:r>
            <a:r>
              <a:rPr lang="zh-CN" altLang="en-US" sz="1400" smtClean="0">
                <a:solidFill>
                  <a:srgbClr val="808080"/>
                </a:solidFill>
                <a:latin typeface="+mn-lt"/>
              </a:rPr>
              <a:t>业务现状</a:t>
            </a:r>
            <a:endParaRPr lang="en-US" altLang="zh-CN" sz="1400" noProof="0">
              <a:solidFill>
                <a:srgbClr val="808080"/>
              </a:solidFill>
              <a:latin typeface="+mn-lt"/>
            </a:endParaRPr>
          </a:p>
        </p:txBody>
      </p:sp>
      <p:sp>
        <p:nvSpPr>
          <p:cNvPr id="91" name="Rectangle 90"/>
          <p:cNvSpPr/>
          <p:nvPr/>
        </p:nvSpPr>
        <p:spPr>
          <a:xfrm>
            <a:off x="227198" y="2446488"/>
            <a:ext cx="4297680" cy="354352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>
              <a:solidFill>
                <a:schemeClr val="tx1"/>
              </a:solidFill>
            </a:endParaRPr>
          </a:p>
        </p:txBody>
      </p:sp>
      <p:sp>
        <p:nvSpPr>
          <p:cNvPr id="92" name="Rectangle 91"/>
          <p:cNvSpPr/>
          <p:nvPr/>
        </p:nvSpPr>
        <p:spPr>
          <a:xfrm>
            <a:off x="326258" y="3981450"/>
            <a:ext cx="4114800" cy="1879180"/>
          </a:xfrm>
          <a:prstGeom prst="rect">
            <a:avLst/>
          </a:prstGeom>
          <a:solidFill>
            <a:schemeClr val="bg2"/>
          </a:solidFill>
          <a:ln w="9525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>
              <a:solidFill>
                <a:schemeClr val="tx1"/>
              </a:solidFill>
            </a:endParaRPr>
          </a:p>
        </p:txBody>
      </p:sp>
      <p:sp>
        <p:nvSpPr>
          <p:cNvPr id="93" name="Rectangle 92"/>
          <p:cNvSpPr/>
          <p:nvPr/>
        </p:nvSpPr>
        <p:spPr>
          <a:xfrm>
            <a:off x="227198" y="1065939"/>
            <a:ext cx="4297680" cy="1143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chemeClr val="tx1"/>
              </a:solidFill>
            </a:endParaRPr>
          </a:p>
        </p:txBody>
      </p:sp>
      <p:sp>
        <p:nvSpPr>
          <p:cNvPr id="94" name="TextBox 93"/>
          <p:cNvSpPr txBox="1"/>
          <p:nvPr/>
        </p:nvSpPr>
        <p:spPr>
          <a:xfrm>
            <a:off x="1327112" y="1739506"/>
            <a:ext cx="2124005" cy="36576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sz="1400" b="1">
                <a:solidFill>
                  <a:srgbClr val="000000"/>
                </a:solidFill>
                <a:latin typeface="+mj-lt"/>
              </a:rPr>
              <a:t>住宅</a:t>
            </a:r>
            <a:r>
              <a:rPr lang="zh-CN" altLang="en-US" sz="1400" b="1" smtClean="0">
                <a:solidFill>
                  <a:srgbClr val="000000"/>
                </a:solidFill>
                <a:latin typeface="+mj-lt"/>
              </a:rPr>
              <a:t>开发事业部</a:t>
            </a:r>
            <a:endParaRPr lang="en-US" sz="1400" b="1">
              <a:solidFill>
                <a:srgbClr val="000000"/>
              </a:solidFill>
              <a:latin typeface="+mj-lt"/>
            </a:endParaRPr>
          </a:p>
        </p:txBody>
      </p:sp>
      <p:cxnSp>
        <p:nvCxnSpPr>
          <p:cNvPr id="95" name="Elbow Connector 94"/>
          <p:cNvCxnSpPr>
            <a:stCxn id="104" idx="0"/>
            <a:endCxn id="94" idx="2"/>
          </p:cNvCxnSpPr>
          <p:nvPr/>
        </p:nvCxnSpPr>
        <p:spPr>
          <a:xfrm rot="5400000" flipH="1" flipV="1">
            <a:off x="1544057" y="1672526"/>
            <a:ext cx="412317" cy="1277799"/>
          </a:xfrm>
          <a:prstGeom prst="bentConnector3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Elbow Connector 95"/>
          <p:cNvCxnSpPr>
            <a:stCxn id="105" idx="0"/>
            <a:endCxn id="94" idx="2"/>
          </p:cNvCxnSpPr>
          <p:nvPr/>
        </p:nvCxnSpPr>
        <p:spPr>
          <a:xfrm rot="5400000" flipH="1" flipV="1">
            <a:off x="1798118" y="1926587"/>
            <a:ext cx="412317" cy="769677"/>
          </a:xfrm>
          <a:prstGeom prst="bentConnector3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Elbow Connector 96"/>
          <p:cNvCxnSpPr>
            <a:stCxn id="106" idx="0"/>
            <a:endCxn id="94" idx="2"/>
          </p:cNvCxnSpPr>
          <p:nvPr/>
        </p:nvCxnSpPr>
        <p:spPr>
          <a:xfrm rot="5400000" flipH="1" flipV="1">
            <a:off x="2052179" y="2180648"/>
            <a:ext cx="412317" cy="261555"/>
          </a:xfrm>
          <a:prstGeom prst="bentConnector3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Elbow Connector 117"/>
          <p:cNvCxnSpPr>
            <a:stCxn id="107" idx="0"/>
            <a:endCxn id="94" idx="2"/>
          </p:cNvCxnSpPr>
          <p:nvPr/>
        </p:nvCxnSpPr>
        <p:spPr>
          <a:xfrm rot="16200000" flipV="1">
            <a:off x="2306241" y="2188141"/>
            <a:ext cx="412317" cy="246567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Elbow Connector 98"/>
          <p:cNvCxnSpPr>
            <a:stCxn id="108" idx="0"/>
            <a:endCxn id="94" idx="2"/>
          </p:cNvCxnSpPr>
          <p:nvPr/>
        </p:nvCxnSpPr>
        <p:spPr>
          <a:xfrm rot="16200000" flipV="1">
            <a:off x="2560302" y="1934080"/>
            <a:ext cx="412317" cy="754689"/>
          </a:xfrm>
          <a:prstGeom prst="bentConnector3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Elbow Connector 99"/>
          <p:cNvCxnSpPr>
            <a:stCxn id="109" idx="0"/>
            <a:endCxn id="94" idx="2"/>
          </p:cNvCxnSpPr>
          <p:nvPr/>
        </p:nvCxnSpPr>
        <p:spPr>
          <a:xfrm rot="16200000" flipV="1">
            <a:off x="2814363" y="1680019"/>
            <a:ext cx="412317" cy="1262811"/>
          </a:xfrm>
          <a:prstGeom prst="bentConnector3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Elbow Connector 100"/>
          <p:cNvCxnSpPr>
            <a:stCxn id="111" idx="0"/>
            <a:endCxn id="94" idx="2"/>
          </p:cNvCxnSpPr>
          <p:nvPr/>
        </p:nvCxnSpPr>
        <p:spPr>
          <a:xfrm rot="16200000" flipV="1">
            <a:off x="3068422" y="1425960"/>
            <a:ext cx="412317" cy="1770930"/>
          </a:xfrm>
          <a:prstGeom prst="bentConnector3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Elbow Connector 101"/>
          <p:cNvCxnSpPr>
            <a:stCxn id="112" idx="0"/>
            <a:endCxn id="94" idx="2"/>
          </p:cNvCxnSpPr>
          <p:nvPr/>
        </p:nvCxnSpPr>
        <p:spPr>
          <a:xfrm rot="5400000" flipH="1" flipV="1">
            <a:off x="1289996" y="1418465"/>
            <a:ext cx="412317" cy="1785921"/>
          </a:xfrm>
          <a:prstGeom prst="bentConnector3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Elbow Connector 16"/>
          <p:cNvCxnSpPr>
            <a:stCxn id="113" idx="0"/>
            <a:endCxn id="94" idx="2"/>
          </p:cNvCxnSpPr>
          <p:nvPr/>
        </p:nvCxnSpPr>
        <p:spPr>
          <a:xfrm flipH="1" flipV="1">
            <a:off x="2389115" y="2105266"/>
            <a:ext cx="0" cy="1948291"/>
          </a:xfrm>
          <a:prstGeom prst="straightConnector1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TextBox 103"/>
          <p:cNvSpPr txBox="1"/>
          <p:nvPr/>
        </p:nvSpPr>
        <p:spPr>
          <a:xfrm>
            <a:off x="928436" y="2517583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市场营销中心</a:t>
            </a:r>
            <a:endParaRPr lang="en-US" sz="1400" b="0"/>
          </a:p>
        </p:txBody>
      </p:sp>
      <p:sp>
        <p:nvSpPr>
          <p:cNvPr id="105" name="TextBox 104"/>
          <p:cNvSpPr txBox="1"/>
          <p:nvPr/>
        </p:nvSpPr>
        <p:spPr>
          <a:xfrm>
            <a:off x="1436558" y="2517583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设计研发中心</a:t>
            </a:r>
            <a:endParaRPr lang="en-US" sz="1400" b="0"/>
          </a:p>
        </p:txBody>
      </p:sp>
      <p:sp>
        <p:nvSpPr>
          <p:cNvPr id="106" name="TextBox 105"/>
          <p:cNvSpPr txBox="1"/>
          <p:nvPr/>
        </p:nvSpPr>
        <p:spPr>
          <a:xfrm>
            <a:off x="1944680" y="2517583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项目管理中心</a:t>
            </a:r>
            <a:endParaRPr lang="en-US" sz="1400" b="0"/>
          </a:p>
        </p:txBody>
      </p:sp>
      <p:sp>
        <p:nvSpPr>
          <p:cNvPr id="107" name="TextBox 106"/>
          <p:cNvSpPr txBox="1"/>
          <p:nvPr/>
        </p:nvSpPr>
        <p:spPr>
          <a:xfrm>
            <a:off x="2452802" y="2517583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成本管理中心</a:t>
            </a:r>
            <a:endParaRPr lang="en-US" sz="1400" b="0"/>
          </a:p>
        </p:txBody>
      </p:sp>
      <p:sp>
        <p:nvSpPr>
          <p:cNvPr id="108" name="TextBox 107"/>
          <p:cNvSpPr txBox="1"/>
          <p:nvPr/>
        </p:nvSpPr>
        <p:spPr>
          <a:xfrm>
            <a:off x="2960924" y="2517583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计划管理中心</a:t>
            </a:r>
            <a:endParaRPr lang="en-US" sz="1400" b="0"/>
          </a:p>
        </p:txBody>
      </p:sp>
      <p:sp>
        <p:nvSpPr>
          <p:cNvPr id="109" name="TextBox 108"/>
          <p:cNvSpPr txBox="1"/>
          <p:nvPr/>
        </p:nvSpPr>
        <p:spPr>
          <a:xfrm>
            <a:off x="3469046" y="2517583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财务管理部</a:t>
            </a:r>
            <a:endParaRPr lang="en-US" sz="1400" b="0"/>
          </a:p>
        </p:txBody>
      </p:sp>
      <p:grpSp>
        <p:nvGrpSpPr>
          <p:cNvPr id="110" name="Group 109"/>
          <p:cNvGrpSpPr/>
          <p:nvPr/>
        </p:nvGrpSpPr>
        <p:grpSpPr>
          <a:xfrm>
            <a:off x="420314" y="2517583"/>
            <a:ext cx="3922611" cy="1298991"/>
            <a:chOff x="295256" y="2517583"/>
            <a:chExt cx="3922611" cy="1298991"/>
          </a:xfrm>
          <a:solidFill>
            <a:schemeClr val="accent1"/>
          </a:solidFill>
        </p:grpSpPr>
        <p:sp>
          <p:nvSpPr>
            <p:cNvPr id="111" name="TextBox 110"/>
            <p:cNvSpPr txBox="1"/>
            <p:nvPr/>
          </p:nvSpPr>
          <p:spPr>
            <a:xfrm>
              <a:off x="3852107" y="2517583"/>
              <a:ext cx="365760" cy="1298991"/>
            </a:xfrm>
            <a:prstGeom prst="rect">
              <a:avLst/>
            </a:prstGeom>
            <a:grpFill/>
            <a:ln w="9525">
              <a:solidFill>
                <a:schemeClr val="bg1"/>
              </a:solidFill>
            </a:ln>
          </p:spPr>
          <p:txBody>
            <a:bodyPr vert="horz" wrap="square" lIns="72009" tIns="72009" rIns="72009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ctr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rgbClr val="002960"/>
                </a:buClr>
                <a:defRPr sz="1300" b="1" kern="1200" baseline="0">
                  <a:solidFill>
                    <a:srgbClr val="000000"/>
                  </a:solidFill>
                  <a:latin typeface="+mj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0"/>
                <a:t>行政人事部</a:t>
              </a:r>
              <a:endParaRPr lang="en-US" sz="1400" b="0"/>
            </a:p>
          </p:txBody>
        </p:sp>
        <p:sp>
          <p:nvSpPr>
            <p:cNvPr id="112" name="TextBox 111"/>
            <p:cNvSpPr txBox="1"/>
            <p:nvPr/>
          </p:nvSpPr>
          <p:spPr>
            <a:xfrm>
              <a:off x="295256" y="2517583"/>
              <a:ext cx="365760" cy="1298991"/>
            </a:xfrm>
            <a:prstGeom prst="rect">
              <a:avLst/>
            </a:prstGeom>
            <a:grpFill/>
            <a:ln w="9525">
              <a:solidFill>
                <a:schemeClr val="bg1"/>
              </a:solidFill>
            </a:ln>
          </p:spPr>
          <p:txBody>
            <a:bodyPr vert="horz" wrap="square" lIns="72009" tIns="72009" rIns="72009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ctr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rgbClr val="002960"/>
                </a:buClr>
                <a:defRPr sz="1300" b="1" kern="1200" baseline="0">
                  <a:solidFill>
                    <a:srgbClr val="000000"/>
                  </a:solidFill>
                  <a:latin typeface="+mj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0"/>
                <a:t>投资拓展中心</a:t>
              </a:r>
              <a:endParaRPr lang="en-US" sz="1400" b="0"/>
            </a:p>
          </p:txBody>
        </p:sp>
      </p:grpSp>
      <p:sp>
        <p:nvSpPr>
          <p:cNvPr id="113" name="TextBox 112"/>
          <p:cNvSpPr txBox="1"/>
          <p:nvPr/>
        </p:nvSpPr>
        <p:spPr>
          <a:xfrm>
            <a:off x="1327112" y="4053557"/>
            <a:ext cx="2124005" cy="312689"/>
          </a:xfrm>
          <a:prstGeom prst="rect">
            <a:avLst/>
          </a:prstGeom>
          <a:noFill/>
          <a:ln w="19050">
            <a:solidFill>
              <a:schemeClr val="accent2"/>
            </a:solidFill>
            <a:prstDash val="dash"/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400">
                <a:solidFill>
                  <a:srgbClr val="000000"/>
                </a:solidFill>
                <a:latin typeface="+mj-lt"/>
              </a:rPr>
              <a:t>城市公司</a:t>
            </a:r>
            <a:endParaRPr lang="en-US" sz="140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14" name="TextBox 113"/>
          <p:cNvSpPr txBox="1"/>
          <p:nvPr/>
        </p:nvSpPr>
        <p:spPr>
          <a:xfrm>
            <a:off x="1327112" y="1155837"/>
            <a:ext cx="2124003" cy="36576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sz="1400" b="1">
                <a:solidFill>
                  <a:srgbClr val="000000"/>
                </a:solidFill>
                <a:latin typeface="+mj-lt"/>
              </a:rPr>
              <a:t>集团</a:t>
            </a:r>
          </a:p>
        </p:txBody>
      </p:sp>
      <p:cxnSp>
        <p:nvCxnSpPr>
          <p:cNvPr id="115" name="Elbow Connector 27"/>
          <p:cNvCxnSpPr>
            <a:stCxn id="94" idx="0"/>
            <a:endCxn id="114" idx="2"/>
          </p:cNvCxnSpPr>
          <p:nvPr/>
        </p:nvCxnSpPr>
        <p:spPr>
          <a:xfrm flipH="1" flipV="1">
            <a:off x="2389114" y="1521597"/>
            <a:ext cx="1" cy="217909"/>
          </a:xfrm>
          <a:prstGeom prst="straightConnector1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6" name="TextBox 115"/>
          <p:cNvSpPr txBox="1"/>
          <p:nvPr/>
        </p:nvSpPr>
        <p:spPr>
          <a:xfrm>
            <a:off x="815520" y="4511908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营销部</a:t>
            </a:r>
            <a:endParaRPr lang="en-US" sz="1400" b="0"/>
          </a:p>
        </p:txBody>
      </p:sp>
      <p:sp>
        <p:nvSpPr>
          <p:cNvPr id="117" name="TextBox 116"/>
          <p:cNvSpPr txBox="1"/>
          <p:nvPr/>
        </p:nvSpPr>
        <p:spPr>
          <a:xfrm>
            <a:off x="1605932" y="4511908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技术部</a:t>
            </a:r>
            <a:endParaRPr lang="en-US" sz="1400" b="0"/>
          </a:p>
        </p:txBody>
      </p:sp>
      <p:sp>
        <p:nvSpPr>
          <p:cNvPr id="118" name="TextBox 117"/>
          <p:cNvSpPr txBox="1"/>
          <p:nvPr/>
        </p:nvSpPr>
        <p:spPr>
          <a:xfrm>
            <a:off x="2001138" y="4511908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工程部</a:t>
            </a:r>
            <a:endParaRPr lang="en-US" sz="1400" b="0"/>
          </a:p>
        </p:txBody>
      </p:sp>
      <p:sp>
        <p:nvSpPr>
          <p:cNvPr id="119" name="TextBox 118"/>
          <p:cNvSpPr txBox="1"/>
          <p:nvPr/>
        </p:nvSpPr>
        <p:spPr>
          <a:xfrm>
            <a:off x="3186756" y="4511908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财务部</a:t>
            </a:r>
            <a:endParaRPr lang="en-US" sz="1400" b="0"/>
          </a:p>
        </p:txBody>
      </p:sp>
      <p:sp>
        <p:nvSpPr>
          <p:cNvPr id="120" name="TextBox 119"/>
          <p:cNvSpPr txBox="1"/>
          <p:nvPr/>
        </p:nvSpPr>
        <p:spPr>
          <a:xfrm>
            <a:off x="420314" y="4511908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投资部</a:t>
            </a:r>
            <a:endParaRPr lang="en-US" sz="1400" b="0"/>
          </a:p>
        </p:txBody>
      </p:sp>
      <p:sp>
        <p:nvSpPr>
          <p:cNvPr id="121" name="TextBox 120"/>
          <p:cNvSpPr txBox="1"/>
          <p:nvPr/>
        </p:nvSpPr>
        <p:spPr>
          <a:xfrm>
            <a:off x="3581962" y="4511908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行政部</a:t>
            </a:r>
            <a:endParaRPr lang="en-US" sz="1400" b="0"/>
          </a:p>
        </p:txBody>
      </p:sp>
      <p:sp>
        <p:nvSpPr>
          <p:cNvPr id="122" name="TextBox 121"/>
          <p:cNvSpPr txBox="1"/>
          <p:nvPr/>
        </p:nvSpPr>
        <p:spPr>
          <a:xfrm>
            <a:off x="3977165" y="4511908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人力资源部</a:t>
            </a:r>
            <a:endParaRPr lang="en-US" sz="1400" b="0"/>
          </a:p>
        </p:txBody>
      </p:sp>
      <p:sp>
        <p:nvSpPr>
          <p:cNvPr id="123" name="TextBox 122"/>
          <p:cNvSpPr txBox="1"/>
          <p:nvPr/>
        </p:nvSpPr>
        <p:spPr>
          <a:xfrm>
            <a:off x="2791550" y="4511908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成本部</a:t>
            </a:r>
            <a:endParaRPr lang="en-US" sz="1400" b="0"/>
          </a:p>
        </p:txBody>
      </p:sp>
      <p:sp>
        <p:nvSpPr>
          <p:cNvPr id="124" name="TextBox 123"/>
          <p:cNvSpPr txBox="1"/>
          <p:nvPr/>
        </p:nvSpPr>
        <p:spPr>
          <a:xfrm>
            <a:off x="1210726" y="4511908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客服部</a:t>
            </a:r>
            <a:endParaRPr lang="en-US" sz="1400" b="0"/>
          </a:p>
        </p:txBody>
      </p:sp>
      <p:sp>
        <p:nvSpPr>
          <p:cNvPr id="125" name="TextBox 124"/>
          <p:cNvSpPr txBox="1"/>
          <p:nvPr/>
        </p:nvSpPr>
        <p:spPr>
          <a:xfrm>
            <a:off x="2396344" y="4511908"/>
            <a:ext cx="365760" cy="129899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txBody>
          <a:bodyPr vert="horz" wrap="square" lIns="72009" tIns="72009" rIns="72009" bIns="72009" rtlCol="0" anchor="t" anchorCtr="0">
            <a:noAutofit/>
          </a:bodyPr>
          <a:lstStyle>
            <a:defPPr>
              <a:defRPr lang="en-US"/>
            </a:defPPr>
            <a:lvl1pPr marL="0" lv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002960"/>
              </a:buClr>
              <a:defRPr sz="1300" b="1" kern="1200" baseline="0">
                <a:solidFill>
                  <a:srgbClr val="000000"/>
                </a:solidFill>
                <a:latin typeface="+mj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0"/>
              <a:t>采购合约部</a:t>
            </a:r>
            <a:endParaRPr lang="en-US" sz="1400" b="0"/>
          </a:p>
        </p:txBody>
      </p:sp>
      <p:sp>
        <p:nvSpPr>
          <p:cNvPr id="126" name="Rectangle 71"/>
          <p:cNvSpPr txBox="1"/>
          <p:nvPr>
            <p:custDataLst>
              <p:tags r:id="rId2"/>
            </p:custDataLst>
          </p:nvPr>
        </p:nvSpPr>
        <p:spPr>
          <a:xfrm>
            <a:off x="4793521" y="1065939"/>
            <a:ext cx="3949766" cy="1143000"/>
          </a:xfrm>
          <a:prstGeom prst="rect">
            <a:avLst/>
          </a:prstGeom>
          <a:noFill/>
          <a:ln>
            <a:noFill/>
          </a:ln>
        </p:spPr>
        <p:txBody>
          <a:bodyPr vert="horz" lIns="76200" tIns="76200" rIns="76200" bIns="76200" rtlCol="0" anchor="t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spcBef>
                <a:spcPts val="1200"/>
              </a:spcBef>
            </a:pPr>
            <a:r>
              <a:rPr lang="zh-CN" altLang="en-US" sz="1400" b="1">
                <a:solidFill>
                  <a:srgbClr val="000000"/>
                </a:solidFill>
                <a:latin typeface="+mj-lt"/>
              </a:rPr>
              <a:t>集团</a:t>
            </a:r>
            <a:r>
              <a:rPr lang="zh-CN" altLang="en-US" sz="1400" b="1" smtClean="0">
                <a:solidFill>
                  <a:srgbClr val="000000"/>
                </a:solidFill>
                <a:latin typeface="+mj-lt"/>
              </a:rPr>
              <a:t>总部</a:t>
            </a:r>
            <a:r>
              <a:rPr lang="zh-CN" altLang="en-US" sz="1400" b="1">
                <a:solidFill>
                  <a:srgbClr val="000000"/>
                </a:solidFill>
                <a:latin typeface="+mj-lt"/>
              </a:rPr>
              <a:t>角色</a:t>
            </a:r>
            <a:r>
              <a:rPr lang="zh-CN" altLang="en-US" sz="1400" b="1" smtClean="0">
                <a:solidFill>
                  <a:srgbClr val="000000"/>
                </a:solidFill>
                <a:latin typeface="+mj-lt"/>
              </a:rPr>
              <a:t>定位正在梳理中</a:t>
            </a:r>
            <a:r>
              <a:rPr lang="zh-CN" altLang="en-US" sz="1400" smtClean="0">
                <a:solidFill>
                  <a:srgbClr val="000000"/>
                </a:solidFill>
                <a:latin typeface="+mj-lt"/>
              </a:rPr>
              <a:t>：新建的集团</a:t>
            </a:r>
            <a:r>
              <a:rPr lang="zh-CN" altLang="en-US" sz="1400">
                <a:solidFill>
                  <a:srgbClr val="000000"/>
                </a:solidFill>
                <a:latin typeface="+mj-lt"/>
              </a:rPr>
              <a:t>总部</a:t>
            </a:r>
            <a:r>
              <a:rPr lang="zh-CN" altLang="en-US" sz="1400" smtClean="0">
                <a:solidFill>
                  <a:srgbClr val="000000"/>
                </a:solidFill>
                <a:latin typeface="+mj-lt"/>
              </a:rPr>
              <a:t>与住宅事业</a:t>
            </a:r>
            <a:r>
              <a:rPr lang="zh-CN" altLang="en-US" sz="1400">
                <a:solidFill>
                  <a:srgbClr val="000000"/>
                </a:solidFill>
                <a:latin typeface="+mj-lt"/>
              </a:rPr>
              <a:t>部总部职能</a:t>
            </a:r>
            <a:r>
              <a:rPr lang="zh-CN" altLang="en-US" sz="1400" smtClean="0">
                <a:solidFill>
                  <a:srgbClr val="000000"/>
                </a:solidFill>
                <a:latin typeface="+mj-lt"/>
              </a:rPr>
              <a:t>定位尚在明确，</a:t>
            </a:r>
            <a:r>
              <a:rPr lang="zh-CN" altLang="en-US" sz="1400">
                <a:solidFill>
                  <a:srgbClr val="000000"/>
                </a:solidFill>
                <a:latin typeface="+mj-lt"/>
              </a:rPr>
              <a:t>除了财务部门，资管</a:t>
            </a:r>
            <a:r>
              <a:rPr lang="en-US" altLang="zh-CN" sz="1400">
                <a:solidFill>
                  <a:srgbClr val="000000"/>
                </a:solidFill>
                <a:latin typeface="+mj-lt"/>
              </a:rPr>
              <a:t>/</a:t>
            </a:r>
            <a:r>
              <a:rPr lang="zh-CN" altLang="en-US" sz="1400">
                <a:solidFill>
                  <a:srgbClr val="000000"/>
                </a:solidFill>
                <a:latin typeface="+mj-lt"/>
              </a:rPr>
              <a:t>战略</a:t>
            </a:r>
            <a:r>
              <a:rPr lang="en-US" altLang="zh-CN" sz="1400">
                <a:solidFill>
                  <a:srgbClr val="000000"/>
                </a:solidFill>
                <a:latin typeface="+mj-lt"/>
              </a:rPr>
              <a:t>/</a:t>
            </a:r>
            <a:r>
              <a:rPr lang="zh-CN" altLang="en-US" sz="1400">
                <a:solidFill>
                  <a:srgbClr val="000000"/>
                </a:solidFill>
                <a:latin typeface="+mj-lt"/>
              </a:rPr>
              <a:t>人事等部门权责不</a:t>
            </a:r>
            <a:r>
              <a:rPr lang="zh-CN" altLang="en-US" sz="1400" smtClean="0">
                <a:solidFill>
                  <a:srgbClr val="000000"/>
                </a:solidFill>
                <a:latin typeface="+mj-lt"/>
              </a:rPr>
              <a:t>清</a:t>
            </a:r>
            <a:endParaRPr lang="en-US" sz="1400">
              <a:latin typeface="+mj-lt"/>
            </a:endParaRPr>
          </a:p>
        </p:txBody>
      </p:sp>
      <p:sp>
        <p:nvSpPr>
          <p:cNvPr id="127" name="Rectangle 71"/>
          <p:cNvSpPr txBox="1"/>
          <p:nvPr>
            <p:custDataLst>
              <p:tags r:id="rId3"/>
            </p:custDataLst>
          </p:nvPr>
        </p:nvSpPr>
        <p:spPr>
          <a:xfrm>
            <a:off x="4803878" y="4117861"/>
            <a:ext cx="3949766" cy="1468023"/>
          </a:xfrm>
          <a:prstGeom prst="rect">
            <a:avLst/>
          </a:prstGeom>
          <a:noFill/>
          <a:ln>
            <a:noFill/>
          </a:ln>
        </p:spPr>
        <p:txBody>
          <a:bodyPr vert="horz" lIns="76200" tIns="76200" rIns="76200" bIns="76200" rtlCol="0" anchor="t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spcBef>
                <a:spcPts val="1200"/>
              </a:spcBef>
            </a:pPr>
            <a:r>
              <a:rPr lang="zh-CN" altLang="en-US" sz="1400" b="1" smtClean="0">
                <a:latin typeface="+mj-lt"/>
              </a:rPr>
              <a:t>城市公司人才配置能力不足</a:t>
            </a:r>
            <a:r>
              <a:rPr lang="zh-CN" altLang="en-US" sz="1400" smtClean="0">
                <a:latin typeface="+mj-lt"/>
              </a:rPr>
              <a:t>：</a:t>
            </a:r>
            <a:r>
              <a:rPr lang="zh-CN" altLang="en-US" sz="1400">
                <a:solidFill>
                  <a:srgbClr val="000000"/>
                </a:solidFill>
                <a:latin typeface="+mj-lt"/>
              </a:rPr>
              <a:t>城市公司总体偏弱而且存在不均衡的现象，非常少数城市地方（如上海</a:t>
            </a:r>
            <a:r>
              <a:rPr lang="zh-CN" altLang="en-US" sz="1400" smtClean="0">
                <a:solidFill>
                  <a:srgbClr val="000000"/>
                </a:solidFill>
                <a:latin typeface="+mj-lt"/>
              </a:rPr>
              <a:t>、苏州）</a:t>
            </a:r>
            <a:r>
              <a:rPr lang="zh-CN" altLang="en-US" sz="1400">
                <a:solidFill>
                  <a:srgbClr val="000000"/>
                </a:solidFill>
                <a:latin typeface="+mj-lt"/>
              </a:rPr>
              <a:t>存在独立拓展和运营的潜力</a:t>
            </a:r>
            <a:r>
              <a:rPr lang="en-US" altLang="zh-CN" sz="1400">
                <a:solidFill>
                  <a:srgbClr val="000000"/>
                </a:solidFill>
                <a:latin typeface="+mj-lt"/>
              </a:rPr>
              <a:t>/</a:t>
            </a:r>
            <a:r>
              <a:rPr lang="zh-CN" altLang="en-US" sz="1400" smtClean="0">
                <a:solidFill>
                  <a:srgbClr val="000000"/>
                </a:solidFill>
                <a:latin typeface="+mj-lt"/>
              </a:rPr>
              <a:t>资质</a:t>
            </a:r>
            <a:endParaRPr lang="en-US" altLang="zh-CN" sz="1400" smtClean="0">
              <a:solidFill>
                <a:srgbClr val="000000"/>
              </a:solidFill>
              <a:latin typeface="+mj-lt"/>
            </a:endParaRPr>
          </a:p>
          <a:p>
            <a:pPr lvl="1">
              <a:spcBef>
                <a:spcPts val="1200"/>
              </a:spcBef>
            </a:pPr>
            <a:r>
              <a:rPr lang="zh-CN" altLang="en-US" sz="1400" b="1">
                <a:solidFill>
                  <a:srgbClr val="000000"/>
                </a:solidFill>
                <a:latin typeface="+mj-lt"/>
              </a:rPr>
              <a:t>绩效</a:t>
            </a:r>
            <a:r>
              <a:rPr lang="zh-CN" altLang="en-US" sz="1400" b="1" smtClean="0">
                <a:solidFill>
                  <a:srgbClr val="000000"/>
                </a:solidFill>
                <a:latin typeface="+mj-lt"/>
              </a:rPr>
              <a:t>考核及激励机制不健全</a:t>
            </a:r>
            <a:r>
              <a:rPr lang="zh-CN" altLang="en-US" sz="1400" smtClean="0">
                <a:solidFill>
                  <a:srgbClr val="000000"/>
                </a:solidFill>
                <a:latin typeface="+mj-lt"/>
              </a:rPr>
              <a:t>：</a:t>
            </a:r>
            <a:r>
              <a:rPr lang="zh-CN" altLang="en-US" sz="1400">
                <a:solidFill>
                  <a:srgbClr val="000000"/>
                </a:solidFill>
                <a:latin typeface="+mj-lt"/>
              </a:rPr>
              <a:t>城市总</a:t>
            </a:r>
            <a:r>
              <a:rPr lang="zh-CN" altLang="en-US" sz="1400" smtClean="0">
                <a:solidFill>
                  <a:srgbClr val="000000"/>
                </a:solidFill>
                <a:latin typeface="+mj-lt"/>
              </a:rPr>
              <a:t>的投资拓展</a:t>
            </a:r>
            <a:r>
              <a:rPr lang="en-US" altLang="zh-CN" sz="1400" err="1" smtClean="0">
                <a:solidFill>
                  <a:srgbClr val="000000"/>
                </a:solidFill>
                <a:latin typeface="+mj-lt"/>
              </a:rPr>
              <a:t>KPI</a:t>
            </a:r>
            <a:r>
              <a:rPr lang="zh-CN" altLang="en-US" sz="1400" smtClean="0">
                <a:solidFill>
                  <a:srgbClr val="000000"/>
                </a:solidFill>
                <a:latin typeface="+mj-lt"/>
              </a:rPr>
              <a:t>刚刚</a:t>
            </a:r>
            <a:r>
              <a:rPr lang="zh-CN" altLang="en-US" sz="1400">
                <a:solidFill>
                  <a:srgbClr val="000000"/>
                </a:solidFill>
                <a:latin typeface="+mj-lt"/>
              </a:rPr>
              <a:t>开始设置</a:t>
            </a:r>
            <a:r>
              <a:rPr lang="zh-CN" altLang="en-US" sz="1400" smtClean="0">
                <a:solidFill>
                  <a:srgbClr val="000000"/>
                </a:solidFill>
                <a:latin typeface="+mj-lt"/>
              </a:rPr>
              <a:t>，且</a:t>
            </a:r>
            <a:r>
              <a:rPr lang="zh-CN" altLang="en-US" sz="1400">
                <a:solidFill>
                  <a:srgbClr val="000000"/>
                </a:solidFill>
                <a:latin typeface="+mj-lt"/>
              </a:rPr>
              <a:t>力度</a:t>
            </a:r>
            <a:r>
              <a:rPr lang="zh-CN" altLang="en-US" sz="1400" smtClean="0">
                <a:solidFill>
                  <a:srgbClr val="000000"/>
                </a:solidFill>
                <a:latin typeface="+mj-lt"/>
              </a:rPr>
              <a:t>不够，缺乏创新激励措施</a:t>
            </a:r>
            <a:endParaRPr lang="en-US" altLang="zh-CN" sz="1400" smtClean="0">
              <a:latin typeface="+mj-lt"/>
            </a:endParaRPr>
          </a:p>
        </p:txBody>
      </p:sp>
      <p:sp>
        <p:nvSpPr>
          <p:cNvPr id="128" name="TextBox 127"/>
          <p:cNvSpPr txBox="1"/>
          <p:nvPr/>
        </p:nvSpPr>
        <p:spPr>
          <a:xfrm>
            <a:off x="4803877" y="732677"/>
            <a:ext cx="3949766" cy="215444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/>
              <a:t>业务针对“有质量的扩张”的组织现状核心问题</a:t>
            </a:r>
            <a:endParaRPr lang="en-US" sz="1400" b="1"/>
          </a:p>
        </p:txBody>
      </p:sp>
      <p:sp>
        <p:nvSpPr>
          <p:cNvPr id="129" name="Oval 128"/>
          <p:cNvSpPr/>
          <p:nvPr/>
        </p:nvSpPr>
        <p:spPr>
          <a:xfrm>
            <a:off x="194750" y="970010"/>
            <a:ext cx="219456" cy="219456"/>
          </a:xfrm>
          <a:prstGeom prst="ellipse">
            <a:avLst/>
          </a:prstGeom>
          <a:solidFill>
            <a:schemeClr val="accent3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solidFill>
                  <a:schemeClr val="bg1"/>
                </a:solidFill>
              </a:rPr>
              <a:t>1</a:t>
            </a:r>
            <a:endParaRPr lang="en-US" sz="1400" b="1" smtClean="0">
              <a:solidFill>
                <a:schemeClr val="bg1"/>
              </a:solidFill>
            </a:endParaRPr>
          </a:p>
        </p:txBody>
      </p:sp>
      <p:sp>
        <p:nvSpPr>
          <p:cNvPr id="130" name="Oval 129"/>
          <p:cNvSpPr/>
          <p:nvPr/>
        </p:nvSpPr>
        <p:spPr>
          <a:xfrm>
            <a:off x="194750" y="2333125"/>
            <a:ext cx="219456" cy="219456"/>
          </a:xfrm>
          <a:prstGeom prst="ellipse">
            <a:avLst/>
          </a:prstGeom>
          <a:solidFill>
            <a:schemeClr val="accent3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</a:rPr>
              <a:t>2</a:t>
            </a:r>
            <a:endParaRPr lang="en-US" sz="1400" b="1" smtClean="0">
              <a:solidFill>
                <a:schemeClr val="bg1"/>
              </a:solidFill>
            </a:endParaRPr>
          </a:p>
        </p:txBody>
      </p:sp>
      <p:sp>
        <p:nvSpPr>
          <p:cNvPr id="131" name="Oval 130"/>
          <p:cNvSpPr/>
          <p:nvPr/>
        </p:nvSpPr>
        <p:spPr>
          <a:xfrm>
            <a:off x="194750" y="3871722"/>
            <a:ext cx="219456" cy="219456"/>
          </a:xfrm>
          <a:prstGeom prst="ellipse">
            <a:avLst/>
          </a:prstGeom>
          <a:solidFill>
            <a:schemeClr val="accent3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solidFill>
                  <a:schemeClr val="bg1"/>
                </a:solidFill>
              </a:rPr>
              <a:t>3</a:t>
            </a:r>
            <a:endParaRPr lang="en-US" sz="1400" b="1" smtClean="0">
              <a:solidFill>
                <a:schemeClr val="bg1"/>
              </a:solidFill>
            </a:endParaRPr>
          </a:p>
        </p:txBody>
      </p:sp>
      <p:cxnSp>
        <p:nvCxnSpPr>
          <p:cNvPr id="132" name="Straight Connector 131"/>
          <p:cNvCxnSpPr/>
          <p:nvPr/>
        </p:nvCxnSpPr>
        <p:spPr>
          <a:xfrm>
            <a:off x="4904543" y="1065078"/>
            <a:ext cx="383874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Connector 132"/>
          <p:cNvCxnSpPr/>
          <p:nvPr/>
        </p:nvCxnSpPr>
        <p:spPr>
          <a:xfrm>
            <a:off x="4904543" y="1922386"/>
            <a:ext cx="383874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4" name="Oval 133"/>
          <p:cNvSpPr/>
          <p:nvPr/>
        </p:nvSpPr>
        <p:spPr>
          <a:xfrm>
            <a:off x="4620995" y="1066262"/>
            <a:ext cx="219456" cy="219456"/>
          </a:xfrm>
          <a:prstGeom prst="ellipse">
            <a:avLst/>
          </a:prstGeom>
          <a:solidFill>
            <a:schemeClr val="accent3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solidFill>
                  <a:schemeClr val="bg1"/>
                </a:solidFill>
              </a:rPr>
              <a:t>1</a:t>
            </a:r>
            <a:endParaRPr lang="en-US" sz="1400" b="1" smtClean="0">
              <a:solidFill>
                <a:schemeClr val="bg1"/>
              </a:solidFill>
            </a:endParaRPr>
          </a:p>
        </p:txBody>
      </p:sp>
      <p:sp>
        <p:nvSpPr>
          <p:cNvPr id="136" name="Rectangle 71"/>
          <p:cNvSpPr txBox="1"/>
          <p:nvPr>
            <p:custDataLst>
              <p:tags r:id="rId4"/>
            </p:custDataLst>
          </p:nvPr>
        </p:nvSpPr>
        <p:spPr>
          <a:xfrm>
            <a:off x="4803877" y="2104725"/>
            <a:ext cx="3949766" cy="1695562"/>
          </a:xfrm>
          <a:prstGeom prst="rect">
            <a:avLst/>
          </a:prstGeom>
          <a:noFill/>
          <a:ln>
            <a:noFill/>
          </a:ln>
        </p:spPr>
        <p:txBody>
          <a:bodyPr vert="horz" lIns="76200" tIns="76200" rIns="76200" bIns="76200" rtlCol="0" anchor="t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spcBef>
                <a:spcPts val="1200"/>
              </a:spcBef>
            </a:pPr>
            <a:r>
              <a:rPr lang="zh-CN" altLang="en-US" sz="1400" b="1" smtClean="0">
                <a:solidFill>
                  <a:srgbClr val="000000"/>
                </a:solidFill>
                <a:latin typeface="+mj-lt"/>
              </a:rPr>
              <a:t>住宅总部管控过于精细化，城市公司承责弱</a:t>
            </a:r>
            <a:r>
              <a:rPr lang="zh-CN" altLang="en-US" sz="1400" smtClean="0">
                <a:solidFill>
                  <a:srgbClr val="000000"/>
                </a:solidFill>
                <a:latin typeface="+mj-lt"/>
              </a:rPr>
              <a:t>：总部职能过渡</a:t>
            </a:r>
            <a:r>
              <a:rPr lang="zh-CN" altLang="en-US" sz="1400">
                <a:solidFill>
                  <a:srgbClr val="000000"/>
                </a:solidFill>
                <a:latin typeface="+mj-lt"/>
              </a:rPr>
              <a:t>承担所有职能业务操作和审批工作，限制了各项决策速度以及城市公司发挥</a:t>
            </a:r>
            <a:r>
              <a:rPr lang="zh-CN" altLang="en-US" sz="1400" smtClean="0">
                <a:solidFill>
                  <a:srgbClr val="000000"/>
                </a:solidFill>
                <a:latin typeface="+mj-lt"/>
              </a:rPr>
              <a:t>主动性</a:t>
            </a:r>
            <a:endParaRPr lang="en-US" altLang="zh-CN" sz="1400" smtClean="0">
              <a:solidFill>
                <a:srgbClr val="000000"/>
              </a:solidFill>
              <a:latin typeface="+mj-lt"/>
            </a:endParaRPr>
          </a:p>
          <a:p>
            <a:pPr lvl="1">
              <a:spcBef>
                <a:spcPts val="1200"/>
              </a:spcBef>
            </a:pPr>
            <a:r>
              <a:rPr lang="zh-CN" altLang="en-US" sz="1400" b="1" smtClean="0">
                <a:latin typeface="+mj-lt"/>
              </a:rPr>
              <a:t>权责与考核不</a:t>
            </a:r>
            <a:r>
              <a:rPr lang="zh-CN" altLang="en-US" sz="1400" b="1">
                <a:latin typeface="+mj-lt"/>
              </a:rPr>
              <a:t>匹配</a:t>
            </a:r>
            <a:r>
              <a:rPr lang="zh-CN" altLang="en-US" sz="1400" b="1" smtClean="0">
                <a:latin typeface="+mj-lt"/>
              </a:rPr>
              <a:t>：</a:t>
            </a:r>
            <a:r>
              <a:rPr lang="zh-CN" altLang="en-US" sz="1400" smtClean="0">
                <a:latin typeface="+mj-lt"/>
              </a:rPr>
              <a:t>在强</a:t>
            </a:r>
            <a:r>
              <a:rPr lang="zh-CN" altLang="en-US" sz="1400">
                <a:latin typeface="+mj-lt"/>
              </a:rPr>
              <a:t>垂直职能条线</a:t>
            </a:r>
            <a:r>
              <a:rPr lang="zh-CN" altLang="en-US" sz="1400" smtClean="0">
                <a:latin typeface="+mj-lt"/>
              </a:rPr>
              <a:t>决策现状下，城市公司对所有业务职能拥有考核权和任免权，业务汇报线和任免考核权不一致</a:t>
            </a:r>
            <a:endParaRPr lang="en-US" altLang="zh-CN" sz="1400" smtClean="0">
              <a:latin typeface="+mj-lt"/>
            </a:endParaRPr>
          </a:p>
        </p:txBody>
      </p:sp>
      <p:cxnSp>
        <p:nvCxnSpPr>
          <p:cNvPr id="137" name="Straight Connector 136"/>
          <p:cNvCxnSpPr/>
          <p:nvPr/>
        </p:nvCxnSpPr>
        <p:spPr>
          <a:xfrm>
            <a:off x="4904543" y="2098221"/>
            <a:ext cx="383874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Straight Connector 137"/>
          <p:cNvCxnSpPr/>
          <p:nvPr/>
        </p:nvCxnSpPr>
        <p:spPr>
          <a:xfrm>
            <a:off x="4904543" y="3871722"/>
            <a:ext cx="383874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Oval 138"/>
          <p:cNvSpPr/>
          <p:nvPr/>
        </p:nvSpPr>
        <p:spPr>
          <a:xfrm>
            <a:off x="4610638" y="2104230"/>
            <a:ext cx="219456" cy="219456"/>
          </a:xfrm>
          <a:prstGeom prst="ellipse">
            <a:avLst/>
          </a:prstGeom>
          <a:solidFill>
            <a:schemeClr val="accent3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</a:rPr>
              <a:t>2</a:t>
            </a:r>
            <a:endParaRPr lang="en-US" sz="1400" b="1" smtClean="0">
              <a:solidFill>
                <a:schemeClr val="bg1"/>
              </a:solidFill>
            </a:endParaRPr>
          </a:p>
        </p:txBody>
      </p:sp>
      <p:cxnSp>
        <p:nvCxnSpPr>
          <p:cNvPr id="140" name="Straight Connector 139"/>
          <p:cNvCxnSpPr/>
          <p:nvPr/>
        </p:nvCxnSpPr>
        <p:spPr>
          <a:xfrm>
            <a:off x="4904543" y="4098833"/>
            <a:ext cx="383874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Straight Connector 140"/>
          <p:cNvCxnSpPr/>
          <p:nvPr/>
        </p:nvCxnSpPr>
        <p:spPr>
          <a:xfrm>
            <a:off x="4904543" y="5866988"/>
            <a:ext cx="383874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2" name="Oval 141"/>
          <p:cNvSpPr/>
          <p:nvPr/>
        </p:nvSpPr>
        <p:spPr>
          <a:xfrm>
            <a:off x="4610638" y="4117148"/>
            <a:ext cx="219456" cy="219456"/>
          </a:xfrm>
          <a:prstGeom prst="ellipse">
            <a:avLst/>
          </a:prstGeom>
          <a:solidFill>
            <a:schemeClr val="accent3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solidFill>
                  <a:schemeClr val="bg1"/>
                </a:solidFill>
              </a:rPr>
              <a:t>3</a:t>
            </a:r>
            <a:endParaRPr lang="en-US" sz="1400" b="1" smtClean="0">
              <a:solidFill>
                <a:schemeClr val="bg1"/>
              </a:solidFill>
            </a:endParaRPr>
          </a:p>
        </p:txBody>
      </p:sp>
      <p:cxnSp>
        <p:nvCxnSpPr>
          <p:cNvPr id="143" name="Elbow Connector 142"/>
          <p:cNvCxnSpPr>
            <a:stCxn id="120" idx="0"/>
            <a:endCxn id="113" idx="2"/>
          </p:cNvCxnSpPr>
          <p:nvPr/>
        </p:nvCxnSpPr>
        <p:spPr>
          <a:xfrm rot="5400000" flipH="1" flipV="1">
            <a:off x="1423323" y="3546117"/>
            <a:ext cx="145662" cy="1785921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Elbow Connector 145"/>
          <p:cNvCxnSpPr>
            <a:stCxn id="116" idx="0"/>
            <a:endCxn id="113" idx="2"/>
          </p:cNvCxnSpPr>
          <p:nvPr/>
        </p:nvCxnSpPr>
        <p:spPr>
          <a:xfrm rot="5400000" flipH="1" flipV="1">
            <a:off x="1620926" y="3743720"/>
            <a:ext cx="145662" cy="1390715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Elbow Connector 148"/>
          <p:cNvCxnSpPr>
            <a:stCxn id="124" idx="0"/>
            <a:endCxn id="113" idx="2"/>
          </p:cNvCxnSpPr>
          <p:nvPr/>
        </p:nvCxnSpPr>
        <p:spPr>
          <a:xfrm rot="5400000" flipH="1" flipV="1">
            <a:off x="1818529" y="3941323"/>
            <a:ext cx="145662" cy="995509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Elbow Connector 152"/>
          <p:cNvCxnSpPr>
            <a:stCxn id="117" idx="0"/>
            <a:endCxn id="113" idx="2"/>
          </p:cNvCxnSpPr>
          <p:nvPr/>
        </p:nvCxnSpPr>
        <p:spPr>
          <a:xfrm rot="5400000" flipH="1" flipV="1">
            <a:off x="2016132" y="4138926"/>
            <a:ext cx="145662" cy="600303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Elbow Connector 155"/>
          <p:cNvCxnSpPr>
            <a:stCxn id="118" idx="0"/>
            <a:endCxn id="113" idx="2"/>
          </p:cNvCxnSpPr>
          <p:nvPr/>
        </p:nvCxnSpPr>
        <p:spPr>
          <a:xfrm rot="5400000" flipH="1" flipV="1">
            <a:off x="2213735" y="4336529"/>
            <a:ext cx="145662" cy="205097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Elbow Connector 162"/>
          <p:cNvCxnSpPr>
            <a:stCxn id="123" idx="0"/>
            <a:endCxn id="113" idx="2"/>
          </p:cNvCxnSpPr>
          <p:nvPr/>
        </p:nvCxnSpPr>
        <p:spPr>
          <a:xfrm rot="16200000" flipV="1">
            <a:off x="2608942" y="4146419"/>
            <a:ext cx="145662" cy="585315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Elbow Connector 165"/>
          <p:cNvCxnSpPr>
            <a:stCxn id="119" idx="0"/>
            <a:endCxn id="113" idx="2"/>
          </p:cNvCxnSpPr>
          <p:nvPr/>
        </p:nvCxnSpPr>
        <p:spPr>
          <a:xfrm rot="16200000" flipV="1">
            <a:off x="2806545" y="3948816"/>
            <a:ext cx="145662" cy="980521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Elbow Connector 168"/>
          <p:cNvCxnSpPr>
            <a:stCxn id="121" idx="0"/>
            <a:endCxn id="113" idx="2"/>
          </p:cNvCxnSpPr>
          <p:nvPr/>
        </p:nvCxnSpPr>
        <p:spPr>
          <a:xfrm rot="16200000" flipV="1">
            <a:off x="3004148" y="3751213"/>
            <a:ext cx="145662" cy="1375727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6" name="TextBox 175"/>
          <p:cNvSpPr txBox="1"/>
          <p:nvPr/>
        </p:nvSpPr>
        <p:spPr>
          <a:xfrm>
            <a:off x="209135" y="732677"/>
            <a:ext cx="3949766" cy="215444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/>
              <a:t>住宅业务组织架构现状</a:t>
            </a:r>
            <a:endParaRPr lang="en-US" sz="1400" b="1"/>
          </a:p>
        </p:txBody>
      </p:sp>
      <p:cxnSp>
        <p:nvCxnSpPr>
          <p:cNvPr id="185" name="Elbow Connector 184"/>
          <p:cNvCxnSpPr>
            <a:stCxn id="122" idx="0"/>
            <a:endCxn id="113" idx="2"/>
          </p:cNvCxnSpPr>
          <p:nvPr/>
        </p:nvCxnSpPr>
        <p:spPr>
          <a:xfrm rot="16200000" flipV="1">
            <a:off x="3201749" y="3553612"/>
            <a:ext cx="145662" cy="1770930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Elbow Connector 191"/>
          <p:cNvCxnSpPr>
            <a:stCxn id="125" idx="0"/>
            <a:endCxn id="113" idx="2"/>
          </p:cNvCxnSpPr>
          <p:nvPr/>
        </p:nvCxnSpPr>
        <p:spPr>
          <a:xfrm rot="16200000" flipV="1">
            <a:off x="2411339" y="4344022"/>
            <a:ext cx="145662" cy="190109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2330407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1" name="Object 20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think-cell Slide" r:id="rId3" imgW="524" imgH="526" progId="TCLayout.ActiveDocument.1">
                  <p:embed/>
                </p:oleObj>
              </mc:Choice>
              <mc:Fallback>
                <p:oleObj name="think-cell Slide" r:id="rId3" imgW="524" imgH="52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/>
          <p:cNvSpPr/>
          <p:nvPr/>
        </p:nvSpPr>
        <p:spPr bwMode="gray">
          <a:xfrm flipH="1">
            <a:off x="461637" y="1163893"/>
            <a:ext cx="8499799" cy="1223439"/>
          </a:xfrm>
          <a:prstGeom prst="rect">
            <a:avLst/>
          </a:prstGeom>
          <a:gradFill>
            <a:gsLst>
              <a:gs pos="51300">
                <a:srgbClr val="F4F7FF"/>
              </a:gs>
              <a:gs pos="100000">
                <a:schemeClr val="bg1">
                  <a:alpha val="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10800000" scaled="1"/>
          </a:gra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83" name="Rectangle 82"/>
          <p:cNvSpPr/>
          <p:nvPr/>
        </p:nvSpPr>
        <p:spPr bwMode="gray">
          <a:xfrm flipH="1">
            <a:off x="461637" y="2463660"/>
            <a:ext cx="8499799" cy="1223439"/>
          </a:xfrm>
          <a:prstGeom prst="rect">
            <a:avLst/>
          </a:prstGeom>
          <a:gradFill>
            <a:gsLst>
              <a:gs pos="51300">
                <a:srgbClr val="F4F7FF"/>
              </a:gs>
              <a:gs pos="100000">
                <a:schemeClr val="bg1">
                  <a:alpha val="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10800000" scaled="1"/>
          </a:gra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84" name="Rectangle 83"/>
          <p:cNvSpPr/>
          <p:nvPr/>
        </p:nvSpPr>
        <p:spPr bwMode="gray">
          <a:xfrm flipH="1">
            <a:off x="461636" y="3753557"/>
            <a:ext cx="8499799" cy="1393910"/>
          </a:xfrm>
          <a:prstGeom prst="rect">
            <a:avLst/>
          </a:prstGeom>
          <a:gradFill>
            <a:gsLst>
              <a:gs pos="51300">
                <a:srgbClr val="F4F7FF"/>
              </a:gs>
              <a:gs pos="100000">
                <a:schemeClr val="bg1">
                  <a:alpha val="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10800000" scaled="1"/>
          </a:gra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85" name="Rectangle 84"/>
          <p:cNvSpPr/>
          <p:nvPr/>
        </p:nvSpPr>
        <p:spPr bwMode="gray">
          <a:xfrm flipH="1">
            <a:off x="461636" y="5255570"/>
            <a:ext cx="8499799" cy="1021193"/>
          </a:xfrm>
          <a:prstGeom prst="rect">
            <a:avLst/>
          </a:prstGeom>
          <a:gradFill>
            <a:gsLst>
              <a:gs pos="51300">
                <a:srgbClr val="F4F7FF"/>
              </a:gs>
              <a:gs pos="100000">
                <a:schemeClr val="bg1">
                  <a:alpha val="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10800000" scaled="1"/>
          </a:gra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63" y="230188"/>
            <a:ext cx="8618537" cy="584775"/>
          </a:xfrm>
        </p:spPr>
        <p:txBody>
          <a:bodyPr/>
          <a:lstStyle/>
          <a:p>
            <a:r>
              <a:rPr lang="zh-CN" altLang="en-US" smtClean="0"/>
              <a:t>行业领先企业在寻求规模发展时，通过明确的绩效考核和</a:t>
            </a:r>
            <a:r>
              <a:rPr lang="zh-CN" altLang="en-US"/>
              <a:t>项目</a:t>
            </a:r>
            <a:r>
              <a:rPr lang="zh-CN" altLang="en-US" smtClean="0"/>
              <a:t>跟投机制，为城市公司赋能，尤其在土地拓展上鼓励发挥主动性</a:t>
            </a:r>
            <a:endParaRPr lang="en-US"/>
          </a:p>
        </p:txBody>
      </p:sp>
      <p:sp>
        <p:nvSpPr>
          <p:cNvPr id="5" name="5. Source"/>
          <p:cNvSpPr>
            <a:spLocks noChangeArrowheads="1"/>
          </p:cNvSpPr>
          <p:nvPr/>
        </p:nvSpPr>
        <p:spPr bwMode="auto">
          <a:xfrm>
            <a:off x="119063" y="6437325"/>
            <a:ext cx="6862762" cy="153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33413" lvl="0" indent="-633413" defTabSz="895350">
              <a:tabLst>
                <a:tab pos="628650"/>
              </a:tabLst>
            </a:pPr>
            <a:r>
              <a:rPr lang="zh-CN" altLang="en-US" sz="1000" smtClean="0">
                <a:solidFill>
                  <a:srgbClr val="000000"/>
                </a:solidFill>
                <a:latin typeface="+mn-lt"/>
              </a:rPr>
              <a:t>资料来源：专家访谈；小组分析</a:t>
            </a:r>
            <a:endParaRPr lang="en-US" altLang="zh-CN" sz="1000" smtClean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7" name="1. On-page tracker"/>
          <p:cNvSpPr>
            <a:spLocks noChangeArrowheads="1"/>
          </p:cNvSpPr>
          <p:nvPr/>
        </p:nvSpPr>
        <p:spPr bwMode="auto">
          <a:xfrm>
            <a:off x="119063" y="26988"/>
            <a:ext cx="1655903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noProof="0" smtClean="0">
                <a:solidFill>
                  <a:srgbClr val="808080"/>
                </a:solidFill>
                <a:latin typeface="+mn-lt"/>
              </a:rPr>
              <a:t>住宅业务的行业案例</a:t>
            </a:r>
            <a:endParaRPr lang="en-US" altLang="zh-CN" sz="1400" noProof="0">
              <a:solidFill>
                <a:srgbClr val="808080"/>
              </a:solidFill>
              <a:latin typeface="+mn-lt"/>
            </a:endParaRPr>
          </a:p>
        </p:txBody>
      </p:sp>
      <p:sp>
        <p:nvSpPr>
          <p:cNvPr id="32" name="TextBox 31"/>
          <p:cNvSpPr txBox="1"/>
          <p:nvPr/>
        </p:nvSpPr>
        <p:spPr bwMode="gray">
          <a:xfrm>
            <a:off x="1067407" y="3771348"/>
            <a:ext cx="4231141" cy="13572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lnSpc>
                <a:spcPct val="90000"/>
              </a:lnSpc>
            </a:pPr>
            <a:r>
              <a:rPr lang="zh-CN" altLang="en-US" sz="1400" b="1"/>
              <a:t>“同心共享”合伙人</a:t>
            </a:r>
            <a:r>
              <a:rPr lang="zh-CN" altLang="en-US" sz="1400" b="1" smtClean="0"/>
              <a:t>制度</a:t>
            </a:r>
            <a:r>
              <a:rPr lang="zh-CN" altLang="en-US" sz="1400" smtClean="0"/>
              <a:t>：项目</a:t>
            </a:r>
            <a:r>
              <a:rPr lang="en-US" altLang="zh-CN" sz="1400" smtClean="0"/>
              <a:t>30%</a:t>
            </a:r>
            <a:r>
              <a:rPr lang="zh-CN" altLang="en-US" sz="1400" smtClean="0"/>
              <a:t>额度要求职业经理人投入，集团管理层跟投</a:t>
            </a:r>
            <a:r>
              <a:rPr lang="en-US" altLang="zh-CN" sz="1400" smtClean="0"/>
              <a:t>15%</a:t>
            </a:r>
            <a:r>
              <a:rPr lang="zh-CN" altLang="en-US" sz="1400" smtClean="0"/>
              <a:t>，其余部分，区域总、区域投资总、财务总、营销总、项目总强制跟投，集团优先通过区域跟投项目</a:t>
            </a:r>
            <a:endParaRPr lang="en-US" altLang="zh-CN" sz="1400" smtClean="0"/>
          </a:p>
          <a:p>
            <a:pPr lvl="1">
              <a:lnSpc>
                <a:spcPct val="90000"/>
              </a:lnSpc>
            </a:pPr>
            <a:r>
              <a:rPr lang="zh-CN" altLang="en-US" sz="1400" b="1" smtClean="0"/>
              <a:t>全民推荐计划</a:t>
            </a:r>
            <a:r>
              <a:rPr lang="zh-CN" altLang="en-US" sz="1400" smtClean="0"/>
              <a:t>：</a:t>
            </a:r>
            <a:r>
              <a:rPr lang="zh-CN" altLang="en-US" sz="1400"/>
              <a:t>项目总</a:t>
            </a:r>
            <a:r>
              <a:rPr lang="en-US" sz="1400" smtClean="0"/>
              <a:t>/</a:t>
            </a:r>
            <a:r>
              <a:rPr lang="zh-CN" altLang="en-US" sz="1400" smtClean="0"/>
              <a:t>任何成员可提供土地资源信息，土地通过立案会，则员工可获得奖金，若最终获得土地资源，可获得投资拿地奖金</a:t>
            </a:r>
            <a:endParaRPr lang="en-US" sz="1400"/>
          </a:p>
        </p:txBody>
      </p:sp>
      <p:sp>
        <p:nvSpPr>
          <p:cNvPr id="33" name="TextBox 32"/>
          <p:cNvSpPr txBox="1"/>
          <p:nvPr/>
        </p:nvSpPr>
        <p:spPr bwMode="gray">
          <a:xfrm>
            <a:off x="1067407" y="2516775"/>
            <a:ext cx="4231142" cy="11633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lnSpc>
                <a:spcPct val="90000"/>
              </a:lnSpc>
            </a:pPr>
            <a:r>
              <a:rPr lang="zh-CN" altLang="en-US" sz="1400" b="1" smtClean="0"/>
              <a:t>区域总</a:t>
            </a:r>
            <a:endParaRPr lang="en-US" altLang="zh-CN" sz="1400" b="1" smtClean="0"/>
          </a:p>
          <a:p>
            <a:pPr lvl="2">
              <a:lnSpc>
                <a:spcPct val="90000"/>
              </a:lnSpc>
            </a:pPr>
            <a:r>
              <a:rPr lang="zh-CN" altLang="en-US" sz="1400" smtClean="0"/>
              <a:t>明确区域总为区域拿地的第一责任人，考核年度投资额</a:t>
            </a:r>
            <a:endParaRPr lang="en-US" altLang="zh-CN" sz="1400" smtClean="0"/>
          </a:p>
          <a:p>
            <a:pPr lvl="2">
              <a:lnSpc>
                <a:spcPct val="90000"/>
              </a:lnSpc>
            </a:pPr>
            <a:r>
              <a:rPr lang="zh-CN" altLang="en-US" sz="1400" smtClean="0"/>
              <a:t>考核区域总土地信息获取项目</a:t>
            </a:r>
            <a:endParaRPr lang="en-US" altLang="zh-CN" sz="1400" smtClean="0"/>
          </a:p>
          <a:p>
            <a:pPr lvl="1">
              <a:lnSpc>
                <a:spcPct val="90000"/>
              </a:lnSpc>
            </a:pPr>
            <a:r>
              <a:rPr lang="zh-CN" altLang="en-US" sz="1400" b="1"/>
              <a:t>项目</a:t>
            </a:r>
            <a:r>
              <a:rPr lang="zh-CN" altLang="en-US" sz="1400" b="1" smtClean="0"/>
              <a:t>总</a:t>
            </a:r>
            <a:r>
              <a:rPr lang="zh-CN" altLang="en-US" sz="1400" smtClean="0"/>
              <a:t>：考核项目总在政府沟通过程中为区域获得的土地资源信息</a:t>
            </a:r>
            <a:endParaRPr lang="en-US" sz="1400"/>
          </a:p>
        </p:txBody>
      </p:sp>
      <p:sp>
        <p:nvSpPr>
          <p:cNvPr id="34" name="TextBox 33"/>
          <p:cNvSpPr txBox="1"/>
          <p:nvPr/>
        </p:nvSpPr>
        <p:spPr bwMode="gray">
          <a:xfrm>
            <a:off x="1067407" y="1238278"/>
            <a:ext cx="4231142" cy="11633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lnSpc>
                <a:spcPct val="90000"/>
              </a:lnSpc>
            </a:pPr>
            <a:r>
              <a:rPr lang="zh-CN" altLang="en-US" sz="1400" b="1" smtClean="0"/>
              <a:t>业务持续规模扩张</a:t>
            </a:r>
            <a:r>
              <a:rPr lang="zh-CN" altLang="en-US" sz="1400" smtClean="0"/>
              <a:t>：</a:t>
            </a:r>
            <a:r>
              <a:rPr lang="en-US" altLang="zh-CN" sz="1400" smtClean="0"/>
              <a:t>2014</a:t>
            </a:r>
            <a:r>
              <a:rPr lang="zh-CN" altLang="en-US" sz="1400" smtClean="0"/>
              <a:t>年，碧桂园提出千亿目标，需要快速上量</a:t>
            </a:r>
            <a:endParaRPr lang="en-US" altLang="zh-CN" sz="1400" smtClean="0"/>
          </a:p>
          <a:p>
            <a:pPr lvl="1">
              <a:lnSpc>
                <a:spcPct val="90000"/>
              </a:lnSpc>
            </a:pPr>
            <a:r>
              <a:rPr lang="zh-CN" altLang="en-US" sz="1400" b="1" smtClean="0"/>
              <a:t>“区域制”变动后的必要之举</a:t>
            </a:r>
            <a:r>
              <a:rPr lang="zh-CN" altLang="en-US" sz="1400" smtClean="0"/>
              <a:t>：</a:t>
            </a:r>
            <a:r>
              <a:rPr lang="en-US" altLang="zh-CN" sz="1400" smtClean="0"/>
              <a:t>2014</a:t>
            </a:r>
            <a:r>
              <a:rPr lang="zh-CN" altLang="en-US" sz="1400" smtClean="0"/>
              <a:t>年后，总部权利下放，从“运动员”到“裁判员”，负责标准制定和监督，区域为第一承责对象，需要创新手段激励区域开疆拓土</a:t>
            </a:r>
            <a:endParaRPr lang="en-US" sz="1400"/>
          </a:p>
        </p:txBody>
      </p:sp>
      <p:sp>
        <p:nvSpPr>
          <p:cNvPr id="35" name="Rectangle 34"/>
          <p:cNvSpPr/>
          <p:nvPr/>
        </p:nvSpPr>
        <p:spPr bwMode="gray">
          <a:xfrm>
            <a:off x="1067408" y="5261857"/>
            <a:ext cx="4164558" cy="6463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93675" lvl="1" indent="-192088" defTabSz="895350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400">
                <a:latin typeface="+mn-lt"/>
              </a:rPr>
              <a:t>从拿地到开盘平均时间由过去的</a:t>
            </a:r>
            <a:r>
              <a:rPr lang="en-US" altLang="zh-CN" sz="1400">
                <a:latin typeface="+mn-lt"/>
              </a:rPr>
              <a:t>6.7</a:t>
            </a:r>
            <a:r>
              <a:rPr lang="zh-CN" altLang="en-US" sz="1400">
                <a:latin typeface="+mn-lt"/>
              </a:rPr>
              <a:t>个月缩短为</a:t>
            </a:r>
            <a:r>
              <a:rPr lang="en-US" altLang="zh-CN" sz="1400">
                <a:latin typeface="+mn-lt"/>
              </a:rPr>
              <a:t>4.3</a:t>
            </a:r>
            <a:r>
              <a:rPr lang="zh-CN" altLang="en-US" sz="1400">
                <a:latin typeface="+mn-lt"/>
              </a:rPr>
              <a:t>个月</a:t>
            </a:r>
            <a:endParaRPr lang="en-US" altLang="zh-CN" sz="1400">
              <a:latin typeface="+mn-lt"/>
            </a:endParaRPr>
          </a:p>
          <a:p>
            <a:pPr marL="193675" lvl="1" indent="-192088" defTabSz="895350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400">
                <a:latin typeface="+mn-lt"/>
              </a:rPr>
              <a:t>净利润率由</a:t>
            </a:r>
            <a:r>
              <a:rPr lang="en-US" altLang="zh-CN" sz="1400">
                <a:latin typeface="+mn-lt"/>
              </a:rPr>
              <a:t>10%</a:t>
            </a:r>
            <a:r>
              <a:rPr lang="zh-CN" altLang="en-US" sz="1400">
                <a:latin typeface="+mn-lt"/>
              </a:rPr>
              <a:t>提升到</a:t>
            </a:r>
            <a:r>
              <a:rPr lang="en-US" altLang="zh-CN" sz="1400">
                <a:latin typeface="+mn-lt"/>
              </a:rPr>
              <a:t>12%</a:t>
            </a:r>
          </a:p>
        </p:txBody>
      </p:sp>
      <p:sp>
        <p:nvSpPr>
          <p:cNvPr id="36" name="TextBox 35"/>
          <p:cNvSpPr txBox="1"/>
          <p:nvPr/>
        </p:nvSpPr>
        <p:spPr bwMode="gray">
          <a:xfrm>
            <a:off x="5442489" y="3771348"/>
            <a:ext cx="3293888" cy="5816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lnSpc>
                <a:spcPct val="90000"/>
              </a:lnSpc>
            </a:pPr>
            <a:r>
              <a:rPr lang="zh-CN" altLang="en-US" sz="1400" b="1" smtClean="0"/>
              <a:t>项目跟投制度</a:t>
            </a:r>
            <a:r>
              <a:rPr lang="zh-CN" altLang="en-US" sz="1400" smtClean="0"/>
              <a:t>：城市及项目公司管理层强制跟投参与所管辖项目，其他总部职能部门可选择性跟投</a:t>
            </a:r>
            <a:endParaRPr lang="en-US" altLang="zh-CN" sz="1400" smtClean="0"/>
          </a:p>
        </p:txBody>
      </p:sp>
      <p:sp>
        <p:nvSpPr>
          <p:cNvPr id="37" name="TextBox 36"/>
          <p:cNvSpPr txBox="1"/>
          <p:nvPr/>
        </p:nvSpPr>
        <p:spPr bwMode="gray">
          <a:xfrm>
            <a:off x="5442489" y="2526400"/>
            <a:ext cx="3293888" cy="3877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lnSpc>
                <a:spcPct val="90000"/>
              </a:lnSpc>
            </a:pPr>
            <a:r>
              <a:rPr lang="zh-CN" altLang="en-US" sz="1400" b="1" smtClean="0"/>
              <a:t>城市公司总</a:t>
            </a:r>
            <a:r>
              <a:rPr lang="zh-CN" altLang="en-US" sz="1400" smtClean="0"/>
              <a:t>承担土地拓展第一责任角色，考核年度拿地投资额</a:t>
            </a:r>
            <a:endParaRPr lang="en-US" sz="1400"/>
          </a:p>
        </p:txBody>
      </p:sp>
      <p:sp>
        <p:nvSpPr>
          <p:cNvPr id="38" name="TextBox 37"/>
          <p:cNvSpPr txBox="1"/>
          <p:nvPr/>
        </p:nvSpPr>
        <p:spPr bwMode="gray">
          <a:xfrm>
            <a:off x="5442489" y="1209403"/>
            <a:ext cx="3293888" cy="10772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400" b="1"/>
              <a:t>一</a:t>
            </a:r>
            <a:r>
              <a:rPr lang="zh-CN" altLang="en-US" sz="1400" b="1" smtClean="0"/>
              <a:t>二线快速扩张，需投资高质量地块</a:t>
            </a:r>
            <a:r>
              <a:rPr lang="zh-CN" altLang="en-US" sz="1400" smtClean="0"/>
              <a:t>：减少</a:t>
            </a:r>
            <a:r>
              <a:rPr lang="zh-CN" altLang="en-US" sz="1400"/>
              <a:t>盲目拿</a:t>
            </a:r>
            <a:r>
              <a:rPr lang="zh-CN" altLang="en-US" sz="1400" smtClean="0"/>
              <a:t>地，提高</a:t>
            </a:r>
            <a:r>
              <a:rPr lang="zh-CN" altLang="en-US" sz="1400"/>
              <a:t>项目经营效益</a:t>
            </a:r>
            <a:endParaRPr lang="en-US" altLang="zh-CN" sz="1400" smtClean="0"/>
          </a:p>
          <a:p>
            <a:pPr lvl="1"/>
            <a:r>
              <a:rPr lang="zh-CN" altLang="en-US" sz="1400" b="1" smtClean="0"/>
              <a:t>权力下放过程中，激发公司对业务的主动性：</a:t>
            </a:r>
            <a:r>
              <a:rPr lang="zh-CN" altLang="en-US" sz="1400"/>
              <a:t>建立</a:t>
            </a:r>
            <a:r>
              <a:rPr lang="zh-CN" altLang="en-US" sz="1400" smtClean="0"/>
              <a:t>团队信任，进一步</a:t>
            </a:r>
            <a:r>
              <a:rPr lang="zh-CN" altLang="en-US" sz="1400"/>
              <a:t>激发公司内的创业热情和创造性</a:t>
            </a:r>
            <a:endParaRPr lang="en-US" sz="1400"/>
          </a:p>
        </p:txBody>
      </p:sp>
      <p:sp>
        <p:nvSpPr>
          <p:cNvPr id="49" name="TextBox 48"/>
          <p:cNvSpPr txBox="1"/>
          <p:nvPr/>
        </p:nvSpPr>
        <p:spPr bwMode="gray">
          <a:xfrm>
            <a:off x="1067408" y="928394"/>
            <a:ext cx="3749040" cy="1938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1400" b="1" smtClean="0">
                <a:solidFill>
                  <a:schemeClr val="accent3"/>
                </a:solidFill>
              </a:rPr>
              <a:t>碧桂园</a:t>
            </a:r>
            <a:endParaRPr lang="en-US" sz="1400" b="1">
              <a:solidFill>
                <a:schemeClr val="accent3"/>
              </a:solidFill>
            </a:endParaRPr>
          </a:p>
        </p:txBody>
      </p:sp>
      <p:sp>
        <p:nvSpPr>
          <p:cNvPr id="50" name="TextBox 49"/>
          <p:cNvSpPr txBox="1"/>
          <p:nvPr/>
        </p:nvSpPr>
        <p:spPr bwMode="gray">
          <a:xfrm>
            <a:off x="5375159" y="928394"/>
            <a:ext cx="3601378" cy="1938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1400" b="1" smtClean="0">
                <a:solidFill>
                  <a:schemeClr val="accent3"/>
                </a:solidFill>
              </a:rPr>
              <a:t>万科</a:t>
            </a:r>
            <a:endParaRPr lang="en-US" sz="1400" b="1">
              <a:solidFill>
                <a:schemeClr val="accent3"/>
              </a:solidFill>
            </a:endParaRPr>
          </a:p>
        </p:txBody>
      </p:sp>
      <p:sp>
        <p:nvSpPr>
          <p:cNvPr id="28" name="TextBox 27"/>
          <p:cNvSpPr txBox="1"/>
          <p:nvPr/>
        </p:nvSpPr>
        <p:spPr bwMode="gray">
          <a:xfrm>
            <a:off x="5442489" y="5261857"/>
            <a:ext cx="3293888" cy="6463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altLang="zh-CN" sz="1400" smtClean="0"/>
              <a:t>2015</a:t>
            </a:r>
            <a:r>
              <a:rPr lang="zh-CN" altLang="en-US" sz="1400" smtClean="0"/>
              <a:t>年跟</a:t>
            </a:r>
            <a:r>
              <a:rPr lang="zh-CN" altLang="en-US" sz="1400"/>
              <a:t>投项目较非跟投项目开盘认购率增长</a:t>
            </a:r>
            <a:r>
              <a:rPr lang="en-US" altLang="zh-CN" sz="1400"/>
              <a:t>4%</a:t>
            </a:r>
            <a:r>
              <a:rPr lang="zh-CN" altLang="en-US" sz="1400"/>
              <a:t>，开盘周期缩短近</a:t>
            </a:r>
            <a:r>
              <a:rPr lang="en-US" altLang="zh-CN" sz="1400"/>
              <a:t>5</a:t>
            </a:r>
            <a:r>
              <a:rPr lang="zh-CN" altLang="en-US" sz="1400"/>
              <a:t>个月，首次开盘毛利率增长</a:t>
            </a:r>
            <a:r>
              <a:rPr lang="en-US" altLang="zh-CN" sz="1400"/>
              <a:t>6%</a:t>
            </a:r>
            <a:endParaRPr lang="en-US" sz="1400"/>
          </a:p>
        </p:txBody>
      </p:sp>
      <p:pic>
        <p:nvPicPr>
          <p:cNvPr id="166915" name="Picture 3"/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5"/>
          <a:stretch>
            <a:fillRect/>
          </a:stretch>
        </p:blipFill>
        <p:spPr bwMode="gray">
          <a:xfrm>
            <a:off x="-1" y="1163893"/>
            <a:ext cx="1034357" cy="1228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254" descr="C:\Users\Shruti Rathod\Downloads\Puzzle_pieces_in_black_and_white_variant_256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148087" y="1339489"/>
            <a:ext cx="546430" cy="546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3"/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5"/>
          <a:stretch>
            <a:fillRect/>
          </a:stretch>
        </p:blipFill>
        <p:spPr bwMode="gray">
          <a:xfrm>
            <a:off x="0" y="2458725"/>
            <a:ext cx="1034357" cy="1228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3"/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5"/>
          <a:stretch>
            <a:fillRect/>
          </a:stretch>
        </p:blipFill>
        <p:spPr bwMode="gray">
          <a:xfrm>
            <a:off x="0" y="3753557"/>
            <a:ext cx="1034357" cy="1228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3"/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5"/>
          <a:stretch>
            <a:fillRect/>
          </a:stretch>
        </p:blipFill>
        <p:spPr bwMode="gray">
          <a:xfrm>
            <a:off x="0" y="5048389"/>
            <a:ext cx="1034357" cy="1228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6" name="Freeform 39"/>
          <p:cNvSpPr>
            <a:spLocks noEditPoints="1"/>
          </p:cNvSpPr>
          <p:nvPr/>
        </p:nvSpPr>
        <p:spPr bwMode="gray">
          <a:xfrm>
            <a:off x="254769" y="2626917"/>
            <a:ext cx="440237" cy="540756"/>
          </a:xfrm>
          <a:custGeom>
            <a:gdLst>
              <a:gd name="T0" fmla="*/ 1936 w 2840"/>
              <a:gd name="T1" fmla="*/ 2798 h 3486"/>
              <a:gd name="T2" fmla="*/ 1797 w 2840"/>
              <a:gd name="T3" fmla="*/ 2867 h 3486"/>
              <a:gd name="T4" fmla="*/ 2121 w 2840"/>
              <a:gd name="T5" fmla="*/ 3185 h 3486"/>
              <a:gd name="T6" fmla="*/ 2637 w 2840"/>
              <a:gd name="T7" fmla="*/ 2666 h 3486"/>
              <a:gd name="T8" fmla="*/ 2546 w 2840"/>
              <a:gd name="T9" fmla="*/ 2539 h 3486"/>
              <a:gd name="T10" fmla="*/ 1445 w 2840"/>
              <a:gd name="T11" fmla="*/ 2539 h 3486"/>
              <a:gd name="T12" fmla="*/ 917 w 2840"/>
              <a:gd name="T13" fmla="*/ 2580 h 3486"/>
              <a:gd name="T14" fmla="*/ 931 w 2840"/>
              <a:gd name="T15" fmla="*/ 2442 h 3486"/>
              <a:gd name="T16" fmla="*/ 809 w 2840"/>
              <a:gd name="T17" fmla="*/ 2392 h 3486"/>
              <a:gd name="T18" fmla="*/ 441 w 2840"/>
              <a:gd name="T19" fmla="*/ 2524 h 3486"/>
              <a:gd name="T20" fmla="*/ 471 w 2840"/>
              <a:gd name="T21" fmla="*/ 2442 h 3486"/>
              <a:gd name="T22" fmla="*/ 2193 w 2840"/>
              <a:gd name="T23" fmla="*/ 2191 h 3486"/>
              <a:gd name="T24" fmla="*/ 2651 w 2840"/>
              <a:gd name="T25" fmla="*/ 2381 h 3486"/>
              <a:gd name="T26" fmla="*/ 2840 w 2840"/>
              <a:gd name="T27" fmla="*/ 2838 h 3486"/>
              <a:gd name="T28" fmla="*/ 2651 w 2840"/>
              <a:gd name="T29" fmla="*/ 3296 h 3486"/>
              <a:gd name="T30" fmla="*/ 2193 w 2840"/>
              <a:gd name="T31" fmla="*/ 3486 h 3486"/>
              <a:gd name="T32" fmla="*/ 1734 w 2840"/>
              <a:gd name="T33" fmla="*/ 3296 h 3486"/>
              <a:gd name="T34" fmla="*/ 1545 w 2840"/>
              <a:gd name="T35" fmla="*/ 2838 h 3486"/>
              <a:gd name="T36" fmla="*/ 1734 w 2840"/>
              <a:gd name="T37" fmla="*/ 2381 h 3486"/>
              <a:gd name="T38" fmla="*/ 2193 w 2840"/>
              <a:gd name="T39" fmla="*/ 2191 h 3486"/>
              <a:gd name="T40" fmla="*/ 1545 w 2840"/>
              <a:gd name="T41" fmla="*/ 2092 h 3486"/>
              <a:gd name="T42" fmla="*/ 917 w 2840"/>
              <a:gd name="T43" fmla="*/ 2132 h 3486"/>
              <a:gd name="T44" fmla="*/ 931 w 2840"/>
              <a:gd name="T45" fmla="*/ 1994 h 3486"/>
              <a:gd name="T46" fmla="*/ 809 w 2840"/>
              <a:gd name="T47" fmla="*/ 1965 h 3486"/>
              <a:gd name="T48" fmla="*/ 441 w 2840"/>
              <a:gd name="T49" fmla="*/ 2097 h 3486"/>
              <a:gd name="T50" fmla="*/ 471 w 2840"/>
              <a:gd name="T51" fmla="*/ 2016 h 3486"/>
              <a:gd name="T52" fmla="*/ 947 w 2840"/>
              <a:gd name="T53" fmla="*/ 1594 h 3486"/>
              <a:gd name="T54" fmla="*/ 1791 w 2840"/>
              <a:gd name="T55" fmla="*/ 1709 h 3486"/>
              <a:gd name="T56" fmla="*/ 907 w 2840"/>
              <a:gd name="T57" fmla="*/ 1723 h 3486"/>
              <a:gd name="T58" fmla="*/ 947 w 2840"/>
              <a:gd name="T59" fmla="*/ 1594 h 3486"/>
              <a:gd name="T60" fmla="*/ 802 w 2840"/>
              <a:gd name="T61" fmla="*/ 1554 h 3486"/>
              <a:gd name="T62" fmla="*/ 431 w 2840"/>
              <a:gd name="T63" fmla="*/ 1663 h 3486"/>
              <a:gd name="T64" fmla="*/ 485 w 2840"/>
              <a:gd name="T65" fmla="*/ 1595 h 3486"/>
              <a:gd name="T66" fmla="*/ 1744 w 2840"/>
              <a:gd name="T67" fmla="*/ 1145 h 3486"/>
              <a:gd name="T68" fmla="*/ 1784 w 2840"/>
              <a:gd name="T69" fmla="*/ 1274 h 3486"/>
              <a:gd name="T70" fmla="*/ 899 w 2840"/>
              <a:gd name="T71" fmla="*/ 1260 h 3486"/>
              <a:gd name="T72" fmla="*/ 771 w 2840"/>
              <a:gd name="T73" fmla="*/ 1034 h 3486"/>
              <a:gd name="T74" fmla="*/ 618 w 2840"/>
              <a:gd name="T75" fmla="*/ 1317 h 3486"/>
              <a:gd name="T76" fmla="*/ 425 w 2840"/>
              <a:gd name="T77" fmla="*/ 1206 h 3486"/>
              <a:gd name="T78" fmla="*/ 498 w 2840"/>
              <a:gd name="T79" fmla="*/ 1159 h 3486"/>
              <a:gd name="T80" fmla="*/ 550 w 2840"/>
              <a:gd name="T81" fmla="*/ 374 h 3486"/>
              <a:gd name="T82" fmla="*/ 683 w 2840"/>
              <a:gd name="T83" fmla="*/ 620 h 3486"/>
              <a:gd name="T84" fmla="*/ 1593 w 2840"/>
              <a:gd name="T85" fmla="*/ 599 h 3486"/>
              <a:gd name="T86" fmla="*/ 1689 w 2840"/>
              <a:gd name="T87" fmla="*/ 349 h 3486"/>
              <a:gd name="T88" fmla="*/ 2208 w 2840"/>
              <a:gd name="T89" fmla="*/ 439 h 3486"/>
              <a:gd name="T90" fmla="*/ 2124 w 2840"/>
              <a:gd name="T91" fmla="*/ 2045 h 3486"/>
              <a:gd name="T92" fmla="*/ 1416 w 2840"/>
              <a:gd name="T93" fmla="*/ 3017 h 3486"/>
              <a:gd name="T94" fmla="*/ 48 w 2840"/>
              <a:gd name="T95" fmla="*/ 3067 h 3486"/>
              <a:gd name="T96" fmla="*/ 21 w 2840"/>
              <a:gd name="T97" fmla="*/ 456 h 3486"/>
              <a:gd name="T98" fmla="*/ 1121 w 2840"/>
              <a:gd name="T99" fmla="*/ 99 h 3486"/>
              <a:gd name="T100" fmla="*/ 1057 w 2840"/>
              <a:gd name="T101" fmla="*/ 212 h 3486"/>
              <a:gd name="T102" fmla="*/ 1186 w 2840"/>
              <a:gd name="T103" fmla="*/ 212 h 3486"/>
              <a:gd name="T104" fmla="*/ 1121 w 2840"/>
              <a:gd name="T105" fmla="*/ 99 h 3486"/>
              <a:gd name="T106" fmla="*/ 1272 w 2840"/>
              <a:gd name="T107" fmla="*/ 86 h 3486"/>
              <a:gd name="T108" fmla="*/ 1333 w 2840"/>
              <a:gd name="T109" fmla="*/ 239 h 3486"/>
              <a:gd name="T110" fmla="*/ 1569 w 2840"/>
              <a:gd name="T111" fmla="*/ 314 h 3486"/>
              <a:gd name="T112" fmla="*/ 1551 w 2840"/>
              <a:gd name="T113" fmla="*/ 505 h 3486"/>
              <a:gd name="T114" fmla="*/ 713 w 2840"/>
              <a:gd name="T115" fmla="*/ 523 h 3486"/>
              <a:gd name="T116" fmla="*/ 659 w 2840"/>
              <a:gd name="T117" fmla="*/ 339 h 3486"/>
              <a:gd name="T118" fmla="*/ 892 w 2840"/>
              <a:gd name="T119" fmla="*/ 246 h 3486"/>
              <a:gd name="T120" fmla="*/ 957 w 2840"/>
              <a:gd name="T121" fmla="*/ 112 h 348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2840" h="3486">
                <a:moveTo>
                  <a:pt x="2546" y="2539"/>
                </a:moveTo>
                <a:lnTo>
                  <a:pt x="2525" y="2542"/>
                </a:lnTo>
                <a:lnTo>
                  <a:pt x="2504" y="2547"/>
                </a:lnTo>
                <a:lnTo>
                  <a:pt x="2484" y="2557"/>
                </a:lnTo>
                <a:lnTo>
                  <a:pt x="2467" y="2573"/>
                </a:lnTo>
                <a:lnTo>
                  <a:pt x="2131" y="2950"/>
                </a:lnTo>
                <a:lnTo>
                  <a:pt x="1956" y="2811"/>
                </a:lnTo>
                <a:lnTo>
                  <a:pt x="1936" y="2798"/>
                </a:lnTo>
                <a:lnTo>
                  <a:pt x="1915" y="2791"/>
                </a:lnTo>
                <a:lnTo>
                  <a:pt x="1894" y="2789"/>
                </a:lnTo>
                <a:lnTo>
                  <a:pt x="1872" y="2791"/>
                </a:lnTo>
                <a:lnTo>
                  <a:pt x="1850" y="2798"/>
                </a:lnTo>
                <a:lnTo>
                  <a:pt x="1831" y="2810"/>
                </a:lnTo>
                <a:lnTo>
                  <a:pt x="1816" y="2826"/>
                </a:lnTo>
                <a:lnTo>
                  <a:pt x="1803" y="2846"/>
                </a:lnTo>
                <a:lnTo>
                  <a:pt x="1797" y="2867"/>
                </a:lnTo>
                <a:lnTo>
                  <a:pt x="1793" y="2888"/>
                </a:lnTo>
                <a:lnTo>
                  <a:pt x="1797" y="2910"/>
                </a:lnTo>
                <a:lnTo>
                  <a:pt x="1803" y="2931"/>
                </a:lnTo>
                <a:lnTo>
                  <a:pt x="1815" y="2949"/>
                </a:lnTo>
                <a:lnTo>
                  <a:pt x="1831" y="2966"/>
                </a:lnTo>
                <a:lnTo>
                  <a:pt x="2080" y="3165"/>
                </a:lnTo>
                <a:lnTo>
                  <a:pt x="2100" y="3178"/>
                </a:lnTo>
                <a:lnTo>
                  <a:pt x="2121" y="3185"/>
                </a:lnTo>
                <a:lnTo>
                  <a:pt x="2142" y="3187"/>
                </a:lnTo>
                <a:lnTo>
                  <a:pt x="2163" y="3185"/>
                </a:lnTo>
                <a:lnTo>
                  <a:pt x="2182" y="3179"/>
                </a:lnTo>
                <a:lnTo>
                  <a:pt x="2201" y="3168"/>
                </a:lnTo>
                <a:lnTo>
                  <a:pt x="2217" y="3154"/>
                </a:lnTo>
                <a:lnTo>
                  <a:pt x="2616" y="2705"/>
                </a:lnTo>
                <a:lnTo>
                  <a:pt x="2628" y="2686"/>
                </a:lnTo>
                <a:lnTo>
                  <a:pt x="2637" y="2666"/>
                </a:lnTo>
                <a:lnTo>
                  <a:pt x="2641" y="2644"/>
                </a:lnTo>
                <a:lnTo>
                  <a:pt x="2639" y="2623"/>
                </a:lnTo>
                <a:lnTo>
                  <a:pt x="2634" y="2602"/>
                </a:lnTo>
                <a:lnTo>
                  <a:pt x="2623" y="2582"/>
                </a:lnTo>
                <a:lnTo>
                  <a:pt x="2607" y="2565"/>
                </a:lnTo>
                <a:lnTo>
                  <a:pt x="2588" y="2552"/>
                </a:lnTo>
                <a:lnTo>
                  <a:pt x="2568" y="2544"/>
                </a:lnTo>
                <a:lnTo>
                  <a:pt x="2546" y="2539"/>
                </a:lnTo>
                <a:close/>
                <a:moveTo>
                  <a:pt x="947" y="2440"/>
                </a:moveTo>
                <a:lnTo>
                  <a:pt x="1395" y="2440"/>
                </a:lnTo>
                <a:lnTo>
                  <a:pt x="1411" y="2442"/>
                </a:lnTo>
                <a:lnTo>
                  <a:pt x="1425" y="2450"/>
                </a:lnTo>
                <a:lnTo>
                  <a:pt x="1435" y="2460"/>
                </a:lnTo>
                <a:lnTo>
                  <a:pt x="1443" y="2474"/>
                </a:lnTo>
                <a:lnTo>
                  <a:pt x="1445" y="2490"/>
                </a:lnTo>
                <a:lnTo>
                  <a:pt x="1445" y="2539"/>
                </a:lnTo>
                <a:lnTo>
                  <a:pt x="1443" y="2555"/>
                </a:lnTo>
                <a:lnTo>
                  <a:pt x="1435" y="2569"/>
                </a:lnTo>
                <a:lnTo>
                  <a:pt x="1425" y="2580"/>
                </a:lnTo>
                <a:lnTo>
                  <a:pt x="1411" y="2587"/>
                </a:lnTo>
                <a:lnTo>
                  <a:pt x="1395" y="2589"/>
                </a:lnTo>
                <a:lnTo>
                  <a:pt x="947" y="2589"/>
                </a:lnTo>
                <a:lnTo>
                  <a:pt x="931" y="2587"/>
                </a:lnTo>
                <a:lnTo>
                  <a:pt x="917" y="2580"/>
                </a:lnTo>
                <a:lnTo>
                  <a:pt x="907" y="2569"/>
                </a:lnTo>
                <a:lnTo>
                  <a:pt x="899" y="2555"/>
                </a:lnTo>
                <a:lnTo>
                  <a:pt x="897" y="2539"/>
                </a:lnTo>
                <a:lnTo>
                  <a:pt x="897" y="2490"/>
                </a:lnTo>
                <a:lnTo>
                  <a:pt x="899" y="2474"/>
                </a:lnTo>
                <a:lnTo>
                  <a:pt x="907" y="2460"/>
                </a:lnTo>
                <a:lnTo>
                  <a:pt x="917" y="2450"/>
                </a:lnTo>
                <a:lnTo>
                  <a:pt x="931" y="2442"/>
                </a:lnTo>
                <a:lnTo>
                  <a:pt x="947" y="2440"/>
                </a:lnTo>
                <a:close/>
                <a:moveTo>
                  <a:pt x="771" y="2328"/>
                </a:moveTo>
                <a:lnTo>
                  <a:pt x="785" y="2331"/>
                </a:lnTo>
                <a:lnTo>
                  <a:pt x="798" y="2340"/>
                </a:lnTo>
                <a:lnTo>
                  <a:pt x="807" y="2350"/>
                </a:lnTo>
                <a:lnTo>
                  <a:pt x="813" y="2364"/>
                </a:lnTo>
                <a:lnTo>
                  <a:pt x="813" y="2378"/>
                </a:lnTo>
                <a:lnTo>
                  <a:pt x="809" y="2392"/>
                </a:lnTo>
                <a:lnTo>
                  <a:pt x="802" y="2404"/>
                </a:lnTo>
                <a:lnTo>
                  <a:pt x="618" y="2610"/>
                </a:lnTo>
                <a:lnTo>
                  <a:pt x="608" y="2619"/>
                </a:lnTo>
                <a:lnTo>
                  <a:pt x="596" y="2624"/>
                </a:lnTo>
                <a:lnTo>
                  <a:pt x="583" y="2626"/>
                </a:lnTo>
                <a:lnTo>
                  <a:pt x="569" y="2623"/>
                </a:lnTo>
                <a:lnTo>
                  <a:pt x="555" y="2616"/>
                </a:lnTo>
                <a:lnTo>
                  <a:pt x="441" y="2524"/>
                </a:lnTo>
                <a:lnTo>
                  <a:pt x="431" y="2513"/>
                </a:lnTo>
                <a:lnTo>
                  <a:pt x="425" y="2500"/>
                </a:lnTo>
                <a:lnTo>
                  <a:pt x="424" y="2487"/>
                </a:lnTo>
                <a:lnTo>
                  <a:pt x="426" y="2473"/>
                </a:lnTo>
                <a:lnTo>
                  <a:pt x="433" y="2459"/>
                </a:lnTo>
                <a:lnTo>
                  <a:pt x="444" y="2450"/>
                </a:lnTo>
                <a:lnTo>
                  <a:pt x="458" y="2444"/>
                </a:lnTo>
                <a:lnTo>
                  <a:pt x="471" y="2442"/>
                </a:lnTo>
                <a:lnTo>
                  <a:pt x="485" y="2445"/>
                </a:lnTo>
                <a:lnTo>
                  <a:pt x="498" y="2453"/>
                </a:lnTo>
                <a:lnTo>
                  <a:pt x="578" y="2517"/>
                </a:lnTo>
                <a:lnTo>
                  <a:pt x="733" y="2343"/>
                </a:lnTo>
                <a:lnTo>
                  <a:pt x="744" y="2334"/>
                </a:lnTo>
                <a:lnTo>
                  <a:pt x="758" y="2329"/>
                </a:lnTo>
                <a:lnTo>
                  <a:pt x="771" y="2328"/>
                </a:lnTo>
                <a:close/>
                <a:moveTo>
                  <a:pt x="2193" y="2191"/>
                </a:moveTo>
                <a:lnTo>
                  <a:pt x="2258" y="2194"/>
                </a:lnTo>
                <a:lnTo>
                  <a:pt x="2323" y="2205"/>
                </a:lnTo>
                <a:lnTo>
                  <a:pt x="2385" y="2220"/>
                </a:lnTo>
                <a:lnTo>
                  <a:pt x="2444" y="2242"/>
                </a:lnTo>
                <a:lnTo>
                  <a:pt x="2502" y="2269"/>
                </a:lnTo>
                <a:lnTo>
                  <a:pt x="2554" y="2302"/>
                </a:lnTo>
                <a:lnTo>
                  <a:pt x="2604" y="2339"/>
                </a:lnTo>
                <a:lnTo>
                  <a:pt x="2651" y="2381"/>
                </a:lnTo>
                <a:lnTo>
                  <a:pt x="2692" y="2426"/>
                </a:lnTo>
                <a:lnTo>
                  <a:pt x="2730" y="2476"/>
                </a:lnTo>
                <a:lnTo>
                  <a:pt x="2762" y="2530"/>
                </a:lnTo>
                <a:lnTo>
                  <a:pt x="2789" y="2587"/>
                </a:lnTo>
                <a:lnTo>
                  <a:pt x="2811" y="2646"/>
                </a:lnTo>
                <a:lnTo>
                  <a:pt x="2827" y="2709"/>
                </a:lnTo>
                <a:lnTo>
                  <a:pt x="2837" y="2772"/>
                </a:lnTo>
                <a:lnTo>
                  <a:pt x="2840" y="2838"/>
                </a:lnTo>
                <a:lnTo>
                  <a:pt x="2837" y="2905"/>
                </a:lnTo>
                <a:lnTo>
                  <a:pt x="2827" y="2969"/>
                </a:lnTo>
                <a:lnTo>
                  <a:pt x="2811" y="3031"/>
                </a:lnTo>
                <a:lnTo>
                  <a:pt x="2789" y="3091"/>
                </a:lnTo>
                <a:lnTo>
                  <a:pt x="2762" y="3147"/>
                </a:lnTo>
                <a:lnTo>
                  <a:pt x="2730" y="3201"/>
                </a:lnTo>
                <a:lnTo>
                  <a:pt x="2692" y="3250"/>
                </a:lnTo>
                <a:lnTo>
                  <a:pt x="2651" y="3296"/>
                </a:lnTo>
                <a:lnTo>
                  <a:pt x="2604" y="3338"/>
                </a:lnTo>
                <a:lnTo>
                  <a:pt x="2554" y="3375"/>
                </a:lnTo>
                <a:lnTo>
                  <a:pt x="2502" y="3408"/>
                </a:lnTo>
                <a:lnTo>
                  <a:pt x="2444" y="3435"/>
                </a:lnTo>
                <a:lnTo>
                  <a:pt x="2385" y="3456"/>
                </a:lnTo>
                <a:lnTo>
                  <a:pt x="2323" y="3473"/>
                </a:lnTo>
                <a:lnTo>
                  <a:pt x="2258" y="3483"/>
                </a:lnTo>
                <a:lnTo>
                  <a:pt x="2193" y="3486"/>
                </a:lnTo>
                <a:lnTo>
                  <a:pt x="2126" y="3483"/>
                </a:lnTo>
                <a:lnTo>
                  <a:pt x="2062" y="3473"/>
                </a:lnTo>
                <a:lnTo>
                  <a:pt x="2000" y="3456"/>
                </a:lnTo>
                <a:lnTo>
                  <a:pt x="1940" y="3435"/>
                </a:lnTo>
                <a:lnTo>
                  <a:pt x="1883" y="3408"/>
                </a:lnTo>
                <a:lnTo>
                  <a:pt x="1830" y="3375"/>
                </a:lnTo>
                <a:lnTo>
                  <a:pt x="1781" y="3338"/>
                </a:lnTo>
                <a:lnTo>
                  <a:pt x="1734" y="3296"/>
                </a:lnTo>
                <a:lnTo>
                  <a:pt x="1693" y="3250"/>
                </a:lnTo>
                <a:lnTo>
                  <a:pt x="1655" y="3201"/>
                </a:lnTo>
                <a:lnTo>
                  <a:pt x="1623" y="3147"/>
                </a:lnTo>
                <a:lnTo>
                  <a:pt x="1596" y="3091"/>
                </a:lnTo>
                <a:lnTo>
                  <a:pt x="1574" y="3031"/>
                </a:lnTo>
                <a:lnTo>
                  <a:pt x="1558" y="2969"/>
                </a:lnTo>
                <a:lnTo>
                  <a:pt x="1548" y="2905"/>
                </a:lnTo>
                <a:lnTo>
                  <a:pt x="1545" y="2838"/>
                </a:lnTo>
                <a:lnTo>
                  <a:pt x="1548" y="2772"/>
                </a:lnTo>
                <a:lnTo>
                  <a:pt x="1558" y="2709"/>
                </a:lnTo>
                <a:lnTo>
                  <a:pt x="1574" y="2646"/>
                </a:lnTo>
                <a:lnTo>
                  <a:pt x="1596" y="2587"/>
                </a:lnTo>
                <a:lnTo>
                  <a:pt x="1623" y="2530"/>
                </a:lnTo>
                <a:lnTo>
                  <a:pt x="1655" y="2476"/>
                </a:lnTo>
                <a:lnTo>
                  <a:pt x="1693" y="2426"/>
                </a:lnTo>
                <a:lnTo>
                  <a:pt x="1734" y="2381"/>
                </a:lnTo>
                <a:lnTo>
                  <a:pt x="1781" y="2339"/>
                </a:lnTo>
                <a:lnTo>
                  <a:pt x="1830" y="2302"/>
                </a:lnTo>
                <a:lnTo>
                  <a:pt x="1883" y="2269"/>
                </a:lnTo>
                <a:lnTo>
                  <a:pt x="1940" y="2242"/>
                </a:lnTo>
                <a:lnTo>
                  <a:pt x="2000" y="2220"/>
                </a:lnTo>
                <a:lnTo>
                  <a:pt x="2062" y="2205"/>
                </a:lnTo>
                <a:lnTo>
                  <a:pt x="2126" y="2194"/>
                </a:lnTo>
                <a:lnTo>
                  <a:pt x="2193" y="2191"/>
                </a:lnTo>
                <a:close/>
                <a:moveTo>
                  <a:pt x="947" y="1992"/>
                </a:moveTo>
                <a:lnTo>
                  <a:pt x="1495" y="1992"/>
                </a:lnTo>
                <a:lnTo>
                  <a:pt x="1510" y="1994"/>
                </a:lnTo>
                <a:lnTo>
                  <a:pt x="1524" y="2002"/>
                </a:lnTo>
                <a:lnTo>
                  <a:pt x="1536" y="2012"/>
                </a:lnTo>
                <a:lnTo>
                  <a:pt x="1542" y="2026"/>
                </a:lnTo>
                <a:lnTo>
                  <a:pt x="1545" y="2042"/>
                </a:lnTo>
                <a:lnTo>
                  <a:pt x="1545" y="2092"/>
                </a:lnTo>
                <a:lnTo>
                  <a:pt x="1542" y="2107"/>
                </a:lnTo>
                <a:lnTo>
                  <a:pt x="1536" y="2121"/>
                </a:lnTo>
                <a:lnTo>
                  <a:pt x="1524" y="2132"/>
                </a:lnTo>
                <a:lnTo>
                  <a:pt x="1510" y="2139"/>
                </a:lnTo>
                <a:lnTo>
                  <a:pt x="1495" y="2141"/>
                </a:lnTo>
                <a:lnTo>
                  <a:pt x="947" y="2141"/>
                </a:lnTo>
                <a:lnTo>
                  <a:pt x="931" y="2139"/>
                </a:lnTo>
                <a:lnTo>
                  <a:pt x="917" y="2132"/>
                </a:lnTo>
                <a:lnTo>
                  <a:pt x="907" y="2121"/>
                </a:lnTo>
                <a:lnTo>
                  <a:pt x="899" y="2107"/>
                </a:lnTo>
                <a:lnTo>
                  <a:pt x="897" y="2092"/>
                </a:lnTo>
                <a:lnTo>
                  <a:pt x="897" y="2042"/>
                </a:lnTo>
                <a:lnTo>
                  <a:pt x="899" y="2026"/>
                </a:lnTo>
                <a:lnTo>
                  <a:pt x="907" y="2012"/>
                </a:lnTo>
                <a:lnTo>
                  <a:pt x="917" y="2002"/>
                </a:lnTo>
                <a:lnTo>
                  <a:pt x="931" y="1994"/>
                </a:lnTo>
                <a:lnTo>
                  <a:pt x="947" y="1992"/>
                </a:lnTo>
                <a:close/>
                <a:moveTo>
                  <a:pt x="771" y="1901"/>
                </a:moveTo>
                <a:lnTo>
                  <a:pt x="785" y="1905"/>
                </a:lnTo>
                <a:lnTo>
                  <a:pt x="798" y="1913"/>
                </a:lnTo>
                <a:lnTo>
                  <a:pt x="807" y="1924"/>
                </a:lnTo>
                <a:lnTo>
                  <a:pt x="813" y="1937"/>
                </a:lnTo>
                <a:lnTo>
                  <a:pt x="813" y="1951"/>
                </a:lnTo>
                <a:lnTo>
                  <a:pt x="809" y="1965"/>
                </a:lnTo>
                <a:lnTo>
                  <a:pt x="802" y="1978"/>
                </a:lnTo>
                <a:lnTo>
                  <a:pt x="618" y="2184"/>
                </a:lnTo>
                <a:lnTo>
                  <a:pt x="608" y="2192"/>
                </a:lnTo>
                <a:lnTo>
                  <a:pt x="596" y="2197"/>
                </a:lnTo>
                <a:lnTo>
                  <a:pt x="583" y="2199"/>
                </a:lnTo>
                <a:lnTo>
                  <a:pt x="569" y="2196"/>
                </a:lnTo>
                <a:lnTo>
                  <a:pt x="555" y="2189"/>
                </a:lnTo>
                <a:lnTo>
                  <a:pt x="441" y="2097"/>
                </a:lnTo>
                <a:lnTo>
                  <a:pt x="431" y="2086"/>
                </a:lnTo>
                <a:lnTo>
                  <a:pt x="425" y="2074"/>
                </a:lnTo>
                <a:lnTo>
                  <a:pt x="424" y="2060"/>
                </a:lnTo>
                <a:lnTo>
                  <a:pt x="426" y="2046"/>
                </a:lnTo>
                <a:lnTo>
                  <a:pt x="433" y="2032"/>
                </a:lnTo>
                <a:lnTo>
                  <a:pt x="444" y="2023"/>
                </a:lnTo>
                <a:lnTo>
                  <a:pt x="458" y="2018"/>
                </a:lnTo>
                <a:lnTo>
                  <a:pt x="471" y="2016"/>
                </a:lnTo>
                <a:lnTo>
                  <a:pt x="485" y="2019"/>
                </a:lnTo>
                <a:lnTo>
                  <a:pt x="498" y="2026"/>
                </a:lnTo>
                <a:lnTo>
                  <a:pt x="578" y="2091"/>
                </a:lnTo>
                <a:lnTo>
                  <a:pt x="733" y="1916"/>
                </a:lnTo>
                <a:lnTo>
                  <a:pt x="744" y="1907"/>
                </a:lnTo>
                <a:lnTo>
                  <a:pt x="758" y="1903"/>
                </a:lnTo>
                <a:lnTo>
                  <a:pt x="771" y="1901"/>
                </a:lnTo>
                <a:close/>
                <a:moveTo>
                  <a:pt x="947" y="1594"/>
                </a:moveTo>
                <a:lnTo>
                  <a:pt x="1744" y="1594"/>
                </a:lnTo>
                <a:lnTo>
                  <a:pt x="1760" y="1596"/>
                </a:lnTo>
                <a:lnTo>
                  <a:pt x="1773" y="1604"/>
                </a:lnTo>
                <a:lnTo>
                  <a:pt x="1784" y="1614"/>
                </a:lnTo>
                <a:lnTo>
                  <a:pt x="1791" y="1628"/>
                </a:lnTo>
                <a:lnTo>
                  <a:pt x="1793" y="1644"/>
                </a:lnTo>
                <a:lnTo>
                  <a:pt x="1793" y="1693"/>
                </a:lnTo>
                <a:lnTo>
                  <a:pt x="1791" y="1709"/>
                </a:lnTo>
                <a:lnTo>
                  <a:pt x="1784" y="1723"/>
                </a:lnTo>
                <a:lnTo>
                  <a:pt x="1773" y="1733"/>
                </a:lnTo>
                <a:lnTo>
                  <a:pt x="1760" y="1741"/>
                </a:lnTo>
                <a:lnTo>
                  <a:pt x="1744" y="1743"/>
                </a:lnTo>
                <a:lnTo>
                  <a:pt x="947" y="1743"/>
                </a:lnTo>
                <a:lnTo>
                  <a:pt x="931" y="1741"/>
                </a:lnTo>
                <a:lnTo>
                  <a:pt x="917" y="1733"/>
                </a:lnTo>
                <a:lnTo>
                  <a:pt x="907" y="1723"/>
                </a:lnTo>
                <a:lnTo>
                  <a:pt x="899" y="1709"/>
                </a:lnTo>
                <a:lnTo>
                  <a:pt x="897" y="1693"/>
                </a:lnTo>
                <a:lnTo>
                  <a:pt x="897" y="1644"/>
                </a:lnTo>
                <a:lnTo>
                  <a:pt x="899" y="1628"/>
                </a:lnTo>
                <a:lnTo>
                  <a:pt x="907" y="1614"/>
                </a:lnTo>
                <a:lnTo>
                  <a:pt x="917" y="1604"/>
                </a:lnTo>
                <a:lnTo>
                  <a:pt x="931" y="1596"/>
                </a:lnTo>
                <a:lnTo>
                  <a:pt x="947" y="1594"/>
                </a:lnTo>
                <a:close/>
                <a:moveTo>
                  <a:pt x="771" y="1478"/>
                </a:moveTo>
                <a:lnTo>
                  <a:pt x="785" y="1481"/>
                </a:lnTo>
                <a:lnTo>
                  <a:pt x="798" y="1489"/>
                </a:lnTo>
                <a:lnTo>
                  <a:pt x="807" y="1500"/>
                </a:lnTo>
                <a:lnTo>
                  <a:pt x="813" y="1514"/>
                </a:lnTo>
                <a:lnTo>
                  <a:pt x="813" y="1528"/>
                </a:lnTo>
                <a:lnTo>
                  <a:pt x="809" y="1541"/>
                </a:lnTo>
                <a:lnTo>
                  <a:pt x="802" y="1554"/>
                </a:lnTo>
                <a:lnTo>
                  <a:pt x="618" y="1760"/>
                </a:lnTo>
                <a:lnTo>
                  <a:pt x="608" y="1768"/>
                </a:lnTo>
                <a:lnTo>
                  <a:pt x="596" y="1774"/>
                </a:lnTo>
                <a:lnTo>
                  <a:pt x="583" y="1776"/>
                </a:lnTo>
                <a:lnTo>
                  <a:pt x="569" y="1773"/>
                </a:lnTo>
                <a:lnTo>
                  <a:pt x="555" y="1765"/>
                </a:lnTo>
                <a:lnTo>
                  <a:pt x="441" y="1673"/>
                </a:lnTo>
                <a:lnTo>
                  <a:pt x="431" y="1663"/>
                </a:lnTo>
                <a:lnTo>
                  <a:pt x="425" y="1650"/>
                </a:lnTo>
                <a:lnTo>
                  <a:pt x="424" y="1636"/>
                </a:lnTo>
                <a:lnTo>
                  <a:pt x="426" y="1622"/>
                </a:lnTo>
                <a:lnTo>
                  <a:pt x="433" y="1609"/>
                </a:lnTo>
                <a:lnTo>
                  <a:pt x="444" y="1599"/>
                </a:lnTo>
                <a:lnTo>
                  <a:pt x="458" y="1594"/>
                </a:lnTo>
                <a:lnTo>
                  <a:pt x="471" y="1592"/>
                </a:lnTo>
                <a:lnTo>
                  <a:pt x="485" y="1595"/>
                </a:lnTo>
                <a:lnTo>
                  <a:pt x="498" y="1603"/>
                </a:lnTo>
                <a:lnTo>
                  <a:pt x="578" y="1667"/>
                </a:lnTo>
                <a:lnTo>
                  <a:pt x="733" y="1493"/>
                </a:lnTo>
                <a:lnTo>
                  <a:pt x="744" y="1483"/>
                </a:lnTo>
                <a:lnTo>
                  <a:pt x="758" y="1479"/>
                </a:lnTo>
                <a:lnTo>
                  <a:pt x="771" y="1478"/>
                </a:lnTo>
                <a:close/>
                <a:moveTo>
                  <a:pt x="947" y="1145"/>
                </a:moveTo>
                <a:lnTo>
                  <a:pt x="1744" y="1145"/>
                </a:lnTo>
                <a:lnTo>
                  <a:pt x="1760" y="1148"/>
                </a:lnTo>
                <a:lnTo>
                  <a:pt x="1773" y="1155"/>
                </a:lnTo>
                <a:lnTo>
                  <a:pt x="1784" y="1166"/>
                </a:lnTo>
                <a:lnTo>
                  <a:pt x="1791" y="1180"/>
                </a:lnTo>
                <a:lnTo>
                  <a:pt x="1793" y="1195"/>
                </a:lnTo>
                <a:lnTo>
                  <a:pt x="1793" y="1245"/>
                </a:lnTo>
                <a:lnTo>
                  <a:pt x="1791" y="1260"/>
                </a:lnTo>
                <a:lnTo>
                  <a:pt x="1784" y="1274"/>
                </a:lnTo>
                <a:lnTo>
                  <a:pt x="1773" y="1286"/>
                </a:lnTo>
                <a:lnTo>
                  <a:pt x="1760" y="1292"/>
                </a:lnTo>
                <a:lnTo>
                  <a:pt x="1744" y="1295"/>
                </a:lnTo>
                <a:lnTo>
                  <a:pt x="947" y="1295"/>
                </a:lnTo>
                <a:lnTo>
                  <a:pt x="931" y="1292"/>
                </a:lnTo>
                <a:lnTo>
                  <a:pt x="917" y="1286"/>
                </a:lnTo>
                <a:lnTo>
                  <a:pt x="907" y="1274"/>
                </a:lnTo>
                <a:lnTo>
                  <a:pt x="899" y="1260"/>
                </a:lnTo>
                <a:lnTo>
                  <a:pt x="897" y="1245"/>
                </a:lnTo>
                <a:lnTo>
                  <a:pt x="897" y="1195"/>
                </a:lnTo>
                <a:lnTo>
                  <a:pt x="899" y="1180"/>
                </a:lnTo>
                <a:lnTo>
                  <a:pt x="907" y="1166"/>
                </a:lnTo>
                <a:lnTo>
                  <a:pt x="917" y="1155"/>
                </a:lnTo>
                <a:lnTo>
                  <a:pt x="931" y="1148"/>
                </a:lnTo>
                <a:lnTo>
                  <a:pt x="947" y="1145"/>
                </a:lnTo>
                <a:close/>
                <a:moveTo>
                  <a:pt x="771" y="1034"/>
                </a:moveTo>
                <a:lnTo>
                  <a:pt x="785" y="1038"/>
                </a:lnTo>
                <a:lnTo>
                  <a:pt x="798" y="1046"/>
                </a:lnTo>
                <a:lnTo>
                  <a:pt x="807" y="1057"/>
                </a:lnTo>
                <a:lnTo>
                  <a:pt x="813" y="1070"/>
                </a:lnTo>
                <a:lnTo>
                  <a:pt x="813" y="1085"/>
                </a:lnTo>
                <a:lnTo>
                  <a:pt x="809" y="1099"/>
                </a:lnTo>
                <a:lnTo>
                  <a:pt x="802" y="1110"/>
                </a:lnTo>
                <a:lnTo>
                  <a:pt x="618" y="1317"/>
                </a:lnTo>
                <a:lnTo>
                  <a:pt x="608" y="1326"/>
                </a:lnTo>
                <a:lnTo>
                  <a:pt x="596" y="1331"/>
                </a:lnTo>
                <a:lnTo>
                  <a:pt x="583" y="1332"/>
                </a:lnTo>
                <a:lnTo>
                  <a:pt x="569" y="1330"/>
                </a:lnTo>
                <a:lnTo>
                  <a:pt x="555" y="1323"/>
                </a:lnTo>
                <a:lnTo>
                  <a:pt x="441" y="1231"/>
                </a:lnTo>
                <a:lnTo>
                  <a:pt x="431" y="1220"/>
                </a:lnTo>
                <a:lnTo>
                  <a:pt x="425" y="1206"/>
                </a:lnTo>
                <a:lnTo>
                  <a:pt x="424" y="1193"/>
                </a:lnTo>
                <a:lnTo>
                  <a:pt x="426" y="1179"/>
                </a:lnTo>
                <a:lnTo>
                  <a:pt x="433" y="1166"/>
                </a:lnTo>
                <a:lnTo>
                  <a:pt x="444" y="1157"/>
                </a:lnTo>
                <a:lnTo>
                  <a:pt x="458" y="1150"/>
                </a:lnTo>
                <a:lnTo>
                  <a:pt x="471" y="1149"/>
                </a:lnTo>
                <a:lnTo>
                  <a:pt x="485" y="1151"/>
                </a:lnTo>
                <a:lnTo>
                  <a:pt x="498" y="1159"/>
                </a:lnTo>
                <a:lnTo>
                  <a:pt x="578" y="1223"/>
                </a:lnTo>
                <a:lnTo>
                  <a:pt x="733" y="1050"/>
                </a:lnTo>
                <a:lnTo>
                  <a:pt x="744" y="1041"/>
                </a:lnTo>
                <a:lnTo>
                  <a:pt x="758" y="1035"/>
                </a:lnTo>
                <a:lnTo>
                  <a:pt x="771" y="1034"/>
                </a:lnTo>
                <a:close/>
                <a:moveTo>
                  <a:pt x="150" y="349"/>
                </a:moveTo>
                <a:lnTo>
                  <a:pt x="554" y="349"/>
                </a:lnTo>
                <a:lnTo>
                  <a:pt x="550" y="374"/>
                </a:lnTo>
                <a:lnTo>
                  <a:pt x="548" y="400"/>
                </a:lnTo>
                <a:lnTo>
                  <a:pt x="552" y="441"/>
                </a:lnTo>
                <a:lnTo>
                  <a:pt x="561" y="479"/>
                </a:lnTo>
                <a:lnTo>
                  <a:pt x="576" y="513"/>
                </a:lnTo>
                <a:lnTo>
                  <a:pt x="596" y="546"/>
                </a:lnTo>
                <a:lnTo>
                  <a:pt x="620" y="575"/>
                </a:lnTo>
                <a:lnTo>
                  <a:pt x="650" y="600"/>
                </a:lnTo>
                <a:lnTo>
                  <a:pt x="683" y="620"/>
                </a:lnTo>
                <a:lnTo>
                  <a:pt x="718" y="635"/>
                </a:lnTo>
                <a:lnTo>
                  <a:pt x="756" y="644"/>
                </a:lnTo>
                <a:lnTo>
                  <a:pt x="796" y="648"/>
                </a:lnTo>
                <a:lnTo>
                  <a:pt x="1447" y="648"/>
                </a:lnTo>
                <a:lnTo>
                  <a:pt x="1487" y="644"/>
                </a:lnTo>
                <a:lnTo>
                  <a:pt x="1525" y="635"/>
                </a:lnTo>
                <a:lnTo>
                  <a:pt x="1560" y="620"/>
                </a:lnTo>
                <a:lnTo>
                  <a:pt x="1593" y="599"/>
                </a:lnTo>
                <a:lnTo>
                  <a:pt x="1621" y="575"/>
                </a:lnTo>
                <a:lnTo>
                  <a:pt x="1647" y="545"/>
                </a:lnTo>
                <a:lnTo>
                  <a:pt x="1667" y="512"/>
                </a:lnTo>
                <a:lnTo>
                  <a:pt x="1681" y="476"/>
                </a:lnTo>
                <a:lnTo>
                  <a:pt x="1691" y="437"/>
                </a:lnTo>
                <a:lnTo>
                  <a:pt x="1694" y="397"/>
                </a:lnTo>
                <a:lnTo>
                  <a:pt x="1693" y="373"/>
                </a:lnTo>
                <a:lnTo>
                  <a:pt x="1689" y="349"/>
                </a:lnTo>
                <a:lnTo>
                  <a:pt x="1993" y="349"/>
                </a:lnTo>
                <a:lnTo>
                  <a:pt x="2035" y="351"/>
                </a:lnTo>
                <a:lnTo>
                  <a:pt x="2073" y="357"/>
                </a:lnTo>
                <a:lnTo>
                  <a:pt x="2107" y="368"/>
                </a:lnTo>
                <a:lnTo>
                  <a:pt x="2139" y="380"/>
                </a:lnTo>
                <a:lnTo>
                  <a:pt x="2165" y="397"/>
                </a:lnTo>
                <a:lnTo>
                  <a:pt x="2189" y="417"/>
                </a:lnTo>
                <a:lnTo>
                  <a:pt x="2208" y="439"/>
                </a:lnTo>
                <a:lnTo>
                  <a:pt x="2223" y="464"/>
                </a:lnTo>
                <a:lnTo>
                  <a:pt x="2233" y="490"/>
                </a:lnTo>
                <a:lnTo>
                  <a:pt x="2240" y="519"/>
                </a:lnTo>
                <a:lnTo>
                  <a:pt x="2243" y="548"/>
                </a:lnTo>
                <a:lnTo>
                  <a:pt x="2243" y="2044"/>
                </a:lnTo>
                <a:lnTo>
                  <a:pt x="2217" y="2043"/>
                </a:lnTo>
                <a:lnTo>
                  <a:pt x="2193" y="2042"/>
                </a:lnTo>
                <a:lnTo>
                  <a:pt x="2124" y="2045"/>
                </a:lnTo>
                <a:lnTo>
                  <a:pt x="2058" y="2054"/>
                </a:lnTo>
                <a:lnTo>
                  <a:pt x="1993" y="2068"/>
                </a:lnTo>
                <a:lnTo>
                  <a:pt x="1993" y="897"/>
                </a:lnTo>
                <a:lnTo>
                  <a:pt x="249" y="897"/>
                </a:lnTo>
                <a:lnTo>
                  <a:pt x="249" y="2888"/>
                </a:lnTo>
                <a:lnTo>
                  <a:pt x="1398" y="2888"/>
                </a:lnTo>
                <a:lnTo>
                  <a:pt x="1405" y="2954"/>
                </a:lnTo>
                <a:lnTo>
                  <a:pt x="1416" y="3017"/>
                </a:lnTo>
                <a:lnTo>
                  <a:pt x="1433" y="3078"/>
                </a:lnTo>
                <a:lnTo>
                  <a:pt x="1454" y="3137"/>
                </a:lnTo>
                <a:lnTo>
                  <a:pt x="200" y="3137"/>
                </a:lnTo>
                <a:lnTo>
                  <a:pt x="164" y="3134"/>
                </a:lnTo>
                <a:lnTo>
                  <a:pt x="130" y="3125"/>
                </a:lnTo>
                <a:lnTo>
                  <a:pt x="99" y="3110"/>
                </a:lnTo>
                <a:lnTo>
                  <a:pt x="71" y="3091"/>
                </a:lnTo>
                <a:lnTo>
                  <a:pt x="48" y="3067"/>
                </a:lnTo>
                <a:lnTo>
                  <a:pt x="27" y="3039"/>
                </a:lnTo>
                <a:lnTo>
                  <a:pt x="13" y="3007"/>
                </a:lnTo>
                <a:lnTo>
                  <a:pt x="3" y="2974"/>
                </a:lnTo>
                <a:lnTo>
                  <a:pt x="0" y="2938"/>
                </a:lnTo>
                <a:lnTo>
                  <a:pt x="0" y="548"/>
                </a:lnTo>
                <a:lnTo>
                  <a:pt x="3" y="516"/>
                </a:lnTo>
                <a:lnTo>
                  <a:pt x="9" y="485"/>
                </a:lnTo>
                <a:lnTo>
                  <a:pt x="21" y="456"/>
                </a:lnTo>
                <a:lnTo>
                  <a:pt x="36" y="430"/>
                </a:lnTo>
                <a:lnTo>
                  <a:pt x="53" y="407"/>
                </a:lnTo>
                <a:lnTo>
                  <a:pt x="71" y="387"/>
                </a:lnTo>
                <a:lnTo>
                  <a:pt x="91" y="371"/>
                </a:lnTo>
                <a:lnTo>
                  <a:pt x="111" y="359"/>
                </a:lnTo>
                <a:lnTo>
                  <a:pt x="131" y="351"/>
                </a:lnTo>
                <a:lnTo>
                  <a:pt x="150" y="349"/>
                </a:lnTo>
                <a:close/>
                <a:moveTo>
                  <a:pt x="1121" y="99"/>
                </a:moveTo>
                <a:lnTo>
                  <a:pt x="1101" y="102"/>
                </a:lnTo>
                <a:lnTo>
                  <a:pt x="1083" y="110"/>
                </a:lnTo>
                <a:lnTo>
                  <a:pt x="1068" y="121"/>
                </a:lnTo>
                <a:lnTo>
                  <a:pt x="1057" y="136"/>
                </a:lnTo>
                <a:lnTo>
                  <a:pt x="1049" y="154"/>
                </a:lnTo>
                <a:lnTo>
                  <a:pt x="1046" y="174"/>
                </a:lnTo>
                <a:lnTo>
                  <a:pt x="1049" y="194"/>
                </a:lnTo>
                <a:lnTo>
                  <a:pt x="1057" y="212"/>
                </a:lnTo>
                <a:lnTo>
                  <a:pt x="1068" y="227"/>
                </a:lnTo>
                <a:lnTo>
                  <a:pt x="1083" y="239"/>
                </a:lnTo>
                <a:lnTo>
                  <a:pt x="1101" y="246"/>
                </a:lnTo>
                <a:lnTo>
                  <a:pt x="1121" y="249"/>
                </a:lnTo>
                <a:lnTo>
                  <a:pt x="1141" y="246"/>
                </a:lnTo>
                <a:lnTo>
                  <a:pt x="1159" y="239"/>
                </a:lnTo>
                <a:lnTo>
                  <a:pt x="1174" y="227"/>
                </a:lnTo>
                <a:lnTo>
                  <a:pt x="1186" y="212"/>
                </a:lnTo>
                <a:lnTo>
                  <a:pt x="1193" y="194"/>
                </a:lnTo>
                <a:lnTo>
                  <a:pt x="1196" y="174"/>
                </a:lnTo>
                <a:lnTo>
                  <a:pt x="1193" y="154"/>
                </a:lnTo>
                <a:lnTo>
                  <a:pt x="1186" y="136"/>
                </a:lnTo>
                <a:lnTo>
                  <a:pt x="1174" y="121"/>
                </a:lnTo>
                <a:lnTo>
                  <a:pt x="1159" y="110"/>
                </a:lnTo>
                <a:lnTo>
                  <a:pt x="1141" y="102"/>
                </a:lnTo>
                <a:lnTo>
                  <a:pt x="1121" y="99"/>
                </a:lnTo>
                <a:close/>
                <a:moveTo>
                  <a:pt x="1119" y="0"/>
                </a:moveTo>
                <a:lnTo>
                  <a:pt x="1123" y="0"/>
                </a:lnTo>
                <a:lnTo>
                  <a:pt x="1154" y="3"/>
                </a:lnTo>
                <a:lnTo>
                  <a:pt x="1184" y="11"/>
                </a:lnTo>
                <a:lnTo>
                  <a:pt x="1210" y="23"/>
                </a:lnTo>
                <a:lnTo>
                  <a:pt x="1234" y="40"/>
                </a:lnTo>
                <a:lnTo>
                  <a:pt x="1255" y="61"/>
                </a:lnTo>
                <a:lnTo>
                  <a:pt x="1272" y="86"/>
                </a:lnTo>
                <a:lnTo>
                  <a:pt x="1285" y="112"/>
                </a:lnTo>
                <a:lnTo>
                  <a:pt x="1292" y="142"/>
                </a:lnTo>
                <a:lnTo>
                  <a:pt x="1296" y="172"/>
                </a:lnTo>
                <a:lnTo>
                  <a:pt x="1296" y="174"/>
                </a:lnTo>
                <a:lnTo>
                  <a:pt x="1298" y="194"/>
                </a:lnTo>
                <a:lnTo>
                  <a:pt x="1306" y="212"/>
                </a:lnTo>
                <a:lnTo>
                  <a:pt x="1318" y="227"/>
                </a:lnTo>
                <a:lnTo>
                  <a:pt x="1333" y="239"/>
                </a:lnTo>
                <a:lnTo>
                  <a:pt x="1350" y="246"/>
                </a:lnTo>
                <a:lnTo>
                  <a:pt x="1370" y="249"/>
                </a:lnTo>
                <a:lnTo>
                  <a:pt x="1447" y="249"/>
                </a:lnTo>
                <a:lnTo>
                  <a:pt x="1476" y="252"/>
                </a:lnTo>
                <a:lnTo>
                  <a:pt x="1504" y="261"/>
                </a:lnTo>
                <a:lnTo>
                  <a:pt x="1529" y="275"/>
                </a:lnTo>
                <a:lnTo>
                  <a:pt x="1551" y="293"/>
                </a:lnTo>
                <a:lnTo>
                  <a:pt x="1569" y="314"/>
                </a:lnTo>
                <a:lnTo>
                  <a:pt x="1583" y="339"/>
                </a:lnTo>
                <a:lnTo>
                  <a:pt x="1592" y="368"/>
                </a:lnTo>
                <a:lnTo>
                  <a:pt x="1595" y="397"/>
                </a:lnTo>
                <a:lnTo>
                  <a:pt x="1595" y="400"/>
                </a:lnTo>
                <a:lnTo>
                  <a:pt x="1592" y="430"/>
                </a:lnTo>
                <a:lnTo>
                  <a:pt x="1583" y="457"/>
                </a:lnTo>
                <a:lnTo>
                  <a:pt x="1569" y="483"/>
                </a:lnTo>
                <a:lnTo>
                  <a:pt x="1551" y="505"/>
                </a:lnTo>
                <a:lnTo>
                  <a:pt x="1529" y="523"/>
                </a:lnTo>
                <a:lnTo>
                  <a:pt x="1504" y="537"/>
                </a:lnTo>
                <a:lnTo>
                  <a:pt x="1476" y="545"/>
                </a:lnTo>
                <a:lnTo>
                  <a:pt x="1447" y="548"/>
                </a:lnTo>
                <a:lnTo>
                  <a:pt x="796" y="548"/>
                </a:lnTo>
                <a:lnTo>
                  <a:pt x="766" y="545"/>
                </a:lnTo>
                <a:lnTo>
                  <a:pt x="739" y="537"/>
                </a:lnTo>
                <a:lnTo>
                  <a:pt x="713" y="523"/>
                </a:lnTo>
                <a:lnTo>
                  <a:pt x="691" y="505"/>
                </a:lnTo>
                <a:lnTo>
                  <a:pt x="673" y="483"/>
                </a:lnTo>
                <a:lnTo>
                  <a:pt x="659" y="457"/>
                </a:lnTo>
                <a:lnTo>
                  <a:pt x="651" y="430"/>
                </a:lnTo>
                <a:lnTo>
                  <a:pt x="648" y="400"/>
                </a:lnTo>
                <a:lnTo>
                  <a:pt x="648" y="397"/>
                </a:lnTo>
                <a:lnTo>
                  <a:pt x="651" y="368"/>
                </a:lnTo>
                <a:lnTo>
                  <a:pt x="659" y="339"/>
                </a:lnTo>
                <a:lnTo>
                  <a:pt x="673" y="314"/>
                </a:lnTo>
                <a:lnTo>
                  <a:pt x="691" y="293"/>
                </a:lnTo>
                <a:lnTo>
                  <a:pt x="713" y="275"/>
                </a:lnTo>
                <a:lnTo>
                  <a:pt x="739" y="261"/>
                </a:lnTo>
                <a:lnTo>
                  <a:pt x="766" y="252"/>
                </a:lnTo>
                <a:lnTo>
                  <a:pt x="796" y="249"/>
                </a:lnTo>
                <a:lnTo>
                  <a:pt x="873" y="249"/>
                </a:lnTo>
                <a:lnTo>
                  <a:pt x="892" y="246"/>
                </a:lnTo>
                <a:lnTo>
                  <a:pt x="910" y="239"/>
                </a:lnTo>
                <a:lnTo>
                  <a:pt x="925" y="227"/>
                </a:lnTo>
                <a:lnTo>
                  <a:pt x="936" y="212"/>
                </a:lnTo>
                <a:lnTo>
                  <a:pt x="944" y="194"/>
                </a:lnTo>
                <a:lnTo>
                  <a:pt x="947" y="174"/>
                </a:lnTo>
                <a:lnTo>
                  <a:pt x="947" y="172"/>
                </a:lnTo>
                <a:lnTo>
                  <a:pt x="950" y="142"/>
                </a:lnTo>
                <a:lnTo>
                  <a:pt x="957" y="112"/>
                </a:lnTo>
                <a:lnTo>
                  <a:pt x="970" y="86"/>
                </a:lnTo>
                <a:lnTo>
                  <a:pt x="987" y="61"/>
                </a:lnTo>
                <a:lnTo>
                  <a:pt x="1008" y="40"/>
                </a:lnTo>
                <a:lnTo>
                  <a:pt x="1032" y="23"/>
                </a:lnTo>
                <a:lnTo>
                  <a:pt x="1059" y="11"/>
                </a:lnTo>
                <a:lnTo>
                  <a:pt x="1089" y="3"/>
                </a:lnTo>
                <a:lnTo>
                  <a:pt x="1119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grpSp>
        <p:nvGrpSpPr>
          <p:cNvPr id="60" name="Group 59"/>
          <p:cNvGrpSpPr/>
          <p:nvPr/>
        </p:nvGrpSpPr>
        <p:grpSpPr>
          <a:xfrm>
            <a:off x="215698" y="5186307"/>
            <a:ext cx="435004" cy="422702"/>
            <a:chOff x="2909888" y="3405188"/>
            <a:chExt cx="1066800" cy="1036637"/>
          </a:xfrm>
          <a:solidFill>
            <a:schemeClr val="bg1"/>
          </a:solidFill>
        </p:grpSpPr>
        <p:sp>
          <p:nvSpPr>
            <p:cNvPr id="61" name="Freeform 60"/>
            <p:cNvSpPr/>
            <p:nvPr/>
          </p:nvSpPr>
          <p:spPr bwMode="gray">
            <a:xfrm>
              <a:off x="3673475" y="3405188"/>
              <a:ext cx="93663" cy="635000"/>
            </a:xfrm>
            <a:custGeom>
              <a:gdLst>
                <a:gd name="T0" fmla="*/ 59 w 59"/>
                <a:gd name="T1" fmla="*/ 0 h 400"/>
                <a:gd name="T2" fmla="*/ 0 w 59"/>
                <a:gd name="T3" fmla="*/ 0 h 400"/>
                <a:gd name="T4" fmla="*/ 0 w 59"/>
                <a:gd name="T5" fmla="*/ 400 h 400"/>
                <a:gd name="T6" fmla="*/ 59 w 59"/>
                <a:gd name="T7" fmla="*/ 322 h 400"/>
                <a:gd name="T8" fmla="*/ 59 w 59"/>
                <a:gd name="T9" fmla="*/ 0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9" h="400">
                  <a:moveTo>
                    <a:pt x="59" y="0"/>
                  </a:moveTo>
                  <a:lnTo>
                    <a:pt x="0" y="0"/>
                  </a:lnTo>
                  <a:lnTo>
                    <a:pt x="0" y="400"/>
                  </a:lnTo>
                  <a:lnTo>
                    <a:pt x="59" y="322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9525">
              <a:solidFill>
                <a:schemeClr val="bg1"/>
              </a:solidFill>
              <a:rou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2" name="Freeform 61"/>
            <p:cNvSpPr/>
            <p:nvPr/>
          </p:nvSpPr>
          <p:spPr bwMode="gray">
            <a:xfrm>
              <a:off x="3487738" y="3575050"/>
              <a:ext cx="90488" cy="601663"/>
            </a:xfrm>
            <a:custGeom>
              <a:gdLst>
                <a:gd name="T0" fmla="*/ 57 w 57"/>
                <a:gd name="T1" fmla="*/ 370 h 379"/>
                <a:gd name="T2" fmla="*/ 57 w 57"/>
                <a:gd name="T3" fmla="*/ 0 h 379"/>
                <a:gd name="T4" fmla="*/ 0 w 57"/>
                <a:gd name="T5" fmla="*/ 0 h 379"/>
                <a:gd name="T6" fmla="*/ 0 w 57"/>
                <a:gd name="T7" fmla="*/ 340 h 379"/>
                <a:gd name="T8" fmla="*/ 51 w 57"/>
                <a:gd name="T9" fmla="*/ 379 h 379"/>
                <a:gd name="T10" fmla="*/ 57 w 57"/>
                <a:gd name="T11" fmla="*/ 370 h 3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" h="379">
                  <a:moveTo>
                    <a:pt x="57" y="370"/>
                  </a:moveTo>
                  <a:lnTo>
                    <a:pt x="57" y="0"/>
                  </a:lnTo>
                  <a:lnTo>
                    <a:pt x="0" y="0"/>
                  </a:lnTo>
                  <a:lnTo>
                    <a:pt x="0" y="340"/>
                  </a:lnTo>
                  <a:lnTo>
                    <a:pt x="51" y="379"/>
                  </a:lnTo>
                  <a:lnTo>
                    <a:pt x="57" y="370"/>
                  </a:lnTo>
                  <a:close/>
                </a:path>
              </a:pathLst>
            </a:custGeom>
            <a:grpFill/>
            <a:ln w="9525">
              <a:solidFill>
                <a:schemeClr val="bg1"/>
              </a:solidFill>
              <a:rou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3" name="Freeform 62"/>
            <p:cNvSpPr/>
            <p:nvPr/>
          </p:nvSpPr>
          <p:spPr bwMode="gray">
            <a:xfrm>
              <a:off x="3298825" y="3784600"/>
              <a:ext cx="95250" cy="260350"/>
            </a:xfrm>
            <a:custGeom>
              <a:gdLst>
                <a:gd name="T0" fmla="*/ 60 w 60"/>
                <a:gd name="T1" fmla="*/ 164 h 164"/>
                <a:gd name="T2" fmla="*/ 60 w 60"/>
                <a:gd name="T3" fmla="*/ 0 h 164"/>
                <a:gd name="T4" fmla="*/ 0 w 60"/>
                <a:gd name="T5" fmla="*/ 0 h 164"/>
                <a:gd name="T6" fmla="*/ 0 w 60"/>
                <a:gd name="T7" fmla="*/ 158 h 164"/>
                <a:gd name="T8" fmla="*/ 30 w 60"/>
                <a:gd name="T9" fmla="*/ 143 h 164"/>
                <a:gd name="T10" fmla="*/ 60 w 60"/>
                <a:gd name="T11" fmla="*/ 164 h 1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" h="164">
                  <a:moveTo>
                    <a:pt x="60" y="164"/>
                  </a:moveTo>
                  <a:lnTo>
                    <a:pt x="60" y="0"/>
                  </a:lnTo>
                  <a:lnTo>
                    <a:pt x="0" y="0"/>
                  </a:lnTo>
                  <a:lnTo>
                    <a:pt x="0" y="158"/>
                  </a:lnTo>
                  <a:lnTo>
                    <a:pt x="30" y="143"/>
                  </a:lnTo>
                  <a:lnTo>
                    <a:pt x="60" y="164"/>
                  </a:lnTo>
                  <a:close/>
                </a:path>
              </a:pathLst>
            </a:custGeom>
            <a:grpFill/>
            <a:ln w="9525">
              <a:solidFill>
                <a:schemeClr val="bg1"/>
              </a:solidFill>
              <a:rou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4" name="Freeform 63"/>
            <p:cNvSpPr/>
            <p:nvPr/>
          </p:nvSpPr>
          <p:spPr bwMode="gray">
            <a:xfrm>
              <a:off x="3108325" y="3940175"/>
              <a:ext cx="95250" cy="203200"/>
            </a:xfrm>
            <a:custGeom>
              <a:gdLst>
                <a:gd name="T0" fmla="*/ 60 w 60"/>
                <a:gd name="T1" fmla="*/ 0 h 128"/>
                <a:gd name="T2" fmla="*/ 0 w 60"/>
                <a:gd name="T3" fmla="*/ 0 h 128"/>
                <a:gd name="T4" fmla="*/ 0 w 60"/>
                <a:gd name="T5" fmla="*/ 128 h 128"/>
                <a:gd name="T6" fmla="*/ 60 w 60"/>
                <a:gd name="T7" fmla="*/ 95 h 128"/>
                <a:gd name="T8" fmla="*/ 60 w 60"/>
                <a:gd name="T9" fmla="*/ 0 h 1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128">
                  <a:moveTo>
                    <a:pt x="60" y="0"/>
                  </a:moveTo>
                  <a:lnTo>
                    <a:pt x="0" y="0"/>
                  </a:lnTo>
                  <a:lnTo>
                    <a:pt x="0" y="128"/>
                  </a:lnTo>
                  <a:lnTo>
                    <a:pt x="60" y="95"/>
                  </a:lnTo>
                  <a:lnTo>
                    <a:pt x="60" y="0"/>
                  </a:lnTo>
                  <a:close/>
                </a:path>
              </a:pathLst>
            </a:custGeom>
            <a:grpFill/>
            <a:ln w="9525">
              <a:solidFill>
                <a:schemeClr val="bg1"/>
              </a:solidFill>
              <a:rou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5" name="Freeform 64"/>
            <p:cNvSpPr/>
            <p:nvPr/>
          </p:nvSpPr>
          <p:spPr bwMode="gray">
            <a:xfrm>
              <a:off x="2919413" y="3779838"/>
              <a:ext cx="95250" cy="468313"/>
            </a:xfrm>
            <a:custGeom>
              <a:gdLst>
                <a:gd name="T0" fmla="*/ 60 w 60"/>
                <a:gd name="T1" fmla="*/ 0 h 295"/>
                <a:gd name="T2" fmla="*/ 0 w 60"/>
                <a:gd name="T3" fmla="*/ 0 h 295"/>
                <a:gd name="T4" fmla="*/ 0 w 60"/>
                <a:gd name="T5" fmla="*/ 295 h 295"/>
                <a:gd name="T6" fmla="*/ 60 w 60"/>
                <a:gd name="T7" fmla="*/ 262 h 295"/>
                <a:gd name="T8" fmla="*/ 60 w 60"/>
                <a:gd name="T9" fmla="*/ 0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95">
                  <a:moveTo>
                    <a:pt x="60" y="0"/>
                  </a:moveTo>
                  <a:lnTo>
                    <a:pt x="0" y="0"/>
                  </a:lnTo>
                  <a:lnTo>
                    <a:pt x="0" y="295"/>
                  </a:lnTo>
                  <a:lnTo>
                    <a:pt x="60" y="262"/>
                  </a:lnTo>
                  <a:lnTo>
                    <a:pt x="60" y="0"/>
                  </a:lnTo>
                  <a:close/>
                </a:path>
              </a:pathLst>
            </a:custGeom>
            <a:grpFill/>
            <a:ln w="9525">
              <a:solidFill>
                <a:schemeClr val="bg1"/>
              </a:solidFill>
              <a:rou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6" name="Freeform 65"/>
            <p:cNvSpPr/>
            <p:nvPr/>
          </p:nvSpPr>
          <p:spPr bwMode="gray">
            <a:xfrm>
              <a:off x="2909888" y="3835400"/>
              <a:ext cx="1066800" cy="606425"/>
            </a:xfrm>
            <a:custGeom>
              <a:gdLst>
                <a:gd name="T0" fmla="*/ 427 w 672"/>
                <a:gd name="T1" fmla="*/ 349 h 382"/>
                <a:gd name="T2" fmla="*/ 621 w 672"/>
                <a:gd name="T3" fmla="*/ 96 h 382"/>
                <a:gd name="T4" fmla="*/ 636 w 672"/>
                <a:gd name="T5" fmla="*/ 132 h 382"/>
                <a:gd name="T6" fmla="*/ 672 w 672"/>
                <a:gd name="T7" fmla="*/ 0 h 382"/>
                <a:gd name="T8" fmla="*/ 555 w 672"/>
                <a:gd name="T9" fmla="*/ 69 h 382"/>
                <a:gd name="T10" fmla="*/ 591 w 672"/>
                <a:gd name="T11" fmla="*/ 75 h 382"/>
                <a:gd name="T12" fmla="*/ 418 w 672"/>
                <a:gd name="T13" fmla="*/ 299 h 382"/>
                <a:gd name="T14" fmla="*/ 272 w 672"/>
                <a:gd name="T15" fmla="*/ 188 h 382"/>
                <a:gd name="T16" fmla="*/ 0 w 672"/>
                <a:gd name="T17" fmla="*/ 340 h 382"/>
                <a:gd name="T18" fmla="*/ 0 w 672"/>
                <a:gd name="T19" fmla="*/ 382 h 382"/>
                <a:gd name="T20" fmla="*/ 269 w 672"/>
                <a:gd name="T21" fmla="*/ 233 h 382"/>
                <a:gd name="T22" fmla="*/ 427 w 672"/>
                <a:gd name="T23" fmla="*/ 349 h 3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72" h="382">
                  <a:moveTo>
                    <a:pt x="427" y="349"/>
                  </a:moveTo>
                  <a:lnTo>
                    <a:pt x="621" y="96"/>
                  </a:lnTo>
                  <a:lnTo>
                    <a:pt x="636" y="132"/>
                  </a:lnTo>
                  <a:lnTo>
                    <a:pt x="672" y="0"/>
                  </a:lnTo>
                  <a:lnTo>
                    <a:pt x="555" y="69"/>
                  </a:lnTo>
                  <a:lnTo>
                    <a:pt x="591" y="75"/>
                  </a:lnTo>
                  <a:lnTo>
                    <a:pt x="418" y="299"/>
                  </a:lnTo>
                  <a:lnTo>
                    <a:pt x="272" y="188"/>
                  </a:lnTo>
                  <a:lnTo>
                    <a:pt x="0" y="340"/>
                  </a:lnTo>
                  <a:lnTo>
                    <a:pt x="0" y="382"/>
                  </a:lnTo>
                  <a:lnTo>
                    <a:pt x="269" y="233"/>
                  </a:lnTo>
                  <a:lnTo>
                    <a:pt x="427" y="349"/>
                  </a:lnTo>
                  <a:close/>
                </a:path>
              </a:pathLst>
            </a:custGeom>
            <a:grpFill/>
            <a:ln w="9525">
              <a:solidFill>
                <a:schemeClr val="bg1"/>
              </a:solidFill>
              <a:rou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grpSp>
        <p:nvGrpSpPr>
          <p:cNvPr id="70" name="Group 69"/>
          <p:cNvGrpSpPr/>
          <p:nvPr/>
        </p:nvGrpSpPr>
        <p:grpSpPr>
          <a:xfrm>
            <a:off x="225260" y="3942355"/>
            <a:ext cx="392815" cy="415872"/>
            <a:chOff x="6275388" y="5183188"/>
            <a:chExt cx="730250" cy="773113"/>
          </a:xfrm>
          <a:solidFill>
            <a:schemeClr val="bg1"/>
          </a:solidFill>
        </p:grpSpPr>
        <p:sp>
          <p:nvSpPr>
            <p:cNvPr id="71" name="Freeform 93"/>
            <p:cNvSpPr/>
            <p:nvPr/>
          </p:nvSpPr>
          <p:spPr bwMode="gray">
            <a:xfrm>
              <a:off x="6303963" y="5183188"/>
              <a:ext cx="163512" cy="163513"/>
            </a:xfrm>
            <a:custGeom>
              <a:gdLst>
                <a:gd name="T0" fmla="*/ 359 w 720"/>
                <a:gd name="T1" fmla="*/ 0 h 720"/>
                <a:gd name="T2" fmla="*/ 408 w 720"/>
                <a:gd name="T3" fmla="*/ 4 h 720"/>
                <a:gd name="T4" fmla="*/ 456 w 720"/>
                <a:gd name="T5" fmla="*/ 14 h 720"/>
                <a:gd name="T6" fmla="*/ 500 w 720"/>
                <a:gd name="T7" fmla="*/ 29 h 720"/>
                <a:gd name="T8" fmla="*/ 542 w 720"/>
                <a:gd name="T9" fmla="*/ 49 h 720"/>
                <a:gd name="T10" fmla="*/ 579 w 720"/>
                <a:gd name="T11" fmla="*/ 76 h 720"/>
                <a:gd name="T12" fmla="*/ 614 w 720"/>
                <a:gd name="T13" fmla="*/ 106 h 720"/>
                <a:gd name="T14" fmla="*/ 645 w 720"/>
                <a:gd name="T15" fmla="*/ 140 h 720"/>
                <a:gd name="T16" fmla="*/ 670 w 720"/>
                <a:gd name="T17" fmla="*/ 179 h 720"/>
                <a:gd name="T18" fmla="*/ 691 w 720"/>
                <a:gd name="T19" fmla="*/ 220 h 720"/>
                <a:gd name="T20" fmla="*/ 706 w 720"/>
                <a:gd name="T21" fmla="*/ 265 h 720"/>
                <a:gd name="T22" fmla="*/ 716 w 720"/>
                <a:gd name="T23" fmla="*/ 311 h 720"/>
                <a:gd name="T24" fmla="*/ 720 w 720"/>
                <a:gd name="T25" fmla="*/ 360 h 720"/>
                <a:gd name="T26" fmla="*/ 716 w 720"/>
                <a:gd name="T27" fmla="*/ 409 h 720"/>
                <a:gd name="T28" fmla="*/ 706 w 720"/>
                <a:gd name="T29" fmla="*/ 455 h 720"/>
                <a:gd name="T30" fmla="*/ 691 w 720"/>
                <a:gd name="T31" fmla="*/ 501 h 720"/>
                <a:gd name="T32" fmla="*/ 670 w 720"/>
                <a:gd name="T33" fmla="*/ 542 h 720"/>
                <a:gd name="T34" fmla="*/ 645 w 720"/>
                <a:gd name="T35" fmla="*/ 581 h 720"/>
                <a:gd name="T36" fmla="*/ 614 w 720"/>
                <a:gd name="T37" fmla="*/ 615 h 720"/>
                <a:gd name="T38" fmla="*/ 579 w 720"/>
                <a:gd name="T39" fmla="*/ 646 h 720"/>
                <a:gd name="T40" fmla="*/ 542 w 720"/>
                <a:gd name="T41" fmla="*/ 671 h 720"/>
                <a:gd name="T42" fmla="*/ 500 w 720"/>
                <a:gd name="T43" fmla="*/ 692 h 720"/>
                <a:gd name="T44" fmla="*/ 456 w 720"/>
                <a:gd name="T45" fmla="*/ 708 h 720"/>
                <a:gd name="T46" fmla="*/ 408 w 720"/>
                <a:gd name="T47" fmla="*/ 717 h 720"/>
                <a:gd name="T48" fmla="*/ 359 w 720"/>
                <a:gd name="T49" fmla="*/ 720 h 720"/>
                <a:gd name="T50" fmla="*/ 311 w 720"/>
                <a:gd name="T51" fmla="*/ 717 h 720"/>
                <a:gd name="T52" fmla="*/ 264 w 720"/>
                <a:gd name="T53" fmla="*/ 708 h 720"/>
                <a:gd name="T54" fmla="*/ 220 w 720"/>
                <a:gd name="T55" fmla="*/ 692 h 720"/>
                <a:gd name="T56" fmla="*/ 178 w 720"/>
                <a:gd name="T57" fmla="*/ 671 h 720"/>
                <a:gd name="T58" fmla="*/ 141 w 720"/>
                <a:gd name="T59" fmla="*/ 646 h 720"/>
                <a:gd name="T60" fmla="*/ 106 w 720"/>
                <a:gd name="T61" fmla="*/ 615 h 720"/>
                <a:gd name="T62" fmla="*/ 75 w 720"/>
                <a:gd name="T63" fmla="*/ 581 h 720"/>
                <a:gd name="T64" fmla="*/ 50 w 720"/>
                <a:gd name="T65" fmla="*/ 542 h 720"/>
                <a:gd name="T66" fmla="*/ 29 w 720"/>
                <a:gd name="T67" fmla="*/ 501 h 720"/>
                <a:gd name="T68" fmla="*/ 13 w 720"/>
                <a:gd name="T69" fmla="*/ 455 h 720"/>
                <a:gd name="T70" fmla="*/ 3 w 720"/>
                <a:gd name="T71" fmla="*/ 409 h 720"/>
                <a:gd name="T72" fmla="*/ 0 w 720"/>
                <a:gd name="T73" fmla="*/ 360 h 720"/>
                <a:gd name="T74" fmla="*/ 3 w 720"/>
                <a:gd name="T75" fmla="*/ 311 h 720"/>
                <a:gd name="T76" fmla="*/ 13 w 720"/>
                <a:gd name="T77" fmla="*/ 265 h 720"/>
                <a:gd name="T78" fmla="*/ 29 w 720"/>
                <a:gd name="T79" fmla="*/ 220 h 720"/>
                <a:gd name="T80" fmla="*/ 50 w 720"/>
                <a:gd name="T81" fmla="*/ 179 h 720"/>
                <a:gd name="T82" fmla="*/ 75 w 720"/>
                <a:gd name="T83" fmla="*/ 140 h 720"/>
                <a:gd name="T84" fmla="*/ 106 w 720"/>
                <a:gd name="T85" fmla="*/ 106 h 720"/>
                <a:gd name="T86" fmla="*/ 141 w 720"/>
                <a:gd name="T87" fmla="*/ 76 h 720"/>
                <a:gd name="T88" fmla="*/ 178 w 720"/>
                <a:gd name="T89" fmla="*/ 49 h 720"/>
                <a:gd name="T90" fmla="*/ 220 w 720"/>
                <a:gd name="T91" fmla="*/ 29 h 720"/>
                <a:gd name="T92" fmla="*/ 264 w 720"/>
                <a:gd name="T93" fmla="*/ 14 h 720"/>
                <a:gd name="T94" fmla="*/ 311 w 720"/>
                <a:gd name="T95" fmla="*/ 4 h 720"/>
                <a:gd name="T96" fmla="*/ 359 w 720"/>
                <a:gd name="T97" fmla="*/ 0 h 7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20" h="720">
                  <a:moveTo>
                    <a:pt x="359" y="0"/>
                  </a:moveTo>
                  <a:lnTo>
                    <a:pt x="408" y="4"/>
                  </a:lnTo>
                  <a:lnTo>
                    <a:pt x="456" y="14"/>
                  </a:lnTo>
                  <a:lnTo>
                    <a:pt x="500" y="29"/>
                  </a:lnTo>
                  <a:lnTo>
                    <a:pt x="542" y="49"/>
                  </a:lnTo>
                  <a:lnTo>
                    <a:pt x="579" y="76"/>
                  </a:lnTo>
                  <a:lnTo>
                    <a:pt x="614" y="106"/>
                  </a:lnTo>
                  <a:lnTo>
                    <a:pt x="645" y="140"/>
                  </a:lnTo>
                  <a:lnTo>
                    <a:pt x="670" y="179"/>
                  </a:lnTo>
                  <a:lnTo>
                    <a:pt x="691" y="220"/>
                  </a:lnTo>
                  <a:lnTo>
                    <a:pt x="706" y="265"/>
                  </a:lnTo>
                  <a:lnTo>
                    <a:pt x="716" y="311"/>
                  </a:lnTo>
                  <a:lnTo>
                    <a:pt x="720" y="360"/>
                  </a:lnTo>
                  <a:lnTo>
                    <a:pt x="716" y="409"/>
                  </a:lnTo>
                  <a:lnTo>
                    <a:pt x="706" y="455"/>
                  </a:lnTo>
                  <a:lnTo>
                    <a:pt x="691" y="501"/>
                  </a:lnTo>
                  <a:lnTo>
                    <a:pt x="670" y="542"/>
                  </a:lnTo>
                  <a:lnTo>
                    <a:pt x="645" y="581"/>
                  </a:lnTo>
                  <a:lnTo>
                    <a:pt x="614" y="615"/>
                  </a:lnTo>
                  <a:lnTo>
                    <a:pt x="579" y="646"/>
                  </a:lnTo>
                  <a:lnTo>
                    <a:pt x="542" y="671"/>
                  </a:lnTo>
                  <a:lnTo>
                    <a:pt x="500" y="692"/>
                  </a:lnTo>
                  <a:lnTo>
                    <a:pt x="456" y="708"/>
                  </a:lnTo>
                  <a:lnTo>
                    <a:pt x="408" y="717"/>
                  </a:lnTo>
                  <a:lnTo>
                    <a:pt x="359" y="720"/>
                  </a:lnTo>
                  <a:lnTo>
                    <a:pt x="311" y="717"/>
                  </a:lnTo>
                  <a:lnTo>
                    <a:pt x="264" y="708"/>
                  </a:lnTo>
                  <a:lnTo>
                    <a:pt x="220" y="692"/>
                  </a:lnTo>
                  <a:lnTo>
                    <a:pt x="178" y="671"/>
                  </a:lnTo>
                  <a:lnTo>
                    <a:pt x="141" y="646"/>
                  </a:lnTo>
                  <a:lnTo>
                    <a:pt x="106" y="615"/>
                  </a:lnTo>
                  <a:lnTo>
                    <a:pt x="75" y="581"/>
                  </a:lnTo>
                  <a:lnTo>
                    <a:pt x="50" y="542"/>
                  </a:lnTo>
                  <a:lnTo>
                    <a:pt x="29" y="501"/>
                  </a:lnTo>
                  <a:lnTo>
                    <a:pt x="13" y="455"/>
                  </a:lnTo>
                  <a:lnTo>
                    <a:pt x="3" y="409"/>
                  </a:lnTo>
                  <a:lnTo>
                    <a:pt x="0" y="360"/>
                  </a:lnTo>
                  <a:lnTo>
                    <a:pt x="3" y="311"/>
                  </a:lnTo>
                  <a:lnTo>
                    <a:pt x="13" y="265"/>
                  </a:lnTo>
                  <a:lnTo>
                    <a:pt x="29" y="220"/>
                  </a:lnTo>
                  <a:lnTo>
                    <a:pt x="50" y="179"/>
                  </a:lnTo>
                  <a:lnTo>
                    <a:pt x="75" y="140"/>
                  </a:lnTo>
                  <a:lnTo>
                    <a:pt x="106" y="106"/>
                  </a:lnTo>
                  <a:lnTo>
                    <a:pt x="141" y="76"/>
                  </a:lnTo>
                  <a:lnTo>
                    <a:pt x="178" y="49"/>
                  </a:lnTo>
                  <a:lnTo>
                    <a:pt x="220" y="29"/>
                  </a:lnTo>
                  <a:lnTo>
                    <a:pt x="264" y="14"/>
                  </a:lnTo>
                  <a:lnTo>
                    <a:pt x="311" y="4"/>
                  </a:lnTo>
                  <a:lnTo>
                    <a:pt x="3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2" name="Freeform 94"/>
            <p:cNvSpPr/>
            <p:nvPr/>
          </p:nvSpPr>
          <p:spPr bwMode="gray">
            <a:xfrm>
              <a:off x="6813550" y="5183188"/>
              <a:ext cx="163512" cy="163513"/>
            </a:xfrm>
            <a:custGeom>
              <a:gdLst>
                <a:gd name="T0" fmla="*/ 360 w 719"/>
                <a:gd name="T1" fmla="*/ 0 h 720"/>
                <a:gd name="T2" fmla="*/ 408 w 719"/>
                <a:gd name="T3" fmla="*/ 4 h 720"/>
                <a:gd name="T4" fmla="*/ 455 w 719"/>
                <a:gd name="T5" fmla="*/ 14 h 720"/>
                <a:gd name="T6" fmla="*/ 499 w 719"/>
                <a:gd name="T7" fmla="*/ 29 h 720"/>
                <a:gd name="T8" fmla="*/ 541 w 719"/>
                <a:gd name="T9" fmla="*/ 49 h 720"/>
                <a:gd name="T10" fmla="*/ 578 w 719"/>
                <a:gd name="T11" fmla="*/ 76 h 720"/>
                <a:gd name="T12" fmla="*/ 614 w 719"/>
                <a:gd name="T13" fmla="*/ 106 h 720"/>
                <a:gd name="T14" fmla="*/ 644 w 719"/>
                <a:gd name="T15" fmla="*/ 140 h 720"/>
                <a:gd name="T16" fmla="*/ 669 w 719"/>
                <a:gd name="T17" fmla="*/ 179 h 720"/>
                <a:gd name="T18" fmla="*/ 690 w 719"/>
                <a:gd name="T19" fmla="*/ 220 h 720"/>
                <a:gd name="T20" fmla="*/ 706 w 719"/>
                <a:gd name="T21" fmla="*/ 265 h 720"/>
                <a:gd name="T22" fmla="*/ 716 w 719"/>
                <a:gd name="T23" fmla="*/ 311 h 720"/>
                <a:gd name="T24" fmla="*/ 719 w 719"/>
                <a:gd name="T25" fmla="*/ 360 h 720"/>
                <a:gd name="T26" fmla="*/ 716 w 719"/>
                <a:gd name="T27" fmla="*/ 409 h 720"/>
                <a:gd name="T28" fmla="*/ 706 w 719"/>
                <a:gd name="T29" fmla="*/ 455 h 720"/>
                <a:gd name="T30" fmla="*/ 690 w 719"/>
                <a:gd name="T31" fmla="*/ 501 h 720"/>
                <a:gd name="T32" fmla="*/ 669 w 719"/>
                <a:gd name="T33" fmla="*/ 542 h 720"/>
                <a:gd name="T34" fmla="*/ 644 w 719"/>
                <a:gd name="T35" fmla="*/ 581 h 720"/>
                <a:gd name="T36" fmla="*/ 614 w 719"/>
                <a:gd name="T37" fmla="*/ 615 h 720"/>
                <a:gd name="T38" fmla="*/ 578 w 719"/>
                <a:gd name="T39" fmla="*/ 646 h 720"/>
                <a:gd name="T40" fmla="*/ 541 w 719"/>
                <a:gd name="T41" fmla="*/ 671 h 720"/>
                <a:gd name="T42" fmla="*/ 499 w 719"/>
                <a:gd name="T43" fmla="*/ 692 h 720"/>
                <a:gd name="T44" fmla="*/ 455 w 719"/>
                <a:gd name="T45" fmla="*/ 708 h 720"/>
                <a:gd name="T46" fmla="*/ 408 w 719"/>
                <a:gd name="T47" fmla="*/ 717 h 720"/>
                <a:gd name="T48" fmla="*/ 360 w 719"/>
                <a:gd name="T49" fmla="*/ 720 h 720"/>
                <a:gd name="T50" fmla="*/ 311 w 719"/>
                <a:gd name="T51" fmla="*/ 717 h 720"/>
                <a:gd name="T52" fmla="*/ 263 w 719"/>
                <a:gd name="T53" fmla="*/ 708 h 720"/>
                <a:gd name="T54" fmla="*/ 219 w 719"/>
                <a:gd name="T55" fmla="*/ 692 h 720"/>
                <a:gd name="T56" fmla="*/ 178 w 719"/>
                <a:gd name="T57" fmla="*/ 671 h 720"/>
                <a:gd name="T58" fmla="*/ 140 w 719"/>
                <a:gd name="T59" fmla="*/ 646 h 720"/>
                <a:gd name="T60" fmla="*/ 105 w 719"/>
                <a:gd name="T61" fmla="*/ 615 h 720"/>
                <a:gd name="T62" fmla="*/ 74 w 719"/>
                <a:gd name="T63" fmla="*/ 581 h 720"/>
                <a:gd name="T64" fmla="*/ 49 w 719"/>
                <a:gd name="T65" fmla="*/ 542 h 720"/>
                <a:gd name="T66" fmla="*/ 28 w 719"/>
                <a:gd name="T67" fmla="*/ 501 h 720"/>
                <a:gd name="T68" fmla="*/ 13 w 719"/>
                <a:gd name="T69" fmla="*/ 455 h 720"/>
                <a:gd name="T70" fmla="*/ 4 w 719"/>
                <a:gd name="T71" fmla="*/ 409 h 720"/>
                <a:gd name="T72" fmla="*/ 0 w 719"/>
                <a:gd name="T73" fmla="*/ 360 h 720"/>
                <a:gd name="T74" fmla="*/ 4 w 719"/>
                <a:gd name="T75" fmla="*/ 311 h 720"/>
                <a:gd name="T76" fmla="*/ 13 w 719"/>
                <a:gd name="T77" fmla="*/ 265 h 720"/>
                <a:gd name="T78" fmla="*/ 28 w 719"/>
                <a:gd name="T79" fmla="*/ 220 h 720"/>
                <a:gd name="T80" fmla="*/ 49 w 719"/>
                <a:gd name="T81" fmla="*/ 179 h 720"/>
                <a:gd name="T82" fmla="*/ 74 w 719"/>
                <a:gd name="T83" fmla="*/ 140 h 720"/>
                <a:gd name="T84" fmla="*/ 105 w 719"/>
                <a:gd name="T85" fmla="*/ 106 h 720"/>
                <a:gd name="T86" fmla="*/ 140 w 719"/>
                <a:gd name="T87" fmla="*/ 76 h 720"/>
                <a:gd name="T88" fmla="*/ 178 w 719"/>
                <a:gd name="T89" fmla="*/ 49 h 720"/>
                <a:gd name="T90" fmla="*/ 219 w 719"/>
                <a:gd name="T91" fmla="*/ 29 h 720"/>
                <a:gd name="T92" fmla="*/ 263 w 719"/>
                <a:gd name="T93" fmla="*/ 14 h 720"/>
                <a:gd name="T94" fmla="*/ 311 w 719"/>
                <a:gd name="T95" fmla="*/ 4 h 720"/>
                <a:gd name="T96" fmla="*/ 360 w 719"/>
                <a:gd name="T97" fmla="*/ 0 h 7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19" h="720">
                  <a:moveTo>
                    <a:pt x="360" y="0"/>
                  </a:moveTo>
                  <a:lnTo>
                    <a:pt x="408" y="4"/>
                  </a:lnTo>
                  <a:lnTo>
                    <a:pt x="455" y="14"/>
                  </a:lnTo>
                  <a:lnTo>
                    <a:pt x="499" y="29"/>
                  </a:lnTo>
                  <a:lnTo>
                    <a:pt x="541" y="49"/>
                  </a:lnTo>
                  <a:lnTo>
                    <a:pt x="578" y="76"/>
                  </a:lnTo>
                  <a:lnTo>
                    <a:pt x="614" y="106"/>
                  </a:lnTo>
                  <a:lnTo>
                    <a:pt x="644" y="140"/>
                  </a:lnTo>
                  <a:lnTo>
                    <a:pt x="669" y="179"/>
                  </a:lnTo>
                  <a:lnTo>
                    <a:pt x="690" y="220"/>
                  </a:lnTo>
                  <a:lnTo>
                    <a:pt x="706" y="265"/>
                  </a:lnTo>
                  <a:lnTo>
                    <a:pt x="716" y="311"/>
                  </a:lnTo>
                  <a:lnTo>
                    <a:pt x="719" y="360"/>
                  </a:lnTo>
                  <a:lnTo>
                    <a:pt x="716" y="409"/>
                  </a:lnTo>
                  <a:lnTo>
                    <a:pt x="706" y="455"/>
                  </a:lnTo>
                  <a:lnTo>
                    <a:pt x="690" y="501"/>
                  </a:lnTo>
                  <a:lnTo>
                    <a:pt x="669" y="542"/>
                  </a:lnTo>
                  <a:lnTo>
                    <a:pt x="644" y="581"/>
                  </a:lnTo>
                  <a:lnTo>
                    <a:pt x="614" y="615"/>
                  </a:lnTo>
                  <a:lnTo>
                    <a:pt x="578" y="646"/>
                  </a:lnTo>
                  <a:lnTo>
                    <a:pt x="541" y="671"/>
                  </a:lnTo>
                  <a:lnTo>
                    <a:pt x="499" y="692"/>
                  </a:lnTo>
                  <a:lnTo>
                    <a:pt x="455" y="708"/>
                  </a:lnTo>
                  <a:lnTo>
                    <a:pt x="408" y="717"/>
                  </a:lnTo>
                  <a:lnTo>
                    <a:pt x="360" y="720"/>
                  </a:lnTo>
                  <a:lnTo>
                    <a:pt x="311" y="717"/>
                  </a:lnTo>
                  <a:lnTo>
                    <a:pt x="263" y="708"/>
                  </a:lnTo>
                  <a:lnTo>
                    <a:pt x="219" y="692"/>
                  </a:lnTo>
                  <a:lnTo>
                    <a:pt x="178" y="671"/>
                  </a:lnTo>
                  <a:lnTo>
                    <a:pt x="140" y="646"/>
                  </a:lnTo>
                  <a:lnTo>
                    <a:pt x="105" y="615"/>
                  </a:lnTo>
                  <a:lnTo>
                    <a:pt x="74" y="581"/>
                  </a:lnTo>
                  <a:lnTo>
                    <a:pt x="49" y="542"/>
                  </a:lnTo>
                  <a:lnTo>
                    <a:pt x="28" y="501"/>
                  </a:lnTo>
                  <a:lnTo>
                    <a:pt x="13" y="455"/>
                  </a:lnTo>
                  <a:lnTo>
                    <a:pt x="4" y="409"/>
                  </a:lnTo>
                  <a:lnTo>
                    <a:pt x="0" y="360"/>
                  </a:lnTo>
                  <a:lnTo>
                    <a:pt x="4" y="311"/>
                  </a:lnTo>
                  <a:lnTo>
                    <a:pt x="13" y="265"/>
                  </a:lnTo>
                  <a:lnTo>
                    <a:pt x="28" y="220"/>
                  </a:lnTo>
                  <a:lnTo>
                    <a:pt x="49" y="179"/>
                  </a:lnTo>
                  <a:lnTo>
                    <a:pt x="74" y="140"/>
                  </a:lnTo>
                  <a:lnTo>
                    <a:pt x="105" y="106"/>
                  </a:lnTo>
                  <a:lnTo>
                    <a:pt x="140" y="76"/>
                  </a:lnTo>
                  <a:lnTo>
                    <a:pt x="178" y="49"/>
                  </a:lnTo>
                  <a:lnTo>
                    <a:pt x="219" y="29"/>
                  </a:lnTo>
                  <a:lnTo>
                    <a:pt x="263" y="14"/>
                  </a:lnTo>
                  <a:lnTo>
                    <a:pt x="311" y="4"/>
                  </a:lnTo>
                  <a:lnTo>
                    <a:pt x="36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3" name="Freeform 95"/>
            <p:cNvSpPr/>
            <p:nvPr/>
          </p:nvSpPr>
          <p:spPr bwMode="gray">
            <a:xfrm>
              <a:off x="6813550" y="5619750"/>
              <a:ext cx="163512" cy="163513"/>
            </a:xfrm>
            <a:custGeom>
              <a:gdLst>
                <a:gd name="T0" fmla="*/ 360 w 719"/>
                <a:gd name="T1" fmla="*/ 0 h 720"/>
                <a:gd name="T2" fmla="*/ 408 w 719"/>
                <a:gd name="T3" fmla="*/ 4 h 720"/>
                <a:gd name="T4" fmla="*/ 455 w 719"/>
                <a:gd name="T5" fmla="*/ 14 h 720"/>
                <a:gd name="T6" fmla="*/ 499 w 719"/>
                <a:gd name="T7" fmla="*/ 29 h 720"/>
                <a:gd name="T8" fmla="*/ 541 w 719"/>
                <a:gd name="T9" fmla="*/ 49 h 720"/>
                <a:gd name="T10" fmla="*/ 578 w 719"/>
                <a:gd name="T11" fmla="*/ 76 h 720"/>
                <a:gd name="T12" fmla="*/ 614 w 719"/>
                <a:gd name="T13" fmla="*/ 106 h 720"/>
                <a:gd name="T14" fmla="*/ 644 w 719"/>
                <a:gd name="T15" fmla="*/ 140 h 720"/>
                <a:gd name="T16" fmla="*/ 669 w 719"/>
                <a:gd name="T17" fmla="*/ 179 h 720"/>
                <a:gd name="T18" fmla="*/ 690 w 719"/>
                <a:gd name="T19" fmla="*/ 220 h 720"/>
                <a:gd name="T20" fmla="*/ 706 w 719"/>
                <a:gd name="T21" fmla="*/ 264 h 720"/>
                <a:gd name="T22" fmla="*/ 716 w 719"/>
                <a:gd name="T23" fmla="*/ 312 h 720"/>
                <a:gd name="T24" fmla="*/ 719 w 719"/>
                <a:gd name="T25" fmla="*/ 360 h 720"/>
                <a:gd name="T26" fmla="*/ 716 w 719"/>
                <a:gd name="T27" fmla="*/ 409 h 720"/>
                <a:gd name="T28" fmla="*/ 706 w 719"/>
                <a:gd name="T29" fmla="*/ 456 h 720"/>
                <a:gd name="T30" fmla="*/ 690 w 719"/>
                <a:gd name="T31" fmla="*/ 500 h 720"/>
                <a:gd name="T32" fmla="*/ 669 w 719"/>
                <a:gd name="T33" fmla="*/ 542 h 720"/>
                <a:gd name="T34" fmla="*/ 644 w 719"/>
                <a:gd name="T35" fmla="*/ 580 h 720"/>
                <a:gd name="T36" fmla="*/ 614 w 719"/>
                <a:gd name="T37" fmla="*/ 615 h 720"/>
                <a:gd name="T38" fmla="*/ 578 w 719"/>
                <a:gd name="T39" fmla="*/ 645 h 720"/>
                <a:gd name="T40" fmla="*/ 541 w 719"/>
                <a:gd name="T41" fmla="*/ 670 h 720"/>
                <a:gd name="T42" fmla="*/ 499 w 719"/>
                <a:gd name="T43" fmla="*/ 691 h 720"/>
                <a:gd name="T44" fmla="*/ 455 w 719"/>
                <a:gd name="T45" fmla="*/ 707 h 720"/>
                <a:gd name="T46" fmla="*/ 408 w 719"/>
                <a:gd name="T47" fmla="*/ 717 h 720"/>
                <a:gd name="T48" fmla="*/ 360 w 719"/>
                <a:gd name="T49" fmla="*/ 720 h 720"/>
                <a:gd name="T50" fmla="*/ 311 w 719"/>
                <a:gd name="T51" fmla="*/ 717 h 720"/>
                <a:gd name="T52" fmla="*/ 263 w 719"/>
                <a:gd name="T53" fmla="*/ 707 h 720"/>
                <a:gd name="T54" fmla="*/ 219 w 719"/>
                <a:gd name="T55" fmla="*/ 691 h 720"/>
                <a:gd name="T56" fmla="*/ 178 w 719"/>
                <a:gd name="T57" fmla="*/ 670 h 720"/>
                <a:gd name="T58" fmla="*/ 140 w 719"/>
                <a:gd name="T59" fmla="*/ 645 h 720"/>
                <a:gd name="T60" fmla="*/ 105 w 719"/>
                <a:gd name="T61" fmla="*/ 615 h 720"/>
                <a:gd name="T62" fmla="*/ 74 w 719"/>
                <a:gd name="T63" fmla="*/ 580 h 720"/>
                <a:gd name="T64" fmla="*/ 49 w 719"/>
                <a:gd name="T65" fmla="*/ 542 h 720"/>
                <a:gd name="T66" fmla="*/ 28 w 719"/>
                <a:gd name="T67" fmla="*/ 500 h 720"/>
                <a:gd name="T68" fmla="*/ 13 w 719"/>
                <a:gd name="T69" fmla="*/ 456 h 720"/>
                <a:gd name="T70" fmla="*/ 4 w 719"/>
                <a:gd name="T71" fmla="*/ 409 h 720"/>
                <a:gd name="T72" fmla="*/ 0 w 719"/>
                <a:gd name="T73" fmla="*/ 360 h 720"/>
                <a:gd name="T74" fmla="*/ 4 w 719"/>
                <a:gd name="T75" fmla="*/ 312 h 720"/>
                <a:gd name="T76" fmla="*/ 13 w 719"/>
                <a:gd name="T77" fmla="*/ 264 h 720"/>
                <a:gd name="T78" fmla="*/ 28 w 719"/>
                <a:gd name="T79" fmla="*/ 220 h 720"/>
                <a:gd name="T80" fmla="*/ 49 w 719"/>
                <a:gd name="T81" fmla="*/ 179 h 720"/>
                <a:gd name="T82" fmla="*/ 74 w 719"/>
                <a:gd name="T83" fmla="*/ 140 h 720"/>
                <a:gd name="T84" fmla="*/ 105 w 719"/>
                <a:gd name="T85" fmla="*/ 106 h 720"/>
                <a:gd name="T86" fmla="*/ 140 w 719"/>
                <a:gd name="T87" fmla="*/ 76 h 720"/>
                <a:gd name="T88" fmla="*/ 178 w 719"/>
                <a:gd name="T89" fmla="*/ 49 h 720"/>
                <a:gd name="T90" fmla="*/ 219 w 719"/>
                <a:gd name="T91" fmla="*/ 29 h 720"/>
                <a:gd name="T92" fmla="*/ 263 w 719"/>
                <a:gd name="T93" fmla="*/ 14 h 720"/>
                <a:gd name="T94" fmla="*/ 311 w 719"/>
                <a:gd name="T95" fmla="*/ 4 h 720"/>
                <a:gd name="T96" fmla="*/ 360 w 719"/>
                <a:gd name="T97" fmla="*/ 0 h 7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19" h="720">
                  <a:moveTo>
                    <a:pt x="360" y="0"/>
                  </a:moveTo>
                  <a:lnTo>
                    <a:pt x="408" y="4"/>
                  </a:lnTo>
                  <a:lnTo>
                    <a:pt x="455" y="14"/>
                  </a:lnTo>
                  <a:lnTo>
                    <a:pt x="499" y="29"/>
                  </a:lnTo>
                  <a:lnTo>
                    <a:pt x="541" y="49"/>
                  </a:lnTo>
                  <a:lnTo>
                    <a:pt x="578" y="76"/>
                  </a:lnTo>
                  <a:lnTo>
                    <a:pt x="614" y="106"/>
                  </a:lnTo>
                  <a:lnTo>
                    <a:pt x="644" y="140"/>
                  </a:lnTo>
                  <a:lnTo>
                    <a:pt x="669" y="179"/>
                  </a:lnTo>
                  <a:lnTo>
                    <a:pt x="690" y="220"/>
                  </a:lnTo>
                  <a:lnTo>
                    <a:pt x="706" y="264"/>
                  </a:lnTo>
                  <a:lnTo>
                    <a:pt x="716" y="312"/>
                  </a:lnTo>
                  <a:lnTo>
                    <a:pt x="719" y="360"/>
                  </a:lnTo>
                  <a:lnTo>
                    <a:pt x="716" y="409"/>
                  </a:lnTo>
                  <a:lnTo>
                    <a:pt x="706" y="456"/>
                  </a:lnTo>
                  <a:lnTo>
                    <a:pt x="690" y="500"/>
                  </a:lnTo>
                  <a:lnTo>
                    <a:pt x="669" y="542"/>
                  </a:lnTo>
                  <a:lnTo>
                    <a:pt x="644" y="580"/>
                  </a:lnTo>
                  <a:lnTo>
                    <a:pt x="614" y="615"/>
                  </a:lnTo>
                  <a:lnTo>
                    <a:pt x="578" y="645"/>
                  </a:lnTo>
                  <a:lnTo>
                    <a:pt x="541" y="670"/>
                  </a:lnTo>
                  <a:lnTo>
                    <a:pt x="499" y="691"/>
                  </a:lnTo>
                  <a:lnTo>
                    <a:pt x="455" y="707"/>
                  </a:lnTo>
                  <a:lnTo>
                    <a:pt x="408" y="717"/>
                  </a:lnTo>
                  <a:lnTo>
                    <a:pt x="360" y="720"/>
                  </a:lnTo>
                  <a:lnTo>
                    <a:pt x="311" y="717"/>
                  </a:lnTo>
                  <a:lnTo>
                    <a:pt x="263" y="707"/>
                  </a:lnTo>
                  <a:lnTo>
                    <a:pt x="219" y="691"/>
                  </a:lnTo>
                  <a:lnTo>
                    <a:pt x="178" y="670"/>
                  </a:lnTo>
                  <a:lnTo>
                    <a:pt x="140" y="645"/>
                  </a:lnTo>
                  <a:lnTo>
                    <a:pt x="105" y="615"/>
                  </a:lnTo>
                  <a:lnTo>
                    <a:pt x="74" y="580"/>
                  </a:lnTo>
                  <a:lnTo>
                    <a:pt x="49" y="542"/>
                  </a:lnTo>
                  <a:lnTo>
                    <a:pt x="28" y="500"/>
                  </a:lnTo>
                  <a:lnTo>
                    <a:pt x="13" y="456"/>
                  </a:lnTo>
                  <a:lnTo>
                    <a:pt x="4" y="409"/>
                  </a:lnTo>
                  <a:lnTo>
                    <a:pt x="0" y="360"/>
                  </a:lnTo>
                  <a:lnTo>
                    <a:pt x="4" y="312"/>
                  </a:lnTo>
                  <a:lnTo>
                    <a:pt x="13" y="264"/>
                  </a:lnTo>
                  <a:lnTo>
                    <a:pt x="28" y="220"/>
                  </a:lnTo>
                  <a:lnTo>
                    <a:pt x="49" y="179"/>
                  </a:lnTo>
                  <a:lnTo>
                    <a:pt x="74" y="140"/>
                  </a:lnTo>
                  <a:lnTo>
                    <a:pt x="105" y="106"/>
                  </a:lnTo>
                  <a:lnTo>
                    <a:pt x="140" y="76"/>
                  </a:lnTo>
                  <a:lnTo>
                    <a:pt x="178" y="49"/>
                  </a:lnTo>
                  <a:lnTo>
                    <a:pt x="219" y="29"/>
                  </a:lnTo>
                  <a:lnTo>
                    <a:pt x="263" y="14"/>
                  </a:lnTo>
                  <a:lnTo>
                    <a:pt x="311" y="4"/>
                  </a:lnTo>
                  <a:lnTo>
                    <a:pt x="36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4" name="Freeform 96"/>
            <p:cNvSpPr/>
            <p:nvPr/>
          </p:nvSpPr>
          <p:spPr bwMode="gray">
            <a:xfrm>
              <a:off x="6303963" y="5619750"/>
              <a:ext cx="163512" cy="163513"/>
            </a:xfrm>
            <a:custGeom>
              <a:gdLst>
                <a:gd name="T0" fmla="*/ 359 w 720"/>
                <a:gd name="T1" fmla="*/ 0 h 721"/>
                <a:gd name="T2" fmla="*/ 408 w 720"/>
                <a:gd name="T3" fmla="*/ 4 h 721"/>
                <a:gd name="T4" fmla="*/ 456 w 720"/>
                <a:gd name="T5" fmla="*/ 14 h 721"/>
                <a:gd name="T6" fmla="*/ 500 w 720"/>
                <a:gd name="T7" fmla="*/ 29 h 721"/>
                <a:gd name="T8" fmla="*/ 542 w 720"/>
                <a:gd name="T9" fmla="*/ 50 h 721"/>
                <a:gd name="T10" fmla="*/ 579 w 720"/>
                <a:gd name="T11" fmla="*/ 76 h 721"/>
                <a:gd name="T12" fmla="*/ 614 w 720"/>
                <a:gd name="T13" fmla="*/ 107 h 721"/>
                <a:gd name="T14" fmla="*/ 645 w 720"/>
                <a:gd name="T15" fmla="*/ 141 h 721"/>
                <a:gd name="T16" fmla="*/ 670 w 720"/>
                <a:gd name="T17" fmla="*/ 180 h 721"/>
                <a:gd name="T18" fmla="*/ 691 w 720"/>
                <a:gd name="T19" fmla="*/ 221 h 721"/>
                <a:gd name="T20" fmla="*/ 706 w 720"/>
                <a:gd name="T21" fmla="*/ 265 h 721"/>
                <a:gd name="T22" fmla="*/ 716 w 720"/>
                <a:gd name="T23" fmla="*/ 313 h 721"/>
                <a:gd name="T24" fmla="*/ 720 w 720"/>
                <a:gd name="T25" fmla="*/ 361 h 721"/>
                <a:gd name="T26" fmla="*/ 716 w 720"/>
                <a:gd name="T27" fmla="*/ 410 h 721"/>
                <a:gd name="T28" fmla="*/ 706 w 720"/>
                <a:gd name="T29" fmla="*/ 457 h 721"/>
                <a:gd name="T30" fmla="*/ 691 w 720"/>
                <a:gd name="T31" fmla="*/ 501 h 721"/>
                <a:gd name="T32" fmla="*/ 670 w 720"/>
                <a:gd name="T33" fmla="*/ 543 h 721"/>
                <a:gd name="T34" fmla="*/ 645 w 720"/>
                <a:gd name="T35" fmla="*/ 581 h 721"/>
                <a:gd name="T36" fmla="*/ 614 w 720"/>
                <a:gd name="T37" fmla="*/ 616 h 721"/>
                <a:gd name="T38" fmla="*/ 579 w 720"/>
                <a:gd name="T39" fmla="*/ 646 h 721"/>
                <a:gd name="T40" fmla="*/ 542 w 720"/>
                <a:gd name="T41" fmla="*/ 671 h 721"/>
                <a:gd name="T42" fmla="*/ 500 w 720"/>
                <a:gd name="T43" fmla="*/ 692 h 721"/>
                <a:gd name="T44" fmla="*/ 456 w 720"/>
                <a:gd name="T45" fmla="*/ 708 h 721"/>
                <a:gd name="T46" fmla="*/ 408 w 720"/>
                <a:gd name="T47" fmla="*/ 718 h 721"/>
                <a:gd name="T48" fmla="*/ 359 w 720"/>
                <a:gd name="T49" fmla="*/ 721 h 721"/>
                <a:gd name="T50" fmla="*/ 311 w 720"/>
                <a:gd name="T51" fmla="*/ 718 h 721"/>
                <a:gd name="T52" fmla="*/ 264 w 720"/>
                <a:gd name="T53" fmla="*/ 708 h 721"/>
                <a:gd name="T54" fmla="*/ 220 w 720"/>
                <a:gd name="T55" fmla="*/ 692 h 721"/>
                <a:gd name="T56" fmla="*/ 178 w 720"/>
                <a:gd name="T57" fmla="*/ 671 h 721"/>
                <a:gd name="T58" fmla="*/ 141 w 720"/>
                <a:gd name="T59" fmla="*/ 646 h 721"/>
                <a:gd name="T60" fmla="*/ 106 w 720"/>
                <a:gd name="T61" fmla="*/ 616 h 721"/>
                <a:gd name="T62" fmla="*/ 75 w 720"/>
                <a:gd name="T63" fmla="*/ 581 h 721"/>
                <a:gd name="T64" fmla="*/ 50 w 720"/>
                <a:gd name="T65" fmla="*/ 543 h 721"/>
                <a:gd name="T66" fmla="*/ 29 w 720"/>
                <a:gd name="T67" fmla="*/ 501 h 721"/>
                <a:gd name="T68" fmla="*/ 13 w 720"/>
                <a:gd name="T69" fmla="*/ 457 h 721"/>
                <a:gd name="T70" fmla="*/ 3 w 720"/>
                <a:gd name="T71" fmla="*/ 410 h 721"/>
                <a:gd name="T72" fmla="*/ 0 w 720"/>
                <a:gd name="T73" fmla="*/ 361 h 721"/>
                <a:gd name="T74" fmla="*/ 3 w 720"/>
                <a:gd name="T75" fmla="*/ 313 h 721"/>
                <a:gd name="T76" fmla="*/ 13 w 720"/>
                <a:gd name="T77" fmla="*/ 265 h 721"/>
                <a:gd name="T78" fmla="*/ 29 w 720"/>
                <a:gd name="T79" fmla="*/ 221 h 721"/>
                <a:gd name="T80" fmla="*/ 50 w 720"/>
                <a:gd name="T81" fmla="*/ 180 h 721"/>
                <a:gd name="T82" fmla="*/ 75 w 720"/>
                <a:gd name="T83" fmla="*/ 141 h 721"/>
                <a:gd name="T84" fmla="*/ 106 w 720"/>
                <a:gd name="T85" fmla="*/ 107 h 721"/>
                <a:gd name="T86" fmla="*/ 141 w 720"/>
                <a:gd name="T87" fmla="*/ 76 h 721"/>
                <a:gd name="T88" fmla="*/ 178 w 720"/>
                <a:gd name="T89" fmla="*/ 50 h 721"/>
                <a:gd name="T90" fmla="*/ 220 w 720"/>
                <a:gd name="T91" fmla="*/ 29 h 721"/>
                <a:gd name="T92" fmla="*/ 264 w 720"/>
                <a:gd name="T93" fmla="*/ 14 h 721"/>
                <a:gd name="T94" fmla="*/ 311 w 720"/>
                <a:gd name="T95" fmla="*/ 4 h 721"/>
                <a:gd name="T96" fmla="*/ 359 w 720"/>
                <a:gd name="T97" fmla="*/ 0 h 7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20" h="721">
                  <a:moveTo>
                    <a:pt x="359" y="0"/>
                  </a:moveTo>
                  <a:lnTo>
                    <a:pt x="408" y="4"/>
                  </a:lnTo>
                  <a:lnTo>
                    <a:pt x="456" y="14"/>
                  </a:lnTo>
                  <a:lnTo>
                    <a:pt x="500" y="29"/>
                  </a:lnTo>
                  <a:lnTo>
                    <a:pt x="542" y="50"/>
                  </a:lnTo>
                  <a:lnTo>
                    <a:pt x="579" y="76"/>
                  </a:lnTo>
                  <a:lnTo>
                    <a:pt x="614" y="107"/>
                  </a:lnTo>
                  <a:lnTo>
                    <a:pt x="645" y="141"/>
                  </a:lnTo>
                  <a:lnTo>
                    <a:pt x="670" y="180"/>
                  </a:lnTo>
                  <a:lnTo>
                    <a:pt x="691" y="221"/>
                  </a:lnTo>
                  <a:lnTo>
                    <a:pt x="706" y="265"/>
                  </a:lnTo>
                  <a:lnTo>
                    <a:pt x="716" y="313"/>
                  </a:lnTo>
                  <a:lnTo>
                    <a:pt x="720" y="361"/>
                  </a:lnTo>
                  <a:lnTo>
                    <a:pt x="716" y="410"/>
                  </a:lnTo>
                  <a:lnTo>
                    <a:pt x="706" y="457"/>
                  </a:lnTo>
                  <a:lnTo>
                    <a:pt x="691" y="501"/>
                  </a:lnTo>
                  <a:lnTo>
                    <a:pt x="670" y="543"/>
                  </a:lnTo>
                  <a:lnTo>
                    <a:pt x="645" y="581"/>
                  </a:lnTo>
                  <a:lnTo>
                    <a:pt x="614" y="616"/>
                  </a:lnTo>
                  <a:lnTo>
                    <a:pt x="579" y="646"/>
                  </a:lnTo>
                  <a:lnTo>
                    <a:pt x="542" y="671"/>
                  </a:lnTo>
                  <a:lnTo>
                    <a:pt x="500" y="692"/>
                  </a:lnTo>
                  <a:lnTo>
                    <a:pt x="456" y="708"/>
                  </a:lnTo>
                  <a:lnTo>
                    <a:pt x="408" y="718"/>
                  </a:lnTo>
                  <a:lnTo>
                    <a:pt x="359" y="721"/>
                  </a:lnTo>
                  <a:lnTo>
                    <a:pt x="311" y="718"/>
                  </a:lnTo>
                  <a:lnTo>
                    <a:pt x="264" y="708"/>
                  </a:lnTo>
                  <a:lnTo>
                    <a:pt x="220" y="692"/>
                  </a:lnTo>
                  <a:lnTo>
                    <a:pt x="178" y="671"/>
                  </a:lnTo>
                  <a:lnTo>
                    <a:pt x="141" y="646"/>
                  </a:lnTo>
                  <a:lnTo>
                    <a:pt x="106" y="616"/>
                  </a:lnTo>
                  <a:lnTo>
                    <a:pt x="75" y="581"/>
                  </a:lnTo>
                  <a:lnTo>
                    <a:pt x="50" y="543"/>
                  </a:lnTo>
                  <a:lnTo>
                    <a:pt x="29" y="501"/>
                  </a:lnTo>
                  <a:lnTo>
                    <a:pt x="13" y="457"/>
                  </a:lnTo>
                  <a:lnTo>
                    <a:pt x="3" y="410"/>
                  </a:lnTo>
                  <a:lnTo>
                    <a:pt x="0" y="361"/>
                  </a:lnTo>
                  <a:lnTo>
                    <a:pt x="3" y="313"/>
                  </a:lnTo>
                  <a:lnTo>
                    <a:pt x="13" y="265"/>
                  </a:lnTo>
                  <a:lnTo>
                    <a:pt x="29" y="221"/>
                  </a:lnTo>
                  <a:lnTo>
                    <a:pt x="50" y="180"/>
                  </a:lnTo>
                  <a:lnTo>
                    <a:pt x="75" y="141"/>
                  </a:lnTo>
                  <a:lnTo>
                    <a:pt x="106" y="107"/>
                  </a:lnTo>
                  <a:lnTo>
                    <a:pt x="141" y="76"/>
                  </a:lnTo>
                  <a:lnTo>
                    <a:pt x="178" y="50"/>
                  </a:lnTo>
                  <a:lnTo>
                    <a:pt x="220" y="29"/>
                  </a:lnTo>
                  <a:lnTo>
                    <a:pt x="264" y="14"/>
                  </a:lnTo>
                  <a:lnTo>
                    <a:pt x="311" y="4"/>
                  </a:lnTo>
                  <a:lnTo>
                    <a:pt x="3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5" name="Freeform 97"/>
            <p:cNvSpPr/>
            <p:nvPr/>
          </p:nvSpPr>
          <p:spPr bwMode="gray">
            <a:xfrm>
              <a:off x="6275388" y="5354638"/>
              <a:ext cx="730250" cy="601663"/>
            </a:xfrm>
            <a:custGeom>
              <a:gdLst>
                <a:gd name="T0" fmla="*/ 598 w 3220"/>
                <a:gd name="T1" fmla="*/ 12 h 2649"/>
                <a:gd name="T2" fmla="*/ 748 w 3220"/>
                <a:gd name="T3" fmla="*/ 73 h 2649"/>
                <a:gd name="T4" fmla="*/ 867 w 3220"/>
                <a:gd name="T5" fmla="*/ 176 h 2649"/>
                <a:gd name="T6" fmla="*/ 945 w 3220"/>
                <a:gd name="T7" fmla="*/ 311 h 2649"/>
                <a:gd name="T8" fmla="*/ 974 w 3220"/>
                <a:gd name="T9" fmla="*/ 468 h 2649"/>
                <a:gd name="T10" fmla="*/ 1964 w 3220"/>
                <a:gd name="T11" fmla="*/ 941 h 2649"/>
                <a:gd name="T12" fmla="*/ 2249 w 3220"/>
                <a:gd name="T13" fmla="*/ 414 h 2649"/>
                <a:gd name="T14" fmla="*/ 2296 w 3220"/>
                <a:gd name="T15" fmla="*/ 262 h 2649"/>
                <a:gd name="T16" fmla="*/ 2389 w 3220"/>
                <a:gd name="T17" fmla="*/ 137 h 2649"/>
                <a:gd name="T18" fmla="*/ 2519 w 3220"/>
                <a:gd name="T19" fmla="*/ 47 h 2649"/>
                <a:gd name="T20" fmla="*/ 2677 w 3220"/>
                <a:gd name="T21" fmla="*/ 3 h 2649"/>
                <a:gd name="T22" fmla="*/ 2845 w 3220"/>
                <a:gd name="T23" fmla="*/ 12 h 2649"/>
                <a:gd name="T24" fmla="*/ 2994 w 3220"/>
                <a:gd name="T25" fmla="*/ 73 h 2649"/>
                <a:gd name="T26" fmla="*/ 3114 w 3220"/>
                <a:gd name="T27" fmla="*/ 176 h 2649"/>
                <a:gd name="T28" fmla="*/ 3192 w 3220"/>
                <a:gd name="T29" fmla="*/ 311 h 2649"/>
                <a:gd name="T30" fmla="*/ 3220 w 3220"/>
                <a:gd name="T31" fmla="*/ 468 h 2649"/>
                <a:gd name="T32" fmla="*/ 2087 w 3220"/>
                <a:gd name="T33" fmla="*/ 1017 h 2649"/>
                <a:gd name="T34" fmla="*/ 2437 w 3220"/>
                <a:gd name="T35" fmla="*/ 2018 h 2649"/>
                <a:gd name="T36" fmla="*/ 2574 w 3220"/>
                <a:gd name="T37" fmla="*/ 1946 h 2649"/>
                <a:gd name="T38" fmla="*/ 2734 w 3220"/>
                <a:gd name="T39" fmla="*/ 1921 h 2649"/>
                <a:gd name="T40" fmla="*/ 2897 w 3220"/>
                <a:gd name="T41" fmla="*/ 1947 h 2649"/>
                <a:gd name="T42" fmla="*/ 3038 w 3220"/>
                <a:gd name="T43" fmla="*/ 2024 h 2649"/>
                <a:gd name="T44" fmla="*/ 3145 w 3220"/>
                <a:gd name="T45" fmla="*/ 2138 h 2649"/>
                <a:gd name="T46" fmla="*/ 3208 w 3220"/>
                <a:gd name="T47" fmla="*/ 2282 h 2649"/>
                <a:gd name="T48" fmla="*/ 3220 w 3220"/>
                <a:gd name="T49" fmla="*/ 2649 h 2649"/>
                <a:gd name="T50" fmla="*/ 2248 w 3220"/>
                <a:gd name="T51" fmla="*/ 2343 h 2649"/>
                <a:gd name="T52" fmla="*/ 2285 w 3220"/>
                <a:gd name="T53" fmla="*/ 2213 h 2649"/>
                <a:gd name="T54" fmla="*/ 1258 w 3220"/>
                <a:gd name="T55" fmla="*/ 1576 h 2649"/>
                <a:gd name="T56" fmla="*/ 954 w 3220"/>
                <a:gd name="T57" fmla="*/ 2260 h 2649"/>
                <a:gd name="T58" fmla="*/ 974 w 3220"/>
                <a:gd name="T59" fmla="*/ 2389 h 2649"/>
                <a:gd name="T60" fmla="*/ 0 w 3220"/>
                <a:gd name="T61" fmla="*/ 2389 h 2649"/>
                <a:gd name="T62" fmla="*/ 29 w 3220"/>
                <a:gd name="T63" fmla="*/ 2231 h 2649"/>
                <a:gd name="T64" fmla="*/ 107 w 3220"/>
                <a:gd name="T65" fmla="*/ 2096 h 2649"/>
                <a:gd name="T66" fmla="*/ 225 w 3220"/>
                <a:gd name="T67" fmla="*/ 1994 h 2649"/>
                <a:gd name="T68" fmla="*/ 375 w 3220"/>
                <a:gd name="T69" fmla="*/ 1933 h 2649"/>
                <a:gd name="T70" fmla="*/ 543 w 3220"/>
                <a:gd name="T71" fmla="*/ 1923 h 2649"/>
                <a:gd name="T72" fmla="*/ 699 w 3220"/>
                <a:gd name="T73" fmla="*/ 1967 h 2649"/>
                <a:gd name="T74" fmla="*/ 829 w 3220"/>
                <a:gd name="T75" fmla="*/ 2056 h 2649"/>
                <a:gd name="T76" fmla="*/ 872 w 3220"/>
                <a:gd name="T77" fmla="*/ 728 h 2649"/>
                <a:gd name="T78" fmla="*/ 3 w 3220"/>
                <a:gd name="T79" fmla="*/ 414 h 2649"/>
                <a:gd name="T80" fmla="*/ 50 w 3220"/>
                <a:gd name="T81" fmla="*/ 262 h 2649"/>
                <a:gd name="T82" fmla="*/ 143 w 3220"/>
                <a:gd name="T83" fmla="*/ 137 h 2649"/>
                <a:gd name="T84" fmla="*/ 273 w 3220"/>
                <a:gd name="T85" fmla="*/ 47 h 2649"/>
                <a:gd name="T86" fmla="*/ 430 w 3220"/>
                <a:gd name="T87" fmla="*/ 3 h 26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220" h="2649">
                  <a:moveTo>
                    <a:pt x="486" y="0"/>
                  </a:moveTo>
                  <a:lnTo>
                    <a:pt x="544" y="3"/>
                  </a:lnTo>
                  <a:lnTo>
                    <a:pt x="598" y="12"/>
                  </a:lnTo>
                  <a:lnTo>
                    <a:pt x="651" y="27"/>
                  </a:lnTo>
                  <a:lnTo>
                    <a:pt x="701" y="47"/>
                  </a:lnTo>
                  <a:lnTo>
                    <a:pt x="748" y="73"/>
                  </a:lnTo>
                  <a:lnTo>
                    <a:pt x="791" y="103"/>
                  </a:lnTo>
                  <a:lnTo>
                    <a:pt x="831" y="137"/>
                  </a:lnTo>
                  <a:lnTo>
                    <a:pt x="867" y="176"/>
                  </a:lnTo>
                  <a:lnTo>
                    <a:pt x="899" y="217"/>
                  </a:lnTo>
                  <a:lnTo>
                    <a:pt x="924" y="262"/>
                  </a:lnTo>
                  <a:lnTo>
                    <a:pt x="945" y="311"/>
                  </a:lnTo>
                  <a:lnTo>
                    <a:pt x="961" y="361"/>
                  </a:lnTo>
                  <a:lnTo>
                    <a:pt x="971" y="414"/>
                  </a:lnTo>
                  <a:lnTo>
                    <a:pt x="974" y="468"/>
                  </a:lnTo>
                  <a:lnTo>
                    <a:pt x="974" y="631"/>
                  </a:lnTo>
                  <a:lnTo>
                    <a:pt x="1265" y="941"/>
                  </a:lnTo>
                  <a:lnTo>
                    <a:pt x="1964" y="941"/>
                  </a:lnTo>
                  <a:lnTo>
                    <a:pt x="2246" y="638"/>
                  </a:lnTo>
                  <a:lnTo>
                    <a:pt x="2246" y="468"/>
                  </a:lnTo>
                  <a:lnTo>
                    <a:pt x="2249" y="414"/>
                  </a:lnTo>
                  <a:lnTo>
                    <a:pt x="2259" y="361"/>
                  </a:lnTo>
                  <a:lnTo>
                    <a:pt x="2275" y="311"/>
                  </a:lnTo>
                  <a:lnTo>
                    <a:pt x="2296" y="262"/>
                  </a:lnTo>
                  <a:lnTo>
                    <a:pt x="2322" y="217"/>
                  </a:lnTo>
                  <a:lnTo>
                    <a:pt x="2353" y="176"/>
                  </a:lnTo>
                  <a:lnTo>
                    <a:pt x="2389" y="137"/>
                  </a:lnTo>
                  <a:lnTo>
                    <a:pt x="2429" y="103"/>
                  </a:lnTo>
                  <a:lnTo>
                    <a:pt x="2473" y="73"/>
                  </a:lnTo>
                  <a:lnTo>
                    <a:pt x="2519" y="47"/>
                  </a:lnTo>
                  <a:lnTo>
                    <a:pt x="2569" y="27"/>
                  </a:lnTo>
                  <a:lnTo>
                    <a:pt x="2622" y="12"/>
                  </a:lnTo>
                  <a:lnTo>
                    <a:pt x="2677" y="3"/>
                  </a:lnTo>
                  <a:lnTo>
                    <a:pt x="2734" y="0"/>
                  </a:lnTo>
                  <a:lnTo>
                    <a:pt x="2790" y="3"/>
                  </a:lnTo>
                  <a:lnTo>
                    <a:pt x="2845" y="12"/>
                  </a:lnTo>
                  <a:lnTo>
                    <a:pt x="2897" y="27"/>
                  </a:lnTo>
                  <a:lnTo>
                    <a:pt x="2948" y="47"/>
                  </a:lnTo>
                  <a:lnTo>
                    <a:pt x="2994" y="73"/>
                  </a:lnTo>
                  <a:lnTo>
                    <a:pt x="3038" y="103"/>
                  </a:lnTo>
                  <a:lnTo>
                    <a:pt x="3077" y="137"/>
                  </a:lnTo>
                  <a:lnTo>
                    <a:pt x="3114" y="176"/>
                  </a:lnTo>
                  <a:lnTo>
                    <a:pt x="3145" y="217"/>
                  </a:lnTo>
                  <a:lnTo>
                    <a:pt x="3170" y="262"/>
                  </a:lnTo>
                  <a:lnTo>
                    <a:pt x="3192" y="311"/>
                  </a:lnTo>
                  <a:lnTo>
                    <a:pt x="3208" y="361"/>
                  </a:lnTo>
                  <a:lnTo>
                    <a:pt x="3217" y="414"/>
                  </a:lnTo>
                  <a:lnTo>
                    <a:pt x="3220" y="468"/>
                  </a:lnTo>
                  <a:lnTo>
                    <a:pt x="3220" y="728"/>
                  </a:lnTo>
                  <a:lnTo>
                    <a:pt x="2356" y="728"/>
                  </a:lnTo>
                  <a:lnTo>
                    <a:pt x="2087" y="1017"/>
                  </a:lnTo>
                  <a:lnTo>
                    <a:pt x="2087" y="1496"/>
                  </a:lnTo>
                  <a:lnTo>
                    <a:pt x="2398" y="2051"/>
                  </a:lnTo>
                  <a:lnTo>
                    <a:pt x="2437" y="2018"/>
                  </a:lnTo>
                  <a:lnTo>
                    <a:pt x="2479" y="1989"/>
                  </a:lnTo>
                  <a:lnTo>
                    <a:pt x="2526" y="1966"/>
                  </a:lnTo>
                  <a:lnTo>
                    <a:pt x="2574" y="1946"/>
                  </a:lnTo>
                  <a:lnTo>
                    <a:pt x="2625" y="1932"/>
                  </a:lnTo>
                  <a:lnTo>
                    <a:pt x="2678" y="1923"/>
                  </a:lnTo>
                  <a:lnTo>
                    <a:pt x="2734" y="1921"/>
                  </a:lnTo>
                  <a:lnTo>
                    <a:pt x="2790" y="1923"/>
                  </a:lnTo>
                  <a:lnTo>
                    <a:pt x="2845" y="1933"/>
                  </a:lnTo>
                  <a:lnTo>
                    <a:pt x="2897" y="1947"/>
                  </a:lnTo>
                  <a:lnTo>
                    <a:pt x="2948" y="1968"/>
                  </a:lnTo>
                  <a:lnTo>
                    <a:pt x="2994" y="1994"/>
                  </a:lnTo>
                  <a:lnTo>
                    <a:pt x="3038" y="2024"/>
                  </a:lnTo>
                  <a:lnTo>
                    <a:pt x="3077" y="2058"/>
                  </a:lnTo>
                  <a:lnTo>
                    <a:pt x="3114" y="2096"/>
                  </a:lnTo>
                  <a:lnTo>
                    <a:pt x="3145" y="2138"/>
                  </a:lnTo>
                  <a:lnTo>
                    <a:pt x="3170" y="2183"/>
                  </a:lnTo>
                  <a:lnTo>
                    <a:pt x="3192" y="2231"/>
                  </a:lnTo>
                  <a:lnTo>
                    <a:pt x="3208" y="2282"/>
                  </a:lnTo>
                  <a:lnTo>
                    <a:pt x="3217" y="2335"/>
                  </a:lnTo>
                  <a:lnTo>
                    <a:pt x="3220" y="2389"/>
                  </a:lnTo>
                  <a:lnTo>
                    <a:pt x="3220" y="2649"/>
                  </a:lnTo>
                  <a:lnTo>
                    <a:pt x="2246" y="2649"/>
                  </a:lnTo>
                  <a:lnTo>
                    <a:pt x="2246" y="2389"/>
                  </a:lnTo>
                  <a:lnTo>
                    <a:pt x="2248" y="2343"/>
                  </a:lnTo>
                  <a:lnTo>
                    <a:pt x="2256" y="2298"/>
                  </a:lnTo>
                  <a:lnTo>
                    <a:pt x="2268" y="2254"/>
                  </a:lnTo>
                  <a:lnTo>
                    <a:pt x="2285" y="2213"/>
                  </a:lnTo>
                  <a:lnTo>
                    <a:pt x="2304" y="2173"/>
                  </a:lnTo>
                  <a:lnTo>
                    <a:pt x="1971" y="1576"/>
                  </a:lnTo>
                  <a:lnTo>
                    <a:pt x="1258" y="1576"/>
                  </a:lnTo>
                  <a:lnTo>
                    <a:pt x="921" y="2181"/>
                  </a:lnTo>
                  <a:lnTo>
                    <a:pt x="940" y="2220"/>
                  </a:lnTo>
                  <a:lnTo>
                    <a:pt x="954" y="2260"/>
                  </a:lnTo>
                  <a:lnTo>
                    <a:pt x="965" y="2302"/>
                  </a:lnTo>
                  <a:lnTo>
                    <a:pt x="972" y="2345"/>
                  </a:lnTo>
                  <a:lnTo>
                    <a:pt x="974" y="2389"/>
                  </a:lnTo>
                  <a:lnTo>
                    <a:pt x="974" y="2649"/>
                  </a:lnTo>
                  <a:lnTo>
                    <a:pt x="0" y="2649"/>
                  </a:lnTo>
                  <a:lnTo>
                    <a:pt x="0" y="2389"/>
                  </a:lnTo>
                  <a:lnTo>
                    <a:pt x="3" y="2335"/>
                  </a:lnTo>
                  <a:lnTo>
                    <a:pt x="13" y="2282"/>
                  </a:lnTo>
                  <a:lnTo>
                    <a:pt x="29" y="2231"/>
                  </a:lnTo>
                  <a:lnTo>
                    <a:pt x="50" y="2183"/>
                  </a:lnTo>
                  <a:lnTo>
                    <a:pt x="76" y="2138"/>
                  </a:lnTo>
                  <a:lnTo>
                    <a:pt x="107" y="2096"/>
                  </a:lnTo>
                  <a:lnTo>
                    <a:pt x="143" y="2058"/>
                  </a:lnTo>
                  <a:lnTo>
                    <a:pt x="182" y="2024"/>
                  </a:lnTo>
                  <a:lnTo>
                    <a:pt x="225" y="1994"/>
                  </a:lnTo>
                  <a:lnTo>
                    <a:pt x="273" y="1968"/>
                  </a:lnTo>
                  <a:lnTo>
                    <a:pt x="323" y="1947"/>
                  </a:lnTo>
                  <a:lnTo>
                    <a:pt x="375" y="1933"/>
                  </a:lnTo>
                  <a:lnTo>
                    <a:pt x="430" y="1923"/>
                  </a:lnTo>
                  <a:lnTo>
                    <a:pt x="486" y="1921"/>
                  </a:lnTo>
                  <a:lnTo>
                    <a:pt x="543" y="1923"/>
                  </a:lnTo>
                  <a:lnTo>
                    <a:pt x="597" y="1933"/>
                  </a:lnTo>
                  <a:lnTo>
                    <a:pt x="650" y="1947"/>
                  </a:lnTo>
                  <a:lnTo>
                    <a:pt x="699" y="1967"/>
                  </a:lnTo>
                  <a:lnTo>
                    <a:pt x="746" y="1993"/>
                  </a:lnTo>
                  <a:lnTo>
                    <a:pt x="789" y="2023"/>
                  </a:lnTo>
                  <a:lnTo>
                    <a:pt x="829" y="2056"/>
                  </a:lnTo>
                  <a:lnTo>
                    <a:pt x="1112" y="1550"/>
                  </a:lnTo>
                  <a:lnTo>
                    <a:pt x="1112" y="985"/>
                  </a:lnTo>
                  <a:lnTo>
                    <a:pt x="872" y="728"/>
                  </a:lnTo>
                  <a:lnTo>
                    <a:pt x="0" y="728"/>
                  </a:lnTo>
                  <a:lnTo>
                    <a:pt x="0" y="468"/>
                  </a:lnTo>
                  <a:lnTo>
                    <a:pt x="3" y="414"/>
                  </a:lnTo>
                  <a:lnTo>
                    <a:pt x="13" y="361"/>
                  </a:lnTo>
                  <a:lnTo>
                    <a:pt x="29" y="311"/>
                  </a:lnTo>
                  <a:lnTo>
                    <a:pt x="50" y="262"/>
                  </a:lnTo>
                  <a:lnTo>
                    <a:pt x="76" y="217"/>
                  </a:lnTo>
                  <a:lnTo>
                    <a:pt x="107" y="176"/>
                  </a:lnTo>
                  <a:lnTo>
                    <a:pt x="143" y="137"/>
                  </a:lnTo>
                  <a:lnTo>
                    <a:pt x="182" y="103"/>
                  </a:lnTo>
                  <a:lnTo>
                    <a:pt x="225" y="73"/>
                  </a:lnTo>
                  <a:lnTo>
                    <a:pt x="273" y="47"/>
                  </a:lnTo>
                  <a:lnTo>
                    <a:pt x="323" y="27"/>
                  </a:lnTo>
                  <a:lnTo>
                    <a:pt x="375" y="12"/>
                  </a:lnTo>
                  <a:lnTo>
                    <a:pt x="430" y="3"/>
                  </a:lnTo>
                  <a:lnTo>
                    <a:pt x="48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76" name="TextBox 75"/>
          <p:cNvSpPr txBox="1"/>
          <p:nvPr/>
        </p:nvSpPr>
        <p:spPr bwMode="gray">
          <a:xfrm>
            <a:off x="179658" y="2028972"/>
            <a:ext cx="483288" cy="200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00" b="1">
                <a:solidFill>
                  <a:schemeClr val="bg1"/>
                </a:solidFill>
              </a:rPr>
              <a:t>背景</a:t>
            </a:r>
          </a:p>
        </p:txBody>
      </p:sp>
      <p:sp>
        <p:nvSpPr>
          <p:cNvPr id="77" name="TextBox 76"/>
          <p:cNvSpPr txBox="1"/>
          <p:nvPr/>
        </p:nvSpPr>
        <p:spPr bwMode="gray">
          <a:xfrm>
            <a:off x="49392" y="3333051"/>
            <a:ext cx="743821" cy="200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00" b="1">
                <a:solidFill>
                  <a:schemeClr val="bg1"/>
                </a:solidFill>
              </a:rPr>
              <a:t>绩效考核</a:t>
            </a:r>
          </a:p>
        </p:txBody>
      </p:sp>
      <p:sp>
        <p:nvSpPr>
          <p:cNvPr id="78" name="TextBox 77"/>
          <p:cNvSpPr txBox="1"/>
          <p:nvPr/>
        </p:nvSpPr>
        <p:spPr bwMode="gray">
          <a:xfrm>
            <a:off x="49392" y="4530405"/>
            <a:ext cx="743821" cy="200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00" b="1">
                <a:solidFill>
                  <a:schemeClr val="bg1"/>
                </a:solidFill>
              </a:rPr>
              <a:t>激励措施</a:t>
            </a:r>
          </a:p>
        </p:txBody>
      </p:sp>
      <p:sp>
        <p:nvSpPr>
          <p:cNvPr id="79" name="TextBox 78"/>
          <p:cNvSpPr txBox="1"/>
          <p:nvPr/>
        </p:nvSpPr>
        <p:spPr bwMode="gray">
          <a:xfrm>
            <a:off x="49392" y="5753285"/>
            <a:ext cx="743821" cy="200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00" b="1">
                <a:solidFill>
                  <a:schemeClr val="bg1"/>
                </a:solidFill>
              </a:rPr>
              <a:t>成果</a:t>
            </a:r>
          </a:p>
        </p:txBody>
      </p:sp>
      <p:sp>
        <p:nvSpPr>
          <p:cNvPr id="8" name="Freeform 7"/>
          <p:cNvSpPr/>
          <p:nvPr/>
        </p:nvSpPr>
        <p:spPr bwMode="gray">
          <a:xfrm>
            <a:off x="1101687" y="1163312"/>
            <a:ext cx="4273472" cy="5089793"/>
          </a:xfrm>
          <a:custGeom>
            <a:gdLst>
              <a:gd name="connsiteX0" fmla="*/ 0 w 3844887"/>
              <a:gd name="connsiteY0" fmla="*/ 0 h 5089793"/>
              <a:gd name="connsiteX1" fmla="*/ 3844887 w 3844887"/>
              <a:gd name="connsiteY1" fmla="*/ 0 h 5089793"/>
              <a:gd name="connsiteX2" fmla="*/ 3844887 w 3844887"/>
              <a:gd name="connsiteY2" fmla="*/ 5089793 h 50897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844887" h="5089793">
                <a:moveTo>
                  <a:pt x="0" y="0"/>
                </a:moveTo>
                <a:lnTo>
                  <a:pt x="3844887" y="0"/>
                </a:lnTo>
                <a:lnTo>
                  <a:pt x="3844887" y="5089793"/>
                </a:lnTo>
              </a:path>
            </a:pathLst>
          </a:custGeom>
          <a:noFill/>
          <a:ln w="12700">
            <a:solidFill>
              <a:schemeClr val="accent3"/>
            </a:solidFill>
            <a:headEnd type="oval"/>
            <a:tailEnd type="oval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/>
          </a:p>
        </p:txBody>
      </p:sp>
      <p:sp>
        <p:nvSpPr>
          <p:cNvPr id="86" name="Freeform 85"/>
          <p:cNvSpPr/>
          <p:nvPr/>
        </p:nvSpPr>
        <p:spPr bwMode="gray">
          <a:xfrm>
            <a:off x="5493047" y="1163312"/>
            <a:ext cx="3245963" cy="5089793"/>
          </a:xfrm>
          <a:custGeom>
            <a:gdLst>
              <a:gd name="connsiteX0" fmla="*/ 0 w 3844887"/>
              <a:gd name="connsiteY0" fmla="*/ 0 h 5089793"/>
              <a:gd name="connsiteX1" fmla="*/ 3844887 w 3844887"/>
              <a:gd name="connsiteY1" fmla="*/ 0 h 5089793"/>
              <a:gd name="connsiteX2" fmla="*/ 3844887 w 3844887"/>
              <a:gd name="connsiteY2" fmla="*/ 5089793 h 50897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844887" h="5089793">
                <a:moveTo>
                  <a:pt x="0" y="0"/>
                </a:moveTo>
                <a:lnTo>
                  <a:pt x="3844887" y="0"/>
                </a:lnTo>
                <a:lnTo>
                  <a:pt x="3844887" y="5089793"/>
                </a:lnTo>
              </a:path>
            </a:pathLst>
          </a:custGeom>
          <a:noFill/>
          <a:ln w="12700">
            <a:solidFill>
              <a:schemeClr val="accent3"/>
            </a:solidFill>
            <a:headEnd type="oval"/>
            <a:tailEnd type="oval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/>
          </a:p>
        </p:txBody>
      </p:sp>
      <p:grpSp>
        <p:nvGrpSpPr>
          <p:cNvPr id="10" name="Group 9"/>
          <p:cNvGrpSpPr/>
          <p:nvPr/>
        </p:nvGrpSpPr>
        <p:grpSpPr>
          <a:xfrm>
            <a:off x="4159984" y="807689"/>
            <a:ext cx="731253" cy="341385"/>
            <a:chOff x="4089028" y="814963"/>
            <a:chExt cx="806308" cy="376423"/>
          </a:xfrm>
        </p:grpSpPr>
        <p:sp>
          <p:nvSpPr>
            <p:cNvPr id="9" name="Rounded Rectangle 8"/>
            <p:cNvSpPr/>
            <p:nvPr/>
          </p:nvSpPr>
          <p:spPr bwMode="gray">
            <a:xfrm>
              <a:off x="4089028" y="814963"/>
              <a:ext cx="806308" cy="376423"/>
            </a:xfrm>
            <a:prstGeom prst="roundRect">
              <a:avLst/>
            </a:prstGeom>
            <a:solidFill>
              <a:schemeClr val="bg1"/>
            </a:solidFill>
            <a:ln w="9525">
              <a:noFill/>
            </a:ln>
            <a:effectLst>
              <a:outerShdw blurRad="63500" sx="102000" sy="102000" algn="ctr" rotWithShape="0">
                <a:schemeClr val="bg1">
                  <a:lumMod val="50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400" err="1" smtClean="0">
                <a:solidFill>
                  <a:schemeClr val="tx1"/>
                </a:solidFill>
              </a:endParaRPr>
            </a:p>
          </p:txBody>
        </p:sp>
        <p:pic>
          <p:nvPicPr>
            <p:cNvPr id="29" name="Picture 28" descr="https://ss2.baidu.com/6ONYsjip0QIZ8tyhnq/it/u=1464712481,1899414476&amp;fm=58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gray">
            <a:xfrm>
              <a:off x="4253970" y="832786"/>
              <a:ext cx="457566" cy="3292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Group 10"/>
          <p:cNvGrpSpPr/>
          <p:nvPr/>
        </p:nvGrpSpPr>
        <p:grpSpPr>
          <a:xfrm>
            <a:off x="7954136" y="807689"/>
            <a:ext cx="731253" cy="341385"/>
            <a:chOff x="7875207" y="814963"/>
            <a:chExt cx="806308" cy="376423"/>
          </a:xfrm>
        </p:grpSpPr>
        <p:sp>
          <p:nvSpPr>
            <p:cNvPr id="87" name="Rounded Rectangle 86"/>
            <p:cNvSpPr/>
            <p:nvPr/>
          </p:nvSpPr>
          <p:spPr bwMode="gray">
            <a:xfrm>
              <a:off x="7875207" y="814963"/>
              <a:ext cx="806308" cy="376423"/>
            </a:xfrm>
            <a:prstGeom prst="roundRect">
              <a:avLst/>
            </a:prstGeom>
            <a:solidFill>
              <a:schemeClr val="bg1"/>
            </a:solidFill>
            <a:ln w="9525">
              <a:noFill/>
            </a:ln>
            <a:effectLst>
              <a:outerShdw blurRad="63500" sx="102000" sy="102000" algn="ctr" rotWithShape="0">
                <a:schemeClr val="bg1">
                  <a:lumMod val="50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400" err="1" smtClean="0">
                <a:solidFill>
                  <a:schemeClr val="tx1"/>
                </a:solidFill>
              </a:endParaRPr>
            </a:p>
          </p:txBody>
        </p:sp>
        <p:pic>
          <p:nvPicPr>
            <p:cNvPr id="30" name="Picture 29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 bwMode="gray">
            <a:xfrm>
              <a:off x="7895393" y="875341"/>
              <a:ext cx="767235" cy="2771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193004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" name="Object 15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think-cell Slide" r:id="rId3" imgW="384" imgH="385" progId="TCLayout.ActiveDocument.1">
                  <p:embed/>
                </p:oleObj>
              </mc:Choice>
              <mc:Fallback>
                <p:oleObj name="think-cell Slide" r:id="rId3" imgW="384" imgH="385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63" y="230188"/>
            <a:ext cx="8618537" cy="292388"/>
          </a:xfrm>
        </p:spPr>
        <p:txBody>
          <a:bodyPr/>
          <a:lstStyle/>
          <a:p>
            <a:r>
              <a:rPr lang="zh-CN" altLang="en-US" smtClean="0"/>
              <a:t>结合新战略要求，新城住宅事业部的具体组织调整建议</a:t>
            </a:r>
            <a:endParaRPr lang="en-US"/>
          </a:p>
        </p:txBody>
      </p:sp>
      <p:sp>
        <p:nvSpPr>
          <p:cNvPr id="5" name="5. Source"/>
          <p:cNvSpPr>
            <a:spLocks noChangeArrowheads="1"/>
          </p:cNvSpPr>
          <p:nvPr/>
        </p:nvSpPr>
        <p:spPr bwMode="auto">
          <a:xfrm>
            <a:off x="119063" y="6437325"/>
            <a:ext cx="6862762" cy="153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33413" lvl="0" indent="-633413" defTabSz="895350">
              <a:tabLst>
                <a:tab pos="628650"/>
              </a:tabLst>
            </a:pPr>
            <a:r>
              <a:rPr lang="zh-CN" altLang="en-US" sz="1000" smtClean="0">
                <a:solidFill>
                  <a:srgbClr val="000000"/>
                </a:solidFill>
                <a:latin typeface="+mn-lt"/>
              </a:rPr>
              <a:t>资料来源：小组分析</a:t>
            </a:r>
            <a:endParaRPr lang="en-US" altLang="zh-CN" sz="1000" smtClean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12" name="1. On-page tracker"/>
          <p:cNvSpPr>
            <a:spLocks noChangeArrowheads="1"/>
          </p:cNvSpPr>
          <p:nvPr/>
        </p:nvSpPr>
        <p:spPr bwMode="auto">
          <a:xfrm>
            <a:off x="119063" y="26988"/>
            <a:ext cx="1795363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noProof="0" smtClean="0">
                <a:solidFill>
                  <a:srgbClr val="808080"/>
                </a:solidFill>
                <a:latin typeface="+mn-lt"/>
              </a:rPr>
              <a:t>住宅业务组织调整建议</a:t>
            </a:r>
            <a:endParaRPr lang="en-US" altLang="zh-CN" sz="1400" noProof="0">
              <a:solidFill>
                <a:srgbClr val="808080"/>
              </a:solidFill>
              <a:latin typeface="+mn-lt"/>
            </a:endParaRPr>
          </a:p>
        </p:txBody>
      </p:sp>
      <p:grpSp>
        <p:nvGrpSpPr>
          <p:cNvPr id="21" name="Group 20"/>
          <p:cNvGrpSpPr/>
          <p:nvPr/>
        </p:nvGrpSpPr>
        <p:grpSpPr>
          <a:xfrm>
            <a:off x="676356" y="891267"/>
            <a:ext cx="7438637" cy="4785720"/>
            <a:chOff x="709013" y="891267"/>
            <a:chExt cx="7438637" cy="4785720"/>
          </a:xfrm>
        </p:grpSpPr>
        <p:sp>
          <p:nvSpPr>
            <p:cNvPr id="7" name="TextBox 6"/>
            <p:cNvSpPr txBox="1"/>
            <p:nvPr/>
          </p:nvSpPr>
          <p:spPr>
            <a:xfrm>
              <a:off x="4358448" y="891268"/>
              <a:ext cx="3789202" cy="39164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 lIns="72009" tIns="72009" rIns="72009" bIns="72009" rtlCol="0" anchor="ctr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 smtClean="0"/>
                <a:t>组织调整</a:t>
              </a:r>
              <a:endParaRPr lang="en-US" b="1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621188" y="1810038"/>
              <a:ext cx="3518808" cy="1723549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1"/>
              <a:r>
                <a:rPr lang="zh-CN" altLang="en-US" smtClean="0"/>
                <a:t>对于招</a:t>
              </a:r>
              <a:r>
                <a:rPr lang="zh-CN" altLang="en-US"/>
                <a:t>拍挂</a:t>
              </a:r>
              <a:r>
                <a:rPr lang="zh-CN" altLang="en-US" smtClean="0"/>
                <a:t>项目的土拓：赋予城市公司明确的土地拓展权、提升能级并明确下放标准（目前处于过渡期）</a:t>
              </a:r>
              <a:endParaRPr lang="en-US" altLang="zh-CN" smtClean="0"/>
            </a:p>
            <a:p>
              <a:pPr lvl="1"/>
              <a:endParaRPr lang="en-US" altLang="zh-CN" smtClean="0"/>
            </a:p>
            <a:p>
              <a:pPr lvl="1"/>
              <a:r>
                <a:rPr lang="zh-CN" altLang="en-US" smtClean="0"/>
                <a:t>对于收并购项目的土拓：由住宅总部集中在</a:t>
              </a:r>
              <a:r>
                <a:rPr lang="en-US" altLang="zh-CN" smtClean="0"/>
                <a:t>1-2</a:t>
              </a:r>
              <a:r>
                <a:rPr lang="zh-CN" altLang="en-US" smtClean="0"/>
                <a:t>年内带领城市公司建设能力，城市公司能力建设完成后下放</a:t>
              </a:r>
              <a:endParaRPr lang="en-US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555874" y="4038079"/>
              <a:ext cx="3472467" cy="984885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1"/>
              <a:r>
                <a:rPr lang="zh-CN" altLang="en-US" smtClean="0"/>
                <a:t>产品和营销短期内在总部集中建设，通过</a:t>
              </a:r>
              <a:r>
                <a:rPr lang="en-US" altLang="zh-CN" smtClean="0"/>
                <a:t>DTV</a:t>
              </a:r>
              <a:r>
                <a:rPr lang="zh-CN" altLang="en-US" smtClean="0"/>
                <a:t>产品价值提升项目建立产品升级标准和能力建设，后内化到城市公司层面</a:t>
              </a:r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358448" y="891267"/>
              <a:ext cx="3789202" cy="4785719"/>
            </a:xfrm>
            <a:prstGeom prst="rect">
              <a:avLst/>
            </a:prstGeom>
            <a:noFill/>
            <a:ln w="190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14" name="Pentagon 13"/>
            <p:cNvSpPr/>
            <p:nvPr/>
          </p:nvSpPr>
          <p:spPr>
            <a:xfrm>
              <a:off x="709013" y="891269"/>
              <a:ext cx="3781548" cy="4785718"/>
            </a:xfrm>
            <a:prstGeom prst="homePlate">
              <a:avLst>
                <a:gd name="adj" fmla="val 11991"/>
              </a:avLst>
            </a:prstGeom>
            <a:solidFill>
              <a:schemeClr val="bg1"/>
            </a:solidFill>
            <a:ln w="1905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709013" y="891268"/>
              <a:ext cx="3399064" cy="391646"/>
            </a:xfrm>
            <a:custGeom>
              <a:gdLst>
                <a:gd name="connsiteX0" fmla="*/ 0 w 3399064"/>
                <a:gd name="connsiteY0" fmla="*/ 0 h 391646"/>
                <a:gd name="connsiteX1" fmla="*/ 3322864 w 3399064"/>
                <a:gd name="connsiteY1" fmla="*/ 0 h 391646"/>
                <a:gd name="connsiteX2" fmla="*/ 3399064 w 3399064"/>
                <a:gd name="connsiteY2" fmla="*/ 391646 h 391646"/>
                <a:gd name="connsiteX3" fmla="*/ 0 w 3399064"/>
                <a:gd name="connsiteY3" fmla="*/ 391646 h 391646"/>
                <a:gd name="connsiteX4" fmla="*/ 0 w 3399064"/>
                <a:gd name="connsiteY4" fmla="*/ 0 h 3916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99063" h="391646">
                  <a:moveTo>
                    <a:pt x="0" y="0"/>
                  </a:moveTo>
                  <a:lnTo>
                    <a:pt x="3322864" y="0"/>
                  </a:lnTo>
                  <a:lnTo>
                    <a:pt x="3399064" y="391646"/>
                  </a:lnTo>
                  <a:lnTo>
                    <a:pt x="0" y="39164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72009" tIns="72009" rIns="72009" bIns="72009" rtlCol="0" anchor="ctr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 smtClean="0"/>
                <a:t>战略对组织能力提出的要求</a:t>
              </a:r>
              <a:endParaRPr lang="en-US" b="1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853370" y="4038079"/>
              <a:ext cx="3503325" cy="246221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1"/>
              <a:r>
                <a:rPr lang="zh-CN" altLang="en-US" smtClean="0"/>
                <a:t>住宅产品升级和相应的运营能力</a:t>
              </a:r>
              <a:r>
                <a:rPr lang="zh-CN" altLang="en-US"/>
                <a:t>提升</a:t>
              </a:r>
              <a:endParaRPr 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853370" y="1800413"/>
              <a:ext cx="3261429" cy="1477328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1"/>
              <a:r>
                <a:rPr lang="zh-CN" altLang="en-US" smtClean="0"/>
                <a:t>住宅业务由</a:t>
              </a:r>
              <a:r>
                <a:rPr lang="zh-CN" altLang="en-US"/>
                <a:t>“快周转”</a:t>
              </a:r>
              <a:r>
                <a:rPr lang="zh-CN" altLang="pt-BR"/>
                <a:t>转</a:t>
              </a:r>
              <a:r>
                <a:rPr lang="zh-CN" altLang="en-US"/>
                <a:t>向“有质量的规模扩张</a:t>
              </a:r>
              <a:r>
                <a:rPr lang="zh-CN" altLang="en-US" smtClean="0"/>
                <a:t>”，意味着</a:t>
              </a:r>
              <a:endParaRPr lang="en-US" altLang="zh-CN" smtClean="0"/>
            </a:p>
            <a:p>
              <a:pPr lvl="2"/>
              <a:r>
                <a:rPr lang="zh-CN" altLang="en-US" smtClean="0"/>
                <a:t>土地</a:t>
              </a:r>
              <a:r>
                <a:rPr lang="zh-CN" altLang="en-US" b="1" smtClean="0">
                  <a:solidFill>
                    <a:schemeClr val="accent3"/>
                  </a:solidFill>
                </a:rPr>
                <a:t>扩张速度</a:t>
              </a:r>
              <a:r>
                <a:rPr lang="zh-CN" altLang="en-US" smtClean="0"/>
                <a:t>需要保证</a:t>
              </a:r>
              <a:endParaRPr lang="en-US" altLang="zh-CN" smtClean="0"/>
            </a:p>
            <a:p>
              <a:pPr lvl="2"/>
              <a:r>
                <a:rPr lang="zh-CN" altLang="en-US" smtClean="0"/>
                <a:t>土地</a:t>
              </a:r>
              <a:r>
                <a:rPr lang="zh-CN" altLang="en-US" b="1" smtClean="0">
                  <a:solidFill>
                    <a:schemeClr val="accent3"/>
                  </a:solidFill>
                </a:rPr>
                <a:t>获取方式</a:t>
              </a:r>
              <a:r>
                <a:rPr lang="zh-CN" altLang="en-US" smtClean="0"/>
                <a:t>多样化，采取</a:t>
              </a:r>
              <a:r>
                <a:rPr lang="zh-CN" altLang="en-US"/>
                <a:t>并购、联合等积极的战略联盟方式扩张和</a:t>
              </a:r>
              <a:r>
                <a:rPr lang="zh-CN" altLang="en-US" smtClean="0"/>
                <a:t>升级</a:t>
              </a:r>
              <a:endParaRPr lang="en-US"/>
            </a:p>
          </p:txBody>
        </p:sp>
        <p:sp>
          <p:nvSpPr>
            <p:cNvPr id="18" name="Marvin tracker circle"/>
            <p:cNvSpPr/>
            <p:nvPr/>
          </p:nvSpPr>
          <p:spPr>
            <a:xfrm>
              <a:off x="4487322" y="1804552"/>
              <a:ext cx="246888" cy="246888"/>
            </a:xfrm>
            <a:prstGeom prst="ellipse">
              <a:avLst/>
            </a:prstGeom>
            <a:solidFill>
              <a:schemeClr val="accent3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 smtClean="0">
                  <a:solidFill>
                    <a:srgbClr val="FFFFFF"/>
                  </a:solidFill>
                </a:rPr>
                <a:t>a</a:t>
              </a:r>
              <a:endParaRPr lang="en-US" b="1" smtClean="0">
                <a:solidFill>
                  <a:srgbClr val="FFFFFF"/>
                </a:solidFill>
              </a:endParaRPr>
            </a:p>
          </p:txBody>
        </p:sp>
        <p:sp>
          <p:nvSpPr>
            <p:cNvPr id="20" name="Marvin tracker circle"/>
            <p:cNvSpPr/>
            <p:nvPr/>
          </p:nvSpPr>
          <p:spPr>
            <a:xfrm>
              <a:off x="4487322" y="4087221"/>
              <a:ext cx="246888" cy="246888"/>
            </a:xfrm>
            <a:prstGeom prst="ellipse">
              <a:avLst/>
            </a:prstGeom>
            <a:solidFill>
              <a:schemeClr val="accent3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b="1" smtClean="0">
                  <a:solidFill>
                    <a:srgbClr val="FFFFFF"/>
                  </a:solidFill>
                </a:rPr>
                <a:t>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56915709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63" y="230188"/>
            <a:ext cx="8618537" cy="584775"/>
          </a:xfrm>
        </p:spPr>
        <p:txBody>
          <a:bodyPr/>
          <a:lstStyle/>
          <a:p>
            <a:pPr marL="353060"/>
            <a:r>
              <a:rPr lang="zh-CN" altLang="en-US"/>
              <a:t>住宅土拓明确权责下放，由城市公司总为第一责任人；其中招拍挂项目通过城市公司能力建设下放，收并购由总部通过“传帮带”帮助城市公司积累经验</a:t>
            </a:r>
            <a:endParaRPr lang="en-US"/>
          </a:p>
        </p:txBody>
      </p:sp>
      <p:sp>
        <p:nvSpPr>
          <p:cNvPr id="14" name="Right Arrow 13"/>
          <p:cNvSpPr/>
          <p:nvPr/>
        </p:nvSpPr>
        <p:spPr>
          <a:xfrm>
            <a:off x="4101735" y="1936682"/>
            <a:ext cx="457930" cy="668527"/>
          </a:xfrm>
          <a:prstGeom prst="rightArrow">
            <a:avLst>
              <a:gd name="adj1" fmla="val 70000"/>
              <a:gd name="adj2" fmla="val 58255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47800">
                <a:schemeClr val="accent3">
                  <a:lumMod val="60000"/>
                  <a:lumOff val="40000"/>
                </a:schemeClr>
              </a:gs>
              <a:gs pos="100000">
                <a:schemeClr val="accent3"/>
              </a:gs>
            </a:gsLst>
            <a:lin ang="0" scaled="1"/>
          </a:gradFill>
          <a:ln w="9525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15" name="Right Arrow 14"/>
          <p:cNvSpPr/>
          <p:nvPr/>
        </p:nvSpPr>
        <p:spPr>
          <a:xfrm>
            <a:off x="4101735" y="4518935"/>
            <a:ext cx="457930" cy="668527"/>
          </a:xfrm>
          <a:prstGeom prst="rightArrow">
            <a:avLst>
              <a:gd name="adj1" fmla="val 70000"/>
              <a:gd name="adj2" fmla="val 58255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47800">
                <a:schemeClr val="accent3">
                  <a:lumMod val="60000"/>
                  <a:lumOff val="40000"/>
                </a:schemeClr>
              </a:gs>
              <a:gs pos="100000">
                <a:schemeClr val="accent3"/>
              </a:gs>
            </a:gsLst>
            <a:lin ang="0" scaled="1"/>
          </a:gradFill>
          <a:ln w="9525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950976" y="1133329"/>
            <a:ext cx="3166383" cy="210856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950975" y="3330560"/>
            <a:ext cx="3166383" cy="284114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18" name="Round Same Side Corner Rectangle 17"/>
          <p:cNvSpPr/>
          <p:nvPr/>
        </p:nvSpPr>
        <p:spPr>
          <a:xfrm>
            <a:off x="950976" y="904378"/>
            <a:ext cx="3166383" cy="423787"/>
          </a:xfrm>
          <a:prstGeom prst="round2SameRect">
            <a:avLst/>
          </a:prstGeom>
          <a:solidFill>
            <a:schemeClr val="accent2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059010" y="1533988"/>
            <a:ext cx="2879089" cy="1508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400" b="1"/>
              <a:t>城市土拓赋能处在权责下</a:t>
            </a:r>
            <a:r>
              <a:rPr lang="zh-CN" altLang="en-US" sz="1400" b="1" smtClean="0"/>
              <a:t>放过渡期</a:t>
            </a:r>
            <a:endParaRPr lang="en-US" altLang="zh-CN" sz="1400" b="1"/>
          </a:p>
          <a:p>
            <a:pPr lvl="2"/>
            <a:r>
              <a:rPr lang="zh-CN" altLang="en-US" sz="1400"/>
              <a:t>总部管理层已将权责、</a:t>
            </a:r>
            <a:r>
              <a:rPr lang="en-US" altLang="zh-CN" sz="1400"/>
              <a:t>KPI</a:t>
            </a:r>
            <a:r>
              <a:rPr lang="zh-CN" altLang="en-US" sz="1400"/>
              <a:t>下放给城市公司总和土拓总</a:t>
            </a:r>
            <a:endParaRPr lang="en-US" altLang="zh-CN" sz="1400"/>
          </a:p>
          <a:p>
            <a:pPr lvl="2"/>
            <a:r>
              <a:rPr lang="zh-CN" altLang="en-US" sz="1400"/>
              <a:t>城市公司土拓能力不足，总部职能下放意识弱，总部投资职能目前仍深度参与土拓方案审核前的过程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64245" y="1010965"/>
            <a:ext cx="359073" cy="210612"/>
          </a:xfrm>
          <a:prstGeom prst="rect">
            <a:avLst/>
          </a:prstGeom>
          <a:noFill/>
          <a:ln>
            <a:noFill/>
          </a:ln>
        </p:spPr>
        <p:txBody>
          <a:bodyPr vert="horz" wrap="none" lIns="0" tIns="0" rIns="0" bIns="0" rtlCol="0" anchor="ctr" anchorCtr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400" b="1" smtClean="0">
                <a:solidFill>
                  <a:srgbClr val="000000"/>
                </a:solidFill>
              </a:rPr>
              <a:t>现状</a:t>
            </a:r>
            <a:endParaRPr lang="en-US" sz="1400" b="1">
              <a:solidFill>
                <a:srgbClr val="000000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059010" y="3471599"/>
            <a:ext cx="2879089" cy="129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400" b="1"/>
              <a:t>收并购业务处于发展起步期</a:t>
            </a:r>
            <a:r>
              <a:rPr lang="zh-CN" altLang="en-US" sz="1400"/>
              <a:t>，流程复杂度和专业性较高，城市公司总、土拓总普遍缺乏收并购经验</a:t>
            </a:r>
            <a:endParaRPr lang="en-US" altLang="zh-CN" sz="1400"/>
          </a:p>
          <a:p>
            <a:pPr lvl="1"/>
            <a:r>
              <a:rPr lang="zh-CN" altLang="en-US" sz="1400"/>
              <a:t>总部和城市公司共同进行土地收集，目前由总部主导项目投资，城市公司配合参与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109009" y="1328165"/>
            <a:ext cx="751606" cy="1913728"/>
          </a:xfrm>
          <a:prstGeom prst="roundRect">
            <a:avLst/>
          </a:prstGeom>
          <a:solidFill>
            <a:schemeClr val="accent2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srgbClr val="000000"/>
                </a:solidFill>
              </a:rPr>
              <a:t>招拍</a:t>
            </a:r>
            <a:r>
              <a:rPr lang="zh-CN" altLang="en-US" sz="1400" b="1" smtClean="0">
                <a:solidFill>
                  <a:srgbClr val="000000"/>
                </a:solidFill>
              </a:rPr>
              <a:t>挂</a:t>
            </a:r>
            <a:br>
              <a:rPr lang="en-US" altLang="zh-CN" sz="1400" b="1" smtClean="0">
                <a:solidFill>
                  <a:srgbClr val="000000"/>
                </a:solidFill>
              </a:rPr>
            </a:br>
            <a:r>
              <a:rPr lang="zh-CN" altLang="en-US" sz="1400" b="1">
                <a:solidFill>
                  <a:srgbClr val="000000"/>
                </a:solidFill>
              </a:rPr>
              <a:t>土拓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109009" y="3330560"/>
            <a:ext cx="751606" cy="2841149"/>
          </a:xfrm>
          <a:prstGeom prst="roundRect">
            <a:avLst/>
          </a:prstGeom>
          <a:solidFill>
            <a:schemeClr val="accent2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srgbClr val="000000"/>
                </a:solidFill>
              </a:rPr>
              <a:t>收</a:t>
            </a:r>
            <a:r>
              <a:rPr lang="zh-CN" altLang="en-US" sz="1400" b="1" smtClean="0">
                <a:solidFill>
                  <a:srgbClr val="000000"/>
                </a:solidFill>
              </a:rPr>
              <a:t>并购</a:t>
            </a:r>
            <a:br>
              <a:rPr lang="en-US" altLang="zh-CN" sz="1400" b="1" smtClean="0">
                <a:solidFill>
                  <a:srgbClr val="000000"/>
                </a:solidFill>
              </a:rPr>
            </a:br>
            <a:r>
              <a:rPr lang="zh-CN" altLang="en-US" sz="1400" b="1">
                <a:solidFill>
                  <a:srgbClr val="000000"/>
                </a:solidFill>
              </a:rPr>
              <a:t>土拓</a:t>
            </a:r>
          </a:p>
        </p:txBody>
      </p:sp>
      <p:sp>
        <p:nvSpPr>
          <p:cNvPr id="38" name="5. Source"/>
          <p:cNvSpPr>
            <a:spLocks noChangeArrowheads="1"/>
          </p:cNvSpPr>
          <p:nvPr/>
        </p:nvSpPr>
        <p:spPr bwMode="auto">
          <a:xfrm>
            <a:off x="119063" y="6437325"/>
            <a:ext cx="6862762" cy="153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33413" lvl="0" indent="-633413" defTabSz="895350">
              <a:tabLst>
                <a:tab pos="628650"/>
              </a:tabLst>
            </a:pPr>
            <a:r>
              <a:rPr lang="zh-CN" altLang="en-US" sz="1000" smtClean="0">
                <a:solidFill>
                  <a:srgbClr val="000000"/>
                </a:solidFill>
                <a:latin typeface="+mn-lt"/>
              </a:rPr>
              <a:t>资料来源：小组分析</a:t>
            </a:r>
            <a:endParaRPr lang="en-US" altLang="zh-CN" sz="1000" smtClean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3" name="Marvin Title Tracker Circle"/>
          <p:cNvSpPr/>
          <p:nvPr/>
        </p:nvSpPr>
        <p:spPr>
          <a:xfrm>
            <a:off x="106363" y="217488"/>
            <a:ext cx="314960" cy="31496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sz="1900" b="1" smtClean="0">
                <a:solidFill>
                  <a:schemeClr val="tx2"/>
                </a:solidFill>
                <a:latin typeface="Arial" pitchFamily="34" charset="0"/>
              </a:rPr>
              <a:t>a</a:t>
            </a:r>
          </a:p>
        </p:txBody>
      </p:sp>
      <p:sp>
        <p:nvSpPr>
          <p:cNvPr id="59" name="Rectangle 58"/>
          <p:cNvSpPr/>
          <p:nvPr/>
        </p:nvSpPr>
        <p:spPr>
          <a:xfrm>
            <a:off x="4578624" y="1133329"/>
            <a:ext cx="4184377" cy="210856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60" name="Rectangle 59"/>
          <p:cNvSpPr/>
          <p:nvPr/>
        </p:nvSpPr>
        <p:spPr>
          <a:xfrm>
            <a:off x="4578623" y="3330560"/>
            <a:ext cx="4184377" cy="284114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61" name="Round Same Side Corner Rectangle 60"/>
          <p:cNvSpPr/>
          <p:nvPr/>
        </p:nvSpPr>
        <p:spPr>
          <a:xfrm>
            <a:off x="4578624" y="904378"/>
            <a:ext cx="4184377" cy="423787"/>
          </a:xfrm>
          <a:prstGeom prst="round2SameRect">
            <a:avLst/>
          </a:prstGeom>
          <a:solidFill>
            <a:schemeClr val="accent3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4668985" y="1533988"/>
            <a:ext cx="3939117" cy="15081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400" b="1"/>
              <a:t>配备土拓人才能力及能级</a:t>
            </a:r>
            <a:r>
              <a:rPr lang="zh-CN" altLang="en-US" sz="1400"/>
              <a:t>：招聘</a:t>
            </a:r>
            <a:r>
              <a:rPr lang="en-US" altLang="zh-CN" sz="1400"/>
              <a:t>/</a:t>
            </a:r>
            <a:r>
              <a:rPr lang="zh-CN" altLang="en-US" sz="1400"/>
              <a:t>任命有能力的城市土拓总并给予高能级，有能力协调</a:t>
            </a:r>
            <a:r>
              <a:rPr lang="en-US" altLang="zh-CN" sz="1400"/>
              <a:t>/</a:t>
            </a:r>
            <a:r>
              <a:rPr lang="zh-CN" altLang="en-US" sz="1400"/>
              <a:t>统筹城市公司各条线职能，主导信息收集、可研分析，并向总部职能汇报</a:t>
            </a:r>
          </a:p>
          <a:p>
            <a:pPr lvl="1"/>
            <a:r>
              <a:rPr lang="zh-CN" altLang="en-US" sz="1400" b="1"/>
              <a:t>明确下放标准</a:t>
            </a:r>
            <a:r>
              <a:rPr lang="zh-CN" altLang="en-US" sz="1400"/>
              <a:t>：总部和城市公司土拓应建立双方达成一致的权利下放评价标准，如：可研方案连续一次性通过</a:t>
            </a:r>
            <a:r>
              <a:rPr lang="en-US" altLang="zh-CN" sz="1400"/>
              <a:t>2</a:t>
            </a:r>
            <a:r>
              <a:rPr lang="zh-CN" altLang="en-US" sz="1400"/>
              <a:t>次即可下放该城市公司过程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4674220" y="1008549"/>
            <a:ext cx="2545730" cy="21544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 anchorCtr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400" b="1">
                <a:solidFill>
                  <a:schemeClr val="bg1"/>
                </a:solidFill>
              </a:rPr>
              <a:t>下一步重点举措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4668985" y="3471599"/>
            <a:ext cx="3939117" cy="25853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400" b="1"/>
              <a:t>总部“传帮带”能力建设</a:t>
            </a:r>
            <a:r>
              <a:rPr lang="zh-CN" altLang="en-US" sz="1400"/>
              <a:t>：城市公司总、土拓总及其他支持职能通过总部“打带结合”锻炼能力，通过</a:t>
            </a:r>
            <a:r>
              <a:rPr lang="en-US" altLang="zh-CN" sz="1400"/>
              <a:t>1-2</a:t>
            </a:r>
            <a:r>
              <a:rPr lang="zh-CN" altLang="en-US" sz="1400"/>
              <a:t>年走通并购流程，积累经验</a:t>
            </a:r>
          </a:p>
          <a:p>
            <a:pPr lvl="1"/>
            <a:r>
              <a:rPr lang="zh-CN" altLang="en-US" sz="1400" b="1"/>
              <a:t>总部专业人才帮扶：</a:t>
            </a:r>
            <a:r>
              <a:rPr lang="zh-CN" altLang="en-US" sz="1400"/>
              <a:t>总部成立专门针对收并购项目的法务和财务的人才帮扶团队，在城市公司需求时提供专业支持，或加入虚拟小组开展工作</a:t>
            </a:r>
          </a:p>
          <a:p>
            <a:pPr lvl="1"/>
            <a:r>
              <a:rPr lang="en-US" altLang="zh-CN" sz="1400" b="1" err="1"/>
              <a:t>KPI</a:t>
            </a:r>
            <a:r>
              <a:rPr lang="zh-CN" altLang="en-US" sz="1400" b="1"/>
              <a:t>指标设立</a:t>
            </a:r>
            <a:r>
              <a:rPr lang="zh-CN" altLang="en-US" sz="1400" b="1" smtClean="0"/>
              <a:t>助成长</a:t>
            </a:r>
            <a:r>
              <a:rPr lang="zh-CN" altLang="en-US" sz="1400"/>
              <a:t>：对城市公司设定土拓收并购</a:t>
            </a:r>
            <a:r>
              <a:rPr lang="en-US" altLang="zh-CN" sz="1400" err="1"/>
              <a:t>KPI</a:t>
            </a:r>
            <a:r>
              <a:rPr lang="zh-CN" altLang="en-US" sz="1400"/>
              <a:t>项目个数指标，尽快走通流程</a:t>
            </a:r>
            <a:endParaRPr lang="en-US" altLang="zh-CN" sz="1400"/>
          </a:p>
          <a:p>
            <a:pPr lvl="1"/>
            <a:r>
              <a:rPr lang="zh-CN" altLang="en-US" sz="1400" b="1"/>
              <a:t>明确下放标准：</a:t>
            </a:r>
            <a:r>
              <a:rPr lang="zh-CN" altLang="en-US" sz="1400"/>
              <a:t>总部和城市公司土拓应建立双方达成一致的权利下放评价标准，如：尽调上报审批连续一次性通过</a:t>
            </a:r>
            <a:r>
              <a:rPr lang="en-US" altLang="zh-CN" sz="1400"/>
              <a:t>2</a:t>
            </a:r>
            <a:r>
              <a:rPr lang="zh-CN" altLang="en-US" sz="1400"/>
              <a:t>次即可下放该城市公司尽调职能</a:t>
            </a:r>
          </a:p>
        </p:txBody>
      </p:sp>
      <p:sp>
        <p:nvSpPr>
          <p:cNvPr id="22" name="1. On-page tracker"/>
          <p:cNvSpPr>
            <a:spLocks noChangeArrowheads="1"/>
          </p:cNvSpPr>
          <p:nvPr/>
        </p:nvSpPr>
        <p:spPr bwMode="auto">
          <a:xfrm>
            <a:off x="119063" y="26988"/>
            <a:ext cx="1795363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noProof="0" smtClean="0">
                <a:solidFill>
                  <a:srgbClr val="808080"/>
                </a:solidFill>
                <a:latin typeface="+mn-lt"/>
              </a:rPr>
              <a:t>住宅业务组织调整建议</a:t>
            </a:r>
            <a:endParaRPr lang="en-US" altLang="zh-CN" sz="1400" noProof="0">
              <a:solidFill>
                <a:srgbClr val="80808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62348392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4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think-cell Slide" r:id="rId3" imgW="524" imgH="526" progId="TCLayout.ActiveDocument.1">
                  <p:embed/>
                </p:oleObj>
              </mc:Choice>
              <mc:Fallback>
                <p:oleObj name="think-cell Slide" r:id="rId3" imgW="524" imgH="52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63" y="230188"/>
            <a:ext cx="8618537" cy="292388"/>
          </a:xfrm>
        </p:spPr>
        <p:txBody>
          <a:bodyPr/>
          <a:lstStyle/>
          <a:p>
            <a:pPr marL="353060"/>
            <a:r>
              <a:rPr lang="zh-CN" altLang="en-US"/>
              <a:t>产品技术和</a:t>
            </a:r>
            <a:r>
              <a:rPr lang="zh-CN" altLang="en-US" smtClean="0"/>
              <a:t>营销可通过</a:t>
            </a:r>
            <a:r>
              <a:rPr lang="en-US" altLang="zh-CN" smtClean="0"/>
              <a:t>DTV</a:t>
            </a:r>
            <a:r>
              <a:rPr lang="zh-CN" altLang="en-US" smtClean="0"/>
              <a:t>项目建立标准和能力，并对成熟公司放宽过程管控</a:t>
            </a:r>
            <a:endParaRPr lang="en-US"/>
          </a:p>
        </p:txBody>
      </p:sp>
      <p:sp>
        <p:nvSpPr>
          <p:cNvPr id="14" name="Right Arrow 13"/>
          <p:cNvSpPr/>
          <p:nvPr/>
        </p:nvSpPr>
        <p:spPr>
          <a:xfrm>
            <a:off x="4122414" y="1936682"/>
            <a:ext cx="442306" cy="668527"/>
          </a:xfrm>
          <a:prstGeom prst="rightArrow">
            <a:avLst>
              <a:gd name="adj1" fmla="val 70000"/>
              <a:gd name="adj2" fmla="val 58255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47800">
                <a:schemeClr val="accent3">
                  <a:lumMod val="60000"/>
                  <a:lumOff val="40000"/>
                </a:schemeClr>
              </a:gs>
              <a:gs pos="100000">
                <a:schemeClr val="accent3"/>
              </a:gs>
            </a:gsLst>
            <a:lin ang="0" scaled="1"/>
          </a:gradFill>
          <a:ln w="9525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15" name="Right Arrow 14"/>
          <p:cNvSpPr/>
          <p:nvPr/>
        </p:nvSpPr>
        <p:spPr>
          <a:xfrm>
            <a:off x="4122414" y="4518935"/>
            <a:ext cx="442306" cy="668527"/>
          </a:xfrm>
          <a:prstGeom prst="rightArrow">
            <a:avLst>
              <a:gd name="adj1" fmla="val 70000"/>
              <a:gd name="adj2" fmla="val 58255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47800">
                <a:schemeClr val="accent3">
                  <a:lumMod val="60000"/>
                  <a:lumOff val="40000"/>
                </a:schemeClr>
              </a:gs>
              <a:gs pos="100000">
                <a:schemeClr val="accent3"/>
              </a:gs>
            </a:gsLst>
            <a:lin ang="0" scaled="1"/>
          </a:gradFill>
          <a:ln w="9525"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968649" y="1133329"/>
            <a:ext cx="3142176" cy="210856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968648" y="3330560"/>
            <a:ext cx="3142176" cy="284114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18" name="Round Same Side Corner Rectangle 17"/>
          <p:cNvSpPr/>
          <p:nvPr/>
        </p:nvSpPr>
        <p:spPr>
          <a:xfrm>
            <a:off x="968649" y="904378"/>
            <a:ext cx="3142176" cy="423787"/>
          </a:xfrm>
          <a:prstGeom prst="round2SameRect">
            <a:avLst/>
          </a:prstGeom>
          <a:solidFill>
            <a:schemeClr val="accent2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059010" y="1562563"/>
            <a:ext cx="2741465" cy="8617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400" smtClean="0"/>
              <a:t>总部</a:t>
            </a:r>
            <a:r>
              <a:rPr lang="zh-CN" altLang="en-US" sz="1400"/>
              <a:t>主导产品设计定位方案，城市公司参与</a:t>
            </a:r>
            <a:r>
              <a:rPr lang="zh-CN" altLang="en-US" sz="1400" smtClean="0"/>
              <a:t>初稿</a:t>
            </a:r>
            <a:endParaRPr lang="en-US" altLang="zh-CN" sz="1400" smtClean="0"/>
          </a:p>
          <a:p>
            <a:pPr lvl="1"/>
            <a:r>
              <a:rPr lang="zh-CN" altLang="en-US" sz="1400" smtClean="0"/>
              <a:t>施工图设计</a:t>
            </a:r>
            <a:r>
              <a:rPr lang="zh-CN" altLang="en-US" sz="1400"/>
              <a:t>及审批已下放城市公司，但过程审批仍过于细节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64245" y="1010965"/>
            <a:ext cx="359073" cy="210612"/>
          </a:xfrm>
          <a:prstGeom prst="rect">
            <a:avLst/>
          </a:prstGeom>
          <a:noFill/>
          <a:ln>
            <a:noFill/>
          </a:ln>
        </p:spPr>
        <p:txBody>
          <a:bodyPr vert="horz" wrap="none" lIns="0" tIns="0" rIns="0" bIns="0" rtlCol="0" anchor="ctr" anchorCtr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400" b="1" smtClean="0">
                <a:solidFill>
                  <a:srgbClr val="000000"/>
                </a:solidFill>
              </a:rPr>
              <a:t>现状</a:t>
            </a:r>
            <a:endParaRPr lang="en-US" sz="1400" b="1">
              <a:solidFill>
                <a:srgbClr val="000000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059010" y="4119299"/>
            <a:ext cx="2741465" cy="129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Clr>
                <a:srgbClr val="002960"/>
              </a:buClr>
            </a:pPr>
            <a:r>
              <a:rPr lang="zh-CN" altLang="en-US" sz="1400" smtClean="0">
                <a:solidFill>
                  <a:srgbClr val="000000"/>
                </a:solidFill>
              </a:rPr>
              <a:t>营销</a:t>
            </a:r>
            <a:r>
              <a:rPr lang="zh-CN" altLang="en-US" sz="1400">
                <a:solidFill>
                  <a:srgbClr val="000000"/>
                </a:solidFill>
              </a:rPr>
              <a:t>前策、推广方案均由总部主导，城市公司</a:t>
            </a:r>
            <a:r>
              <a:rPr lang="zh-CN" altLang="en-US" sz="1400" smtClean="0">
                <a:solidFill>
                  <a:srgbClr val="000000"/>
                </a:solidFill>
              </a:rPr>
              <a:t>配合</a:t>
            </a:r>
            <a:endParaRPr lang="en-US" altLang="zh-CN" sz="1400" smtClean="0">
              <a:solidFill>
                <a:srgbClr val="000000"/>
              </a:solidFill>
            </a:endParaRPr>
          </a:p>
          <a:p>
            <a:pPr lvl="1">
              <a:buClr>
                <a:srgbClr val="002960"/>
              </a:buClr>
            </a:pPr>
            <a:r>
              <a:rPr lang="zh-CN" altLang="en-US" sz="1400" smtClean="0">
                <a:solidFill>
                  <a:srgbClr val="000000"/>
                </a:solidFill>
              </a:rPr>
              <a:t>开盘</a:t>
            </a:r>
            <a:r>
              <a:rPr lang="zh-CN" altLang="en-US" sz="1400">
                <a:solidFill>
                  <a:srgbClr val="000000"/>
                </a:solidFill>
              </a:rPr>
              <a:t>后总部通过月</a:t>
            </a:r>
            <a:r>
              <a:rPr lang="en-US" altLang="zh-CN" sz="1400">
                <a:solidFill>
                  <a:srgbClr val="000000"/>
                </a:solidFill>
              </a:rPr>
              <a:t>/</a:t>
            </a:r>
            <a:r>
              <a:rPr lang="zh-CN" altLang="en-US" sz="1400">
                <a:solidFill>
                  <a:srgbClr val="000000"/>
                </a:solidFill>
              </a:rPr>
              <a:t>周指标和联合检查管控城市公司 ，精细化管</a:t>
            </a:r>
            <a:r>
              <a:rPr lang="zh-CN" altLang="en-US" sz="1400" smtClean="0">
                <a:solidFill>
                  <a:srgbClr val="000000"/>
                </a:solidFill>
              </a:rPr>
              <a:t>控，如</a:t>
            </a:r>
            <a:r>
              <a:rPr lang="zh-CN" altLang="en-US" sz="1400">
                <a:solidFill>
                  <a:srgbClr val="000000"/>
                </a:solidFill>
              </a:rPr>
              <a:t>：对于营销指标考察到周，单周销售策略、推盘价格均把控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109009" y="1328165"/>
            <a:ext cx="751606" cy="1913727"/>
          </a:xfrm>
          <a:prstGeom prst="roundRect">
            <a:avLst/>
          </a:prstGeom>
          <a:solidFill>
            <a:schemeClr val="accent2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srgbClr val="000000"/>
                </a:solidFill>
              </a:rPr>
              <a:t>产品</a:t>
            </a:r>
            <a:endParaRPr lang="en-US" altLang="zh-CN" sz="1400" b="1" smtClean="0">
              <a:solidFill>
                <a:srgbClr val="000000"/>
              </a:solidFill>
            </a:endParaRPr>
          </a:p>
          <a:p>
            <a:r>
              <a:rPr lang="zh-CN" altLang="en-US" sz="1400" b="1">
                <a:solidFill>
                  <a:srgbClr val="000000"/>
                </a:solidFill>
              </a:rPr>
              <a:t>技术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109009" y="3330560"/>
            <a:ext cx="751606" cy="2841149"/>
          </a:xfrm>
          <a:prstGeom prst="roundRect">
            <a:avLst/>
          </a:prstGeom>
          <a:solidFill>
            <a:schemeClr val="accent2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srgbClr val="000000"/>
                </a:solidFill>
              </a:rPr>
              <a:t>营销</a:t>
            </a:r>
            <a:endParaRPr lang="zh-CN" altLang="en-US" sz="1400" b="1">
              <a:solidFill>
                <a:srgbClr val="000000"/>
              </a:solidFill>
            </a:endParaRPr>
          </a:p>
        </p:txBody>
      </p:sp>
      <p:sp>
        <p:nvSpPr>
          <p:cNvPr id="22" name="5. Source"/>
          <p:cNvSpPr>
            <a:spLocks noChangeArrowheads="1"/>
          </p:cNvSpPr>
          <p:nvPr/>
        </p:nvSpPr>
        <p:spPr bwMode="auto">
          <a:xfrm>
            <a:off x="119063" y="6437325"/>
            <a:ext cx="6862762" cy="153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33413" lvl="0" indent="-633413" defTabSz="895350">
              <a:tabLst>
                <a:tab pos="628650"/>
              </a:tabLst>
            </a:pPr>
            <a:r>
              <a:rPr lang="zh-CN" altLang="en-US" sz="1000" smtClean="0">
                <a:solidFill>
                  <a:srgbClr val="000000"/>
                </a:solidFill>
                <a:latin typeface="+mn-lt"/>
              </a:rPr>
              <a:t>资料来源：小组分析</a:t>
            </a:r>
            <a:endParaRPr lang="en-US" altLang="zh-CN" sz="1000" smtClean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3" name="Marvin Title Tracker Circle"/>
          <p:cNvSpPr/>
          <p:nvPr/>
        </p:nvSpPr>
        <p:spPr>
          <a:xfrm>
            <a:off x="106363" y="217488"/>
            <a:ext cx="314960" cy="31496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sz="1900" b="1" smtClean="0">
                <a:solidFill>
                  <a:schemeClr val="tx2"/>
                </a:solidFill>
                <a:latin typeface="Arial" pitchFamily="34" charset="0"/>
              </a:rPr>
              <a:t>b</a:t>
            </a:r>
          </a:p>
        </p:txBody>
      </p:sp>
      <p:sp>
        <p:nvSpPr>
          <p:cNvPr id="28" name="Rectangle 27"/>
          <p:cNvSpPr/>
          <p:nvPr/>
        </p:nvSpPr>
        <p:spPr>
          <a:xfrm>
            <a:off x="4578624" y="1133329"/>
            <a:ext cx="4184377" cy="50383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32" name="Round Same Side Corner Rectangle 31"/>
          <p:cNvSpPr/>
          <p:nvPr/>
        </p:nvSpPr>
        <p:spPr>
          <a:xfrm>
            <a:off x="4578624" y="904378"/>
            <a:ext cx="4184377" cy="423787"/>
          </a:xfrm>
          <a:prstGeom prst="round2SameRect">
            <a:avLst/>
          </a:prstGeom>
          <a:solidFill>
            <a:schemeClr val="accent3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smtClean="0">
              <a:solidFill>
                <a:srgbClr val="000000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4674220" y="1008549"/>
            <a:ext cx="2545730" cy="215444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rtlCol="0" anchor="ctr" anchorCtr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400" b="1">
                <a:solidFill>
                  <a:schemeClr val="bg1"/>
                </a:solidFill>
              </a:rPr>
              <a:t>下一步重点举措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695827" y="1557116"/>
            <a:ext cx="3987798" cy="21544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Clr>
                <a:schemeClr val="tx1"/>
              </a:buClr>
            </a:pPr>
            <a:r>
              <a:rPr lang="zh-CN" altLang="en-US" sz="1400" b="1"/>
              <a:t>产品</a:t>
            </a:r>
            <a:r>
              <a:rPr lang="zh-CN" altLang="en-US" sz="1400" b="1" smtClean="0"/>
              <a:t>力提升项目</a:t>
            </a:r>
            <a:r>
              <a:rPr lang="zh-CN" altLang="en-US" sz="1400" b="1"/>
              <a:t>先行：</a:t>
            </a:r>
            <a:r>
              <a:rPr lang="zh-CN" altLang="en-US" sz="1400" smtClean="0"/>
              <a:t>通过</a:t>
            </a:r>
            <a:r>
              <a:rPr lang="zh-CN" altLang="en-US" sz="1400"/>
              <a:t>标杆</a:t>
            </a:r>
            <a:r>
              <a:rPr lang="zh-CN" altLang="en-US" sz="1400" smtClean="0"/>
              <a:t>项目</a:t>
            </a:r>
            <a:r>
              <a:rPr lang="zh-CN" altLang="en-US" sz="1400"/>
              <a:t>打造产品竞争力，总部层面建立一套新的产品</a:t>
            </a:r>
            <a:r>
              <a:rPr lang="en-US" altLang="zh-CN" sz="1400"/>
              <a:t>/</a:t>
            </a:r>
            <a:r>
              <a:rPr lang="zh-CN" altLang="en-US" sz="1400"/>
              <a:t>营销标准，为将来全部下放打下基础</a:t>
            </a:r>
          </a:p>
          <a:p>
            <a:pPr lvl="1">
              <a:buClr>
                <a:schemeClr val="tx1"/>
              </a:buClr>
            </a:pPr>
            <a:r>
              <a:rPr lang="zh-CN" altLang="en-US" sz="1400" b="1"/>
              <a:t>成熟公司放宽过程管控：</a:t>
            </a:r>
            <a:r>
              <a:rPr lang="zh-CN" altLang="en-US" sz="1400"/>
              <a:t>在此期间，对成熟公司适当放宽产品</a:t>
            </a:r>
            <a:r>
              <a:rPr lang="en-US" altLang="zh-CN" sz="1400"/>
              <a:t>/</a:t>
            </a:r>
            <a:r>
              <a:rPr lang="zh-CN" altLang="en-US" sz="1400"/>
              <a:t>营销的过程性管控指标</a:t>
            </a:r>
            <a:r>
              <a:rPr lang="en-US" altLang="zh-CN" sz="1400"/>
              <a:t>/</a:t>
            </a:r>
            <a:r>
              <a:rPr lang="zh-CN" altLang="en-US" sz="1400"/>
              <a:t>频率，给予更大的产品</a:t>
            </a:r>
            <a:r>
              <a:rPr lang="en-US" altLang="zh-CN" sz="1400"/>
              <a:t>/</a:t>
            </a:r>
            <a:r>
              <a:rPr lang="zh-CN" altLang="en-US" sz="1400" smtClean="0"/>
              <a:t>营销过程灵活度，更多进行结果管控</a:t>
            </a:r>
            <a:endParaRPr lang="en-US" altLang="zh-CN" sz="1400"/>
          </a:p>
          <a:p>
            <a:pPr lvl="1">
              <a:buClr>
                <a:schemeClr val="tx1"/>
              </a:buClr>
            </a:pPr>
            <a:r>
              <a:rPr lang="zh-CN" altLang="en-US" sz="1400" b="1"/>
              <a:t>产品技术</a:t>
            </a:r>
            <a:r>
              <a:rPr lang="zh-CN" altLang="en-US" sz="1400" b="1" smtClean="0"/>
              <a:t>试点成熟城市</a:t>
            </a:r>
            <a:r>
              <a:rPr lang="zh-CN" altLang="en-US" sz="1400" b="1"/>
              <a:t>：</a:t>
            </a:r>
            <a:r>
              <a:rPr lang="zh-CN" altLang="en-US" sz="1400"/>
              <a:t>对上海城市公司进行产品技术方案下放试点，了解下放的关键评价标准，并</a:t>
            </a:r>
            <a:r>
              <a:rPr lang="zh-CN" altLang="en-US" sz="1400" smtClean="0"/>
              <a:t>推广</a:t>
            </a:r>
            <a:r>
              <a:rPr lang="zh-CN" altLang="en-US" sz="1400"/>
              <a:t>至</a:t>
            </a:r>
            <a:r>
              <a:rPr lang="zh-CN" altLang="en-US" sz="1400" smtClean="0"/>
              <a:t>其他</a:t>
            </a:r>
            <a:r>
              <a:rPr lang="zh-CN" altLang="en-US" sz="1400"/>
              <a:t>成熟城市</a:t>
            </a:r>
            <a:endParaRPr lang="zh-CN" altLang="en-US" sz="1400" b="1"/>
          </a:p>
        </p:txBody>
      </p:sp>
      <p:sp>
        <p:nvSpPr>
          <p:cNvPr id="23" name="1. On-page tracker"/>
          <p:cNvSpPr>
            <a:spLocks noChangeArrowheads="1"/>
          </p:cNvSpPr>
          <p:nvPr/>
        </p:nvSpPr>
        <p:spPr bwMode="auto">
          <a:xfrm>
            <a:off x="119063" y="26988"/>
            <a:ext cx="1795363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noProof="0" smtClean="0">
                <a:solidFill>
                  <a:srgbClr val="808080"/>
                </a:solidFill>
                <a:latin typeface="+mn-lt"/>
              </a:rPr>
              <a:t>住宅业务组织调整建议</a:t>
            </a:r>
            <a:endParaRPr lang="en-US" altLang="zh-CN" sz="1400" noProof="0">
              <a:solidFill>
                <a:srgbClr val="80808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55279644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3" name="Object 92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think-cell Slide" r:id="rId3" imgW="338" imgH="338" progId="TCLayout.ActiveDocument.1">
                  <p:embed/>
                </p:oleObj>
              </mc:Choice>
              <mc:Fallback>
                <p:oleObj name="think-cell Slide" r:id="rId3" imgW="338" imgH="338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63" y="230188"/>
            <a:ext cx="8618537" cy="584775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zh-CN" altLang="en-US" smtClean="0"/>
              <a:t>权责下放节奏：</a:t>
            </a:r>
            <a:r>
              <a:rPr lang="zh-CN" altLang="en-US"/>
              <a:t>对人员能力到位的成熟城市先下放招拍挂项目土拓权，收并购、产品和营销在总部集中建设；长期根据城市成熟度分职能逐一下放</a:t>
            </a:r>
            <a:endParaRPr lang="en-US"/>
          </a:p>
        </p:txBody>
      </p:sp>
      <p:sp>
        <p:nvSpPr>
          <p:cNvPr id="5" name="5. Source"/>
          <p:cNvSpPr>
            <a:spLocks noChangeArrowheads="1"/>
          </p:cNvSpPr>
          <p:nvPr/>
        </p:nvSpPr>
        <p:spPr bwMode="auto">
          <a:xfrm>
            <a:off x="119063" y="6437325"/>
            <a:ext cx="6862762" cy="153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33413" indent="-633413" defTabSz="895350">
              <a:tabLst>
                <a:tab pos="628650"/>
              </a:tabLst>
            </a:pPr>
            <a:r>
              <a:rPr lang="zh-CN" altLang="en-US" sz="1000" smtClean="0">
                <a:solidFill>
                  <a:srgbClr val="000000"/>
                </a:solidFill>
                <a:latin typeface="Arial"/>
              </a:rPr>
              <a:t>资料来源：小组分析</a:t>
            </a:r>
            <a:endParaRPr lang="en-US" altLang="zh-CN" sz="1000" smtClean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" name="Oval 39"/>
          <p:cNvSpPr/>
          <p:nvPr/>
        </p:nvSpPr>
        <p:spPr>
          <a:xfrm>
            <a:off x="196334" y="893044"/>
            <a:ext cx="257259" cy="257259"/>
          </a:xfrm>
          <a:prstGeom prst="ellipse">
            <a:avLst/>
          </a:prstGeom>
          <a:solidFill>
            <a:schemeClr val="bg1"/>
          </a:solidFill>
          <a:ln w="38100" cmpd="dbl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 smtClean="0">
              <a:solidFill>
                <a:srgbClr val="000000"/>
              </a:solidFill>
            </a:endParaRPr>
          </a:p>
        </p:txBody>
      </p:sp>
      <p:sp>
        <p:nvSpPr>
          <p:cNvPr id="87" name="Oval 86"/>
          <p:cNvSpPr/>
          <p:nvPr/>
        </p:nvSpPr>
        <p:spPr>
          <a:xfrm>
            <a:off x="4894731" y="893044"/>
            <a:ext cx="257259" cy="257259"/>
          </a:xfrm>
          <a:prstGeom prst="ellipse">
            <a:avLst/>
          </a:prstGeom>
          <a:solidFill>
            <a:schemeClr val="bg1"/>
          </a:solidFill>
          <a:ln w="38100" cmpd="dbl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 smtClean="0">
              <a:solidFill>
                <a:srgbClr val="000000"/>
              </a:solidFill>
            </a:endParaRPr>
          </a:p>
        </p:txBody>
      </p:sp>
      <p:cxnSp>
        <p:nvCxnSpPr>
          <p:cNvPr id="43" name="Straight Connector 42"/>
          <p:cNvCxnSpPr>
            <a:endCxn id="87" idx="2"/>
          </p:cNvCxnSpPr>
          <p:nvPr/>
        </p:nvCxnSpPr>
        <p:spPr>
          <a:xfrm>
            <a:off x="453999" y="1007761"/>
            <a:ext cx="4440732" cy="13913"/>
          </a:xfrm>
          <a:prstGeom prst="line">
            <a:avLst/>
          </a:prstGeom>
          <a:ln w="38100">
            <a:solidFill>
              <a:schemeClr val="accent3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/>
          <p:cNvCxnSpPr/>
          <p:nvPr/>
        </p:nvCxnSpPr>
        <p:spPr>
          <a:xfrm>
            <a:off x="5151990" y="1007761"/>
            <a:ext cx="3618709" cy="0"/>
          </a:xfrm>
          <a:prstGeom prst="line">
            <a:avLst/>
          </a:prstGeom>
          <a:ln w="38100">
            <a:solidFill>
              <a:schemeClr val="accent3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/>
          <p:cNvGrpSpPr/>
          <p:nvPr/>
        </p:nvGrpSpPr>
        <p:grpSpPr>
          <a:xfrm>
            <a:off x="403348" y="1051149"/>
            <a:ext cx="8267092" cy="4780166"/>
            <a:chOff x="403348" y="1051150"/>
            <a:chExt cx="8267092" cy="3062198"/>
          </a:xfrm>
        </p:grpSpPr>
        <p:sp>
          <p:nvSpPr>
            <p:cNvPr id="16" name="TextBox 15"/>
            <p:cNvSpPr txBox="1"/>
            <p:nvPr/>
          </p:nvSpPr>
          <p:spPr>
            <a:xfrm>
              <a:off x="1282787" y="1886618"/>
              <a:ext cx="1863282" cy="231291"/>
            </a:xfrm>
            <a:prstGeom prst="rect">
              <a:avLst/>
            </a:prstGeom>
            <a:solidFill>
              <a:schemeClr val="accent1"/>
            </a:solidFill>
            <a:ln w="19050">
              <a:solidFill>
                <a:schemeClr val="accent1"/>
              </a:solidFill>
            </a:ln>
          </p:spPr>
          <p:txBody>
            <a:bodyPr vert="horz" wrap="square" lIns="72009" tIns="72009" rIns="72009" bIns="72009" rtlCol="0" anchor="ctr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002960"/>
                </a:buClr>
              </a:pPr>
              <a:r>
                <a:rPr lang="zh-CN" altLang="en-US" sz="1200" b="1">
                  <a:solidFill>
                    <a:srgbClr val="000000"/>
                  </a:solidFill>
                </a:rPr>
                <a:t>住宅</a:t>
              </a:r>
              <a:r>
                <a:rPr lang="zh-CN" altLang="en-US" sz="1200" b="1" smtClean="0">
                  <a:solidFill>
                    <a:srgbClr val="000000"/>
                  </a:solidFill>
                </a:rPr>
                <a:t>开发事业部</a:t>
              </a:r>
              <a:endParaRPr lang="en-US" sz="1200" b="1">
                <a:solidFill>
                  <a:srgbClr val="000000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1282787" y="1581523"/>
              <a:ext cx="1863282" cy="231291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txBody>
            <a:bodyPr vert="horz" wrap="square" lIns="72009" tIns="72009" rIns="72009" bIns="72009" rtlCol="0" anchor="ctr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002960"/>
                </a:buClr>
              </a:pPr>
              <a:r>
                <a:rPr lang="zh-CN" altLang="en-US" sz="1200" b="1">
                  <a:solidFill>
                    <a:srgbClr val="000000"/>
                  </a:solidFill>
                </a:rPr>
                <a:t>集团</a:t>
              </a:r>
            </a:p>
          </p:txBody>
        </p:sp>
        <p:cxnSp>
          <p:nvCxnSpPr>
            <p:cNvPr id="18" name="Elbow Connector 27"/>
            <p:cNvCxnSpPr>
              <a:stCxn id="16" idx="0"/>
              <a:endCxn id="17" idx="2"/>
            </p:cNvCxnSpPr>
            <p:nvPr/>
          </p:nvCxnSpPr>
          <p:spPr>
            <a:xfrm flipH="1" flipV="1">
              <a:off x="2214428" y="1812814"/>
              <a:ext cx="0" cy="73804"/>
            </a:xfrm>
            <a:prstGeom prst="straightConnector1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Elbow Connector 18"/>
            <p:cNvCxnSpPr>
              <a:stCxn id="28" idx="0"/>
              <a:endCxn id="16" idx="2"/>
            </p:cNvCxnSpPr>
            <p:nvPr/>
          </p:nvCxnSpPr>
          <p:spPr>
            <a:xfrm rot="5400000" flipH="1" flipV="1">
              <a:off x="1632779" y="1659778"/>
              <a:ext cx="123516" cy="1039781"/>
            </a:xfrm>
            <a:prstGeom prst="bentConnector3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Elbow Connector 19"/>
            <p:cNvCxnSpPr>
              <a:stCxn id="29" idx="0"/>
              <a:endCxn id="16" idx="2"/>
            </p:cNvCxnSpPr>
            <p:nvPr/>
          </p:nvCxnSpPr>
          <p:spPr>
            <a:xfrm rot="5400000" flipH="1" flipV="1">
              <a:off x="1899460" y="1926458"/>
              <a:ext cx="123516" cy="506420"/>
            </a:xfrm>
            <a:prstGeom prst="bentConnector3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Elbow Connector 20"/>
            <p:cNvCxnSpPr>
              <a:stCxn id="30" idx="0"/>
              <a:endCxn id="16" idx="2"/>
            </p:cNvCxnSpPr>
            <p:nvPr/>
          </p:nvCxnSpPr>
          <p:spPr>
            <a:xfrm rot="16200000" flipV="1">
              <a:off x="2884802" y="1447536"/>
              <a:ext cx="123516" cy="1464264"/>
            </a:xfrm>
            <a:prstGeom prst="bentConnector3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Elbow Connector 25"/>
            <p:cNvCxnSpPr>
              <a:stCxn id="35" idx="0"/>
              <a:endCxn id="16" idx="2"/>
            </p:cNvCxnSpPr>
            <p:nvPr/>
          </p:nvCxnSpPr>
          <p:spPr>
            <a:xfrm rot="5400000" flipH="1" flipV="1">
              <a:off x="1366099" y="1393097"/>
              <a:ext cx="123516" cy="1573142"/>
            </a:xfrm>
            <a:prstGeom prst="bentConnector3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Box 27"/>
            <p:cNvSpPr txBox="1"/>
            <p:nvPr/>
          </p:nvSpPr>
          <p:spPr>
            <a:xfrm>
              <a:off x="946047" y="2241425"/>
              <a:ext cx="457200" cy="586497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txBody>
            <a:bodyPr vert="horz" wrap="square" lIns="72009" tIns="72009" rIns="72009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000000"/>
                  </a:solidFill>
                </a:rPr>
                <a:t>市场营销中心</a:t>
              </a:r>
              <a:endParaRPr lang="en-US" sz="1200">
                <a:solidFill>
                  <a:srgbClr val="000000"/>
                </a:solidFill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1479408" y="2241425"/>
              <a:ext cx="457200" cy="586497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txBody>
            <a:bodyPr vert="horz" wrap="square" lIns="72009" tIns="72009" rIns="72009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000000"/>
                  </a:solidFill>
                </a:rPr>
                <a:t>设计研发中心</a:t>
              </a:r>
              <a:endParaRPr lang="en-US" sz="1200">
                <a:solidFill>
                  <a:srgbClr val="000000"/>
                </a:solidFill>
              </a:endParaRP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3450092" y="2241425"/>
              <a:ext cx="457200" cy="586497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txBody>
            <a:bodyPr vert="horz" wrap="square" lIns="72009" tIns="72009" rIns="72009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000000"/>
                  </a:solidFill>
                </a:rPr>
                <a:t>其他职能中心</a:t>
              </a:r>
              <a:endParaRPr lang="en-US" sz="1200">
                <a:solidFill>
                  <a:srgbClr val="000000"/>
                </a:solidFill>
              </a:endParaRP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412686" y="2241425"/>
              <a:ext cx="457200" cy="586497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txBody>
            <a:bodyPr vert="horz" wrap="square" lIns="72009" tIns="72009" rIns="72009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000000"/>
                  </a:solidFill>
                </a:rPr>
                <a:t>投资拓展中心</a:t>
              </a:r>
              <a:endParaRPr lang="en-US" sz="1200">
                <a:solidFill>
                  <a:srgbClr val="000000"/>
                </a:solidFill>
              </a:endParaRP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1719146" y="2889283"/>
              <a:ext cx="1863282" cy="231291"/>
            </a:xfrm>
            <a:prstGeom prst="rect">
              <a:avLst/>
            </a:prstGeom>
            <a:solidFill>
              <a:schemeClr val="accent1"/>
            </a:solidFill>
            <a:ln w="19050">
              <a:noFill/>
              <a:prstDash val="dash"/>
            </a:ln>
          </p:spPr>
          <p:txBody>
            <a:bodyPr vert="horz" wrap="square" lIns="72009" tIns="72009" rIns="72009" bIns="72009" rtlCol="0" anchor="ctr" anchorCtr="0">
              <a:noAutofit/>
            </a:bodyPr>
            <a:lstStyle>
              <a:defPPr>
                <a:defRPr lang="en-US"/>
              </a:defPPr>
              <a:lvl1pPr marL="0" lvl="0" indent="0" algn="ctr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2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002960"/>
                </a:buClr>
              </a:pPr>
              <a:r>
                <a:rPr lang="zh-CN" altLang="en-US">
                  <a:solidFill>
                    <a:srgbClr val="000000"/>
                  </a:solidFill>
                </a:rPr>
                <a:t>城市公司</a:t>
              </a:r>
              <a:endParaRPr lang="en-US">
                <a:solidFill>
                  <a:srgbClr val="000000"/>
                </a:solidFill>
              </a:endParaRP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946047" y="3350503"/>
              <a:ext cx="457200" cy="586497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vert="horz" wrap="square" lIns="36576" tIns="72009" rIns="36576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000000"/>
                  </a:solidFill>
                </a:rPr>
                <a:t>营</a:t>
              </a:r>
              <a:br>
                <a:rPr lang="en-US" altLang="zh-CN" sz="1200" smtClean="0">
                  <a:solidFill>
                    <a:srgbClr val="000000"/>
                  </a:solidFill>
                </a:rPr>
              </a:br>
              <a:r>
                <a:rPr lang="zh-CN" altLang="en-US" sz="1200" smtClean="0">
                  <a:solidFill>
                    <a:srgbClr val="000000"/>
                  </a:solidFill>
                </a:rPr>
                <a:t>销</a:t>
              </a:r>
              <a:br>
                <a:rPr lang="en-US" altLang="zh-CN" sz="1200" smtClean="0">
                  <a:solidFill>
                    <a:srgbClr val="000000"/>
                  </a:solidFill>
                </a:rPr>
              </a:br>
              <a:r>
                <a:rPr lang="zh-CN" altLang="en-US" sz="1200" smtClean="0">
                  <a:solidFill>
                    <a:srgbClr val="000000"/>
                  </a:solidFill>
                </a:rPr>
                <a:t>部</a:t>
              </a:r>
              <a:endParaRPr lang="en-US" sz="1200">
                <a:solidFill>
                  <a:srgbClr val="000000"/>
                </a:solidFill>
              </a:endParaRP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1479408" y="3350503"/>
              <a:ext cx="457200" cy="586497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1"/>
              </a:solidFill>
            </a:ln>
          </p:spPr>
          <p:txBody>
            <a:bodyPr vert="horz" wrap="square" lIns="36576" tIns="72009" rIns="36576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000000"/>
                  </a:solidFill>
                </a:rPr>
                <a:t>技</a:t>
              </a:r>
              <a:br>
                <a:rPr lang="en-US" altLang="zh-CN" sz="1200" smtClean="0">
                  <a:solidFill>
                    <a:srgbClr val="000000"/>
                  </a:solidFill>
                </a:rPr>
              </a:br>
              <a:r>
                <a:rPr lang="zh-CN" altLang="en-US" sz="1200" smtClean="0">
                  <a:solidFill>
                    <a:srgbClr val="000000"/>
                  </a:solidFill>
                </a:rPr>
                <a:t>术</a:t>
              </a:r>
              <a:br>
                <a:rPr lang="en-US" altLang="zh-CN" sz="1200" smtClean="0">
                  <a:solidFill>
                    <a:srgbClr val="000000"/>
                  </a:solidFill>
                </a:rPr>
              </a:br>
              <a:r>
                <a:rPr lang="zh-CN" altLang="en-US" sz="1200" smtClean="0">
                  <a:solidFill>
                    <a:srgbClr val="000000"/>
                  </a:solidFill>
                </a:rPr>
                <a:t>部</a:t>
              </a:r>
              <a:endParaRPr lang="en-US" sz="1200">
                <a:solidFill>
                  <a:srgbClr val="000000"/>
                </a:solidFill>
              </a:endParaRPr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403348" y="3350503"/>
              <a:ext cx="457200" cy="586497"/>
            </a:xfrm>
            <a:prstGeom prst="rect">
              <a:avLst/>
            </a:prstGeom>
            <a:solidFill>
              <a:schemeClr val="accent4"/>
            </a:solidFill>
            <a:ln>
              <a:solidFill>
                <a:schemeClr val="accent1"/>
              </a:solidFill>
            </a:ln>
          </p:spPr>
          <p:txBody>
            <a:bodyPr vert="horz" wrap="square" lIns="36576" tIns="72009" rIns="36576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FFFFFF"/>
                  </a:solidFill>
                </a:rPr>
                <a:t>投</a:t>
              </a:r>
              <a:br>
                <a:rPr lang="en-US" altLang="zh-CN" sz="1200" smtClean="0">
                  <a:solidFill>
                    <a:srgbClr val="FFFFFF"/>
                  </a:solidFill>
                </a:rPr>
              </a:br>
              <a:r>
                <a:rPr lang="zh-CN" altLang="en-US" sz="1200" smtClean="0">
                  <a:solidFill>
                    <a:srgbClr val="FFFFFF"/>
                  </a:solidFill>
                </a:rPr>
                <a:t>资</a:t>
              </a:r>
              <a:br>
                <a:rPr lang="en-US" altLang="zh-CN" sz="1200" smtClean="0">
                  <a:solidFill>
                    <a:srgbClr val="FFFFFF"/>
                  </a:solidFill>
                </a:rPr>
              </a:br>
              <a:r>
                <a:rPr lang="zh-CN" altLang="en-US" sz="1200" smtClean="0">
                  <a:solidFill>
                    <a:srgbClr val="FFFFFF"/>
                  </a:solidFill>
                </a:rPr>
                <a:t>部</a:t>
              </a:r>
              <a:endParaRPr lang="en-US" sz="1200">
                <a:solidFill>
                  <a:srgbClr val="FFFFFF"/>
                </a:solidFill>
              </a:endParaRP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3400867" y="3349413"/>
              <a:ext cx="499807" cy="586497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txBody>
            <a:bodyPr vert="horz" wrap="square" lIns="36576" tIns="72009" rIns="36576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000000"/>
                  </a:solidFill>
                </a:rPr>
                <a:t>其他部门</a:t>
              </a:r>
              <a:endParaRPr lang="en-US" sz="1200">
                <a:solidFill>
                  <a:srgbClr val="000000"/>
                </a:solidFill>
              </a:endParaRPr>
            </a:p>
          </p:txBody>
        </p:sp>
        <p:cxnSp>
          <p:nvCxnSpPr>
            <p:cNvPr id="101" name="Elbow Connector 78"/>
            <p:cNvCxnSpPr/>
            <p:nvPr/>
          </p:nvCxnSpPr>
          <p:spPr>
            <a:xfrm flipH="1" flipV="1">
              <a:off x="1120145" y="2827922"/>
              <a:ext cx="0" cy="522581"/>
            </a:xfrm>
            <a:prstGeom prst="straightConnector1">
              <a:avLst/>
            </a:prstGeom>
            <a:ln w="19050">
              <a:solidFill>
                <a:schemeClr val="accent3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Elbow Connector 131"/>
            <p:cNvCxnSpPr>
              <a:stCxn id="45" idx="0"/>
              <a:endCxn id="32" idx="1"/>
            </p:cNvCxnSpPr>
            <p:nvPr/>
          </p:nvCxnSpPr>
          <p:spPr>
            <a:xfrm rot="16200000" flipV="1">
              <a:off x="3040932" y="2739574"/>
              <a:ext cx="130297" cy="1089382"/>
            </a:xfrm>
            <a:prstGeom prst="bentConnector2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4" name="TextBox 153"/>
            <p:cNvSpPr txBox="1"/>
            <p:nvPr/>
          </p:nvSpPr>
          <p:spPr>
            <a:xfrm>
              <a:off x="6361761" y="1886618"/>
              <a:ext cx="1863282" cy="231291"/>
            </a:xfrm>
            <a:prstGeom prst="rect">
              <a:avLst/>
            </a:prstGeom>
            <a:solidFill>
              <a:schemeClr val="accent1"/>
            </a:solidFill>
            <a:ln w="19050">
              <a:solidFill>
                <a:schemeClr val="accent1"/>
              </a:solidFill>
            </a:ln>
          </p:spPr>
          <p:txBody>
            <a:bodyPr vert="horz" wrap="square" lIns="72009" tIns="72009" rIns="72009" bIns="72009" rtlCol="0" anchor="ctr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002960"/>
                </a:buClr>
              </a:pPr>
              <a:r>
                <a:rPr lang="zh-CN" altLang="en-US" sz="1200" b="1">
                  <a:solidFill>
                    <a:srgbClr val="000000"/>
                  </a:solidFill>
                </a:rPr>
                <a:t>住宅</a:t>
              </a:r>
              <a:r>
                <a:rPr lang="zh-CN" altLang="en-US" sz="1200" b="1" smtClean="0">
                  <a:solidFill>
                    <a:srgbClr val="000000"/>
                  </a:solidFill>
                </a:rPr>
                <a:t>开发事业部</a:t>
              </a:r>
              <a:endParaRPr lang="en-US" sz="1200" b="1">
                <a:solidFill>
                  <a:srgbClr val="000000"/>
                </a:solidFill>
              </a:endParaRPr>
            </a:p>
          </p:txBody>
        </p:sp>
        <p:sp>
          <p:nvSpPr>
            <p:cNvPr id="155" name="TextBox 154"/>
            <p:cNvSpPr txBox="1"/>
            <p:nvPr/>
          </p:nvSpPr>
          <p:spPr>
            <a:xfrm>
              <a:off x="6361761" y="1581523"/>
              <a:ext cx="1863282" cy="231291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txBody>
            <a:bodyPr vert="horz" wrap="square" lIns="72009" tIns="72009" rIns="72009" bIns="72009" rtlCol="0" anchor="ctr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002960"/>
                </a:buClr>
              </a:pPr>
              <a:r>
                <a:rPr lang="zh-CN" altLang="en-US" sz="1200" b="1">
                  <a:solidFill>
                    <a:srgbClr val="000000"/>
                  </a:solidFill>
                </a:rPr>
                <a:t>集团</a:t>
              </a:r>
            </a:p>
          </p:txBody>
        </p:sp>
        <p:cxnSp>
          <p:nvCxnSpPr>
            <p:cNvPr id="156" name="Elbow Connector 27"/>
            <p:cNvCxnSpPr>
              <a:stCxn id="154" idx="0"/>
              <a:endCxn id="155" idx="2"/>
            </p:cNvCxnSpPr>
            <p:nvPr/>
          </p:nvCxnSpPr>
          <p:spPr>
            <a:xfrm flipH="1" flipV="1">
              <a:off x="7293402" y="1812814"/>
              <a:ext cx="0" cy="73804"/>
            </a:xfrm>
            <a:prstGeom prst="straightConnector1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Elbow Connector 156"/>
            <p:cNvCxnSpPr>
              <a:stCxn id="165" idx="0"/>
              <a:endCxn id="154" idx="2"/>
            </p:cNvCxnSpPr>
            <p:nvPr/>
          </p:nvCxnSpPr>
          <p:spPr>
            <a:xfrm rot="5400000" flipH="1" flipV="1">
              <a:off x="6569461" y="1517484"/>
              <a:ext cx="123516" cy="1324366"/>
            </a:xfrm>
            <a:prstGeom prst="bentConnector3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Elbow Connector 157"/>
            <p:cNvCxnSpPr>
              <a:stCxn id="166" idx="0"/>
              <a:endCxn id="154" idx="2"/>
            </p:cNvCxnSpPr>
            <p:nvPr/>
          </p:nvCxnSpPr>
          <p:spPr>
            <a:xfrm rot="5400000" flipH="1" flipV="1">
              <a:off x="6836141" y="1784165"/>
              <a:ext cx="123516" cy="791005"/>
            </a:xfrm>
            <a:prstGeom prst="bentConnector3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Elbow Connector 158"/>
            <p:cNvCxnSpPr>
              <a:stCxn id="167" idx="0"/>
              <a:endCxn id="154" idx="2"/>
            </p:cNvCxnSpPr>
            <p:nvPr/>
          </p:nvCxnSpPr>
          <p:spPr>
            <a:xfrm rot="16200000" flipV="1">
              <a:off x="7719151" y="1692160"/>
              <a:ext cx="123516" cy="975014"/>
            </a:xfrm>
            <a:prstGeom prst="bentConnector3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Elbow Connector 163"/>
            <p:cNvCxnSpPr>
              <a:stCxn id="172" idx="0"/>
              <a:endCxn id="154" idx="2"/>
            </p:cNvCxnSpPr>
            <p:nvPr/>
          </p:nvCxnSpPr>
          <p:spPr>
            <a:xfrm rot="5400000" flipH="1" flipV="1">
              <a:off x="6302780" y="1250804"/>
              <a:ext cx="123516" cy="1857727"/>
            </a:xfrm>
            <a:prstGeom prst="bentConnector3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5" name="TextBox 164"/>
            <p:cNvSpPr txBox="1"/>
            <p:nvPr/>
          </p:nvSpPr>
          <p:spPr>
            <a:xfrm>
              <a:off x="5740436" y="2241425"/>
              <a:ext cx="457200" cy="586497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txBody>
            <a:bodyPr vert="horz" wrap="square" lIns="72009" tIns="72009" rIns="72009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000000"/>
                  </a:solidFill>
                </a:rPr>
                <a:t>市场营销中心</a:t>
              </a:r>
              <a:endParaRPr lang="en-US" sz="1200">
                <a:solidFill>
                  <a:srgbClr val="000000"/>
                </a:solidFill>
              </a:endParaRPr>
            </a:p>
          </p:txBody>
        </p:sp>
        <p:sp>
          <p:nvSpPr>
            <p:cNvPr id="166" name="TextBox 165"/>
            <p:cNvSpPr txBox="1"/>
            <p:nvPr/>
          </p:nvSpPr>
          <p:spPr>
            <a:xfrm>
              <a:off x="6273797" y="2241425"/>
              <a:ext cx="457200" cy="586497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txBody>
            <a:bodyPr vert="horz" wrap="square" lIns="72009" tIns="72009" rIns="72009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000000"/>
                  </a:solidFill>
                </a:rPr>
                <a:t>设计研发中心</a:t>
              </a:r>
              <a:endParaRPr lang="en-US" sz="1200">
                <a:solidFill>
                  <a:srgbClr val="000000"/>
                </a:solidFill>
              </a:endParaRPr>
            </a:p>
          </p:txBody>
        </p:sp>
        <p:sp>
          <p:nvSpPr>
            <p:cNvPr id="167" name="TextBox 166"/>
            <p:cNvSpPr txBox="1"/>
            <p:nvPr/>
          </p:nvSpPr>
          <p:spPr>
            <a:xfrm>
              <a:off x="8039816" y="2241425"/>
              <a:ext cx="457200" cy="586497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txBody>
            <a:bodyPr vert="horz" wrap="square" lIns="72009" tIns="72009" rIns="72009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buClr>
                  <a:srgbClr val="002960"/>
                </a:buClr>
              </a:pPr>
              <a:r>
                <a:rPr lang="zh-CN" altLang="en-US" sz="1200">
                  <a:solidFill>
                    <a:srgbClr val="000000"/>
                  </a:solidFill>
                </a:rPr>
                <a:t>其他职能中心</a:t>
              </a:r>
              <a:endParaRPr lang="en-US" sz="1200">
                <a:solidFill>
                  <a:srgbClr val="000000"/>
                </a:solidFill>
              </a:endParaRPr>
            </a:p>
          </p:txBody>
        </p:sp>
        <p:sp>
          <p:nvSpPr>
            <p:cNvPr id="172" name="TextBox 171"/>
            <p:cNvSpPr txBox="1"/>
            <p:nvPr/>
          </p:nvSpPr>
          <p:spPr>
            <a:xfrm>
              <a:off x="5207075" y="2241425"/>
              <a:ext cx="457200" cy="586497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txBody>
            <a:bodyPr vert="horz" wrap="square" lIns="72009" tIns="72009" rIns="72009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000000"/>
                  </a:solidFill>
                </a:rPr>
                <a:t>投资拓展中心</a:t>
              </a:r>
              <a:endParaRPr lang="en-US" sz="1200">
                <a:solidFill>
                  <a:srgbClr val="000000"/>
                </a:solidFill>
              </a:endParaRPr>
            </a:p>
          </p:txBody>
        </p:sp>
        <p:sp>
          <p:nvSpPr>
            <p:cNvPr id="173" name="TextBox 172"/>
            <p:cNvSpPr txBox="1"/>
            <p:nvPr/>
          </p:nvSpPr>
          <p:spPr>
            <a:xfrm>
              <a:off x="6807158" y="2889283"/>
              <a:ext cx="1863282" cy="231291"/>
            </a:xfrm>
            <a:prstGeom prst="rect">
              <a:avLst/>
            </a:prstGeom>
            <a:solidFill>
              <a:schemeClr val="accent1"/>
            </a:solidFill>
            <a:ln w="19050">
              <a:noFill/>
              <a:prstDash val="dash"/>
            </a:ln>
          </p:spPr>
          <p:txBody>
            <a:bodyPr vert="horz" wrap="square" lIns="72009" tIns="72009" rIns="72009" bIns="72009" rtlCol="0" anchor="ctr" anchorCtr="0">
              <a:noAutofit/>
            </a:bodyPr>
            <a:lstStyle>
              <a:defPPr>
                <a:defRPr lang="en-US"/>
              </a:defPPr>
              <a:lvl1pPr marL="0" lvl="0" indent="0" algn="ctr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2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002960"/>
                </a:buClr>
              </a:pPr>
              <a:r>
                <a:rPr lang="zh-CN" altLang="en-US">
                  <a:solidFill>
                    <a:srgbClr val="000000"/>
                  </a:solidFill>
                </a:rPr>
                <a:t>城市公司</a:t>
              </a:r>
              <a:endParaRPr lang="en-US">
                <a:solidFill>
                  <a:srgbClr val="000000"/>
                </a:solidFill>
              </a:endParaRPr>
            </a:p>
          </p:txBody>
        </p:sp>
        <p:sp>
          <p:nvSpPr>
            <p:cNvPr id="174" name="TextBox 173"/>
            <p:cNvSpPr txBox="1"/>
            <p:nvPr/>
          </p:nvSpPr>
          <p:spPr>
            <a:xfrm>
              <a:off x="5740436" y="3350503"/>
              <a:ext cx="457200" cy="586497"/>
            </a:xfrm>
            <a:prstGeom prst="rect">
              <a:avLst/>
            </a:prstGeom>
            <a:solidFill>
              <a:schemeClr val="accent4"/>
            </a:solidFill>
            <a:ln>
              <a:solidFill>
                <a:schemeClr val="accent1"/>
              </a:solidFill>
            </a:ln>
          </p:spPr>
          <p:txBody>
            <a:bodyPr vert="horz" wrap="square" lIns="36576" tIns="72009" rIns="36576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FFFFFF"/>
                  </a:solidFill>
                </a:rPr>
                <a:t>营</a:t>
              </a:r>
              <a:br>
                <a:rPr lang="en-US" altLang="zh-CN" sz="1200" smtClean="0">
                  <a:solidFill>
                    <a:srgbClr val="FFFFFF"/>
                  </a:solidFill>
                </a:rPr>
              </a:br>
              <a:r>
                <a:rPr lang="zh-CN" altLang="en-US" sz="1200" smtClean="0">
                  <a:solidFill>
                    <a:srgbClr val="FFFFFF"/>
                  </a:solidFill>
                </a:rPr>
                <a:t>销</a:t>
              </a:r>
              <a:br>
                <a:rPr lang="en-US" altLang="zh-CN" sz="1200" smtClean="0">
                  <a:solidFill>
                    <a:srgbClr val="FFFFFF"/>
                  </a:solidFill>
                </a:rPr>
              </a:br>
              <a:r>
                <a:rPr lang="zh-CN" altLang="en-US" sz="1200" smtClean="0">
                  <a:solidFill>
                    <a:srgbClr val="FFFFFF"/>
                  </a:solidFill>
                </a:rPr>
                <a:t>部</a:t>
              </a:r>
              <a:endParaRPr lang="en-US" sz="1200">
                <a:solidFill>
                  <a:srgbClr val="FFFFFF"/>
                </a:solidFill>
              </a:endParaRPr>
            </a:p>
          </p:txBody>
        </p:sp>
        <p:sp>
          <p:nvSpPr>
            <p:cNvPr id="175" name="TextBox 174"/>
            <p:cNvSpPr txBox="1"/>
            <p:nvPr/>
          </p:nvSpPr>
          <p:spPr>
            <a:xfrm>
              <a:off x="6273797" y="3350503"/>
              <a:ext cx="457200" cy="586497"/>
            </a:xfrm>
            <a:prstGeom prst="rect">
              <a:avLst/>
            </a:prstGeom>
            <a:solidFill>
              <a:schemeClr val="accent4"/>
            </a:solidFill>
            <a:ln>
              <a:solidFill>
                <a:schemeClr val="accent1"/>
              </a:solidFill>
            </a:ln>
          </p:spPr>
          <p:txBody>
            <a:bodyPr vert="horz" wrap="square" lIns="36576" tIns="72009" rIns="36576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FFFFFF"/>
                  </a:solidFill>
                </a:rPr>
                <a:t>技</a:t>
              </a:r>
              <a:br>
                <a:rPr lang="en-US" altLang="zh-CN" sz="1200" smtClean="0">
                  <a:solidFill>
                    <a:srgbClr val="FFFFFF"/>
                  </a:solidFill>
                </a:rPr>
              </a:br>
              <a:r>
                <a:rPr lang="zh-CN" altLang="en-US" sz="1200" smtClean="0">
                  <a:solidFill>
                    <a:srgbClr val="FFFFFF"/>
                  </a:solidFill>
                </a:rPr>
                <a:t>术</a:t>
              </a:r>
              <a:br>
                <a:rPr lang="en-US" altLang="zh-CN" sz="1200" smtClean="0">
                  <a:solidFill>
                    <a:srgbClr val="FFFFFF"/>
                  </a:solidFill>
                </a:rPr>
              </a:br>
              <a:r>
                <a:rPr lang="zh-CN" altLang="en-US" sz="1200" smtClean="0">
                  <a:solidFill>
                    <a:srgbClr val="FFFFFF"/>
                  </a:solidFill>
                </a:rPr>
                <a:t>部</a:t>
              </a:r>
              <a:endParaRPr lang="en-US" sz="1200">
                <a:solidFill>
                  <a:srgbClr val="FFFFFF"/>
                </a:solidFill>
              </a:endParaRPr>
            </a:p>
          </p:txBody>
        </p:sp>
        <p:sp>
          <p:nvSpPr>
            <p:cNvPr id="178" name="TextBox 177"/>
            <p:cNvSpPr txBox="1"/>
            <p:nvPr/>
          </p:nvSpPr>
          <p:spPr>
            <a:xfrm>
              <a:off x="5207075" y="3350503"/>
              <a:ext cx="457200" cy="586497"/>
            </a:xfrm>
            <a:prstGeom prst="rect">
              <a:avLst/>
            </a:prstGeom>
            <a:solidFill>
              <a:schemeClr val="accent4"/>
            </a:solidFill>
            <a:ln>
              <a:solidFill>
                <a:schemeClr val="accent1"/>
              </a:solidFill>
            </a:ln>
          </p:spPr>
          <p:txBody>
            <a:bodyPr vert="horz" wrap="square" lIns="36576" tIns="72009" rIns="36576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FFFFFF"/>
                  </a:solidFill>
                </a:rPr>
                <a:t>投</a:t>
              </a:r>
              <a:br>
                <a:rPr lang="en-US" altLang="zh-CN" sz="1200" smtClean="0">
                  <a:solidFill>
                    <a:srgbClr val="FFFFFF"/>
                  </a:solidFill>
                </a:rPr>
              </a:br>
              <a:r>
                <a:rPr lang="zh-CN" altLang="en-US" sz="1200" smtClean="0">
                  <a:solidFill>
                    <a:srgbClr val="FFFFFF"/>
                  </a:solidFill>
                </a:rPr>
                <a:t>资</a:t>
              </a:r>
              <a:br>
                <a:rPr lang="en-US" altLang="zh-CN" sz="1200" smtClean="0">
                  <a:solidFill>
                    <a:srgbClr val="FFFFFF"/>
                  </a:solidFill>
                </a:rPr>
              </a:br>
              <a:r>
                <a:rPr lang="zh-CN" altLang="en-US" sz="1200" smtClean="0">
                  <a:solidFill>
                    <a:srgbClr val="FFFFFF"/>
                  </a:solidFill>
                </a:rPr>
                <a:t>部</a:t>
              </a:r>
              <a:endParaRPr lang="en-US" sz="1200">
                <a:solidFill>
                  <a:srgbClr val="FFFFFF"/>
                </a:solidFill>
              </a:endParaRPr>
            </a:p>
          </p:txBody>
        </p:sp>
        <p:sp>
          <p:nvSpPr>
            <p:cNvPr id="182" name="TextBox 181"/>
            <p:cNvSpPr txBox="1"/>
            <p:nvPr/>
          </p:nvSpPr>
          <p:spPr>
            <a:xfrm>
              <a:off x="8112968" y="3350503"/>
              <a:ext cx="384048" cy="586497"/>
            </a:xfrm>
            <a:prstGeom prst="rect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txBody>
            <a:bodyPr vert="horz" wrap="square" lIns="36576" tIns="72009" rIns="36576" bIns="72009" rtlCol="0" anchor="t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>
                  <a:srgbClr val="002960"/>
                </a:buClr>
              </a:pPr>
              <a:r>
                <a:rPr lang="zh-CN" altLang="en-US" sz="1200">
                  <a:solidFill>
                    <a:srgbClr val="000000"/>
                  </a:solidFill>
                </a:rPr>
                <a:t>其他部门</a:t>
              </a:r>
              <a:endParaRPr lang="en-US" sz="1200">
                <a:solidFill>
                  <a:srgbClr val="000000"/>
                </a:solidFill>
              </a:endParaRPr>
            </a:p>
          </p:txBody>
        </p:sp>
        <p:cxnSp>
          <p:nvCxnSpPr>
            <p:cNvPr id="184" name="Elbow Connector 78"/>
            <p:cNvCxnSpPr>
              <a:stCxn id="178" idx="0"/>
              <a:endCxn id="172" idx="2"/>
            </p:cNvCxnSpPr>
            <p:nvPr/>
          </p:nvCxnSpPr>
          <p:spPr>
            <a:xfrm flipH="1" flipV="1">
              <a:off x="5435675" y="2827922"/>
              <a:ext cx="0" cy="522581"/>
            </a:xfrm>
            <a:prstGeom prst="straightConnector1">
              <a:avLst/>
            </a:prstGeom>
            <a:ln w="19050">
              <a:solidFill>
                <a:schemeClr val="accent3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Elbow Connector 188"/>
            <p:cNvCxnSpPr>
              <a:stCxn id="182" idx="0"/>
              <a:endCxn id="25" idx="1"/>
            </p:cNvCxnSpPr>
            <p:nvPr/>
          </p:nvCxnSpPr>
          <p:spPr>
            <a:xfrm rot="16200000" flipV="1">
              <a:off x="7923540" y="2969051"/>
              <a:ext cx="115345" cy="647560"/>
            </a:xfrm>
            <a:prstGeom prst="bentConnector2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Elbow Connector 78"/>
            <p:cNvCxnSpPr/>
            <p:nvPr/>
          </p:nvCxnSpPr>
          <p:spPr>
            <a:xfrm flipH="1" flipV="1">
              <a:off x="1665616" y="2827922"/>
              <a:ext cx="0" cy="522581"/>
            </a:xfrm>
            <a:prstGeom prst="straightConnector1">
              <a:avLst/>
            </a:prstGeom>
            <a:ln w="19050">
              <a:solidFill>
                <a:schemeClr val="accent3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Elbow Connector 78"/>
            <p:cNvCxnSpPr>
              <a:stCxn id="41" idx="0"/>
              <a:endCxn id="35" idx="2"/>
            </p:cNvCxnSpPr>
            <p:nvPr/>
          </p:nvCxnSpPr>
          <p:spPr>
            <a:xfrm flipV="1">
              <a:off x="631948" y="2827922"/>
              <a:ext cx="9338" cy="522581"/>
            </a:xfrm>
            <a:prstGeom prst="straightConnector1">
              <a:avLst/>
            </a:prstGeom>
            <a:ln w="19050">
              <a:solidFill>
                <a:schemeClr val="accent3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Elbow Connector 78"/>
            <p:cNvCxnSpPr>
              <a:stCxn id="174" idx="0"/>
              <a:endCxn id="165" idx="2"/>
            </p:cNvCxnSpPr>
            <p:nvPr/>
          </p:nvCxnSpPr>
          <p:spPr>
            <a:xfrm flipH="1" flipV="1">
              <a:off x="5969036" y="2827922"/>
              <a:ext cx="0" cy="522581"/>
            </a:xfrm>
            <a:prstGeom prst="straightConnector1">
              <a:avLst/>
            </a:prstGeom>
            <a:ln w="19050">
              <a:solidFill>
                <a:schemeClr val="accent3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Elbow Connector 78"/>
            <p:cNvCxnSpPr>
              <a:stCxn id="175" idx="0"/>
              <a:endCxn id="166" idx="2"/>
            </p:cNvCxnSpPr>
            <p:nvPr/>
          </p:nvCxnSpPr>
          <p:spPr>
            <a:xfrm flipH="1" flipV="1">
              <a:off x="6502397" y="2827922"/>
              <a:ext cx="0" cy="522581"/>
            </a:xfrm>
            <a:prstGeom prst="straightConnector1">
              <a:avLst/>
            </a:prstGeom>
            <a:ln w="19050">
              <a:solidFill>
                <a:schemeClr val="accent3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Freeform 24"/>
            <p:cNvSpPr/>
            <p:nvPr/>
          </p:nvSpPr>
          <p:spPr>
            <a:xfrm>
              <a:off x="5304589" y="3122863"/>
              <a:ext cx="2352843" cy="235284"/>
            </a:xfrm>
            <a:custGeom>
              <a:gdLst>
                <a:gd name="connsiteX0" fmla="*/ 2352843 w 2352843"/>
                <a:gd name="connsiteY0" fmla="*/ 0 h 235284"/>
                <a:gd name="connsiteX1" fmla="*/ 2352843 w 2352843"/>
                <a:gd name="connsiteY1" fmla="*/ 112295 h 235284"/>
                <a:gd name="connsiteX2" fmla="*/ 0 w 2352843"/>
                <a:gd name="connsiteY2" fmla="*/ 112295 h 235284"/>
                <a:gd name="connsiteX3" fmla="*/ 0 w 2352843"/>
                <a:gd name="connsiteY3" fmla="*/ 235284 h 2352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52843" h="235282">
                  <a:moveTo>
                    <a:pt x="2352843" y="0"/>
                  </a:moveTo>
                  <a:lnTo>
                    <a:pt x="2352843" y="112295"/>
                  </a:lnTo>
                  <a:lnTo>
                    <a:pt x="0" y="112295"/>
                  </a:lnTo>
                  <a:lnTo>
                    <a:pt x="0" y="235284"/>
                  </a:lnTo>
                </a:path>
              </a:pathLst>
            </a:cu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rgbClr val="000000"/>
                </a:solidFill>
              </a:endParaRPr>
            </a:p>
          </p:txBody>
        </p:sp>
        <p:cxnSp>
          <p:nvCxnSpPr>
            <p:cNvPr id="31" name="Straight Connector 30"/>
            <p:cNvCxnSpPr/>
            <p:nvPr/>
          </p:nvCxnSpPr>
          <p:spPr>
            <a:xfrm flipH="1">
              <a:off x="5850021" y="3234993"/>
              <a:ext cx="0" cy="114420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flipH="1">
              <a:off x="6376146" y="3234993"/>
              <a:ext cx="0" cy="114420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Freeform 31"/>
            <p:cNvSpPr/>
            <p:nvPr/>
          </p:nvSpPr>
          <p:spPr>
            <a:xfrm>
              <a:off x="540084" y="3122863"/>
              <a:ext cx="2021305" cy="240632"/>
            </a:xfrm>
            <a:custGeom>
              <a:gdLst>
                <a:gd name="connsiteX0" fmla="*/ 2021305 w 2021305"/>
                <a:gd name="connsiteY0" fmla="*/ 0 h 240632"/>
                <a:gd name="connsiteX1" fmla="*/ 2021305 w 2021305"/>
                <a:gd name="connsiteY1" fmla="*/ 96253 h 240632"/>
                <a:gd name="connsiteX2" fmla="*/ 0 w 2021305"/>
                <a:gd name="connsiteY2" fmla="*/ 96253 h 240632"/>
                <a:gd name="connsiteX3" fmla="*/ 0 w 2021305"/>
                <a:gd name="connsiteY3" fmla="*/ 240632 h 2406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1305" h="240630">
                  <a:moveTo>
                    <a:pt x="2021305" y="0"/>
                  </a:moveTo>
                  <a:lnTo>
                    <a:pt x="2021305" y="96253"/>
                  </a:lnTo>
                  <a:lnTo>
                    <a:pt x="0" y="96253"/>
                  </a:lnTo>
                  <a:lnTo>
                    <a:pt x="0" y="240632"/>
                  </a:lnTo>
                </a:path>
              </a:pathLst>
            </a:cu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rgbClr val="000000"/>
                </a:solidFill>
              </a:endParaRPr>
            </a:p>
          </p:txBody>
        </p:sp>
        <p:cxnSp>
          <p:nvCxnSpPr>
            <p:cNvPr id="80" name="Straight Connector 79"/>
            <p:cNvCxnSpPr/>
            <p:nvPr/>
          </p:nvCxnSpPr>
          <p:spPr>
            <a:xfrm flipH="1">
              <a:off x="1568316" y="3234993"/>
              <a:ext cx="0" cy="114420"/>
            </a:xfrm>
            <a:prstGeom prst="line">
              <a:avLst/>
            </a:prstGeom>
            <a:ln w="19050">
              <a:solidFill>
                <a:schemeClr val="accent2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flipH="1">
              <a:off x="1038927" y="3234993"/>
              <a:ext cx="0" cy="114420"/>
            </a:xfrm>
            <a:prstGeom prst="line">
              <a:avLst/>
            </a:prstGeom>
            <a:ln w="19050">
              <a:solidFill>
                <a:schemeClr val="accent2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flipH="1">
              <a:off x="2214428" y="2179668"/>
              <a:ext cx="0" cy="709613"/>
            </a:xfrm>
            <a:prstGeom prst="line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flipH="1">
              <a:off x="7302440" y="2179668"/>
              <a:ext cx="0" cy="709613"/>
            </a:xfrm>
            <a:prstGeom prst="line">
              <a:avLst/>
            </a:prstGeom>
            <a:ln w="190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/>
            <p:cNvSpPr txBox="1"/>
            <p:nvPr/>
          </p:nvSpPr>
          <p:spPr>
            <a:xfrm>
              <a:off x="514866" y="1051150"/>
              <a:ext cx="3972074" cy="36933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002960"/>
                </a:buClr>
              </a:pPr>
              <a:r>
                <a:rPr lang="zh-CN" altLang="en-US" sz="1200" b="1" smtClean="0">
                  <a:solidFill>
                    <a:srgbClr val="000000"/>
                  </a:solidFill>
                </a:rPr>
                <a:t>短期内将</a:t>
              </a:r>
              <a:r>
                <a:rPr lang="zh-CN" altLang="en-US" sz="1200" b="1" smtClean="0">
                  <a:solidFill>
                    <a:srgbClr val="0070C0"/>
                  </a:solidFill>
                </a:rPr>
                <a:t>成熟城市</a:t>
              </a:r>
              <a:r>
                <a:rPr lang="zh-CN" altLang="en-US" sz="1200" b="1" smtClean="0">
                  <a:solidFill>
                    <a:srgbClr val="000000"/>
                  </a:solidFill>
                </a:rPr>
                <a:t>中</a:t>
              </a:r>
              <a:r>
                <a:rPr lang="zh-CN" altLang="en-US" sz="1200" b="1" smtClean="0">
                  <a:solidFill>
                    <a:srgbClr val="0066CC"/>
                  </a:solidFill>
                </a:rPr>
                <a:t>招拍挂</a:t>
              </a:r>
              <a:r>
                <a:rPr lang="zh-CN" altLang="en-US" sz="1200" b="1" smtClean="0">
                  <a:solidFill>
                    <a:srgbClr val="0070C0"/>
                  </a:solidFill>
                </a:rPr>
                <a:t>土拓</a:t>
              </a:r>
              <a:r>
                <a:rPr lang="zh-CN" altLang="en-US" sz="1200" b="1">
                  <a:solidFill>
                    <a:srgbClr val="000000"/>
                  </a:solidFill>
                </a:rPr>
                <a:t>权责</a:t>
              </a:r>
              <a:r>
                <a:rPr lang="zh-CN" altLang="en-US" sz="1200" b="1" smtClean="0">
                  <a:solidFill>
                    <a:srgbClr val="000000"/>
                  </a:solidFill>
                </a:rPr>
                <a:t>下放，收并购、产品和营销能力在总部集中建设</a:t>
              </a:r>
              <a:endParaRPr lang="en-US" sz="1200" b="1">
                <a:solidFill>
                  <a:srgbClr val="000000"/>
                </a:solidFill>
              </a:endParaRPr>
            </a:p>
          </p:txBody>
        </p:sp>
        <p:sp>
          <p:nvSpPr>
            <p:cNvPr id="88" name="TextBox 87"/>
            <p:cNvSpPr txBox="1"/>
            <p:nvPr/>
          </p:nvSpPr>
          <p:spPr>
            <a:xfrm>
              <a:off x="5207075" y="1051150"/>
              <a:ext cx="3399124" cy="369332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002960"/>
                </a:buClr>
              </a:pPr>
              <a:r>
                <a:rPr lang="zh-CN" altLang="en-US" sz="1200" b="1" smtClean="0">
                  <a:solidFill>
                    <a:srgbClr val="000000"/>
                  </a:solidFill>
                </a:rPr>
                <a:t>长期，待</a:t>
              </a:r>
              <a:r>
                <a:rPr lang="en-US" altLang="zh-CN" sz="1200" b="1" smtClean="0">
                  <a:solidFill>
                    <a:srgbClr val="000000"/>
                  </a:solidFill>
                </a:rPr>
                <a:t>DTV</a:t>
              </a:r>
              <a:r>
                <a:rPr lang="zh-CN" altLang="en-US" sz="1200" b="1" smtClean="0">
                  <a:solidFill>
                    <a:srgbClr val="000000"/>
                  </a:solidFill>
                </a:rPr>
                <a:t>项目</a:t>
              </a:r>
              <a:r>
                <a:rPr lang="zh-CN" altLang="en-US" sz="1200" b="1">
                  <a:solidFill>
                    <a:srgbClr val="000000"/>
                  </a:solidFill>
                </a:rPr>
                <a:t>成果</a:t>
              </a:r>
              <a:r>
                <a:rPr lang="zh-CN" altLang="en-US" sz="1200" b="1" smtClean="0">
                  <a:solidFill>
                    <a:srgbClr val="000000"/>
                  </a:solidFill>
                </a:rPr>
                <a:t>固化后，对于</a:t>
              </a:r>
              <a:r>
                <a:rPr lang="zh-CN" altLang="en-US" sz="1200" b="1">
                  <a:solidFill>
                    <a:srgbClr val="000000"/>
                  </a:solidFill>
                </a:rPr>
                <a:t>产品和营销</a:t>
              </a:r>
              <a:r>
                <a:rPr lang="zh-CN" altLang="en-US" sz="1200" b="1" smtClean="0">
                  <a:solidFill>
                    <a:srgbClr val="000000"/>
                  </a:solidFill>
                </a:rPr>
                <a:t>能力到位的</a:t>
              </a:r>
              <a:r>
                <a:rPr lang="zh-CN" altLang="en-US" sz="1200" b="1">
                  <a:solidFill>
                    <a:srgbClr val="000000"/>
                  </a:solidFill>
                </a:rPr>
                <a:t>城市，可逐一进行下放</a:t>
              </a:r>
              <a:endParaRPr lang="en-US" sz="1200" b="1">
                <a:solidFill>
                  <a:srgbClr val="000000"/>
                </a:solidFill>
              </a:endParaRPr>
            </a:p>
          </p:txBody>
        </p:sp>
        <p:sp>
          <p:nvSpPr>
            <p:cNvPr id="86" name="Right Arrow 85"/>
            <p:cNvSpPr/>
            <p:nvPr/>
          </p:nvSpPr>
          <p:spPr>
            <a:xfrm>
              <a:off x="3983452" y="1198493"/>
              <a:ext cx="1168537" cy="2803881"/>
            </a:xfrm>
            <a:prstGeom prst="rightArrow">
              <a:avLst>
                <a:gd name="adj1" fmla="val 86688"/>
                <a:gd name="adj2" fmla="val 52921"/>
              </a:avLst>
            </a:prstGeom>
            <a:gradFill>
              <a:gsLst>
                <a:gs pos="100000">
                  <a:schemeClr val="bg1"/>
                </a:gs>
                <a:gs pos="67000">
                  <a:schemeClr val="accent2">
                    <a:lumMod val="20000"/>
                    <a:lumOff val="80000"/>
                  </a:schemeClr>
                </a:gs>
              </a:gsLst>
              <a:lin ang="10800000" scaled="1"/>
            </a:gra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err="1">
                <a:solidFill>
                  <a:srgbClr val="000000"/>
                </a:solidFill>
              </a:endParaRPr>
            </a:p>
          </p:txBody>
        </p:sp>
        <p:sp>
          <p:nvSpPr>
            <p:cNvPr id="89" name="TextBox 88"/>
            <p:cNvSpPr txBox="1"/>
            <p:nvPr/>
          </p:nvSpPr>
          <p:spPr>
            <a:xfrm>
              <a:off x="4114824" y="1712691"/>
              <a:ext cx="935344" cy="2400657"/>
            </a:xfrm>
            <a:prstGeom prst="rect">
              <a:avLst/>
            </a:prstGeom>
          </p:spPr>
          <p:txBody>
            <a:bodyPr vert="horz" wrap="square" lIns="0" tIns="0" rIns="0" bIns="0" rtlCol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002960"/>
                </a:buClr>
              </a:pPr>
              <a:r>
                <a:rPr lang="zh-CN" altLang="en-US" sz="1200" b="1" smtClean="0">
                  <a:solidFill>
                    <a:srgbClr val="000000"/>
                  </a:solidFill>
                </a:rPr>
                <a:t>产品</a:t>
              </a:r>
              <a:r>
                <a:rPr lang="en-US" altLang="zh-CN" sz="1200" b="1" smtClean="0">
                  <a:solidFill>
                    <a:srgbClr val="000000"/>
                  </a:solidFill>
                </a:rPr>
                <a:t>/</a:t>
              </a:r>
              <a:r>
                <a:rPr lang="zh-CN" altLang="en-US" sz="1200" b="1" smtClean="0">
                  <a:solidFill>
                    <a:srgbClr val="000000"/>
                  </a:solidFill>
                </a:rPr>
                <a:t>营销下放的前提条件</a:t>
              </a:r>
              <a:endParaRPr lang="en-US" altLang="zh-CN" sz="1200" b="1" smtClean="0">
                <a:solidFill>
                  <a:srgbClr val="000000"/>
                </a:solidFill>
              </a:endParaRPr>
            </a:p>
            <a:p>
              <a:pPr lvl="1">
                <a:buClr>
                  <a:srgbClr val="002960"/>
                </a:buClr>
              </a:pPr>
              <a:r>
                <a:rPr lang="en-US" altLang="zh-CN" sz="1200" smtClean="0">
                  <a:solidFill>
                    <a:srgbClr val="000000"/>
                  </a:solidFill>
                </a:rPr>
                <a:t>DTV</a:t>
              </a:r>
              <a:r>
                <a:rPr lang="zh-CN" altLang="en-US" sz="1200" smtClean="0">
                  <a:solidFill>
                    <a:srgbClr val="000000"/>
                  </a:solidFill>
                </a:rPr>
                <a:t>项目后产品</a:t>
              </a:r>
              <a:r>
                <a:rPr lang="en-US" altLang="zh-CN" sz="1200" smtClean="0">
                  <a:solidFill>
                    <a:srgbClr val="000000"/>
                  </a:solidFill>
                </a:rPr>
                <a:t>/</a:t>
              </a:r>
              <a:r>
                <a:rPr lang="zh-CN" altLang="en-US" sz="1200" smtClean="0">
                  <a:solidFill>
                    <a:srgbClr val="000000"/>
                  </a:solidFill>
                </a:rPr>
                <a:t>营销建设明确未来升级思路并形成标准</a:t>
              </a:r>
              <a:endParaRPr lang="en-US" altLang="zh-CN" sz="1200" smtClean="0">
                <a:solidFill>
                  <a:srgbClr val="000000"/>
                </a:solidFill>
              </a:endParaRPr>
            </a:p>
            <a:p>
              <a:pPr lvl="1">
                <a:buClr>
                  <a:srgbClr val="002960"/>
                </a:buClr>
              </a:pPr>
              <a:r>
                <a:rPr lang="zh-CN" altLang="en-US" sz="1200" smtClean="0">
                  <a:solidFill>
                    <a:srgbClr val="000000"/>
                  </a:solidFill>
                </a:rPr>
                <a:t>通过</a:t>
              </a:r>
              <a:r>
                <a:rPr lang="zh-CN" altLang="en-US" sz="1200">
                  <a:solidFill>
                    <a:srgbClr val="0070C0"/>
                  </a:solidFill>
                </a:rPr>
                <a:t>总部人才下沉或</a:t>
              </a:r>
              <a:r>
                <a:rPr lang="zh-CN" altLang="en-US" sz="1200" smtClean="0">
                  <a:solidFill>
                    <a:srgbClr val="0070C0"/>
                  </a:solidFill>
                </a:rPr>
                <a:t>外招</a:t>
              </a:r>
              <a:r>
                <a:rPr lang="zh-CN" altLang="en-US" sz="1200" smtClean="0">
                  <a:solidFill>
                    <a:srgbClr val="000000"/>
                  </a:solidFill>
                </a:rPr>
                <a:t>，城市公司能力完善</a:t>
              </a:r>
              <a:endParaRPr lang="en-US" sz="1100">
                <a:solidFill>
                  <a:srgbClr val="000000"/>
                </a:solidFill>
              </a:endParaRPr>
            </a:p>
          </p:txBody>
        </p:sp>
      </p:grpSp>
      <p:sp>
        <p:nvSpPr>
          <p:cNvPr id="63" name="1. On-page tracker"/>
          <p:cNvSpPr>
            <a:spLocks noChangeArrowheads="1"/>
          </p:cNvSpPr>
          <p:nvPr/>
        </p:nvSpPr>
        <p:spPr bwMode="auto">
          <a:xfrm>
            <a:off x="119063" y="26988"/>
            <a:ext cx="1795363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noProof="0" smtClean="0">
                <a:solidFill>
                  <a:srgbClr val="808080"/>
                </a:solidFill>
                <a:latin typeface="+mn-lt"/>
              </a:rPr>
              <a:t>住宅业务组织调整建议</a:t>
            </a:r>
            <a:endParaRPr lang="en-US" altLang="zh-CN" sz="1400" noProof="0">
              <a:solidFill>
                <a:srgbClr val="80808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66980118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8" name="Object 37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think-cell Slide" r:id="rId3" imgW="353" imgH="353" progId="TCLayout.ActiveDocument.1">
                  <p:embed/>
                </p:oleObj>
              </mc:Choice>
              <mc:Fallback>
                <p:oleObj name="think-cell Slide" r:id="rId3" imgW="353" imgH="353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" name="Rectangle 45"/>
          <p:cNvSpPr/>
          <p:nvPr/>
        </p:nvSpPr>
        <p:spPr>
          <a:xfrm>
            <a:off x="5575581" y="1243570"/>
            <a:ext cx="2592115" cy="3997395"/>
          </a:xfrm>
          <a:prstGeom prst="rect">
            <a:avLst/>
          </a:prstGeom>
          <a:noFill/>
          <a:ln w="127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 smtClean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63" y="230188"/>
            <a:ext cx="8618537" cy="292388"/>
          </a:xfrm>
        </p:spPr>
        <p:txBody>
          <a:bodyPr/>
          <a:lstStyle/>
          <a:p>
            <a:r>
              <a:rPr lang="zh-CN" altLang="en-US" smtClean="0"/>
              <a:t>在未来土地投资决策流程中，成熟的城市公司总将承担审核把关的第一关键角色</a:t>
            </a:r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49566" y="668715"/>
            <a:ext cx="8100610" cy="460755"/>
            <a:chOff x="749566" y="547508"/>
            <a:chExt cx="8100610" cy="314702"/>
          </a:xfrm>
        </p:grpSpPr>
        <p:sp>
          <p:nvSpPr>
            <p:cNvPr id="6" name="TextBox 5"/>
            <p:cNvSpPr txBox="1"/>
            <p:nvPr/>
          </p:nvSpPr>
          <p:spPr>
            <a:xfrm>
              <a:off x="749566" y="547508"/>
              <a:ext cx="1131366" cy="314702"/>
            </a:xfrm>
            <a:prstGeom prst="homePlate">
              <a:avLst>
                <a:gd name="adj" fmla="val 18199"/>
              </a:avLst>
            </a:prstGeom>
            <a:solidFill>
              <a:schemeClr val="accent1"/>
            </a:solidFill>
            <a:ln>
              <a:solidFill>
                <a:schemeClr val="bg1"/>
              </a:solidFill>
            </a:ln>
          </p:spPr>
          <p:txBody>
            <a:bodyPr vert="horz" wrap="square" lIns="72009" tIns="72009" rIns="72009" bIns="72009" rtlCol="0" anchor="ctr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/>
                <a:t>土地信息收集</a:t>
              </a:r>
              <a:endParaRPr lang="en-US" sz="1000" b="1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846793" y="547508"/>
              <a:ext cx="1188720" cy="299313"/>
            </a:xfrm>
            <a:prstGeom prst="chevron">
              <a:avLst>
                <a:gd name="adj" fmla="val 18199"/>
              </a:avLst>
            </a:prstGeom>
            <a:solidFill>
              <a:schemeClr val="accent1"/>
            </a:solidFill>
            <a:ln>
              <a:solidFill>
                <a:schemeClr val="bg1"/>
              </a:solidFill>
            </a:ln>
          </p:spPr>
          <p:txBody>
            <a:bodyPr vert="horz" wrap="square" lIns="72009" tIns="72009" rIns="72009" bIns="72009" rtlCol="0" anchor="ctr" anchorCtr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/>
                <a:t>土地信息筛选</a:t>
              </a:r>
              <a:endParaRPr lang="en-US" sz="1000" b="1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001374" y="547508"/>
              <a:ext cx="983197" cy="299313"/>
            </a:xfrm>
            <a:prstGeom prst="chevron">
              <a:avLst>
                <a:gd name="adj" fmla="val 18199"/>
              </a:avLst>
            </a:prstGeom>
            <a:solidFill>
              <a:schemeClr val="accent1"/>
            </a:solidFill>
            <a:ln>
              <a:solidFill>
                <a:schemeClr val="bg1"/>
              </a:solidFill>
            </a:ln>
          </p:spPr>
          <p:txBody>
            <a:bodyPr vert="horz" wrap="square" lIns="72009" tIns="72009" rIns="72009" bIns="72009" rtlCol="0" anchor="ctr" anchorCtr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/>
                <a:t>实地调研</a:t>
              </a:r>
              <a:endParaRPr lang="en-US" sz="1000" b="1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950432" y="547508"/>
              <a:ext cx="1474796" cy="299313"/>
            </a:xfrm>
            <a:prstGeom prst="chevron">
              <a:avLst>
                <a:gd name="adj" fmla="val 18199"/>
              </a:avLst>
            </a:prstGeom>
            <a:solidFill>
              <a:schemeClr val="accent1"/>
            </a:solidFill>
            <a:ln>
              <a:solidFill>
                <a:schemeClr val="bg1"/>
              </a:solidFill>
            </a:ln>
          </p:spPr>
          <p:txBody>
            <a:bodyPr vert="horz" wrap="square" lIns="72009" tIns="72009" rIns="72009" bIns="72009" rtlCol="0" anchor="ctr" anchorCtr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/>
                <a:t>初步沟通 </a:t>
              </a:r>
              <a:r>
                <a:rPr lang="en-US" altLang="zh-CN" sz="1000" b="1" smtClean="0"/>
                <a:t>&amp; </a:t>
              </a:r>
              <a:r>
                <a:rPr lang="zh-CN" altLang="en-US" sz="1000" b="1" smtClean="0"/>
                <a:t>谈判</a:t>
              </a:r>
              <a:endParaRPr lang="en-US" sz="1000" b="1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5391089" y="547508"/>
              <a:ext cx="876167" cy="299313"/>
            </a:xfrm>
            <a:prstGeom prst="chevron">
              <a:avLst>
                <a:gd name="adj" fmla="val 18199"/>
              </a:avLst>
            </a:prstGeom>
            <a:solidFill>
              <a:schemeClr val="accent1"/>
            </a:solidFill>
            <a:ln>
              <a:solidFill>
                <a:schemeClr val="bg1"/>
              </a:solidFill>
            </a:ln>
          </p:spPr>
          <p:txBody>
            <a:bodyPr vert="horz" wrap="square" lIns="72009" tIns="72009" rIns="72009" bIns="72009" rtlCol="0" anchor="ctr" anchorCtr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/>
                <a:t>立项报告</a:t>
              </a:r>
              <a:endParaRPr lang="en-US" sz="1000" b="1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233117" y="547508"/>
              <a:ext cx="1161396" cy="299313"/>
            </a:xfrm>
            <a:prstGeom prst="chevron">
              <a:avLst>
                <a:gd name="adj" fmla="val 18199"/>
              </a:avLst>
            </a:prstGeom>
            <a:solidFill>
              <a:schemeClr val="accent1"/>
            </a:solidFill>
            <a:ln>
              <a:solidFill>
                <a:schemeClr val="bg1"/>
              </a:solidFill>
            </a:ln>
          </p:spPr>
          <p:txBody>
            <a:bodyPr vert="horz" wrap="square" lIns="72009" tIns="72009" rIns="72009" bIns="72009" rtlCol="0" anchor="ctr" anchorCtr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/>
                <a:t>定位策划</a:t>
              </a:r>
              <a:endParaRPr lang="en-US" sz="1000" b="1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7360374" y="547508"/>
              <a:ext cx="836794" cy="299313"/>
            </a:xfrm>
            <a:prstGeom prst="chevron">
              <a:avLst>
                <a:gd name="adj" fmla="val 18199"/>
              </a:avLst>
            </a:prstGeom>
            <a:solidFill>
              <a:schemeClr val="accent1"/>
            </a:solidFill>
            <a:ln>
              <a:solidFill>
                <a:schemeClr val="bg1"/>
              </a:solidFill>
            </a:ln>
          </p:spPr>
          <p:txBody>
            <a:bodyPr vert="horz" wrap="square" lIns="72009" tIns="72009" rIns="72009" bIns="72009" rtlCol="0" anchor="ctr" anchorCtr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/>
                <a:t>立案</a:t>
              </a:r>
              <a:endParaRPr lang="en-US" sz="1000" b="1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8163028" y="547508"/>
              <a:ext cx="687148" cy="299313"/>
            </a:xfrm>
            <a:prstGeom prst="chevron">
              <a:avLst>
                <a:gd name="adj" fmla="val 18199"/>
              </a:avLst>
            </a:prstGeom>
            <a:solidFill>
              <a:schemeClr val="accent1"/>
            </a:solidFill>
            <a:ln>
              <a:solidFill>
                <a:schemeClr val="bg1"/>
              </a:solidFill>
            </a:ln>
          </p:spPr>
          <p:txBody>
            <a:bodyPr vert="horz" wrap="square" lIns="72009" tIns="72009" rIns="72009" bIns="72009" rtlCol="0" anchor="ctr" anchorCtr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 b="1" smtClean="0"/>
                <a:t>招拍挂</a:t>
              </a:r>
              <a:endParaRPr lang="en-US" sz="1000" b="1"/>
            </a:p>
          </p:txBody>
        </p:sp>
      </p:grpSp>
      <p:sp>
        <p:nvSpPr>
          <p:cNvPr id="20" name="Isosceles Triangle 19"/>
          <p:cNvSpPr/>
          <p:nvPr/>
        </p:nvSpPr>
        <p:spPr>
          <a:xfrm>
            <a:off x="6139454" y="926385"/>
            <a:ext cx="182880" cy="178037"/>
          </a:xfrm>
          <a:prstGeom prst="triangle">
            <a:avLst/>
          </a:prstGeom>
          <a:solidFill>
            <a:schemeClr val="accent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000" err="1" smtClean="0">
              <a:solidFill>
                <a:schemeClr val="tx1"/>
              </a:solidFill>
            </a:endParaRPr>
          </a:p>
        </p:txBody>
      </p:sp>
      <p:sp>
        <p:nvSpPr>
          <p:cNvPr id="21" name="Isosceles Triangle 20"/>
          <p:cNvSpPr/>
          <p:nvPr/>
        </p:nvSpPr>
        <p:spPr>
          <a:xfrm>
            <a:off x="7277527" y="926385"/>
            <a:ext cx="182880" cy="178037"/>
          </a:xfrm>
          <a:prstGeom prst="triangle">
            <a:avLst/>
          </a:prstGeom>
          <a:solidFill>
            <a:schemeClr val="accent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000" err="1" smtClean="0">
              <a:solidFill>
                <a:schemeClr val="tx1"/>
              </a:solidFill>
            </a:endParaRPr>
          </a:p>
        </p:txBody>
      </p:sp>
      <p:sp>
        <p:nvSpPr>
          <p:cNvPr id="22" name="Isosceles Triangle 21"/>
          <p:cNvSpPr/>
          <p:nvPr/>
        </p:nvSpPr>
        <p:spPr>
          <a:xfrm>
            <a:off x="8055696" y="926385"/>
            <a:ext cx="182880" cy="178037"/>
          </a:xfrm>
          <a:prstGeom prst="triangle">
            <a:avLst/>
          </a:prstGeom>
          <a:solidFill>
            <a:schemeClr val="accent3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000" err="1" smtClean="0">
              <a:solidFill>
                <a:schemeClr val="tx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018632" y="1095586"/>
            <a:ext cx="457200" cy="153888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87" lvl="1" indent="0" algn="ctr">
              <a:buNone/>
            </a:pPr>
            <a:r>
              <a:rPr lang="zh-CN" altLang="en-US" sz="1000" smtClean="0"/>
              <a:t>立项会</a:t>
            </a:r>
            <a:endParaRPr lang="en-US" sz="1000"/>
          </a:p>
        </p:txBody>
      </p:sp>
      <p:sp>
        <p:nvSpPr>
          <p:cNvPr id="24" name="TextBox 23"/>
          <p:cNvSpPr txBox="1"/>
          <p:nvPr/>
        </p:nvSpPr>
        <p:spPr>
          <a:xfrm>
            <a:off x="7150646" y="1095586"/>
            <a:ext cx="457200" cy="153888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87" lvl="1" indent="0" algn="ctr">
              <a:buNone/>
            </a:pPr>
            <a:r>
              <a:rPr lang="zh-CN" altLang="en-US" sz="1000" smtClean="0"/>
              <a:t>可</a:t>
            </a:r>
            <a:r>
              <a:rPr lang="zh-CN" altLang="en-US" sz="1000"/>
              <a:t>研</a:t>
            </a:r>
            <a:r>
              <a:rPr lang="zh-CN" altLang="en-US" sz="1000" smtClean="0"/>
              <a:t>会</a:t>
            </a:r>
            <a:endParaRPr lang="en-US" sz="1000"/>
          </a:p>
        </p:txBody>
      </p:sp>
      <p:sp>
        <p:nvSpPr>
          <p:cNvPr id="25" name="TextBox 24"/>
          <p:cNvSpPr txBox="1"/>
          <p:nvPr/>
        </p:nvSpPr>
        <p:spPr>
          <a:xfrm>
            <a:off x="7927433" y="1095586"/>
            <a:ext cx="457200" cy="153888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87" lvl="1" indent="0" algn="ctr">
              <a:buNone/>
            </a:pPr>
            <a:r>
              <a:rPr lang="zh-CN" altLang="en-US" sz="1000" smtClean="0"/>
              <a:t>立案会</a:t>
            </a:r>
            <a:endParaRPr lang="en-US" sz="1000"/>
          </a:p>
        </p:txBody>
      </p:sp>
      <p:sp>
        <p:nvSpPr>
          <p:cNvPr id="15" name="TextBox 14"/>
          <p:cNvSpPr txBox="1"/>
          <p:nvPr/>
        </p:nvSpPr>
        <p:spPr>
          <a:xfrm>
            <a:off x="111262" y="1271922"/>
            <a:ext cx="571388" cy="34471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mtClean="0"/>
              <a:t>总裁</a:t>
            </a:r>
            <a:r>
              <a:rPr lang="en-US" altLang="zh-CN" sz="1000" b="1" smtClean="0"/>
              <a:t>/</a:t>
            </a:r>
          </a:p>
          <a:p>
            <a:r>
              <a:rPr lang="zh-CN" altLang="en-US" sz="1000" b="1" smtClean="0"/>
              <a:t>投委会</a:t>
            </a:r>
            <a:endParaRPr lang="en-US" sz="1000" b="1"/>
          </a:p>
        </p:txBody>
      </p:sp>
      <p:sp>
        <p:nvSpPr>
          <p:cNvPr id="27" name="TextBox 26"/>
          <p:cNvSpPr txBox="1"/>
          <p:nvPr/>
        </p:nvSpPr>
        <p:spPr>
          <a:xfrm>
            <a:off x="7625834" y="1271922"/>
            <a:ext cx="502919" cy="34471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/>
              <a:t>审批</a:t>
            </a:r>
            <a:endParaRPr lang="en-US" sz="1000"/>
          </a:p>
        </p:txBody>
      </p:sp>
      <p:sp>
        <p:nvSpPr>
          <p:cNvPr id="26" name="TextBox 25"/>
          <p:cNvSpPr txBox="1"/>
          <p:nvPr/>
        </p:nvSpPr>
        <p:spPr>
          <a:xfrm>
            <a:off x="6458801" y="1271922"/>
            <a:ext cx="1005840" cy="34471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/>
              <a:t>审批方案，提供修改意见</a:t>
            </a:r>
            <a:endParaRPr lang="en-US" sz="1000"/>
          </a:p>
        </p:txBody>
      </p:sp>
      <p:sp>
        <p:nvSpPr>
          <p:cNvPr id="16" name="TextBox 15"/>
          <p:cNvSpPr txBox="1"/>
          <p:nvPr/>
        </p:nvSpPr>
        <p:spPr>
          <a:xfrm>
            <a:off x="111262" y="1716555"/>
            <a:ext cx="571388" cy="8063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mtClean="0"/>
              <a:t>总部</a:t>
            </a:r>
            <a:endParaRPr lang="en-US" altLang="zh-CN" sz="1000" b="1" smtClean="0"/>
          </a:p>
          <a:p>
            <a:r>
              <a:rPr lang="zh-CN" altLang="en-US" sz="1000" b="1" smtClean="0"/>
              <a:t>投资</a:t>
            </a:r>
            <a:endParaRPr lang="en-US" altLang="zh-CN" sz="1000" b="1" smtClean="0"/>
          </a:p>
          <a:p>
            <a:r>
              <a:rPr lang="zh-CN" altLang="en-US" sz="1000" b="1" smtClean="0"/>
              <a:t>拓展</a:t>
            </a:r>
            <a:endParaRPr lang="en-US" sz="1000" b="1"/>
          </a:p>
        </p:txBody>
      </p:sp>
      <p:sp>
        <p:nvSpPr>
          <p:cNvPr id="28" name="TextBox 27"/>
          <p:cNvSpPr txBox="1"/>
          <p:nvPr/>
        </p:nvSpPr>
        <p:spPr>
          <a:xfrm>
            <a:off x="5605936" y="1716555"/>
            <a:ext cx="691672" cy="80637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/>
              <a:t>审核确认是否立项；对报告信息进行复核</a:t>
            </a:r>
            <a:endParaRPr lang="en-US" sz="1000"/>
          </a:p>
        </p:txBody>
      </p:sp>
      <p:sp>
        <p:nvSpPr>
          <p:cNvPr id="30" name="TextBox 29"/>
          <p:cNvSpPr txBox="1"/>
          <p:nvPr/>
        </p:nvSpPr>
        <p:spPr>
          <a:xfrm>
            <a:off x="7625834" y="1716555"/>
            <a:ext cx="502919" cy="80637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/>
              <a:t>邀请</a:t>
            </a:r>
            <a:r>
              <a:rPr lang="zh-CN" altLang="en-US" sz="1000" smtClean="0"/>
              <a:t>各方参会，进行最终决策</a:t>
            </a:r>
            <a:endParaRPr lang="en-US" sz="1000"/>
          </a:p>
        </p:txBody>
      </p:sp>
      <p:sp>
        <p:nvSpPr>
          <p:cNvPr id="29" name="TextBox 28"/>
          <p:cNvSpPr txBox="1"/>
          <p:nvPr/>
        </p:nvSpPr>
        <p:spPr>
          <a:xfrm>
            <a:off x="6458801" y="1716555"/>
            <a:ext cx="1005840" cy="80637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/>
              <a:t>主持可研会，</a:t>
            </a:r>
            <a:r>
              <a:rPr lang="zh-CN" altLang="en-US" sz="1000"/>
              <a:t>邀请</a:t>
            </a:r>
            <a:r>
              <a:rPr lang="zh-CN" altLang="en-US" sz="1000" smtClean="0"/>
              <a:t>总裁、总部各职能城市公司总计</a:t>
            </a:r>
            <a:r>
              <a:rPr lang="zh-CN" altLang="en-US" sz="1000"/>
              <a:t>投资</a:t>
            </a:r>
            <a:r>
              <a:rPr lang="zh-CN" altLang="en-US" sz="1000" smtClean="0"/>
              <a:t>部负责人给予专业意见</a:t>
            </a:r>
            <a:endParaRPr lang="en-US" sz="1000"/>
          </a:p>
        </p:txBody>
      </p:sp>
      <p:sp>
        <p:nvSpPr>
          <p:cNvPr id="17" name="TextBox 16"/>
          <p:cNvSpPr txBox="1"/>
          <p:nvPr/>
        </p:nvSpPr>
        <p:spPr>
          <a:xfrm>
            <a:off x="111262" y="2613105"/>
            <a:ext cx="571388" cy="8063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mtClean="0"/>
              <a:t>城市公司总</a:t>
            </a:r>
            <a:endParaRPr lang="en-US" sz="1000" b="1"/>
          </a:p>
        </p:txBody>
      </p:sp>
      <p:sp>
        <p:nvSpPr>
          <p:cNvPr id="31" name="TextBox 30"/>
          <p:cNvSpPr txBox="1"/>
          <p:nvPr/>
        </p:nvSpPr>
        <p:spPr>
          <a:xfrm>
            <a:off x="5605936" y="2613105"/>
            <a:ext cx="691672" cy="8063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vert="horz" wrap="square" lIns="18288" tIns="18288" rIns="18288" bIns="18288" rtlCol="0" anchor="ctr" anchorCtr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>
                <a:solidFill>
                  <a:schemeClr val="bg1"/>
                </a:solidFill>
              </a:rPr>
              <a:t>审核及把控，实地调研，确认后上报集团，拥有一票否决权</a:t>
            </a:r>
            <a:endParaRPr lang="en-US" sz="1000">
              <a:solidFill>
                <a:schemeClr val="bg1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7625834" y="2613105"/>
            <a:ext cx="502919" cy="8063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>
                <a:solidFill>
                  <a:schemeClr val="bg1"/>
                </a:solidFill>
              </a:rPr>
              <a:t>审核</a:t>
            </a:r>
            <a:endParaRPr lang="en-US" altLang="zh-CN" sz="1000" smtClean="0">
              <a:solidFill>
                <a:schemeClr val="bg1"/>
              </a:solidFill>
            </a:endParaRPr>
          </a:p>
          <a:p>
            <a:r>
              <a:rPr lang="zh-CN" altLang="en-US" sz="1000">
                <a:solidFill>
                  <a:schemeClr val="bg1"/>
                </a:solidFill>
              </a:rPr>
              <a:t>及</a:t>
            </a:r>
            <a:r>
              <a:rPr lang="zh-CN" altLang="en-US" sz="1000" smtClean="0">
                <a:solidFill>
                  <a:schemeClr val="bg1"/>
                </a:solidFill>
              </a:rPr>
              <a:t>把</a:t>
            </a:r>
            <a:r>
              <a:rPr lang="zh-CN" altLang="en-US" sz="1000">
                <a:solidFill>
                  <a:schemeClr val="bg1"/>
                </a:solidFill>
              </a:rPr>
              <a:t>控</a:t>
            </a:r>
            <a:endParaRPr lang="en-US" sz="1000">
              <a:solidFill>
                <a:schemeClr val="bg1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6458801" y="2613105"/>
            <a:ext cx="1005840" cy="8063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bg1"/>
                </a:solidFill>
              </a:rPr>
              <a:t>可</a:t>
            </a:r>
            <a:r>
              <a:rPr lang="zh-CN" altLang="en-US" sz="1000" smtClean="0">
                <a:solidFill>
                  <a:schemeClr val="bg1"/>
                </a:solidFill>
              </a:rPr>
              <a:t>研报告审核及把控，开始参与项目谈判，汇报方案</a:t>
            </a:r>
            <a:endParaRPr lang="en-US" sz="1000">
              <a:solidFill>
                <a:schemeClr val="bg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11262" y="5274488"/>
            <a:ext cx="571388" cy="9148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/>
              <a:t>城市</a:t>
            </a:r>
            <a:r>
              <a:rPr lang="zh-CN" altLang="en-US" sz="1000" b="1" smtClean="0"/>
              <a:t>公司职能</a:t>
            </a:r>
            <a:br>
              <a:rPr lang="en-US" altLang="zh-CN" sz="1000" b="1" smtClean="0"/>
            </a:br>
            <a:r>
              <a:rPr lang="zh-CN" altLang="en-US" sz="1000" b="1" smtClean="0"/>
              <a:t>部门</a:t>
            </a:r>
            <a:endParaRPr lang="en-US" sz="1000" b="1"/>
          </a:p>
        </p:txBody>
      </p:sp>
      <p:sp>
        <p:nvSpPr>
          <p:cNvPr id="43" name="TextBox 42"/>
          <p:cNvSpPr txBox="1"/>
          <p:nvPr/>
        </p:nvSpPr>
        <p:spPr>
          <a:xfrm>
            <a:off x="6458801" y="5274488"/>
            <a:ext cx="1005840" cy="91486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/>
              <a:t>业务职能条线（营销、财务、成本运营、给出定价、成本、户型、定位）输入</a:t>
            </a:r>
            <a:endParaRPr lang="en-US" sz="1000"/>
          </a:p>
        </p:txBody>
      </p:sp>
      <p:sp>
        <p:nvSpPr>
          <p:cNvPr id="18" name="TextBox 17"/>
          <p:cNvSpPr txBox="1"/>
          <p:nvPr/>
        </p:nvSpPr>
        <p:spPr>
          <a:xfrm>
            <a:off x="111262" y="3547755"/>
            <a:ext cx="571388" cy="159845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mtClean="0"/>
              <a:t>城市</a:t>
            </a:r>
            <a:endParaRPr lang="en-US" altLang="zh-CN" sz="1000" b="1" smtClean="0"/>
          </a:p>
          <a:p>
            <a:r>
              <a:rPr lang="zh-CN" altLang="en-US" sz="1000" b="1" smtClean="0"/>
              <a:t>公司</a:t>
            </a:r>
            <a:endParaRPr lang="en-US" altLang="zh-CN" sz="1000" b="1" smtClean="0"/>
          </a:p>
          <a:p>
            <a:r>
              <a:rPr lang="zh-CN" altLang="en-US" sz="1000" b="1" smtClean="0"/>
              <a:t>投资部</a:t>
            </a:r>
            <a:endParaRPr lang="en-US" sz="1000" b="1"/>
          </a:p>
        </p:txBody>
      </p:sp>
      <p:sp>
        <p:nvSpPr>
          <p:cNvPr id="34" name="TextBox 33"/>
          <p:cNvSpPr txBox="1"/>
          <p:nvPr/>
        </p:nvSpPr>
        <p:spPr>
          <a:xfrm>
            <a:off x="5605936" y="3547755"/>
            <a:ext cx="691672" cy="15984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/>
              <a:t>制作初步意向研判报告</a:t>
            </a:r>
            <a:endParaRPr lang="en-US" sz="1000"/>
          </a:p>
        </p:txBody>
      </p:sp>
      <p:sp>
        <p:nvSpPr>
          <p:cNvPr id="36" name="TextBox 35"/>
          <p:cNvSpPr txBox="1"/>
          <p:nvPr/>
        </p:nvSpPr>
        <p:spPr>
          <a:xfrm>
            <a:off x="7625834" y="3547755"/>
            <a:ext cx="502919" cy="15984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/>
              <a:t>优化</a:t>
            </a:r>
            <a:endParaRPr lang="en-US" altLang="zh-CN" sz="1000" smtClean="0"/>
          </a:p>
          <a:p>
            <a:r>
              <a:rPr lang="zh-CN" altLang="en-US" sz="1000" smtClean="0"/>
              <a:t>方案</a:t>
            </a:r>
            <a:endParaRPr lang="en-US" sz="1000"/>
          </a:p>
        </p:txBody>
      </p:sp>
      <p:sp>
        <p:nvSpPr>
          <p:cNvPr id="37" name="TextBox 36"/>
          <p:cNvSpPr txBox="1"/>
          <p:nvPr/>
        </p:nvSpPr>
        <p:spPr>
          <a:xfrm>
            <a:off x="8259591" y="3547755"/>
            <a:ext cx="539438" cy="15984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/>
              <a:t>主导部门根据立案报告输入进行拿地，由城市投资负责人拿地</a:t>
            </a:r>
            <a:endParaRPr lang="en-US" sz="1000"/>
          </a:p>
        </p:txBody>
      </p:sp>
      <p:sp>
        <p:nvSpPr>
          <p:cNvPr id="39" name="TextBox 38"/>
          <p:cNvSpPr txBox="1"/>
          <p:nvPr/>
        </p:nvSpPr>
        <p:spPr>
          <a:xfrm>
            <a:off x="749567" y="3547755"/>
            <a:ext cx="1211948" cy="15984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/>
              <a:t>主导部门，负责土地信息收集，主要土地信息来源</a:t>
            </a:r>
            <a:endParaRPr lang="en-US" altLang="zh-CN" sz="1000" smtClean="0"/>
          </a:p>
          <a:p>
            <a:pPr lvl="1"/>
            <a:r>
              <a:rPr lang="zh-CN" altLang="en-US" sz="1000" smtClean="0"/>
              <a:t>集团分配资源</a:t>
            </a:r>
            <a:endParaRPr lang="en-US" altLang="zh-CN" sz="1000" smtClean="0"/>
          </a:p>
          <a:p>
            <a:pPr lvl="1"/>
            <a:r>
              <a:rPr lang="zh-CN" altLang="en-US" sz="1000" smtClean="0"/>
              <a:t>城市公司总推荐资源</a:t>
            </a:r>
            <a:endParaRPr lang="en-US" altLang="zh-CN" sz="1000" smtClean="0"/>
          </a:p>
          <a:p>
            <a:pPr lvl="1"/>
            <a:r>
              <a:rPr lang="zh-CN" altLang="en-US" sz="1000" smtClean="0"/>
              <a:t>项目总推荐资源</a:t>
            </a:r>
            <a:endParaRPr lang="en-US" altLang="zh-CN" sz="1000" smtClean="0"/>
          </a:p>
          <a:p>
            <a:pPr lvl="1"/>
            <a:r>
              <a:rPr lang="zh-CN" altLang="en-US" sz="1000"/>
              <a:t>投资</a:t>
            </a:r>
            <a:r>
              <a:rPr lang="zh-CN" altLang="en-US" sz="1000" smtClean="0"/>
              <a:t>部主动获取资源</a:t>
            </a:r>
            <a:endParaRPr lang="en-US" sz="1000"/>
          </a:p>
        </p:txBody>
      </p:sp>
      <p:sp>
        <p:nvSpPr>
          <p:cNvPr id="40" name="TextBox 39"/>
          <p:cNvSpPr txBox="1"/>
          <p:nvPr/>
        </p:nvSpPr>
        <p:spPr>
          <a:xfrm>
            <a:off x="2092353" y="3547755"/>
            <a:ext cx="786701" cy="15984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/>
              <a:t>主导部门，负责土地初步筛选</a:t>
            </a:r>
            <a:endParaRPr lang="en-US" sz="1000"/>
          </a:p>
        </p:txBody>
      </p:sp>
      <p:sp>
        <p:nvSpPr>
          <p:cNvPr id="41" name="TextBox 40"/>
          <p:cNvSpPr txBox="1"/>
          <p:nvPr/>
        </p:nvSpPr>
        <p:spPr>
          <a:xfrm>
            <a:off x="3040247" y="3547755"/>
            <a:ext cx="597383" cy="15984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/>
              <a:t>主导部门，负责对筛选地块实地考核</a:t>
            </a:r>
            <a:endParaRPr lang="en-US" sz="1000"/>
          </a:p>
        </p:txBody>
      </p:sp>
      <p:sp>
        <p:nvSpPr>
          <p:cNvPr id="35" name="TextBox 34"/>
          <p:cNvSpPr txBox="1"/>
          <p:nvPr/>
        </p:nvSpPr>
        <p:spPr>
          <a:xfrm>
            <a:off x="6458801" y="3547755"/>
            <a:ext cx="1005840" cy="15984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18288" tIns="18288" rIns="18288" bIns="18288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smtClean="0"/>
              <a:t>协调主导，制作定位策划报告（可研报告）</a:t>
            </a:r>
            <a:endParaRPr lang="en-US" sz="1000"/>
          </a:p>
        </p:txBody>
      </p:sp>
      <p:grpSp>
        <p:nvGrpSpPr>
          <p:cNvPr id="3" name="Group 2"/>
          <p:cNvGrpSpPr/>
          <p:nvPr/>
        </p:nvGrpSpPr>
        <p:grpSpPr>
          <a:xfrm>
            <a:off x="3798823" y="3547755"/>
            <a:ext cx="1645920" cy="1598456"/>
            <a:chOff x="3798823" y="3547755"/>
            <a:chExt cx="1645920" cy="1598456"/>
          </a:xfrm>
        </p:grpSpPr>
        <p:sp>
          <p:nvSpPr>
            <p:cNvPr id="44" name="TextBox 43"/>
            <p:cNvSpPr txBox="1"/>
            <p:nvPr/>
          </p:nvSpPr>
          <p:spPr>
            <a:xfrm>
              <a:off x="3798823" y="4174628"/>
              <a:ext cx="1645920" cy="498598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vert="horz" wrap="square" lIns="18288" tIns="18288" rIns="18288" bIns="18288" rtlCol="0" anchor="ctr" anchorCtr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00"/>
                <a:t>收</a:t>
              </a:r>
              <a:r>
                <a:rPr lang="zh-CN" altLang="en-US" sz="1000" smtClean="0"/>
                <a:t>并购项目：与合作方核实</a:t>
              </a:r>
              <a:r>
                <a:rPr lang="zh-CN" altLang="en-US" sz="1000"/>
                <a:t>信息</a:t>
              </a:r>
              <a:r>
                <a:rPr lang="zh-CN" altLang="en-US" sz="1000" smtClean="0"/>
                <a:t>，与政府部门沟通核实信息准确性</a:t>
              </a:r>
              <a:endParaRPr lang="en-US" sz="1000"/>
            </a:p>
          </p:txBody>
        </p:sp>
        <p:grpSp>
          <p:nvGrpSpPr>
            <p:cNvPr id="154" name="Group 153"/>
            <p:cNvGrpSpPr/>
            <p:nvPr/>
          </p:nvGrpSpPr>
          <p:grpSpPr>
            <a:xfrm>
              <a:off x="3798823" y="3547755"/>
              <a:ext cx="1645920" cy="1598456"/>
              <a:chOff x="3673547" y="3576335"/>
              <a:chExt cx="1645920" cy="1598456"/>
            </a:xfrm>
            <a:solidFill>
              <a:schemeClr val="bg1">
                <a:lumMod val="85000"/>
              </a:schemeClr>
            </a:solidFill>
          </p:grpSpPr>
          <p:sp>
            <p:nvSpPr>
              <p:cNvPr id="42" name="TextBox 41"/>
              <p:cNvSpPr txBox="1"/>
              <p:nvPr/>
            </p:nvSpPr>
            <p:spPr>
              <a:xfrm>
                <a:off x="3673547" y="3576335"/>
                <a:ext cx="1645920" cy="498598"/>
              </a:xfrm>
              <a:prstGeom prst="rect">
                <a:avLst/>
              </a:prstGeom>
              <a:grpFill/>
              <a:ln>
                <a:noFill/>
              </a:ln>
            </p:spPr>
            <p:txBody>
              <a:bodyPr vert="horz" wrap="square" lIns="18288" tIns="18288" rIns="18288" bIns="18288" rtlCol="0" anchor="ctr" anchorCtr="0">
                <a:spAutoFit/>
              </a:bodyPr>
              <a:lstStyle>
                <a:defPPr>
                  <a:defRPr lang="en-US"/>
                </a:defPPr>
                <a:lvl1pPr marL="0" lvl="0" indent="0" algn="l" defTabSz="895350" rtl="0" eaLnBrk="1" fontAlgn="base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193675" lvl="1" indent="-192088" algn="l" defTabSz="895350" rtl="0" eaLnBrk="1" fontAlgn="base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125000"/>
                  <a:buFont typeface="Arial"/>
                  <a:buChar char="▪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457200" lvl="2" indent="-261938" algn="l" defTabSz="895350" rtl="0" eaLnBrk="1" fontAlgn="base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120000"/>
                  <a:buFont typeface="Arial"/>
                  <a:buChar char="–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614363" lvl="3" indent="-155575" algn="l" defTabSz="895350" rtl="0" eaLnBrk="1" fontAlgn="base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120000"/>
                  <a:buFont typeface="Arial"/>
                  <a:buChar char="▫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749808" lvl="4" indent="-130175" algn="l" defTabSz="895350" rtl="0" eaLnBrk="1" fontAlgn="base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89000"/>
                  <a:buFont typeface="Arial"/>
                  <a:buChar char="-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749808" indent="-130175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89000"/>
                  <a:buFont typeface="Arial"/>
                  <a:buChar char="-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749808" indent="-130175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89000"/>
                  <a:buFont typeface="Arial"/>
                  <a:buChar char="-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749808" indent="-130175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89000"/>
                  <a:buFont typeface="Arial"/>
                  <a:buChar char="-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749808" indent="-130175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89000"/>
                  <a:buFont typeface="Arial"/>
                  <a:buChar char="-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000"/>
                  <a:t>招拍</a:t>
                </a:r>
                <a:r>
                  <a:rPr lang="zh-CN" altLang="en-US" sz="1000" smtClean="0"/>
                  <a:t>挂项目：负责与交易中心、土地规划局、拆迁办了解信息，作为立项输入</a:t>
                </a:r>
                <a:endParaRPr lang="en-US" sz="1000"/>
              </a:p>
            </p:txBody>
          </p:sp>
          <p:sp>
            <p:nvSpPr>
              <p:cNvPr id="45" name="TextBox 44"/>
              <p:cNvSpPr txBox="1"/>
              <p:nvPr/>
            </p:nvSpPr>
            <p:spPr>
              <a:xfrm>
                <a:off x="3673547" y="4830081"/>
                <a:ext cx="1645920" cy="344710"/>
              </a:xfrm>
              <a:prstGeom prst="rect">
                <a:avLst/>
              </a:prstGeom>
              <a:grpFill/>
              <a:ln>
                <a:noFill/>
              </a:ln>
            </p:spPr>
            <p:txBody>
              <a:bodyPr vert="horz" wrap="square" lIns="18288" tIns="18288" rIns="18288" bIns="18288" rtlCol="0" anchor="ctr" anchorCtr="0">
                <a:spAutoFit/>
              </a:bodyPr>
              <a:lstStyle>
                <a:defPPr>
                  <a:defRPr lang="en-US"/>
                </a:defPPr>
                <a:lvl1pPr marL="0" lvl="0" indent="0" algn="l" defTabSz="895350" rtl="0" eaLnBrk="1" fontAlgn="base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193675" lvl="1" indent="-192088" algn="l" defTabSz="895350" rtl="0" eaLnBrk="1" fontAlgn="base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125000"/>
                  <a:buFont typeface="Arial"/>
                  <a:buChar char="▪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457200" lvl="2" indent="-261938" algn="l" defTabSz="895350" rtl="0" eaLnBrk="1" fontAlgn="base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120000"/>
                  <a:buFont typeface="Arial"/>
                  <a:buChar char="–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614363" lvl="3" indent="-155575" algn="l" defTabSz="895350" rtl="0" eaLnBrk="1" fontAlgn="base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120000"/>
                  <a:buFont typeface="Arial"/>
                  <a:buChar char="▫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749808" lvl="4" indent="-130175" algn="l" defTabSz="895350" rtl="0" eaLnBrk="1" fontAlgn="base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89000"/>
                  <a:buFont typeface="Arial"/>
                  <a:buChar char="-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749808" indent="-130175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89000"/>
                  <a:buFont typeface="Arial"/>
                  <a:buChar char="-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749808" indent="-130175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89000"/>
                  <a:buFont typeface="Arial"/>
                  <a:buChar char="-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749808" indent="-130175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89000"/>
                  <a:buFont typeface="Arial"/>
                  <a:buChar char="-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749808" indent="-130175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Clr>
                    <a:schemeClr val="tx2"/>
                  </a:buClr>
                  <a:buSzPct val="89000"/>
                  <a:buFont typeface="Arial"/>
                  <a:buChar char="-"/>
                  <a:defRPr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000" smtClean="0"/>
                  <a:t>勾地项目：与政府谈判，了解合作意向</a:t>
                </a:r>
                <a:endParaRPr lang="en-US" sz="1000"/>
              </a:p>
            </p:txBody>
          </p:sp>
        </p:grpSp>
      </p:grpSp>
      <p:cxnSp>
        <p:nvCxnSpPr>
          <p:cNvPr id="54" name="Straight Arrow Connector 53"/>
          <p:cNvCxnSpPr>
            <a:stCxn id="39" idx="3"/>
            <a:endCxn id="40" idx="1"/>
          </p:cNvCxnSpPr>
          <p:nvPr/>
        </p:nvCxnSpPr>
        <p:spPr>
          <a:xfrm>
            <a:off x="1961515" y="4346983"/>
            <a:ext cx="130838" cy="0"/>
          </a:xfrm>
          <a:prstGeom prst="straightConnector1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>
            <a:stCxn id="40" idx="3"/>
            <a:endCxn id="41" idx="1"/>
          </p:cNvCxnSpPr>
          <p:nvPr/>
        </p:nvCxnSpPr>
        <p:spPr>
          <a:xfrm>
            <a:off x="2879054" y="4346983"/>
            <a:ext cx="161193" cy="0"/>
          </a:xfrm>
          <a:prstGeom prst="straightConnector1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stCxn id="41" idx="3"/>
            <a:endCxn id="44" idx="1"/>
          </p:cNvCxnSpPr>
          <p:nvPr/>
        </p:nvCxnSpPr>
        <p:spPr>
          <a:xfrm>
            <a:off x="3637630" y="4346983"/>
            <a:ext cx="161193" cy="76944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Elbow Connector 59"/>
          <p:cNvCxnSpPr>
            <a:stCxn id="41" idx="3"/>
            <a:endCxn id="42" idx="1"/>
          </p:cNvCxnSpPr>
          <p:nvPr/>
        </p:nvCxnSpPr>
        <p:spPr>
          <a:xfrm flipV="1">
            <a:off x="3637630" y="3797054"/>
            <a:ext cx="161193" cy="549929"/>
          </a:xfrm>
          <a:prstGeom prst="bentConnector3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Elbow Connector 61"/>
          <p:cNvCxnSpPr>
            <a:stCxn id="41" idx="3"/>
            <a:endCxn id="45" idx="1"/>
          </p:cNvCxnSpPr>
          <p:nvPr/>
        </p:nvCxnSpPr>
        <p:spPr>
          <a:xfrm>
            <a:off x="3637630" y="4346983"/>
            <a:ext cx="161193" cy="626873"/>
          </a:xfrm>
          <a:prstGeom prst="bentConnector3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Elbow Connector 63"/>
          <p:cNvCxnSpPr>
            <a:stCxn id="42" idx="3"/>
            <a:endCxn id="34" idx="1"/>
          </p:cNvCxnSpPr>
          <p:nvPr/>
        </p:nvCxnSpPr>
        <p:spPr>
          <a:xfrm>
            <a:off x="5444743" y="3797054"/>
            <a:ext cx="161193" cy="549929"/>
          </a:xfrm>
          <a:prstGeom prst="bentConnector3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44" idx="3"/>
            <a:endCxn id="34" idx="1"/>
          </p:cNvCxnSpPr>
          <p:nvPr/>
        </p:nvCxnSpPr>
        <p:spPr>
          <a:xfrm flipV="1">
            <a:off x="5444743" y="4346983"/>
            <a:ext cx="161193" cy="76944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Elbow Connector 67"/>
          <p:cNvCxnSpPr>
            <a:stCxn id="45" idx="3"/>
            <a:endCxn id="34" idx="1"/>
          </p:cNvCxnSpPr>
          <p:nvPr/>
        </p:nvCxnSpPr>
        <p:spPr>
          <a:xfrm flipV="1">
            <a:off x="5444743" y="4346983"/>
            <a:ext cx="161193" cy="626873"/>
          </a:xfrm>
          <a:prstGeom prst="bentConnector3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34" idx="0"/>
            <a:endCxn id="31" idx="2"/>
          </p:cNvCxnSpPr>
          <p:nvPr/>
        </p:nvCxnSpPr>
        <p:spPr>
          <a:xfrm flipH="1" flipV="1">
            <a:off x="5951772" y="3419480"/>
            <a:ext cx="0" cy="128275"/>
          </a:xfrm>
          <a:prstGeom prst="straightConnector1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Elbow Connector 71"/>
          <p:cNvCxnSpPr>
            <a:stCxn id="31" idx="0"/>
            <a:endCxn id="28" idx="2"/>
          </p:cNvCxnSpPr>
          <p:nvPr/>
        </p:nvCxnSpPr>
        <p:spPr>
          <a:xfrm flipH="1" flipV="1">
            <a:off x="5951772" y="2522930"/>
            <a:ext cx="0" cy="90175"/>
          </a:xfrm>
          <a:prstGeom prst="straightConnector1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Elbow Connector 73"/>
          <p:cNvCxnSpPr>
            <a:stCxn id="28" idx="3"/>
            <a:endCxn id="35" idx="1"/>
          </p:cNvCxnSpPr>
          <p:nvPr/>
        </p:nvCxnSpPr>
        <p:spPr>
          <a:xfrm>
            <a:off x="6297608" y="2119743"/>
            <a:ext cx="161193" cy="2227240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>
            <a:stCxn id="34" idx="3"/>
            <a:endCxn id="35" idx="1"/>
          </p:cNvCxnSpPr>
          <p:nvPr/>
        </p:nvCxnSpPr>
        <p:spPr>
          <a:xfrm>
            <a:off x="6297608" y="4346983"/>
            <a:ext cx="161193" cy="0"/>
          </a:xfrm>
          <a:prstGeom prst="straightConnector1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>
            <a:stCxn id="35" idx="0"/>
            <a:endCxn id="32" idx="2"/>
          </p:cNvCxnSpPr>
          <p:nvPr/>
        </p:nvCxnSpPr>
        <p:spPr>
          <a:xfrm flipH="1" flipV="1">
            <a:off x="6961721" y="3419480"/>
            <a:ext cx="0" cy="128275"/>
          </a:xfrm>
          <a:prstGeom prst="straightConnector1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>
            <a:stCxn id="32" idx="0"/>
            <a:endCxn id="29" idx="2"/>
          </p:cNvCxnSpPr>
          <p:nvPr/>
        </p:nvCxnSpPr>
        <p:spPr>
          <a:xfrm flipH="1" flipV="1">
            <a:off x="6961721" y="2522930"/>
            <a:ext cx="0" cy="90175"/>
          </a:xfrm>
          <a:prstGeom prst="straightConnector1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/>
          <p:cNvCxnSpPr/>
          <p:nvPr/>
        </p:nvCxnSpPr>
        <p:spPr>
          <a:xfrm flipH="1" flipV="1">
            <a:off x="6961721" y="1610282"/>
            <a:ext cx="0" cy="99923"/>
          </a:xfrm>
          <a:prstGeom prst="straightConnector1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/>
          <p:cNvCxnSpPr>
            <a:stCxn id="35" idx="3"/>
            <a:endCxn id="36" idx="1"/>
          </p:cNvCxnSpPr>
          <p:nvPr/>
        </p:nvCxnSpPr>
        <p:spPr>
          <a:xfrm>
            <a:off x="7464641" y="4346983"/>
            <a:ext cx="161193" cy="0"/>
          </a:xfrm>
          <a:prstGeom prst="straightConnector1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Arrow Connector 88"/>
          <p:cNvCxnSpPr>
            <a:stCxn id="36" idx="3"/>
            <a:endCxn id="37" idx="1"/>
          </p:cNvCxnSpPr>
          <p:nvPr/>
        </p:nvCxnSpPr>
        <p:spPr>
          <a:xfrm>
            <a:off x="8128753" y="4346983"/>
            <a:ext cx="130838" cy="0"/>
          </a:xfrm>
          <a:prstGeom prst="straightConnector1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/>
          <p:cNvCxnSpPr>
            <a:stCxn id="36" idx="0"/>
            <a:endCxn id="33" idx="2"/>
          </p:cNvCxnSpPr>
          <p:nvPr/>
        </p:nvCxnSpPr>
        <p:spPr>
          <a:xfrm flipH="1" flipV="1">
            <a:off x="7877294" y="3419480"/>
            <a:ext cx="0" cy="128275"/>
          </a:xfrm>
          <a:prstGeom prst="straightConnector1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stCxn id="33" idx="0"/>
            <a:endCxn id="30" idx="2"/>
          </p:cNvCxnSpPr>
          <p:nvPr/>
        </p:nvCxnSpPr>
        <p:spPr>
          <a:xfrm flipH="1" flipV="1">
            <a:off x="7877294" y="2522930"/>
            <a:ext cx="0" cy="90175"/>
          </a:xfrm>
          <a:prstGeom prst="straightConnector1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 flipH="1" flipV="1">
            <a:off x="7877294" y="1610282"/>
            <a:ext cx="0" cy="99923"/>
          </a:xfrm>
          <a:prstGeom prst="straightConnector1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stCxn id="26" idx="3"/>
            <a:endCxn id="36" idx="1"/>
          </p:cNvCxnSpPr>
          <p:nvPr/>
        </p:nvCxnSpPr>
        <p:spPr>
          <a:xfrm>
            <a:off x="7464641" y="1444277"/>
            <a:ext cx="161193" cy="2902706"/>
          </a:xfrm>
          <a:prstGeom prst="bentConnector3">
            <a:avLst>
              <a:gd name="adj1" fmla="val 50000"/>
            </a:avLst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Straight Arrow Connector 139"/>
          <p:cNvCxnSpPr>
            <a:stCxn id="43" idx="0"/>
            <a:endCxn id="35" idx="2"/>
          </p:cNvCxnSpPr>
          <p:nvPr/>
        </p:nvCxnSpPr>
        <p:spPr>
          <a:xfrm flipH="1" flipV="1">
            <a:off x="6961721" y="5146211"/>
            <a:ext cx="0" cy="128277"/>
          </a:xfrm>
          <a:prstGeom prst="straightConnector1">
            <a:avLst/>
          </a:prstGeom>
          <a:ln w="190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2092353" y="1243571"/>
            <a:ext cx="3322035" cy="2214010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schemeClr val="bg1"/>
                </a:solidFill>
              </a:rPr>
              <a:t>与现状的核心差异</a:t>
            </a:r>
            <a:endParaRPr lang="en-US" altLang="zh-CN" sz="1400" b="1" smtClean="0">
              <a:solidFill>
                <a:schemeClr val="bg1"/>
              </a:solidFill>
            </a:endParaRPr>
          </a:p>
          <a:p>
            <a:pPr lvl="1"/>
            <a:r>
              <a:rPr lang="zh-CN" altLang="en-US" sz="1400" b="1" smtClean="0">
                <a:solidFill>
                  <a:schemeClr val="bg1"/>
                </a:solidFill>
              </a:rPr>
              <a:t>由城市公司总作为拿地的第一责任人，代表城市公司对接总部</a:t>
            </a:r>
            <a:endParaRPr lang="en-US" altLang="zh-CN" sz="1400" b="1" smtClean="0">
              <a:solidFill>
                <a:schemeClr val="bg1"/>
              </a:solidFill>
            </a:endParaRPr>
          </a:p>
          <a:p>
            <a:pPr lvl="1"/>
            <a:r>
              <a:rPr lang="zh-CN" altLang="en-US" sz="1400" b="1" smtClean="0">
                <a:solidFill>
                  <a:schemeClr val="bg1"/>
                </a:solidFill>
              </a:rPr>
              <a:t>总部仅负责立项报告</a:t>
            </a:r>
            <a:r>
              <a:rPr lang="en-US" altLang="zh-CN" sz="1400" b="1" smtClean="0">
                <a:solidFill>
                  <a:schemeClr val="bg1"/>
                </a:solidFill>
              </a:rPr>
              <a:t>/</a:t>
            </a:r>
            <a:r>
              <a:rPr lang="zh-CN" altLang="en-US" sz="1400" b="1" smtClean="0">
                <a:solidFill>
                  <a:schemeClr val="bg1"/>
                </a:solidFill>
              </a:rPr>
              <a:t>定位策划</a:t>
            </a:r>
            <a:r>
              <a:rPr lang="en-US" altLang="zh-CN" sz="1400" b="1" smtClean="0">
                <a:solidFill>
                  <a:schemeClr val="bg1"/>
                </a:solidFill>
              </a:rPr>
              <a:t>/</a:t>
            </a:r>
            <a:r>
              <a:rPr lang="zh-CN" altLang="en-US" sz="1400" b="1" smtClean="0">
                <a:solidFill>
                  <a:schemeClr val="bg1"/>
                </a:solidFill>
              </a:rPr>
              <a:t>立案报告的内容审核者，不负责内容制定，与城市投资部无业务汇报关系</a:t>
            </a:r>
            <a:endParaRPr lang="en-US" sz="1400" b="1">
              <a:solidFill>
                <a:schemeClr val="bg1"/>
              </a:solidFill>
            </a:endParaRPr>
          </a:p>
        </p:txBody>
      </p:sp>
      <p:cxnSp>
        <p:nvCxnSpPr>
          <p:cNvPr id="73" name="Straight Arrow Connector 72"/>
          <p:cNvCxnSpPr>
            <a:stCxn id="48" idx="3"/>
          </p:cNvCxnSpPr>
          <p:nvPr/>
        </p:nvCxnSpPr>
        <p:spPr>
          <a:xfrm>
            <a:off x="5414388" y="2350576"/>
            <a:ext cx="161193" cy="0"/>
          </a:xfrm>
          <a:prstGeom prst="straightConnector1">
            <a:avLst/>
          </a:prstGeom>
          <a:ln w="12700">
            <a:solidFill>
              <a:schemeClr val="accent5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5. Source"/>
          <p:cNvSpPr>
            <a:spLocks noChangeArrowheads="1"/>
          </p:cNvSpPr>
          <p:nvPr/>
        </p:nvSpPr>
        <p:spPr bwMode="auto">
          <a:xfrm>
            <a:off x="119063" y="6437325"/>
            <a:ext cx="6862762" cy="153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33413" lvl="0" indent="-633413" defTabSz="895350">
              <a:tabLst>
                <a:tab pos="628650"/>
              </a:tabLst>
            </a:pPr>
            <a:r>
              <a:rPr lang="zh-CN" altLang="en-US" sz="1000" smtClean="0">
                <a:solidFill>
                  <a:srgbClr val="000000"/>
                </a:solidFill>
                <a:latin typeface="+mn-lt"/>
              </a:rPr>
              <a:t>资料来源：小组分析</a:t>
            </a:r>
            <a:endParaRPr lang="en-US" altLang="zh-CN" sz="1000" smtClean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75" name="1. On-page tracker"/>
          <p:cNvSpPr>
            <a:spLocks noChangeArrowheads="1"/>
          </p:cNvSpPr>
          <p:nvPr/>
        </p:nvSpPr>
        <p:spPr bwMode="auto">
          <a:xfrm>
            <a:off x="119063" y="26988"/>
            <a:ext cx="1795363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noProof="0" smtClean="0">
                <a:solidFill>
                  <a:srgbClr val="808080"/>
                </a:solidFill>
                <a:latin typeface="+mn-lt"/>
              </a:rPr>
              <a:t>住宅业务组织调整建议</a:t>
            </a:r>
            <a:endParaRPr lang="en-US" altLang="zh-CN" sz="1400" noProof="0">
              <a:solidFill>
                <a:srgbClr val="80808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56359744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Object 3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775530648"/>
              </p:ext>
            </p:extLst>
          </p:nvPr>
        </p:nvGraphicFramePr>
        <p:xfrm>
          <a:off x="265" y="199"/>
          <a:ext cx="158740" cy="1587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think-cell Slide" r:id="rId4" imgW="500" imgH="417" progId="TCLayout.ActiveDocument.1">
                  <p:embed/>
                </p:oleObj>
              </mc:Choice>
              <mc:Fallback>
                <p:oleObj name="think-cell Slide" r:id="rId4" imgW="500" imgH="417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65" y="199"/>
                        <a:ext cx="158740" cy="1587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 hidden="1"/>
          <p:cNvSpPr/>
          <p:nvPr>
            <p:custDataLst>
              <p:tags r:id="rId6"/>
            </p:custDataLst>
          </p:nvPr>
        </p:nvSpPr>
        <p:spPr bwMode="auto">
          <a:xfrm>
            <a:off x="265" y="199"/>
            <a:ext cx="158740" cy="158740"/>
          </a:xfrm>
          <a:prstGeom prst="rect">
            <a:avLst/>
          </a:prstGeom>
          <a:solidFill>
            <a:schemeClr val="accent1"/>
          </a:solidFill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numCol="1" spcCol="0" rtlCol="0" anchor="ctr" anchorCtr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 pitchFamily="34" charset="0"/>
              <a:ea typeface="楷体" panose="02010609060101010101" pitchFamily="49" charset="-122"/>
              <a:sym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003" y="230373"/>
            <a:ext cx="6180979" cy="292371"/>
          </a:xfrm>
        </p:spPr>
        <p:txBody>
          <a:bodyPr wrap="square">
            <a:spAutoFit/>
          </a:bodyPr>
          <a:lstStyle/>
          <a:p>
            <a:r>
              <a:rPr lang="zh-CN" altLang="en-US" smtClean="0"/>
              <a:t>主要议题</a:t>
            </a:r>
            <a:endParaRPr lang="zh-CN" altLang="en-US"/>
          </a:p>
        </p:txBody>
      </p:sp>
      <p:sp>
        <p:nvSpPr>
          <p:cNvPr id="18" name="Rectangle 17"/>
          <p:cNvSpPr/>
          <p:nvPr/>
        </p:nvSpPr>
        <p:spPr>
          <a:xfrm>
            <a:off x="265" y="199"/>
            <a:ext cx="8957735" cy="6721078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599">
              <a:solidFill>
                <a:srgbClr val="000000"/>
              </a:solidFill>
            </a:endParaRPr>
          </a:p>
        </p:txBody>
      </p:sp>
      <p:sp>
        <p:nvSpPr>
          <p:cNvPr id="11" name="Text Placeholder 2">
            <a:hlinkClick r:id="rId8" action="ppaction://hlinksldjump?num=3"/>
          </p:cNvPr>
          <p:cNvSpPr txBox="1"/>
          <p:nvPr>
            <p:custDataLst>
              <p:tags r:id="rId7"/>
            </p:custDataLst>
          </p:nvPr>
        </p:nvSpPr>
        <p:spPr bwMode="gray">
          <a:xfrm>
            <a:off x="2538413" y="2239963"/>
            <a:ext cx="1597025" cy="406400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0963" tIns="80963" rIns="0" bIns="80963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b="1" smtClean="0">
                <a:latin typeface="Helv"/>
              </a:rPr>
              <a:t>新城组织调整</a:t>
            </a:r>
            <a:endParaRPr lang="zh-CN" altLang="en-US" sz="1599" b="1"/>
          </a:p>
        </p:txBody>
      </p:sp>
      <p:sp>
        <p:nvSpPr>
          <p:cNvPr id="12" name="Text Placeholder 2">
            <a:hlinkClick r:id="rId10" action="ppaction://hlinksldjump?num=5"/>
          </p:cNvPr>
          <p:cNvSpPr txBox="1"/>
          <p:nvPr>
            <p:custDataLst>
              <p:tags r:id="rId9"/>
            </p:custDataLst>
          </p:nvPr>
        </p:nvSpPr>
        <p:spPr bwMode="gray">
          <a:xfrm>
            <a:off x="2538413" y="2646363"/>
            <a:ext cx="1597025" cy="407988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0963" tIns="82550" rIns="0" bIns="80963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zh-CN" altLang="en-US" smtClean="0">
                <a:latin typeface="Helv"/>
              </a:rPr>
              <a:t>住宅业务</a:t>
            </a:r>
            <a:endParaRPr lang="zh-CN" altLang="en-US" sz="1599"/>
          </a:p>
        </p:txBody>
      </p:sp>
      <p:sp>
        <p:nvSpPr>
          <p:cNvPr id="19" name="Text Placeholder 2"/>
          <p:cNvSpPr txBox="1"/>
          <p:nvPr>
            <p:custDataLst>
              <p:tags r:id="rId11"/>
            </p:custDataLst>
          </p:nvPr>
        </p:nvSpPr>
        <p:spPr bwMode="gray">
          <a:xfrm>
            <a:off x="2538414" y="3054350"/>
            <a:ext cx="1597025" cy="406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</a:ln>
          <a:effectLst/>
          <a:extLst/>
        </p:spPr>
        <p:txBody>
          <a:bodyPr vert="horz" wrap="square" lIns="80963" tIns="80963" rIns="0" bIns="80963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>
              <a:buClr>
                <a:srgbClr val="002960"/>
              </a:buClr>
            </a:pPr>
            <a:r>
              <a:rPr lang="zh-CN" altLang="en-US" b="1">
                <a:latin typeface="Helv"/>
              </a:rPr>
              <a:t>商业</a:t>
            </a:r>
            <a:r>
              <a:rPr lang="zh-CN" altLang="en-US" b="1" smtClean="0">
                <a:latin typeface="Helv"/>
              </a:rPr>
              <a:t>业务</a:t>
            </a:r>
            <a:endParaRPr lang="zh-CN" altLang="en-US" sz="1599" b="1"/>
          </a:p>
        </p:txBody>
      </p:sp>
      <p:sp>
        <p:nvSpPr>
          <p:cNvPr id="24" name="Text Placeholder 2"/>
          <p:cNvSpPr txBox="1"/>
          <p:nvPr>
            <p:custDataLst>
              <p:tags r:id="rId12"/>
            </p:custDataLst>
          </p:nvPr>
        </p:nvSpPr>
        <p:spPr bwMode="gray">
          <a:xfrm>
            <a:off x="2538414" y="3460750"/>
            <a:ext cx="1597025" cy="407988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80963" tIns="80963" rIns="0" bIns="8255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zh-CN" altLang="en-US" smtClean="0">
                <a:latin typeface="Helv"/>
              </a:rPr>
              <a:t>集团总部</a:t>
            </a:r>
            <a:endParaRPr lang="zh-CN" altLang="en-US" sz="1599"/>
          </a:p>
        </p:txBody>
      </p:sp>
      <p:pic>
        <p:nvPicPr>
          <p:cNvPr id="83" name="Picture 8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8"/>
            <a:ext cx="2194060" cy="6721078"/>
          </a:xfrm>
          <a:prstGeom prst="rect">
            <a:avLst/>
          </a:prstGeom>
        </p:spPr>
      </p:pic>
      <p:sp>
        <p:nvSpPr>
          <p:cNvPr id="84" name="TitleBottomPlaceholder"/>
          <p:cNvSpPr>
            <a:spLocks noChangeArrowheads="1"/>
          </p:cNvSpPr>
          <p:nvPr/>
        </p:nvSpPr>
        <p:spPr bwMode="auto">
          <a:xfrm>
            <a:off x="265" y="2238442"/>
            <a:ext cx="2193795" cy="4484423"/>
          </a:xfrm>
          <a:prstGeom prst="rect">
            <a:avLst/>
          </a:prstGeom>
          <a:solidFill>
            <a:srgbClr val="0065CC">
              <a:alpha val="44000"/>
            </a:srgbClr>
          </a:solidFill>
          <a:ln>
            <a:noFill/>
          </a:ln>
          <a:effectLst/>
          <a:ex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zh-CN" sz="1599">
              <a:solidFill>
                <a:srgbClr val="000000"/>
              </a:solidFill>
            </a:endParaRPr>
          </a:p>
        </p:txBody>
      </p:sp>
      <p:sp>
        <p:nvSpPr>
          <p:cNvPr id="85" name="TitleTopPlaceholder"/>
          <p:cNvSpPr>
            <a:spLocks noChangeArrowheads="1"/>
          </p:cNvSpPr>
          <p:nvPr/>
        </p:nvSpPr>
        <p:spPr bwMode="auto">
          <a:xfrm>
            <a:off x="265" y="199"/>
            <a:ext cx="2193795" cy="2238243"/>
          </a:xfrm>
          <a:prstGeom prst="rect">
            <a:avLst/>
          </a:prstGeom>
          <a:solidFill>
            <a:srgbClr val="91AFFF">
              <a:alpha val="59000"/>
            </a:srgbClr>
          </a:solidFill>
          <a:ln>
            <a:noFill/>
          </a:ln>
          <a:effectLst/>
          <a:ex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zh-CN" sz="1599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255522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63" y="230188"/>
            <a:ext cx="8618537" cy="292388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zh-CN" altLang="en-US" smtClean="0"/>
              <a:t>现有的商业组织存在“端到端”管理价值链被分割，投资决策效率不高的问题</a:t>
            </a:r>
            <a:endParaRPr lang="en-US"/>
          </a:p>
        </p:txBody>
      </p:sp>
      <p:grpSp>
        <p:nvGrpSpPr>
          <p:cNvPr id="9" name="Group 8"/>
          <p:cNvGrpSpPr/>
          <p:nvPr>
            <p:custDataLst>
              <p:tags r:id="rId2"/>
            </p:custDataLst>
          </p:nvPr>
        </p:nvGrpSpPr>
        <p:grpSpPr>
          <a:xfrm>
            <a:off x="913040" y="988082"/>
            <a:ext cx="2485149" cy="385298"/>
            <a:chOff x="1007146" y="786546"/>
            <a:chExt cx="2472799" cy="457200"/>
          </a:xfrm>
        </p:grpSpPr>
        <p:sp>
          <p:nvSpPr>
            <p:cNvPr id="10" name="Freeform 9"/>
            <p:cNvSpPr/>
            <p:nvPr>
              <p:custDataLst>
                <p:tags r:id="rId3"/>
              </p:custDataLst>
            </p:nvPr>
          </p:nvSpPr>
          <p:spPr>
            <a:xfrm>
              <a:off x="1007146" y="786546"/>
              <a:ext cx="2472799" cy="457200"/>
            </a:xfrm>
            <a:custGeom>
              <a:gdLst>
                <a:gd name="connsiteX0" fmla="*/ 0 w 1828800"/>
                <a:gd name="connsiteY0" fmla="*/ 0 h 914400"/>
                <a:gd name="connsiteX1" fmla="*/ 1767937 w 1828800"/>
                <a:gd name="connsiteY1" fmla="*/ 0 h 914400"/>
                <a:gd name="connsiteX2" fmla="*/ 1828800 w 1828800"/>
                <a:gd name="connsiteY2" fmla="*/ 457200 h 914400"/>
                <a:gd name="connsiteX3" fmla="*/ 1767937 w 1828800"/>
                <a:gd name="connsiteY3" fmla="*/ 914400 h 914400"/>
                <a:gd name="connsiteX4" fmla="*/ 0 w 1828800"/>
                <a:gd name="connsiteY4" fmla="*/ 914400 h 914400"/>
                <a:gd name="connsiteX5" fmla="*/ 0 w 1828800"/>
                <a:gd name="connsiteY5" fmla="*/ 457202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767937" y="0"/>
                  </a:lnTo>
                  <a:lnTo>
                    <a:pt x="1828800" y="457200"/>
                  </a:lnTo>
                  <a:lnTo>
                    <a:pt x="1767937" y="914400"/>
                  </a:lnTo>
                  <a:lnTo>
                    <a:pt x="0" y="914400"/>
                  </a:lnTo>
                  <a:lnTo>
                    <a:pt x="0" y="457202"/>
                  </a:lnTo>
                  <a:close/>
                </a:path>
              </a:pathLst>
            </a:custGeom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 err="1" smtClean="0">
                <a:solidFill>
                  <a:srgbClr val="000000"/>
                </a:solidFill>
              </a:endParaRPr>
            </a:p>
          </p:txBody>
        </p:sp>
        <p:sp>
          <p:nvSpPr>
            <p:cNvPr id="11" name="TextBox 10"/>
            <p:cNvSpPr txBox="1"/>
            <p:nvPr>
              <p:custDataLst>
                <p:tags r:id="rId4"/>
              </p:custDataLst>
            </p:nvPr>
          </p:nvSpPr>
          <p:spPr>
            <a:xfrm>
              <a:off x="1070646" y="818296"/>
              <a:ext cx="2327003" cy="393700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ctr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002960"/>
                </a:buClr>
              </a:pPr>
              <a:r>
                <a:rPr lang="zh-CN" altLang="en-US" sz="1200" b="1" smtClean="0">
                  <a:solidFill>
                    <a:srgbClr val="000000"/>
                  </a:solidFill>
                </a:rPr>
                <a:t>拿地</a:t>
              </a:r>
              <a:endParaRPr lang="en-US" sz="1200" b="1">
                <a:solidFill>
                  <a:srgbClr val="000000"/>
                </a:solidFill>
              </a:endParaRPr>
            </a:p>
          </p:txBody>
        </p:sp>
      </p:grpSp>
      <p:grpSp>
        <p:nvGrpSpPr>
          <p:cNvPr id="12" name="Group 11"/>
          <p:cNvGrpSpPr/>
          <p:nvPr>
            <p:custDataLst>
              <p:tags r:id="rId5"/>
            </p:custDataLst>
          </p:nvPr>
        </p:nvGrpSpPr>
        <p:grpSpPr>
          <a:xfrm>
            <a:off x="3335627" y="988082"/>
            <a:ext cx="1625731" cy="385298"/>
            <a:chOff x="3417693" y="786546"/>
            <a:chExt cx="1617652" cy="457200"/>
          </a:xfrm>
        </p:grpSpPr>
        <p:sp>
          <p:nvSpPr>
            <p:cNvPr id="13" name="Freeform 12"/>
            <p:cNvSpPr/>
            <p:nvPr>
              <p:custDataLst>
                <p:tags r:id="rId6"/>
              </p:custDataLst>
            </p:nvPr>
          </p:nvSpPr>
          <p:spPr>
            <a:xfrm>
              <a:off x="3417693" y="786546"/>
              <a:ext cx="1617652" cy="457200"/>
            </a:xfrm>
            <a:custGeom>
              <a:gdLst>
                <a:gd name="connsiteX0" fmla="*/ 0 w 1828800"/>
                <a:gd name="connsiteY0" fmla="*/ 0 h 914400"/>
                <a:gd name="connsiteX1" fmla="*/ 1735762 w 1828800"/>
                <a:gd name="connsiteY1" fmla="*/ 0 h 914400"/>
                <a:gd name="connsiteX2" fmla="*/ 1828800 w 1828800"/>
                <a:gd name="connsiteY2" fmla="*/ 457200 h 914400"/>
                <a:gd name="connsiteX3" fmla="*/ 1735762 w 1828800"/>
                <a:gd name="connsiteY3" fmla="*/ 914400 h 914400"/>
                <a:gd name="connsiteX4" fmla="*/ 0 w 1828800"/>
                <a:gd name="connsiteY4" fmla="*/ 914400 h 914400"/>
                <a:gd name="connsiteX5" fmla="*/ 93038 w 1828800"/>
                <a:gd name="connsiteY5" fmla="*/ 457202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735762" y="0"/>
                  </a:lnTo>
                  <a:lnTo>
                    <a:pt x="1828800" y="457200"/>
                  </a:lnTo>
                  <a:lnTo>
                    <a:pt x="1735762" y="914400"/>
                  </a:lnTo>
                  <a:lnTo>
                    <a:pt x="0" y="914400"/>
                  </a:lnTo>
                  <a:lnTo>
                    <a:pt x="93038" y="457202"/>
                  </a:lnTo>
                  <a:close/>
                </a:path>
              </a:pathLst>
            </a:custGeom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 err="1" smtClean="0">
                <a:solidFill>
                  <a:srgbClr val="000000"/>
                </a:solidFill>
              </a:endParaRPr>
            </a:p>
          </p:txBody>
        </p:sp>
        <p:sp>
          <p:nvSpPr>
            <p:cNvPr id="14" name="TextBox 13"/>
            <p:cNvSpPr txBox="1"/>
            <p:nvPr>
              <p:custDataLst>
                <p:tags r:id="rId7"/>
              </p:custDataLst>
            </p:nvPr>
          </p:nvSpPr>
          <p:spPr>
            <a:xfrm>
              <a:off x="3550789" y="818296"/>
              <a:ext cx="1402260" cy="393700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ctr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002960"/>
                </a:buClr>
              </a:pPr>
              <a:r>
                <a:rPr lang="zh-CN" altLang="en-US" sz="1200" b="1" smtClean="0">
                  <a:solidFill>
                    <a:srgbClr val="000000"/>
                  </a:solidFill>
                </a:rPr>
                <a:t>设计</a:t>
              </a:r>
              <a:endParaRPr lang="en-US" sz="1200" b="1">
                <a:solidFill>
                  <a:srgbClr val="000000"/>
                </a:solidFill>
              </a:endParaRPr>
            </a:p>
          </p:txBody>
        </p:sp>
      </p:grpSp>
      <p:grpSp>
        <p:nvGrpSpPr>
          <p:cNvPr id="15" name="Group 14"/>
          <p:cNvGrpSpPr/>
          <p:nvPr>
            <p:custDataLst>
              <p:tags r:id="rId8"/>
            </p:custDataLst>
          </p:nvPr>
        </p:nvGrpSpPr>
        <p:grpSpPr>
          <a:xfrm>
            <a:off x="4898795" y="988082"/>
            <a:ext cx="804095" cy="385298"/>
            <a:chOff x="4973094" y="786546"/>
            <a:chExt cx="800099" cy="457200"/>
          </a:xfrm>
        </p:grpSpPr>
        <p:sp>
          <p:nvSpPr>
            <p:cNvPr id="16" name="Freeform 15"/>
            <p:cNvSpPr/>
            <p:nvPr>
              <p:custDataLst>
                <p:tags r:id="rId9"/>
              </p:custDataLst>
            </p:nvPr>
          </p:nvSpPr>
          <p:spPr>
            <a:xfrm>
              <a:off x="4973094" y="786546"/>
              <a:ext cx="800099" cy="457200"/>
            </a:xfrm>
            <a:custGeom>
              <a:gdLst>
                <a:gd name="connsiteX0" fmla="*/ 0 w 1828800"/>
                <a:gd name="connsiteY0" fmla="*/ 0 h 914400"/>
                <a:gd name="connsiteX1" fmla="*/ 1640695 w 1828800"/>
                <a:gd name="connsiteY1" fmla="*/ 0 h 914400"/>
                <a:gd name="connsiteX2" fmla="*/ 1828800 w 1828800"/>
                <a:gd name="connsiteY2" fmla="*/ 457200 h 914400"/>
                <a:gd name="connsiteX3" fmla="*/ 1640695 w 1828800"/>
                <a:gd name="connsiteY3" fmla="*/ 914400 h 914400"/>
                <a:gd name="connsiteX4" fmla="*/ 0 w 1828800"/>
                <a:gd name="connsiteY4" fmla="*/ 914400 h 914400"/>
                <a:gd name="connsiteX5" fmla="*/ 188105 w 1828800"/>
                <a:gd name="connsiteY5" fmla="*/ 457202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640695" y="0"/>
                  </a:lnTo>
                  <a:lnTo>
                    <a:pt x="1828800" y="457200"/>
                  </a:lnTo>
                  <a:lnTo>
                    <a:pt x="1640695" y="914400"/>
                  </a:lnTo>
                  <a:lnTo>
                    <a:pt x="0" y="914400"/>
                  </a:lnTo>
                  <a:lnTo>
                    <a:pt x="188105" y="457202"/>
                  </a:lnTo>
                  <a:close/>
                </a:path>
              </a:pathLst>
            </a:custGeom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 err="1" smtClean="0">
                <a:solidFill>
                  <a:srgbClr val="000000"/>
                </a:solidFill>
              </a:endParaRPr>
            </a:p>
          </p:txBody>
        </p:sp>
        <p:sp>
          <p:nvSpPr>
            <p:cNvPr id="17" name="TextBox 16"/>
            <p:cNvSpPr txBox="1"/>
            <p:nvPr>
              <p:custDataLst>
                <p:tags r:id="rId10"/>
              </p:custDataLst>
            </p:nvPr>
          </p:nvSpPr>
          <p:spPr>
            <a:xfrm>
              <a:off x="5106190" y="818296"/>
              <a:ext cx="584707" cy="393700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ctr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002960"/>
                </a:buClr>
              </a:pPr>
              <a:r>
                <a:rPr lang="zh-CN" altLang="en-US" sz="1200" b="1">
                  <a:solidFill>
                    <a:srgbClr val="000000"/>
                  </a:solidFill>
                </a:rPr>
                <a:t>开发</a:t>
              </a:r>
              <a:endParaRPr lang="en-US" sz="1200" b="1">
                <a:solidFill>
                  <a:srgbClr val="000000"/>
                </a:solidFill>
              </a:endParaRPr>
            </a:p>
          </p:txBody>
        </p:sp>
      </p:grpSp>
      <p:grpSp>
        <p:nvGrpSpPr>
          <p:cNvPr id="18" name="Group 17"/>
          <p:cNvGrpSpPr/>
          <p:nvPr>
            <p:custDataLst>
              <p:tags r:id="rId11"/>
            </p:custDataLst>
          </p:nvPr>
        </p:nvGrpSpPr>
        <p:grpSpPr>
          <a:xfrm>
            <a:off x="5640327" y="988082"/>
            <a:ext cx="804095" cy="385298"/>
            <a:chOff x="5710941" y="786546"/>
            <a:chExt cx="800099" cy="457200"/>
          </a:xfrm>
        </p:grpSpPr>
        <p:sp>
          <p:nvSpPr>
            <p:cNvPr id="19" name="Freeform 18"/>
            <p:cNvSpPr/>
            <p:nvPr>
              <p:custDataLst>
                <p:tags r:id="rId12"/>
              </p:custDataLst>
            </p:nvPr>
          </p:nvSpPr>
          <p:spPr>
            <a:xfrm>
              <a:off x="5710941" y="786546"/>
              <a:ext cx="800099" cy="457200"/>
            </a:xfrm>
            <a:custGeom>
              <a:gdLst>
                <a:gd name="connsiteX0" fmla="*/ 0 w 1828800"/>
                <a:gd name="connsiteY0" fmla="*/ 0 h 914400"/>
                <a:gd name="connsiteX1" fmla="*/ 1640695 w 1828800"/>
                <a:gd name="connsiteY1" fmla="*/ 0 h 914400"/>
                <a:gd name="connsiteX2" fmla="*/ 1828800 w 1828800"/>
                <a:gd name="connsiteY2" fmla="*/ 457200 h 914400"/>
                <a:gd name="connsiteX3" fmla="*/ 1640695 w 1828800"/>
                <a:gd name="connsiteY3" fmla="*/ 914400 h 914400"/>
                <a:gd name="connsiteX4" fmla="*/ 0 w 1828800"/>
                <a:gd name="connsiteY4" fmla="*/ 914400 h 914400"/>
                <a:gd name="connsiteX5" fmla="*/ 188105 w 1828800"/>
                <a:gd name="connsiteY5" fmla="*/ 457202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640695" y="0"/>
                  </a:lnTo>
                  <a:lnTo>
                    <a:pt x="1828800" y="457200"/>
                  </a:lnTo>
                  <a:lnTo>
                    <a:pt x="1640695" y="914400"/>
                  </a:lnTo>
                  <a:lnTo>
                    <a:pt x="0" y="914400"/>
                  </a:lnTo>
                  <a:lnTo>
                    <a:pt x="188105" y="457202"/>
                  </a:lnTo>
                  <a:close/>
                </a:path>
              </a:pathLst>
            </a:custGeom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 err="1" smtClean="0">
                <a:solidFill>
                  <a:srgbClr val="000000"/>
                </a:solidFill>
              </a:endParaRPr>
            </a:p>
          </p:txBody>
        </p:sp>
        <p:sp>
          <p:nvSpPr>
            <p:cNvPr id="20" name="TextBox 19"/>
            <p:cNvSpPr txBox="1"/>
            <p:nvPr>
              <p:custDataLst>
                <p:tags r:id="rId13"/>
              </p:custDataLst>
            </p:nvPr>
          </p:nvSpPr>
          <p:spPr>
            <a:xfrm>
              <a:off x="5844037" y="818296"/>
              <a:ext cx="584707" cy="393700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ctr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002960"/>
                </a:buClr>
              </a:pPr>
              <a:r>
                <a:rPr lang="zh-CN" altLang="en-US" sz="1200" b="1" smtClean="0">
                  <a:solidFill>
                    <a:srgbClr val="000000"/>
                  </a:solidFill>
                </a:rPr>
                <a:t>销售</a:t>
              </a:r>
              <a:endParaRPr lang="en-US" sz="1200" b="1">
                <a:solidFill>
                  <a:srgbClr val="000000"/>
                </a:solidFill>
              </a:endParaRPr>
            </a:p>
          </p:txBody>
        </p:sp>
      </p:grpSp>
      <p:grpSp>
        <p:nvGrpSpPr>
          <p:cNvPr id="21" name="Group 20"/>
          <p:cNvGrpSpPr/>
          <p:nvPr>
            <p:custDataLst>
              <p:tags r:id="rId14"/>
            </p:custDataLst>
          </p:nvPr>
        </p:nvGrpSpPr>
        <p:grpSpPr>
          <a:xfrm>
            <a:off x="6381859" y="988082"/>
            <a:ext cx="804095" cy="385298"/>
            <a:chOff x="6448789" y="786546"/>
            <a:chExt cx="800099" cy="457200"/>
          </a:xfrm>
        </p:grpSpPr>
        <p:sp>
          <p:nvSpPr>
            <p:cNvPr id="22" name="Freeform 21"/>
            <p:cNvSpPr/>
            <p:nvPr>
              <p:custDataLst>
                <p:tags r:id="rId15"/>
              </p:custDataLst>
            </p:nvPr>
          </p:nvSpPr>
          <p:spPr>
            <a:xfrm>
              <a:off x="6448789" y="786546"/>
              <a:ext cx="800099" cy="457200"/>
            </a:xfrm>
            <a:custGeom>
              <a:gdLst>
                <a:gd name="connsiteX0" fmla="*/ 0 w 1828800"/>
                <a:gd name="connsiteY0" fmla="*/ 0 h 914400"/>
                <a:gd name="connsiteX1" fmla="*/ 1640695 w 1828800"/>
                <a:gd name="connsiteY1" fmla="*/ 0 h 914400"/>
                <a:gd name="connsiteX2" fmla="*/ 1828800 w 1828800"/>
                <a:gd name="connsiteY2" fmla="*/ 457200 h 914400"/>
                <a:gd name="connsiteX3" fmla="*/ 1640695 w 1828800"/>
                <a:gd name="connsiteY3" fmla="*/ 914400 h 914400"/>
                <a:gd name="connsiteX4" fmla="*/ 0 w 1828800"/>
                <a:gd name="connsiteY4" fmla="*/ 914400 h 914400"/>
                <a:gd name="connsiteX5" fmla="*/ 188105 w 1828800"/>
                <a:gd name="connsiteY5" fmla="*/ 457202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640695" y="0"/>
                  </a:lnTo>
                  <a:lnTo>
                    <a:pt x="1828800" y="457200"/>
                  </a:lnTo>
                  <a:lnTo>
                    <a:pt x="1640695" y="914400"/>
                  </a:lnTo>
                  <a:lnTo>
                    <a:pt x="0" y="914400"/>
                  </a:lnTo>
                  <a:lnTo>
                    <a:pt x="188105" y="457202"/>
                  </a:lnTo>
                  <a:close/>
                </a:path>
              </a:pathLst>
            </a:custGeom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 err="1" smtClean="0">
                <a:solidFill>
                  <a:srgbClr val="000000"/>
                </a:solidFill>
              </a:endParaRPr>
            </a:p>
          </p:txBody>
        </p:sp>
        <p:sp>
          <p:nvSpPr>
            <p:cNvPr id="23" name="TextBox 22"/>
            <p:cNvSpPr txBox="1"/>
            <p:nvPr>
              <p:custDataLst>
                <p:tags r:id="rId16"/>
              </p:custDataLst>
            </p:nvPr>
          </p:nvSpPr>
          <p:spPr>
            <a:xfrm>
              <a:off x="6581885" y="818296"/>
              <a:ext cx="584707" cy="393700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ctr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002960"/>
                </a:buClr>
              </a:pPr>
              <a:r>
                <a:rPr lang="zh-CN" altLang="en-US" sz="1200" b="1" smtClean="0">
                  <a:solidFill>
                    <a:srgbClr val="000000"/>
                  </a:solidFill>
                </a:rPr>
                <a:t>招商</a:t>
              </a:r>
              <a:endParaRPr lang="en-US" sz="1200" b="1">
                <a:solidFill>
                  <a:srgbClr val="000000"/>
                </a:solidFill>
              </a:endParaRPr>
            </a:p>
          </p:txBody>
        </p:sp>
      </p:grpSp>
      <p:grpSp>
        <p:nvGrpSpPr>
          <p:cNvPr id="24" name="Group 23"/>
          <p:cNvGrpSpPr/>
          <p:nvPr>
            <p:custDataLst>
              <p:tags r:id="rId17"/>
            </p:custDataLst>
          </p:nvPr>
        </p:nvGrpSpPr>
        <p:grpSpPr>
          <a:xfrm>
            <a:off x="7123391" y="988082"/>
            <a:ext cx="804095" cy="385298"/>
            <a:chOff x="7186636" y="786546"/>
            <a:chExt cx="800099" cy="457200"/>
          </a:xfrm>
        </p:grpSpPr>
        <p:sp>
          <p:nvSpPr>
            <p:cNvPr id="25" name="Freeform 24"/>
            <p:cNvSpPr/>
            <p:nvPr>
              <p:custDataLst>
                <p:tags r:id="rId18"/>
              </p:custDataLst>
            </p:nvPr>
          </p:nvSpPr>
          <p:spPr>
            <a:xfrm>
              <a:off x="7186636" y="786546"/>
              <a:ext cx="800099" cy="457200"/>
            </a:xfrm>
            <a:custGeom>
              <a:gdLst>
                <a:gd name="connsiteX0" fmla="*/ 0 w 1828800"/>
                <a:gd name="connsiteY0" fmla="*/ 0 h 914400"/>
                <a:gd name="connsiteX1" fmla="*/ 1640695 w 1828800"/>
                <a:gd name="connsiteY1" fmla="*/ 0 h 914400"/>
                <a:gd name="connsiteX2" fmla="*/ 1828800 w 1828800"/>
                <a:gd name="connsiteY2" fmla="*/ 457200 h 914400"/>
                <a:gd name="connsiteX3" fmla="*/ 1640695 w 1828800"/>
                <a:gd name="connsiteY3" fmla="*/ 914400 h 914400"/>
                <a:gd name="connsiteX4" fmla="*/ 0 w 1828800"/>
                <a:gd name="connsiteY4" fmla="*/ 914400 h 914400"/>
                <a:gd name="connsiteX5" fmla="*/ 188105 w 1828800"/>
                <a:gd name="connsiteY5" fmla="*/ 457202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640695" y="0"/>
                  </a:lnTo>
                  <a:lnTo>
                    <a:pt x="1828800" y="457200"/>
                  </a:lnTo>
                  <a:lnTo>
                    <a:pt x="1640695" y="914400"/>
                  </a:lnTo>
                  <a:lnTo>
                    <a:pt x="0" y="914400"/>
                  </a:lnTo>
                  <a:lnTo>
                    <a:pt x="188105" y="457202"/>
                  </a:lnTo>
                  <a:close/>
                </a:path>
              </a:pathLst>
            </a:custGeom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 err="1" smtClean="0">
                <a:solidFill>
                  <a:srgbClr val="000000"/>
                </a:solidFill>
              </a:endParaRPr>
            </a:p>
          </p:txBody>
        </p:sp>
        <p:sp>
          <p:nvSpPr>
            <p:cNvPr id="26" name="TextBox 25"/>
            <p:cNvSpPr txBox="1"/>
            <p:nvPr>
              <p:custDataLst>
                <p:tags r:id="rId19"/>
              </p:custDataLst>
            </p:nvPr>
          </p:nvSpPr>
          <p:spPr>
            <a:xfrm>
              <a:off x="7319732" y="818296"/>
              <a:ext cx="584707" cy="393700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ctr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002960"/>
                </a:buClr>
              </a:pPr>
              <a:r>
                <a:rPr lang="zh-CN" altLang="en-US" sz="1200" b="1" smtClean="0">
                  <a:solidFill>
                    <a:srgbClr val="000000"/>
                  </a:solidFill>
                </a:rPr>
                <a:t>运营</a:t>
              </a:r>
              <a:endParaRPr lang="en-US" sz="1200" b="1">
                <a:solidFill>
                  <a:srgbClr val="000000"/>
                </a:solidFill>
              </a:endParaRPr>
            </a:p>
          </p:txBody>
        </p:sp>
      </p:grpSp>
      <p:grpSp>
        <p:nvGrpSpPr>
          <p:cNvPr id="27" name="Group 26"/>
          <p:cNvGrpSpPr/>
          <p:nvPr>
            <p:custDataLst>
              <p:tags r:id="rId20"/>
            </p:custDataLst>
          </p:nvPr>
        </p:nvGrpSpPr>
        <p:grpSpPr>
          <a:xfrm>
            <a:off x="7864925" y="988082"/>
            <a:ext cx="804095" cy="385298"/>
            <a:chOff x="7924483" y="786546"/>
            <a:chExt cx="800099" cy="457200"/>
          </a:xfrm>
        </p:grpSpPr>
        <p:sp>
          <p:nvSpPr>
            <p:cNvPr id="28" name="Freeform 27"/>
            <p:cNvSpPr/>
            <p:nvPr>
              <p:custDataLst>
                <p:tags r:id="rId21"/>
              </p:custDataLst>
            </p:nvPr>
          </p:nvSpPr>
          <p:spPr>
            <a:xfrm>
              <a:off x="7924483" y="786546"/>
              <a:ext cx="800099" cy="457200"/>
            </a:xfrm>
            <a:custGeom>
              <a:gdLst>
                <a:gd name="connsiteX0" fmla="*/ 0 w 1828800"/>
                <a:gd name="connsiteY0" fmla="*/ 0 h 914400"/>
                <a:gd name="connsiteX1" fmla="*/ 1640695 w 1828800"/>
                <a:gd name="connsiteY1" fmla="*/ 0 h 914400"/>
                <a:gd name="connsiteX2" fmla="*/ 1828800 w 1828800"/>
                <a:gd name="connsiteY2" fmla="*/ 457200 h 914400"/>
                <a:gd name="connsiteX3" fmla="*/ 1640695 w 1828800"/>
                <a:gd name="connsiteY3" fmla="*/ 914400 h 914400"/>
                <a:gd name="connsiteX4" fmla="*/ 0 w 1828800"/>
                <a:gd name="connsiteY4" fmla="*/ 914400 h 914400"/>
                <a:gd name="connsiteX5" fmla="*/ 188105 w 1828800"/>
                <a:gd name="connsiteY5" fmla="*/ 457202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640695" y="0"/>
                  </a:lnTo>
                  <a:lnTo>
                    <a:pt x="1828800" y="457200"/>
                  </a:lnTo>
                  <a:lnTo>
                    <a:pt x="1640695" y="914400"/>
                  </a:lnTo>
                  <a:lnTo>
                    <a:pt x="0" y="914400"/>
                  </a:lnTo>
                  <a:lnTo>
                    <a:pt x="188105" y="457202"/>
                  </a:lnTo>
                  <a:close/>
                </a:path>
              </a:pathLst>
            </a:custGeom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200" err="1" smtClean="0">
                <a:solidFill>
                  <a:srgbClr val="000000"/>
                </a:solidFill>
              </a:endParaRPr>
            </a:p>
          </p:txBody>
        </p:sp>
        <p:sp>
          <p:nvSpPr>
            <p:cNvPr id="29" name="TextBox 28"/>
            <p:cNvSpPr txBox="1"/>
            <p:nvPr>
              <p:custDataLst>
                <p:tags r:id="rId22"/>
              </p:custDataLst>
            </p:nvPr>
          </p:nvSpPr>
          <p:spPr>
            <a:xfrm>
              <a:off x="8057579" y="818296"/>
              <a:ext cx="584707" cy="393700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ctr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srgbClr val="002960"/>
                </a:buClr>
              </a:pPr>
              <a:r>
                <a:rPr lang="zh-CN" altLang="en-US" sz="1200" b="1">
                  <a:solidFill>
                    <a:srgbClr val="000000"/>
                  </a:solidFill>
                </a:rPr>
                <a:t>退出</a:t>
              </a:r>
              <a:endParaRPr lang="en-US" sz="1200" b="1">
                <a:solidFill>
                  <a:srgbClr val="000000"/>
                </a:solidFill>
              </a:endParaRPr>
            </a:p>
          </p:txBody>
        </p:sp>
      </p:grpSp>
      <p:sp>
        <p:nvSpPr>
          <p:cNvPr id="31" name="Rectangle 30"/>
          <p:cNvSpPr/>
          <p:nvPr/>
        </p:nvSpPr>
        <p:spPr>
          <a:xfrm>
            <a:off x="232010" y="638691"/>
            <a:ext cx="8505590" cy="4694910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200" err="1" smtClean="0">
              <a:solidFill>
                <a:srgbClr val="000000"/>
              </a:solidFill>
            </a:endParaRPr>
          </a:p>
        </p:txBody>
      </p:sp>
      <p:cxnSp>
        <p:nvCxnSpPr>
          <p:cNvPr id="32" name="Straight Connector 31"/>
          <p:cNvCxnSpPr/>
          <p:nvPr/>
        </p:nvCxnSpPr>
        <p:spPr>
          <a:xfrm flipH="1">
            <a:off x="3315482" y="1373380"/>
            <a:ext cx="1" cy="3698864"/>
          </a:xfrm>
          <a:prstGeom prst="line">
            <a:avLst/>
          </a:prstGeom>
          <a:ln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 flipH="1">
            <a:off x="4877861" y="1373380"/>
            <a:ext cx="1" cy="3698864"/>
          </a:xfrm>
          <a:prstGeom prst="line">
            <a:avLst/>
          </a:prstGeom>
          <a:ln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 flipH="1">
            <a:off x="5622231" y="1373380"/>
            <a:ext cx="1" cy="3698864"/>
          </a:xfrm>
          <a:prstGeom prst="line">
            <a:avLst/>
          </a:prstGeom>
          <a:ln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flipH="1">
            <a:off x="6366079" y="1373380"/>
            <a:ext cx="1" cy="3698864"/>
          </a:xfrm>
          <a:prstGeom prst="line">
            <a:avLst/>
          </a:prstGeom>
          <a:ln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flipH="1">
            <a:off x="7122755" y="1373380"/>
            <a:ext cx="1" cy="3698864"/>
          </a:xfrm>
          <a:prstGeom prst="line">
            <a:avLst/>
          </a:prstGeom>
          <a:ln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flipH="1">
            <a:off x="7869097" y="1373380"/>
            <a:ext cx="1" cy="3698864"/>
          </a:xfrm>
          <a:prstGeom prst="line">
            <a:avLst/>
          </a:prstGeom>
          <a:ln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ectangle 29"/>
          <p:cNvSpPr txBox="1"/>
          <p:nvPr>
            <p:custDataLst>
              <p:tags r:id="rId23"/>
            </p:custDataLst>
          </p:nvPr>
        </p:nvSpPr>
        <p:spPr>
          <a:xfrm>
            <a:off x="909022" y="1420669"/>
            <a:ext cx="624897" cy="462358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400" b="1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可研</a:t>
            </a:r>
            <a:br>
              <a:rPr lang="en-US" altLang="zh-CN" sz="1200">
                <a:solidFill>
                  <a:srgbClr val="000000"/>
                </a:solidFill>
              </a:rPr>
            </a:br>
            <a:r>
              <a:rPr lang="zh-CN" altLang="en-US" sz="1200">
                <a:solidFill>
                  <a:srgbClr val="000000"/>
                </a:solidFill>
              </a:rPr>
              <a:t>分析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41" name="Rectangle 29"/>
          <p:cNvSpPr txBox="1"/>
          <p:nvPr>
            <p:custDataLst>
              <p:tags r:id="rId24"/>
            </p:custDataLst>
          </p:nvPr>
        </p:nvSpPr>
        <p:spPr>
          <a:xfrm>
            <a:off x="1723661" y="1420669"/>
            <a:ext cx="624897" cy="462358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400" b="1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财务</a:t>
            </a:r>
            <a:br>
              <a:rPr lang="en-US" altLang="zh-CN" sz="1200">
                <a:solidFill>
                  <a:srgbClr val="000000"/>
                </a:solidFill>
              </a:rPr>
            </a:br>
            <a:r>
              <a:rPr lang="zh-CN" altLang="en-US" sz="1200">
                <a:solidFill>
                  <a:srgbClr val="000000"/>
                </a:solidFill>
              </a:rPr>
              <a:t>预测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42" name="Rectangle 29"/>
          <p:cNvSpPr txBox="1"/>
          <p:nvPr>
            <p:custDataLst>
              <p:tags r:id="rId25"/>
            </p:custDataLst>
          </p:nvPr>
        </p:nvSpPr>
        <p:spPr>
          <a:xfrm>
            <a:off x="2538297" y="1420669"/>
            <a:ext cx="624897" cy="462358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400" b="1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投资</a:t>
            </a:r>
            <a:br>
              <a:rPr lang="en-US" altLang="zh-CN" sz="1200">
                <a:solidFill>
                  <a:srgbClr val="000000"/>
                </a:solidFill>
              </a:rPr>
            </a:br>
            <a:r>
              <a:rPr lang="zh-CN" altLang="en-US" sz="1200">
                <a:solidFill>
                  <a:srgbClr val="000000"/>
                </a:solidFill>
              </a:rPr>
              <a:t>决策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43" name="Rectangle 29"/>
          <p:cNvSpPr txBox="1"/>
          <p:nvPr>
            <p:custDataLst>
              <p:tags r:id="rId26"/>
            </p:custDataLst>
          </p:nvPr>
        </p:nvSpPr>
        <p:spPr>
          <a:xfrm>
            <a:off x="3383489" y="1420669"/>
            <a:ext cx="624897" cy="462358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400" b="1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销售</a:t>
            </a:r>
            <a:br>
              <a:rPr lang="en-US" altLang="zh-CN" sz="1200">
                <a:solidFill>
                  <a:srgbClr val="000000"/>
                </a:solidFill>
              </a:rPr>
            </a:br>
            <a:r>
              <a:rPr lang="zh-CN" altLang="en-US" sz="1200">
                <a:solidFill>
                  <a:srgbClr val="000000"/>
                </a:solidFill>
              </a:rPr>
              <a:t>物业</a:t>
            </a:r>
            <a:endParaRPr lang="en-US" sz="1200">
              <a:solidFill>
                <a:srgbClr val="000000"/>
              </a:solidFill>
            </a:endParaRPr>
          </a:p>
        </p:txBody>
      </p:sp>
      <p:sp>
        <p:nvSpPr>
          <p:cNvPr id="44" name="Rectangle 29"/>
          <p:cNvSpPr txBox="1"/>
          <p:nvPr>
            <p:custDataLst>
              <p:tags r:id="rId27"/>
            </p:custDataLst>
          </p:nvPr>
        </p:nvSpPr>
        <p:spPr>
          <a:xfrm>
            <a:off x="4134393" y="1420669"/>
            <a:ext cx="624897" cy="462358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400" b="1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持有</a:t>
            </a:r>
            <a:br>
              <a:rPr lang="en-US" altLang="zh-CN" sz="1200">
                <a:solidFill>
                  <a:srgbClr val="000000"/>
                </a:solidFill>
              </a:rPr>
            </a:br>
            <a:r>
              <a:rPr lang="zh-CN" altLang="en-US" sz="1200">
                <a:solidFill>
                  <a:srgbClr val="000000"/>
                </a:solidFill>
              </a:rPr>
              <a:t>物业</a:t>
            </a:r>
            <a:endParaRPr lang="en-US" sz="1200">
              <a:solidFill>
                <a:srgbClr val="000000"/>
              </a:solidFill>
            </a:endParaRPr>
          </a:p>
        </p:txBody>
      </p:sp>
      <p:cxnSp>
        <p:nvCxnSpPr>
          <p:cNvPr id="51" name="Straight Connector 50"/>
          <p:cNvCxnSpPr/>
          <p:nvPr/>
        </p:nvCxnSpPr>
        <p:spPr>
          <a:xfrm flipV="1">
            <a:off x="402174" y="1934451"/>
            <a:ext cx="8178805" cy="0"/>
          </a:xfrm>
          <a:prstGeom prst="line">
            <a:avLst/>
          </a:prstGeom>
          <a:ln w="19050">
            <a:solidFill>
              <a:schemeClr val="accent6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/>
          <p:cNvSpPr txBox="1"/>
          <p:nvPr/>
        </p:nvSpPr>
        <p:spPr>
          <a:xfrm>
            <a:off x="333593" y="706928"/>
            <a:ext cx="8280971" cy="18338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200" b="1" smtClean="0">
                <a:solidFill>
                  <a:srgbClr val="000000"/>
                </a:solidFill>
              </a:rPr>
              <a:t>新城的商业价值链分拆在总部、商开、商管三个层面，对形成以运营为导向的商业挑战较大</a:t>
            </a:r>
            <a:endParaRPr lang="zh-CN" altLang="en-US" sz="1200" b="1">
              <a:solidFill>
                <a:srgbClr val="000000"/>
              </a:solidFill>
            </a:endParaRPr>
          </a:p>
        </p:txBody>
      </p:sp>
      <p:cxnSp>
        <p:nvCxnSpPr>
          <p:cNvPr id="63" name="Straight Connector 62"/>
          <p:cNvCxnSpPr/>
          <p:nvPr/>
        </p:nvCxnSpPr>
        <p:spPr>
          <a:xfrm>
            <a:off x="333593" y="917220"/>
            <a:ext cx="8280971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" name="Rectangle 178"/>
          <p:cNvSpPr txBox="1"/>
          <p:nvPr>
            <p:custDataLst>
              <p:tags r:id="rId28"/>
            </p:custDataLst>
          </p:nvPr>
        </p:nvSpPr>
        <p:spPr>
          <a:xfrm>
            <a:off x="333593" y="2032305"/>
            <a:ext cx="567631" cy="612471"/>
          </a:xfrm>
          <a:prstGeom prst="rect">
            <a:avLst/>
          </a:prstGeom>
          <a:noFill/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200" b="1" smtClean="0">
                <a:solidFill>
                  <a:srgbClr val="000000"/>
                </a:solidFill>
              </a:rPr>
              <a:t>集团总部</a:t>
            </a:r>
            <a:endParaRPr lang="en-US" sz="1200" b="1">
              <a:solidFill>
                <a:srgbClr val="000000"/>
              </a:solidFill>
            </a:endParaRPr>
          </a:p>
        </p:txBody>
      </p:sp>
      <p:sp>
        <p:nvSpPr>
          <p:cNvPr id="164" name="Rectangle 178"/>
          <p:cNvSpPr txBox="1"/>
          <p:nvPr>
            <p:custDataLst>
              <p:tags r:id="rId29"/>
            </p:custDataLst>
          </p:nvPr>
        </p:nvSpPr>
        <p:spPr>
          <a:xfrm>
            <a:off x="957626" y="2032305"/>
            <a:ext cx="567631" cy="61247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资产管理中心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65" name="Rectangle 178"/>
          <p:cNvSpPr txBox="1"/>
          <p:nvPr>
            <p:custDataLst>
              <p:tags r:id="rId30"/>
            </p:custDataLst>
          </p:nvPr>
        </p:nvSpPr>
        <p:spPr>
          <a:xfrm>
            <a:off x="8064639" y="2032305"/>
            <a:ext cx="516341" cy="61247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资产管理中心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67" name="Rectangle 178"/>
          <p:cNvSpPr txBox="1"/>
          <p:nvPr>
            <p:custDataLst>
              <p:tags r:id="rId31"/>
            </p:custDataLst>
          </p:nvPr>
        </p:nvSpPr>
        <p:spPr>
          <a:xfrm>
            <a:off x="333593" y="2868098"/>
            <a:ext cx="567631" cy="612471"/>
          </a:xfrm>
          <a:prstGeom prst="rect">
            <a:avLst/>
          </a:prstGeom>
          <a:noFill/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200" b="1">
                <a:solidFill>
                  <a:srgbClr val="000000"/>
                </a:solidFill>
              </a:rPr>
              <a:t>商开</a:t>
            </a:r>
          </a:p>
        </p:txBody>
      </p:sp>
      <p:sp>
        <p:nvSpPr>
          <p:cNvPr id="168" name="Rectangle 178"/>
          <p:cNvSpPr txBox="1"/>
          <p:nvPr>
            <p:custDataLst>
              <p:tags r:id="rId32"/>
            </p:custDataLst>
          </p:nvPr>
        </p:nvSpPr>
        <p:spPr>
          <a:xfrm>
            <a:off x="957626" y="2834906"/>
            <a:ext cx="567631" cy="66866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投资拓展中心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69" name="Rectangle 178"/>
          <p:cNvSpPr txBox="1"/>
          <p:nvPr>
            <p:custDataLst>
              <p:tags r:id="rId33"/>
            </p:custDataLst>
          </p:nvPr>
        </p:nvSpPr>
        <p:spPr>
          <a:xfrm>
            <a:off x="1756230" y="2834906"/>
            <a:ext cx="567631" cy="66866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 smtClean="0">
                <a:solidFill>
                  <a:srgbClr val="000000"/>
                </a:solidFill>
              </a:rPr>
              <a:t>财务管理</a:t>
            </a:r>
            <a:r>
              <a:rPr lang="zh-CN" altLang="en-US" sz="1200">
                <a:solidFill>
                  <a:srgbClr val="000000"/>
                </a:solidFill>
              </a:rPr>
              <a:t>部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70" name="Rectangle 178"/>
          <p:cNvSpPr txBox="1"/>
          <p:nvPr>
            <p:custDataLst>
              <p:tags r:id="rId34"/>
            </p:custDataLst>
          </p:nvPr>
        </p:nvSpPr>
        <p:spPr>
          <a:xfrm>
            <a:off x="2566931" y="2834906"/>
            <a:ext cx="567631" cy="66866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总裁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71" name="Rectangle 178"/>
          <p:cNvSpPr txBox="1"/>
          <p:nvPr>
            <p:custDataLst>
              <p:tags r:id="rId35"/>
            </p:custDataLst>
          </p:nvPr>
        </p:nvSpPr>
        <p:spPr>
          <a:xfrm>
            <a:off x="3405884" y="2834906"/>
            <a:ext cx="1365282" cy="66866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设计研发中心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73" name="Rectangle 178"/>
          <p:cNvSpPr txBox="1"/>
          <p:nvPr>
            <p:custDataLst>
              <p:tags r:id="rId36"/>
            </p:custDataLst>
          </p:nvPr>
        </p:nvSpPr>
        <p:spPr>
          <a:xfrm>
            <a:off x="5017932" y="2834906"/>
            <a:ext cx="514786" cy="66866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项目管理中心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74" name="Rectangle 178"/>
          <p:cNvSpPr txBox="1"/>
          <p:nvPr>
            <p:custDataLst>
              <p:tags r:id="rId37"/>
            </p:custDataLst>
          </p:nvPr>
        </p:nvSpPr>
        <p:spPr>
          <a:xfrm>
            <a:off x="5747337" y="2834906"/>
            <a:ext cx="566063" cy="66866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 smtClean="0">
                <a:solidFill>
                  <a:srgbClr val="000000"/>
                </a:solidFill>
              </a:rPr>
              <a:t>市场</a:t>
            </a:r>
            <a:r>
              <a:rPr lang="en-US" altLang="zh-CN" sz="1200" smtClean="0">
                <a:solidFill>
                  <a:srgbClr val="000000"/>
                </a:solidFill>
              </a:rPr>
              <a:t>/</a:t>
            </a:r>
            <a:r>
              <a:rPr lang="zh-CN" altLang="en-US" sz="1200" smtClean="0">
                <a:solidFill>
                  <a:srgbClr val="000000"/>
                </a:solidFill>
              </a:rPr>
              <a:t>商业营销中心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cxnSp>
        <p:nvCxnSpPr>
          <p:cNvPr id="175" name="Straight Arrow Connector 174"/>
          <p:cNvCxnSpPr>
            <a:stCxn id="168" idx="3"/>
            <a:endCxn id="169" idx="1"/>
          </p:cNvCxnSpPr>
          <p:nvPr/>
        </p:nvCxnSpPr>
        <p:spPr>
          <a:xfrm>
            <a:off x="1525257" y="3169239"/>
            <a:ext cx="230973" cy="0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Arrow Connector 175"/>
          <p:cNvCxnSpPr>
            <a:stCxn id="169" idx="3"/>
            <a:endCxn id="170" idx="1"/>
          </p:cNvCxnSpPr>
          <p:nvPr/>
        </p:nvCxnSpPr>
        <p:spPr>
          <a:xfrm>
            <a:off x="2323861" y="3169239"/>
            <a:ext cx="243070" cy="0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Arrow Connector 176"/>
          <p:cNvCxnSpPr>
            <a:stCxn id="170" idx="3"/>
            <a:endCxn id="171" idx="1"/>
          </p:cNvCxnSpPr>
          <p:nvPr/>
        </p:nvCxnSpPr>
        <p:spPr>
          <a:xfrm>
            <a:off x="3134561" y="3169239"/>
            <a:ext cx="271322" cy="0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1" name="Rectangle 178"/>
          <p:cNvSpPr txBox="1"/>
          <p:nvPr>
            <p:custDataLst>
              <p:tags r:id="rId38"/>
            </p:custDataLst>
          </p:nvPr>
        </p:nvSpPr>
        <p:spPr>
          <a:xfrm>
            <a:off x="333593" y="3562803"/>
            <a:ext cx="567631" cy="612471"/>
          </a:xfrm>
          <a:prstGeom prst="rect">
            <a:avLst/>
          </a:prstGeom>
          <a:noFill/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200" b="1">
                <a:solidFill>
                  <a:srgbClr val="000000"/>
                </a:solidFill>
              </a:rPr>
              <a:t>商管</a:t>
            </a:r>
          </a:p>
        </p:txBody>
      </p:sp>
      <p:sp>
        <p:nvSpPr>
          <p:cNvPr id="182" name="Rectangle 178"/>
          <p:cNvSpPr txBox="1"/>
          <p:nvPr>
            <p:custDataLst>
              <p:tags r:id="rId39"/>
            </p:custDataLst>
          </p:nvPr>
        </p:nvSpPr>
        <p:spPr>
          <a:xfrm>
            <a:off x="6408701" y="3611636"/>
            <a:ext cx="694114" cy="5020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招商管理中心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83" name="Rectangle 178"/>
          <p:cNvSpPr txBox="1"/>
          <p:nvPr>
            <p:custDataLst>
              <p:tags r:id="rId40"/>
            </p:custDataLst>
          </p:nvPr>
        </p:nvSpPr>
        <p:spPr>
          <a:xfrm>
            <a:off x="7165380" y="3611636"/>
            <a:ext cx="693477" cy="5020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运营管理中心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85" name="Rectangle 178"/>
          <p:cNvSpPr txBox="1"/>
          <p:nvPr>
            <p:custDataLst>
              <p:tags r:id="rId41"/>
            </p:custDataLst>
          </p:nvPr>
        </p:nvSpPr>
        <p:spPr>
          <a:xfrm>
            <a:off x="333593" y="4094824"/>
            <a:ext cx="567631" cy="612471"/>
          </a:xfrm>
          <a:prstGeom prst="rect">
            <a:avLst/>
          </a:prstGeom>
          <a:noFill/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200" b="1">
                <a:solidFill>
                  <a:srgbClr val="000000"/>
                </a:solidFill>
              </a:rPr>
              <a:t>项目</a:t>
            </a:r>
            <a:r>
              <a:rPr lang="zh-CN" altLang="en-US" sz="1200" b="1" smtClean="0">
                <a:solidFill>
                  <a:srgbClr val="000000"/>
                </a:solidFill>
              </a:rPr>
              <a:t>公司</a:t>
            </a:r>
            <a:endParaRPr lang="zh-CN" altLang="en-US" sz="1200" b="1">
              <a:solidFill>
                <a:srgbClr val="000000"/>
              </a:solidFill>
            </a:endParaRPr>
          </a:p>
        </p:txBody>
      </p:sp>
      <p:sp>
        <p:nvSpPr>
          <p:cNvPr id="186" name="Rectangle 178"/>
          <p:cNvSpPr txBox="1"/>
          <p:nvPr>
            <p:custDataLst>
              <p:tags r:id="rId42"/>
            </p:custDataLst>
          </p:nvPr>
        </p:nvSpPr>
        <p:spPr>
          <a:xfrm>
            <a:off x="5003739" y="4219107"/>
            <a:ext cx="532671" cy="376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工程部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187" name="Rectangle 178"/>
          <p:cNvSpPr txBox="1"/>
          <p:nvPr>
            <p:custDataLst>
              <p:tags r:id="rId43"/>
            </p:custDataLst>
          </p:nvPr>
        </p:nvSpPr>
        <p:spPr>
          <a:xfrm>
            <a:off x="5767708" y="4219107"/>
            <a:ext cx="532814" cy="376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营销部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cxnSp>
        <p:nvCxnSpPr>
          <p:cNvPr id="188" name="Straight Arrow Connector 187"/>
          <p:cNvCxnSpPr>
            <a:stCxn id="186" idx="3"/>
            <a:endCxn id="187" idx="1"/>
          </p:cNvCxnSpPr>
          <p:nvPr/>
        </p:nvCxnSpPr>
        <p:spPr>
          <a:xfrm>
            <a:off x="5536411" y="4407595"/>
            <a:ext cx="231297" cy="0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Straight Arrow Connector 188"/>
          <p:cNvCxnSpPr>
            <a:stCxn id="186" idx="0"/>
            <a:endCxn id="173" idx="2"/>
          </p:cNvCxnSpPr>
          <p:nvPr/>
        </p:nvCxnSpPr>
        <p:spPr>
          <a:xfrm flipV="1">
            <a:off x="5270075" y="3503572"/>
            <a:ext cx="5250" cy="715535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Straight Arrow Connector 189"/>
          <p:cNvCxnSpPr>
            <a:stCxn id="187" idx="0"/>
            <a:endCxn id="174" idx="2"/>
          </p:cNvCxnSpPr>
          <p:nvPr/>
        </p:nvCxnSpPr>
        <p:spPr>
          <a:xfrm flipH="1" flipV="1">
            <a:off x="6030368" y="3503572"/>
            <a:ext cx="3747" cy="715535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Arrow Connector 190"/>
          <p:cNvCxnSpPr>
            <a:stCxn id="164" idx="2"/>
            <a:endCxn id="168" idx="0"/>
          </p:cNvCxnSpPr>
          <p:nvPr/>
        </p:nvCxnSpPr>
        <p:spPr>
          <a:xfrm flipH="1">
            <a:off x="1241441" y="2644776"/>
            <a:ext cx="0" cy="190129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Straight Arrow Connector 207"/>
          <p:cNvCxnSpPr>
            <a:stCxn id="227" idx="3"/>
            <a:endCxn id="165" idx="1"/>
          </p:cNvCxnSpPr>
          <p:nvPr/>
        </p:nvCxnSpPr>
        <p:spPr>
          <a:xfrm flipV="1">
            <a:off x="7778695" y="2338541"/>
            <a:ext cx="285944" cy="2625325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8" name="Rectangle 178"/>
          <p:cNvSpPr txBox="1"/>
          <p:nvPr>
            <p:custDataLst>
              <p:tags r:id="rId44"/>
            </p:custDataLst>
          </p:nvPr>
        </p:nvSpPr>
        <p:spPr>
          <a:xfrm>
            <a:off x="333593" y="4675845"/>
            <a:ext cx="567631" cy="612471"/>
          </a:xfrm>
          <a:prstGeom prst="rect">
            <a:avLst/>
          </a:prstGeom>
          <a:noFill/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200" b="1" smtClean="0">
                <a:solidFill>
                  <a:srgbClr val="000000"/>
                </a:solidFill>
              </a:rPr>
              <a:t>商管项目公司</a:t>
            </a:r>
            <a:endParaRPr lang="zh-CN" altLang="en-US" sz="1200" b="1">
              <a:solidFill>
                <a:srgbClr val="000000"/>
              </a:solidFill>
            </a:endParaRPr>
          </a:p>
        </p:txBody>
      </p:sp>
      <p:grpSp>
        <p:nvGrpSpPr>
          <p:cNvPr id="231" name="Group 230"/>
          <p:cNvGrpSpPr/>
          <p:nvPr/>
        </p:nvGrpSpPr>
        <p:grpSpPr>
          <a:xfrm>
            <a:off x="6494361" y="4113679"/>
            <a:ext cx="1284334" cy="1020555"/>
            <a:chOff x="5097123" y="4020952"/>
            <a:chExt cx="1277951" cy="1339821"/>
          </a:xfrm>
        </p:grpSpPr>
        <p:sp>
          <p:nvSpPr>
            <p:cNvPr id="226" name="Rectangle 178"/>
            <p:cNvSpPr txBox="1"/>
            <p:nvPr>
              <p:custDataLst>
                <p:tags r:id="rId45"/>
              </p:custDataLst>
            </p:nvPr>
          </p:nvSpPr>
          <p:spPr>
            <a:xfrm>
              <a:off x="5097123" y="4913449"/>
              <a:ext cx="512228" cy="447324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solidFill>
                <a:schemeClr val="accent2"/>
              </a:solidFill>
            </a:ln>
          </p:spPr>
          <p:txBody>
            <a:bodyPr vert="horz" lIns="76200" tIns="76200" rIns="76200" bIns="76200" rtlCol="0" anchor="ctr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">
                <a:buClr>
                  <a:srgbClr val="002960"/>
                </a:buClr>
              </a:pPr>
              <a:r>
                <a:rPr lang="zh-CN" altLang="en-US" sz="1200">
                  <a:solidFill>
                    <a:srgbClr val="000000"/>
                  </a:solidFill>
                </a:rPr>
                <a:t>招商</a:t>
              </a:r>
              <a:r>
                <a:rPr lang="zh-CN" altLang="en-US" sz="1200" smtClean="0">
                  <a:solidFill>
                    <a:srgbClr val="000000"/>
                  </a:solidFill>
                </a:rPr>
                <a:t>部</a:t>
              </a:r>
              <a:endParaRPr lang="zh-CN" altLang="en-US" sz="1200">
                <a:solidFill>
                  <a:srgbClr val="000000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27" name="Rectangle 178"/>
            <p:cNvSpPr txBox="1"/>
            <p:nvPr>
              <p:custDataLst>
                <p:tags r:id="rId46"/>
              </p:custDataLst>
            </p:nvPr>
          </p:nvSpPr>
          <p:spPr>
            <a:xfrm>
              <a:off x="5835437" y="4913449"/>
              <a:ext cx="539637" cy="447324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solidFill>
                <a:schemeClr val="accent2"/>
              </a:solidFill>
            </a:ln>
          </p:spPr>
          <p:txBody>
            <a:bodyPr vert="horz" lIns="76200" tIns="76200" rIns="76200" bIns="76200" rtlCol="0" anchor="ctr" anchorCtr="0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">
                <a:buClr>
                  <a:srgbClr val="002960"/>
                </a:buClr>
              </a:pPr>
              <a:r>
                <a:rPr lang="zh-CN" altLang="en-US" sz="1200">
                  <a:solidFill>
                    <a:srgbClr val="000000"/>
                  </a:solidFill>
                </a:rPr>
                <a:t>运营</a:t>
              </a:r>
              <a:r>
                <a:rPr lang="zh-CN" altLang="en-US" sz="1200" smtClean="0">
                  <a:solidFill>
                    <a:srgbClr val="000000"/>
                  </a:solidFill>
                </a:rPr>
                <a:t>部</a:t>
              </a:r>
              <a:endParaRPr lang="zh-CN" altLang="en-US" sz="1200">
                <a:solidFill>
                  <a:srgbClr val="000000"/>
                </a:solidFill>
                <a:latin typeface="Calibri" panose="020f0502020204030204" pitchFamily="34" charset="0"/>
              </a:endParaRPr>
            </a:p>
          </p:txBody>
        </p:sp>
        <p:cxnSp>
          <p:nvCxnSpPr>
            <p:cNvPr id="228" name="Straight Arrow Connector 227"/>
            <p:cNvCxnSpPr>
              <a:stCxn id="226" idx="3"/>
              <a:endCxn id="227" idx="1"/>
            </p:cNvCxnSpPr>
            <p:nvPr/>
          </p:nvCxnSpPr>
          <p:spPr>
            <a:xfrm>
              <a:off x="5609351" y="5137111"/>
              <a:ext cx="226086" cy="0"/>
            </a:xfrm>
            <a:prstGeom prst="straightConnector1">
              <a:avLst/>
            </a:prstGeom>
            <a:ln w="28575">
              <a:solidFill>
                <a:schemeClr val="accent6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Arrow Connector 228"/>
            <p:cNvCxnSpPr>
              <a:stCxn id="226" idx="0"/>
              <a:endCxn id="182" idx="2"/>
            </p:cNvCxnSpPr>
            <p:nvPr/>
          </p:nvCxnSpPr>
          <p:spPr>
            <a:xfrm flipV="1">
              <a:off x="5353237" y="4020952"/>
              <a:ext cx="3985" cy="892497"/>
            </a:xfrm>
            <a:prstGeom prst="straightConnector1">
              <a:avLst/>
            </a:prstGeom>
            <a:ln w="28575">
              <a:solidFill>
                <a:schemeClr val="accent6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Arrow Connector 229"/>
            <p:cNvCxnSpPr>
              <a:stCxn id="227" idx="0"/>
              <a:endCxn id="183" idx="2"/>
            </p:cNvCxnSpPr>
            <p:nvPr/>
          </p:nvCxnSpPr>
          <p:spPr>
            <a:xfrm flipV="1">
              <a:off x="6105256" y="4020952"/>
              <a:ext cx="4567" cy="892497"/>
            </a:xfrm>
            <a:prstGeom prst="straightConnector1">
              <a:avLst/>
            </a:prstGeom>
            <a:ln w="28575">
              <a:solidFill>
                <a:schemeClr val="accent6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4" name="Straight Connector 243"/>
          <p:cNvCxnSpPr/>
          <p:nvPr/>
        </p:nvCxnSpPr>
        <p:spPr>
          <a:xfrm flipV="1">
            <a:off x="402174" y="2767529"/>
            <a:ext cx="8178805" cy="0"/>
          </a:xfrm>
          <a:prstGeom prst="line">
            <a:avLst/>
          </a:prstGeom>
          <a:ln w="19050">
            <a:solidFill>
              <a:schemeClr val="accent6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Straight Connector 244"/>
          <p:cNvCxnSpPr/>
          <p:nvPr/>
        </p:nvCxnSpPr>
        <p:spPr>
          <a:xfrm flipV="1">
            <a:off x="402174" y="3574574"/>
            <a:ext cx="8178805" cy="0"/>
          </a:xfrm>
          <a:prstGeom prst="line">
            <a:avLst/>
          </a:prstGeom>
          <a:ln w="19050">
            <a:solidFill>
              <a:schemeClr val="accent6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6" name="Straight Connector 245"/>
          <p:cNvCxnSpPr/>
          <p:nvPr/>
        </p:nvCxnSpPr>
        <p:spPr>
          <a:xfrm flipV="1">
            <a:off x="402174" y="4174734"/>
            <a:ext cx="8178805" cy="0"/>
          </a:xfrm>
          <a:prstGeom prst="line">
            <a:avLst/>
          </a:prstGeom>
          <a:ln w="19050">
            <a:solidFill>
              <a:schemeClr val="accent6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Straight Connector 255"/>
          <p:cNvCxnSpPr/>
          <p:nvPr/>
        </p:nvCxnSpPr>
        <p:spPr>
          <a:xfrm flipV="1">
            <a:off x="402174" y="4694791"/>
            <a:ext cx="8178805" cy="0"/>
          </a:xfrm>
          <a:prstGeom prst="line">
            <a:avLst/>
          </a:prstGeom>
          <a:ln w="19050">
            <a:solidFill>
              <a:schemeClr val="accent6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9" name="Rectangle 178"/>
          <p:cNvSpPr txBox="1"/>
          <p:nvPr>
            <p:custDataLst>
              <p:tags r:id="rId47"/>
            </p:custDataLst>
          </p:nvPr>
        </p:nvSpPr>
        <p:spPr>
          <a:xfrm>
            <a:off x="953875" y="3631864"/>
            <a:ext cx="1427019" cy="462228"/>
          </a:xfrm>
          <a:prstGeom prst="rect">
            <a:avLst/>
          </a:prstGeom>
          <a:noFill/>
          <a:ln>
            <a:solidFill>
              <a:schemeClr val="accent2"/>
            </a:solidFill>
            <a:prstDash val="dash"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 smtClean="0">
                <a:solidFill>
                  <a:srgbClr val="000000"/>
                </a:solidFill>
              </a:rPr>
              <a:t>仅参与立项后的可研方案优化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266" name="Rectangle 178"/>
          <p:cNvSpPr txBox="1"/>
          <p:nvPr>
            <p:custDataLst>
              <p:tags r:id="rId48"/>
            </p:custDataLst>
          </p:nvPr>
        </p:nvSpPr>
        <p:spPr>
          <a:xfrm>
            <a:off x="3431920" y="4219107"/>
            <a:ext cx="1354457" cy="376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>
                <a:solidFill>
                  <a:srgbClr val="000000"/>
                </a:solidFill>
              </a:rPr>
              <a:t>技术</a:t>
            </a:r>
            <a:r>
              <a:rPr lang="zh-CN" altLang="en-US" sz="1200" smtClean="0">
                <a:solidFill>
                  <a:srgbClr val="000000"/>
                </a:solidFill>
              </a:rPr>
              <a:t>部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cxnSp>
        <p:nvCxnSpPr>
          <p:cNvPr id="271" name="Straight Arrow Connector 270"/>
          <p:cNvCxnSpPr>
            <a:stCxn id="266" idx="3"/>
            <a:endCxn id="186" idx="1"/>
          </p:cNvCxnSpPr>
          <p:nvPr/>
        </p:nvCxnSpPr>
        <p:spPr>
          <a:xfrm>
            <a:off x="4786377" y="4407595"/>
            <a:ext cx="217362" cy="0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Straight Arrow Connector 273"/>
          <p:cNvCxnSpPr>
            <a:stCxn id="187" idx="3"/>
            <a:endCxn id="226" idx="1"/>
          </p:cNvCxnSpPr>
          <p:nvPr/>
        </p:nvCxnSpPr>
        <p:spPr>
          <a:xfrm>
            <a:off x="6300522" y="4407595"/>
            <a:ext cx="193839" cy="556272"/>
          </a:xfrm>
          <a:prstGeom prst="bentConnector3">
            <a:avLst>
              <a:gd name="adj1" fmla="val 50000"/>
            </a:avLst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>
            <a:off x="4759849" y="3174333"/>
            <a:ext cx="271322" cy="0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/>
          <p:cNvCxnSpPr/>
          <p:nvPr/>
        </p:nvCxnSpPr>
        <p:spPr>
          <a:xfrm>
            <a:off x="5527803" y="3174333"/>
            <a:ext cx="271322" cy="0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5. Source"/>
          <p:cNvSpPr>
            <a:spLocks noChangeArrowheads="1"/>
          </p:cNvSpPr>
          <p:nvPr/>
        </p:nvSpPr>
        <p:spPr bwMode="auto">
          <a:xfrm>
            <a:off x="119063" y="6437375"/>
            <a:ext cx="6862762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33413" indent="-633413" defTabSz="895350">
              <a:tabLst>
                <a:tab pos="628650"/>
              </a:tabLst>
            </a:pPr>
            <a:r>
              <a:rPr lang="zh-CN" altLang="en-US" sz="1000" smtClean="0">
                <a:solidFill>
                  <a:srgbClr val="000000"/>
                </a:solidFill>
                <a:latin typeface="Arial"/>
              </a:rPr>
              <a:t>资料来源：小组分析</a:t>
            </a:r>
            <a:endParaRPr lang="en-US" altLang="zh-CN" sz="1000" smtClean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Rectangle 2"/>
          <p:cNvSpPr txBox="1"/>
          <p:nvPr>
            <p:custDataLst>
              <p:tags r:id="rId49"/>
            </p:custDataLst>
          </p:nvPr>
        </p:nvSpPr>
        <p:spPr>
          <a:xfrm>
            <a:off x="232010" y="5313491"/>
            <a:ext cx="8512361" cy="1135194"/>
          </a:xfrm>
          <a:prstGeom prst="rect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76200" tIns="76200" rIns="76200" bIns="76200" rtlCol="0" anchor="t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sz="1400" b="1" smtClean="0">
                <a:solidFill>
                  <a:srgbClr val="FFFFFF"/>
                </a:solidFill>
              </a:rPr>
              <a:t>新城现有商业价值链的挑战</a:t>
            </a:r>
            <a:endParaRPr lang="en-US" altLang="zh-CN" sz="1400" b="1" smtClean="0">
              <a:solidFill>
                <a:srgbClr val="FFFFFF"/>
              </a:solidFill>
            </a:endParaRPr>
          </a:p>
          <a:p>
            <a:pPr marL="1587" lvl="1" indent="0">
              <a:buClr>
                <a:srgbClr val="002960"/>
              </a:buClr>
              <a:buNone/>
            </a:pPr>
            <a:r>
              <a:rPr lang="en-US" altLang="zh-CN" sz="1400" smtClean="0">
                <a:solidFill>
                  <a:srgbClr val="FFFFFF"/>
                </a:solidFill>
              </a:rPr>
              <a:t>1. </a:t>
            </a:r>
            <a:r>
              <a:rPr lang="zh-CN" altLang="en-US" sz="1400" b="1" smtClean="0">
                <a:solidFill>
                  <a:srgbClr val="FFFFFF"/>
                </a:solidFill>
              </a:rPr>
              <a:t>运营价值链被分割</a:t>
            </a:r>
            <a:r>
              <a:rPr lang="zh-CN" altLang="en-US" sz="1400" smtClean="0">
                <a:solidFill>
                  <a:srgbClr val="FFFFFF"/>
                </a:solidFill>
              </a:rPr>
              <a:t>，缺乏清晰的角色</a:t>
            </a:r>
            <a:r>
              <a:rPr lang="zh-CN" altLang="en-US" sz="1400">
                <a:solidFill>
                  <a:srgbClr val="FFFFFF"/>
                </a:solidFill>
              </a:rPr>
              <a:t>牵起</a:t>
            </a:r>
            <a:r>
              <a:rPr lang="zh-CN" altLang="en-US" sz="1400" smtClean="0">
                <a:solidFill>
                  <a:srgbClr val="FFFFFF"/>
                </a:solidFill>
              </a:rPr>
              <a:t>“商业端到端”的</a:t>
            </a:r>
            <a:r>
              <a:rPr lang="zh-CN" altLang="en-US" sz="1400">
                <a:solidFill>
                  <a:srgbClr val="FFFFFF"/>
                </a:solidFill>
              </a:rPr>
              <a:t>管理；缺乏“以市场和客户需求为导向”的业务环节，提升整体产品定位、设计及</a:t>
            </a:r>
            <a:r>
              <a:rPr lang="zh-CN" altLang="en-US" sz="1400" smtClean="0">
                <a:solidFill>
                  <a:srgbClr val="FFFFFF"/>
                </a:solidFill>
              </a:rPr>
              <a:t>招商</a:t>
            </a:r>
            <a:endParaRPr lang="en-US" altLang="zh-CN" sz="1400" smtClean="0">
              <a:solidFill>
                <a:srgbClr val="FFFFFF"/>
              </a:solidFill>
            </a:endParaRPr>
          </a:p>
          <a:p>
            <a:pPr marL="1587" lvl="1" indent="0">
              <a:buClr>
                <a:srgbClr val="002960"/>
              </a:buClr>
              <a:buNone/>
            </a:pPr>
            <a:r>
              <a:rPr lang="en-US" altLang="zh-CN" sz="1400" smtClean="0">
                <a:solidFill>
                  <a:srgbClr val="FFFFFF"/>
                </a:solidFill>
              </a:rPr>
              <a:t>2. </a:t>
            </a:r>
            <a:r>
              <a:rPr lang="zh-CN" altLang="en-US" sz="1400" b="1">
                <a:solidFill>
                  <a:srgbClr val="FFFFFF"/>
                </a:solidFill>
              </a:rPr>
              <a:t>资</a:t>
            </a:r>
            <a:r>
              <a:rPr lang="zh-CN" altLang="en-US" sz="1400" b="1" smtClean="0">
                <a:solidFill>
                  <a:srgbClr val="FFFFFF"/>
                </a:solidFill>
              </a:rPr>
              <a:t>管未能介入端到端资产管理，</a:t>
            </a:r>
            <a:r>
              <a:rPr lang="zh-CN" altLang="en-US" sz="1400" smtClean="0">
                <a:solidFill>
                  <a:srgbClr val="FFFFFF"/>
                </a:solidFill>
              </a:rPr>
              <a:t>尚未建立有效的抓手</a:t>
            </a:r>
            <a:r>
              <a:rPr lang="en-US" altLang="zh-CN" sz="1400" smtClean="0">
                <a:solidFill>
                  <a:srgbClr val="FFFFFF"/>
                </a:solidFill>
              </a:rPr>
              <a:t>/</a:t>
            </a:r>
            <a:r>
              <a:rPr lang="zh-CN" altLang="en-US" sz="1400" smtClean="0">
                <a:solidFill>
                  <a:srgbClr val="FFFFFF"/>
                </a:solidFill>
              </a:rPr>
              <a:t>管理体系</a:t>
            </a:r>
            <a:endParaRPr lang="en-US" altLang="zh-CN" sz="1400" smtClean="0">
              <a:solidFill>
                <a:srgbClr val="FFFFFF"/>
              </a:solidFill>
            </a:endParaRPr>
          </a:p>
          <a:p>
            <a:pPr marL="1587" lvl="1" indent="0">
              <a:buClr>
                <a:srgbClr val="002960"/>
              </a:buClr>
              <a:buNone/>
            </a:pPr>
            <a:r>
              <a:rPr lang="en-US" altLang="zh-CN" sz="1400" smtClean="0">
                <a:solidFill>
                  <a:srgbClr val="FFFFFF"/>
                </a:solidFill>
              </a:rPr>
              <a:t>3. </a:t>
            </a:r>
            <a:r>
              <a:rPr lang="zh-CN" altLang="en-US" sz="1400" b="1" smtClean="0">
                <a:solidFill>
                  <a:srgbClr val="FFFFFF"/>
                </a:solidFill>
              </a:rPr>
              <a:t>投资决策效率低</a:t>
            </a:r>
            <a:r>
              <a:rPr lang="zh-CN" altLang="en-US" sz="1400" smtClean="0">
                <a:solidFill>
                  <a:srgbClr val="FFFFFF"/>
                </a:solidFill>
              </a:rPr>
              <a:t>，存在越级汇报，或运营者与决策者角色不清晰的现象</a:t>
            </a:r>
            <a:endParaRPr lang="en-US" altLang="zh-CN" sz="1400" smtClean="0">
              <a:solidFill>
                <a:srgbClr val="FFFFFF"/>
              </a:solidFill>
            </a:endParaRPr>
          </a:p>
        </p:txBody>
      </p:sp>
      <p:sp>
        <p:nvSpPr>
          <p:cNvPr id="89" name="1. On-page tracker"/>
          <p:cNvSpPr>
            <a:spLocks noChangeArrowheads="1"/>
          </p:cNvSpPr>
          <p:nvPr/>
        </p:nvSpPr>
        <p:spPr bwMode="auto">
          <a:xfrm>
            <a:off x="119063" y="26988"/>
            <a:ext cx="1077218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smtClean="0">
                <a:solidFill>
                  <a:srgbClr val="808080"/>
                </a:solidFill>
                <a:latin typeface="Arial"/>
              </a:rPr>
              <a:t>商业业务现状</a:t>
            </a:r>
            <a:endParaRPr lang="en-US" altLang="zh-CN" sz="1400">
              <a:solidFill>
                <a:srgbClr val="808080"/>
              </a:solidFill>
              <a:latin typeface="Arial"/>
            </a:endParaRPr>
          </a:p>
        </p:txBody>
      </p:sp>
      <p:sp>
        <p:nvSpPr>
          <p:cNvPr id="91" name="Rectangle 178"/>
          <p:cNvSpPr txBox="1"/>
          <p:nvPr>
            <p:custDataLst>
              <p:tags r:id="rId50"/>
            </p:custDataLst>
          </p:nvPr>
        </p:nvSpPr>
        <p:spPr>
          <a:xfrm>
            <a:off x="2574398" y="2032305"/>
            <a:ext cx="567631" cy="61247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>
              <a:buClr>
                <a:srgbClr val="002960"/>
              </a:buClr>
            </a:pPr>
            <a:r>
              <a:rPr lang="zh-CN" altLang="en-US" sz="1200" smtClean="0">
                <a:solidFill>
                  <a:srgbClr val="000000"/>
                </a:solidFill>
              </a:rPr>
              <a:t>董事长</a:t>
            </a:r>
            <a:endParaRPr lang="zh-CN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cxnSp>
        <p:nvCxnSpPr>
          <p:cNvPr id="92" name="Straight Arrow Connector 91"/>
          <p:cNvCxnSpPr/>
          <p:nvPr/>
        </p:nvCxnSpPr>
        <p:spPr>
          <a:xfrm flipH="1">
            <a:off x="2850527" y="2644776"/>
            <a:ext cx="0" cy="190129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Rectangle 93"/>
          <p:cNvSpPr/>
          <p:nvPr/>
        </p:nvSpPr>
        <p:spPr>
          <a:xfrm>
            <a:off x="395403" y="2750143"/>
            <a:ext cx="8219161" cy="2490822"/>
          </a:xfrm>
          <a:prstGeom prst="rect">
            <a:avLst/>
          </a:prstGeom>
          <a:noFill/>
          <a:ln w="127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 smtClean="0">
              <a:solidFill>
                <a:schemeClr val="tx1"/>
              </a:solidFill>
            </a:endParaRPr>
          </a:p>
        </p:txBody>
      </p:sp>
      <p:sp>
        <p:nvSpPr>
          <p:cNvPr id="95" name="Oval 94"/>
          <p:cNvSpPr/>
          <p:nvPr/>
        </p:nvSpPr>
        <p:spPr>
          <a:xfrm>
            <a:off x="326822" y="2675605"/>
            <a:ext cx="219456" cy="219456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solidFill>
                  <a:schemeClr val="bg1"/>
                </a:solidFill>
              </a:rPr>
              <a:t>1</a:t>
            </a:r>
            <a:endParaRPr lang="en-US" sz="1400" b="1" smtClean="0">
              <a:solidFill>
                <a:schemeClr val="bg1"/>
              </a:solidFill>
            </a:endParaRPr>
          </a:p>
        </p:txBody>
      </p:sp>
      <p:sp>
        <p:nvSpPr>
          <p:cNvPr id="96" name="Oval 95"/>
          <p:cNvSpPr/>
          <p:nvPr/>
        </p:nvSpPr>
        <p:spPr>
          <a:xfrm>
            <a:off x="847898" y="1895667"/>
            <a:ext cx="219456" cy="219456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solidFill>
                  <a:schemeClr val="bg1"/>
                </a:solidFill>
              </a:rPr>
              <a:t>2</a:t>
            </a:r>
            <a:endParaRPr lang="en-US" sz="1400" b="1" smtClean="0">
              <a:solidFill>
                <a:schemeClr val="bg1"/>
              </a:solidFill>
            </a:endParaRPr>
          </a:p>
        </p:txBody>
      </p:sp>
      <p:sp>
        <p:nvSpPr>
          <p:cNvPr id="97" name="Rectangle 96"/>
          <p:cNvSpPr/>
          <p:nvPr/>
        </p:nvSpPr>
        <p:spPr>
          <a:xfrm>
            <a:off x="2500599" y="1365569"/>
            <a:ext cx="704963" cy="2652848"/>
          </a:xfrm>
          <a:prstGeom prst="rect">
            <a:avLst/>
          </a:prstGeom>
          <a:noFill/>
          <a:ln w="127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 smtClean="0">
              <a:solidFill>
                <a:schemeClr val="tx1"/>
              </a:solidFill>
            </a:endParaRPr>
          </a:p>
        </p:txBody>
      </p:sp>
      <p:sp>
        <p:nvSpPr>
          <p:cNvPr id="98" name="Oval 97"/>
          <p:cNvSpPr/>
          <p:nvPr/>
        </p:nvSpPr>
        <p:spPr>
          <a:xfrm>
            <a:off x="2424197" y="1269806"/>
            <a:ext cx="219456" cy="219456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solidFill>
                  <a:schemeClr val="bg1"/>
                </a:solidFill>
              </a:rPr>
              <a:t>3</a:t>
            </a:r>
            <a:endParaRPr lang="en-US" sz="1400" b="1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5221836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3" name="Object 82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think-cell Slide" r:id="rId3" imgW="393" imgH="394" progId="TCLayout.ActiveDocument.1">
                  <p:embed/>
                </p:oleObj>
              </mc:Choice>
              <mc:Fallback>
                <p:oleObj name="think-cell Slide" r:id="rId3" imgW="393" imgH="394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63" y="230188"/>
            <a:ext cx="8618537" cy="292388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zh-CN" altLang="en-US" smtClean="0"/>
              <a:t>最佳实践参考：凯德</a:t>
            </a:r>
            <a:r>
              <a:rPr lang="zh-CN" altLang="en-US"/>
              <a:t>商用以商业和运营导向为主</a:t>
            </a:r>
            <a:r>
              <a:rPr lang="zh-CN" altLang="en-US" smtClean="0"/>
              <a:t>，独立完成持有商业端到端管理</a:t>
            </a:r>
            <a:endParaRPr lang="en-US"/>
          </a:p>
        </p:txBody>
      </p:sp>
      <p:grpSp>
        <p:nvGrpSpPr>
          <p:cNvPr id="9" name="Group 8"/>
          <p:cNvGrpSpPr/>
          <p:nvPr>
            <p:custDataLst>
              <p:tags r:id="rId5"/>
            </p:custDataLst>
          </p:nvPr>
        </p:nvGrpSpPr>
        <p:grpSpPr>
          <a:xfrm>
            <a:off x="847416" y="1090501"/>
            <a:ext cx="2472799" cy="457200"/>
            <a:chOff x="1007146" y="786546"/>
            <a:chExt cx="2472799" cy="457200"/>
          </a:xfrm>
        </p:grpSpPr>
        <p:sp>
          <p:nvSpPr>
            <p:cNvPr id="10" name="Freeform 9"/>
            <p:cNvSpPr/>
            <p:nvPr>
              <p:custDataLst>
                <p:tags r:id="rId6"/>
              </p:custDataLst>
            </p:nvPr>
          </p:nvSpPr>
          <p:spPr>
            <a:xfrm>
              <a:off x="1007146" y="786546"/>
              <a:ext cx="2472799" cy="457200"/>
            </a:xfrm>
            <a:custGeom>
              <a:gdLst>
                <a:gd name="connsiteX0" fmla="*/ 0 w 1828800"/>
                <a:gd name="connsiteY0" fmla="*/ 0 h 914400"/>
                <a:gd name="connsiteX1" fmla="*/ 1767937 w 1828800"/>
                <a:gd name="connsiteY1" fmla="*/ 0 h 914400"/>
                <a:gd name="connsiteX2" fmla="*/ 1828800 w 1828800"/>
                <a:gd name="connsiteY2" fmla="*/ 457200 h 914400"/>
                <a:gd name="connsiteX3" fmla="*/ 1767937 w 1828800"/>
                <a:gd name="connsiteY3" fmla="*/ 914400 h 914400"/>
                <a:gd name="connsiteX4" fmla="*/ 0 w 1828800"/>
                <a:gd name="connsiteY4" fmla="*/ 914400 h 914400"/>
                <a:gd name="connsiteX5" fmla="*/ 0 w 1828800"/>
                <a:gd name="connsiteY5" fmla="*/ 457202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767937" y="0"/>
                  </a:lnTo>
                  <a:lnTo>
                    <a:pt x="1828800" y="457200"/>
                  </a:lnTo>
                  <a:lnTo>
                    <a:pt x="1767937" y="914400"/>
                  </a:lnTo>
                  <a:lnTo>
                    <a:pt x="0" y="914400"/>
                  </a:lnTo>
                  <a:lnTo>
                    <a:pt x="0" y="457202"/>
                  </a:lnTo>
                  <a:close/>
                </a:path>
              </a:pathLst>
            </a:custGeom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400" err="1" smtClean="0">
                <a:solidFill>
                  <a:schemeClr val="tx1"/>
                </a:solidFill>
              </a:endParaRPr>
            </a:p>
          </p:txBody>
        </p:sp>
        <p:sp>
          <p:nvSpPr>
            <p:cNvPr id="11" name="TextBox 10"/>
            <p:cNvSpPr txBox="1"/>
            <p:nvPr>
              <p:custDataLst>
                <p:tags r:id="rId7"/>
              </p:custDataLst>
            </p:nvPr>
          </p:nvSpPr>
          <p:spPr>
            <a:xfrm>
              <a:off x="1070646" y="818296"/>
              <a:ext cx="2327003" cy="393700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ctr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1" smtClean="0"/>
                <a:t>拿地</a:t>
              </a:r>
              <a:endParaRPr lang="en-US" sz="1400" b="1"/>
            </a:p>
          </p:txBody>
        </p:sp>
      </p:grpSp>
      <p:grpSp>
        <p:nvGrpSpPr>
          <p:cNvPr id="12" name="Group 11"/>
          <p:cNvGrpSpPr/>
          <p:nvPr>
            <p:custDataLst>
              <p:tags r:id="rId8"/>
            </p:custDataLst>
          </p:nvPr>
        </p:nvGrpSpPr>
        <p:grpSpPr>
          <a:xfrm>
            <a:off x="3257963" y="1090501"/>
            <a:ext cx="1617652" cy="457200"/>
            <a:chOff x="3417693" y="786546"/>
            <a:chExt cx="1617652" cy="457200"/>
          </a:xfrm>
        </p:grpSpPr>
        <p:sp>
          <p:nvSpPr>
            <p:cNvPr id="13" name="Freeform 12"/>
            <p:cNvSpPr/>
            <p:nvPr>
              <p:custDataLst>
                <p:tags r:id="rId9"/>
              </p:custDataLst>
            </p:nvPr>
          </p:nvSpPr>
          <p:spPr>
            <a:xfrm>
              <a:off x="3417693" y="786546"/>
              <a:ext cx="1617652" cy="457200"/>
            </a:xfrm>
            <a:custGeom>
              <a:gdLst>
                <a:gd name="connsiteX0" fmla="*/ 0 w 1828800"/>
                <a:gd name="connsiteY0" fmla="*/ 0 h 914400"/>
                <a:gd name="connsiteX1" fmla="*/ 1735762 w 1828800"/>
                <a:gd name="connsiteY1" fmla="*/ 0 h 914400"/>
                <a:gd name="connsiteX2" fmla="*/ 1828800 w 1828800"/>
                <a:gd name="connsiteY2" fmla="*/ 457200 h 914400"/>
                <a:gd name="connsiteX3" fmla="*/ 1735762 w 1828800"/>
                <a:gd name="connsiteY3" fmla="*/ 914400 h 914400"/>
                <a:gd name="connsiteX4" fmla="*/ 0 w 1828800"/>
                <a:gd name="connsiteY4" fmla="*/ 914400 h 914400"/>
                <a:gd name="connsiteX5" fmla="*/ 93038 w 1828800"/>
                <a:gd name="connsiteY5" fmla="*/ 457202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735762" y="0"/>
                  </a:lnTo>
                  <a:lnTo>
                    <a:pt x="1828800" y="457200"/>
                  </a:lnTo>
                  <a:lnTo>
                    <a:pt x="1735762" y="914400"/>
                  </a:lnTo>
                  <a:lnTo>
                    <a:pt x="0" y="914400"/>
                  </a:lnTo>
                  <a:lnTo>
                    <a:pt x="93038" y="457202"/>
                  </a:lnTo>
                  <a:close/>
                </a:path>
              </a:pathLst>
            </a:custGeom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400" err="1" smtClean="0">
                <a:solidFill>
                  <a:schemeClr val="tx1"/>
                </a:solidFill>
              </a:endParaRPr>
            </a:p>
          </p:txBody>
        </p:sp>
        <p:sp>
          <p:nvSpPr>
            <p:cNvPr id="14" name="TextBox 13"/>
            <p:cNvSpPr txBox="1"/>
            <p:nvPr>
              <p:custDataLst>
                <p:tags r:id="rId10"/>
              </p:custDataLst>
            </p:nvPr>
          </p:nvSpPr>
          <p:spPr>
            <a:xfrm>
              <a:off x="3550789" y="818296"/>
              <a:ext cx="1402260" cy="393700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ctr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1" smtClean="0"/>
                <a:t>设计</a:t>
              </a:r>
              <a:endParaRPr lang="en-US" sz="1400" b="1"/>
            </a:p>
          </p:txBody>
        </p:sp>
      </p:grpSp>
      <p:grpSp>
        <p:nvGrpSpPr>
          <p:cNvPr id="15" name="Group 14"/>
          <p:cNvGrpSpPr/>
          <p:nvPr>
            <p:custDataLst>
              <p:tags r:id="rId11"/>
            </p:custDataLst>
          </p:nvPr>
        </p:nvGrpSpPr>
        <p:grpSpPr>
          <a:xfrm>
            <a:off x="4813363" y="1090501"/>
            <a:ext cx="800099" cy="457200"/>
            <a:chOff x="4973094" y="786546"/>
            <a:chExt cx="800099" cy="457200"/>
          </a:xfrm>
        </p:grpSpPr>
        <p:sp>
          <p:nvSpPr>
            <p:cNvPr id="16" name="Freeform 15"/>
            <p:cNvSpPr/>
            <p:nvPr>
              <p:custDataLst>
                <p:tags r:id="rId12"/>
              </p:custDataLst>
            </p:nvPr>
          </p:nvSpPr>
          <p:spPr>
            <a:xfrm>
              <a:off x="4973094" y="786546"/>
              <a:ext cx="800099" cy="457200"/>
            </a:xfrm>
            <a:custGeom>
              <a:gdLst>
                <a:gd name="connsiteX0" fmla="*/ 0 w 1828800"/>
                <a:gd name="connsiteY0" fmla="*/ 0 h 914400"/>
                <a:gd name="connsiteX1" fmla="*/ 1640695 w 1828800"/>
                <a:gd name="connsiteY1" fmla="*/ 0 h 914400"/>
                <a:gd name="connsiteX2" fmla="*/ 1828800 w 1828800"/>
                <a:gd name="connsiteY2" fmla="*/ 457200 h 914400"/>
                <a:gd name="connsiteX3" fmla="*/ 1640695 w 1828800"/>
                <a:gd name="connsiteY3" fmla="*/ 914400 h 914400"/>
                <a:gd name="connsiteX4" fmla="*/ 0 w 1828800"/>
                <a:gd name="connsiteY4" fmla="*/ 914400 h 914400"/>
                <a:gd name="connsiteX5" fmla="*/ 188105 w 1828800"/>
                <a:gd name="connsiteY5" fmla="*/ 457202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640695" y="0"/>
                  </a:lnTo>
                  <a:lnTo>
                    <a:pt x="1828800" y="457200"/>
                  </a:lnTo>
                  <a:lnTo>
                    <a:pt x="1640695" y="914400"/>
                  </a:lnTo>
                  <a:lnTo>
                    <a:pt x="0" y="914400"/>
                  </a:lnTo>
                  <a:lnTo>
                    <a:pt x="188105" y="457202"/>
                  </a:lnTo>
                  <a:close/>
                </a:path>
              </a:pathLst>
            </a:custGeom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400" err="1" smtClean="0">
                <a:solidFill>
                  <a:schemeClr val="tx1"/>
                </a:solidFill>
              </a:endParaRPr>
            </a:p>
          </p:txBody>
        </p:sp>
        <p:sp>
          <p:nvSpPr>
            <p:cNvPr id="17" name="TextBox 16"/>
            <p:cNvSpPr txBox="1"/>
            <p:nvPr>
              <p:custDataLst>
                <p:tags r:id="rId13"/>
              </p:custDataLst>
            </p:nvPr>
          </p:nvSpPr>
          <p:spPr>
            <a:xfrm>
              <a:off x="5106190" y="818296"/>
              <a:ext cx="584707" cy="393700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ctr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1"/>
                <a:t>开发</a:t>
              </a:r>
              <a:endParaRPr lang="en-US" sz="1400" b="1"/>
            </a:p>
          </p:txBody>
        </p:sp>
      </p:grpSp>
      <p:grpSp>
        <p:nvGrpSpPr>
          <p:cNvPr id="18" name="Group 17"/>
          <p:cNvGrpSpPr/>
          <p:nvPr>
            <p:custDataLst>
              <p:tags r:id="rId14"/>
            </p:custDataLst>
          </p:nvPr>
        </p:nvGrpSpPr>
        <p:grpSpPr>
          <a:xfrm>
            <a:off x="5551210" y="1090501"/>
            <a:ext cx="800099" cy="457200"/>
            <a:chOff x="5710941" y="786546"/>
            <a:chExt cx="800099" cy="457200"/>
          </a:xfrm>
        </p:grpSpPr>
        <p:sp>
          <p:nvSpPr>
            <p:cNvPr id="19" name="Freeform 18"/>
            <p:cNvSpPr/>
            <p:nvPr>
              <p:custDataLst>
                <p:tags r:id="rId15"/>
              </p:custDataLst>
            </p:nvPr>
          </p:nvSpPr>
          <p:spPr>
            <a:xfrm>
              <a:off x="5710941" y="786546"/>
              <a:ext cx="800099" cy="457200"/>
            </a:xfrm>
            <a:custGeom>
              <a:gdLst>
                <a:gd name="connsiteX0" fmla="*/ 0 w 1828800"/>
                <a:gd name="connsiteY0" fmla="*/ 0 h 914400"/>
                <a:gd name="connsiteX1" fmla="*/ 1640695 w 1828800"/>
                <a:gd name="connsiteY1" fmla="*/ 0 h 914400"/>
                <a:gd name="connsiteX2" fmla="*/ 1828800 w 1828800"/>
                <a:gd name="connsiteY2" fmla="*/ 457200 h 914400"/>
                <a:gd name="connsiteX3" fmla="*/ 1640695 w 1828800"/>
                <a:gd name="connsiteY3" fmla="*/ 914400 h 914400"/>
                <a:gd name="connsiteX4" fmla="*/ 0 w 1828800"/>
                <a:gd name="connsiteY4" fmla="*/ 914400 h 914400"/>
                <a:gd name="connsiteX5" fmla="*/ 188105 w 1828800"/>
                <a:gd name="connsiteY5" fmla="*/ 457202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640695" y="0"/>
                  </a:lnTo>
                  <a:lnTo>
                    <a:pt x="1828800" y="457200"/>
                  </a:lnTo>
                  <a:lnTo>
                    <a:pt x="1640695" y="914400"/>
                  </a:lnTo>
                  <a:lnTo>
                    <a:pt x="0" y="914400"/>
                  </a:lnTo>
                  <a:lnTo>
                    <a:pt x="188105" y="457202"/>
                  </a:lnTo>
                  <a:close/>
                </a:path>
              </a:pathLst>
            </a:custGeom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400" err="1" smtClean="0">
                <a:solidFill>
                  <a:schemeClr val="tx1"/>
                </a:solidFill>
              </a:endParaRPr>
            </a:p>
          </p:txBody>
        </p:sp>
        <p:sp>
          <p:nvSpPr>
            <p:cNvPr id="20" name="TextBox 19"/>
            <p:cNvSpPr txBox="1"/>
            <p:nvPr>
              <p:custDataLst>
                <p:tags r:id="rId16"/>
              </p:custDataLst>
            </p:nvPr>
          </p:nvSpPr>
          <p:spPr>
            <a:xfrm>
              <a:off x="5844037" y="818296"/>
              <a:ext cx="584707" cy="393700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ctr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1" smtClean="0"/>
                <a:t>销售</a:t>
              </a:r>
              <a:endParaRPr lang="en-US" sz="1400" b="1"/>
            </a:p>
          </p:txBody>
        </p:sp>
      </p:grpSp>
      <p:grpSp>
        <p:nvGrpSpPr>
          <p:cNvPr id="21" name="Group 20"/>
          <p:cNvGrpSpPr/>
          <p:nvPr>
            <p:custDataLst>
              <p:tags r:id="rId17"/>
            </p:custDataLst>
          </p:nvPr>
        </p:nvGrpSpPr>
        <p:grpSpPr>
          <a:xfrm>
            <a:off x="6289057" y="1090501"/>
            <a:ext cx="800099" cy="457200"/>
            <a:chOff x="6448789" y="786546"/>
            <a:chExt cx="800099" cy="457200"/>
          </a:xfrm>
        </p:grpSpPr>
        <p:sp>
          <p:nvSpPr>
            <p:cNvPr id="22" name="Freeform 21"/>
            <p:cNvSpPr/>
            <p:nvPr>
              <p:custDataLst>
                <p:tags r:id="rId18"/>
              </p:custDataLst>
            </p:nvPr>
          </p:nvSpPr>
          <p:spPr>
            <a:xfrm>
              <a:off x="6448789" y="786546"/>
              <a:ext cx="800099" cy="457200"/>
            </a:xfrm>
            <a:custGeom>
              <a:gdLst>
                <a:gd name="connsiteX0" fmla="*/ 0 w 1828800"/>
                <a:gd name="connsiteY0" fmla="*/ 0 h 914400"/>
                <a:gd name="connsiteX1" fmla="*/ 1640695 w 1828800"/>
                <a:gd name="connsiteY1" fmla="*/ 0 h 914400"/>
                <a:gd name="connsiteX2" fmla="*/ 1828800 w 1828800"/>
                <a:gd name="connsiteY2" fmla="*/ 457200 h 914400"/>
                <a:gd name="connsiteX3" fmla="*/ 1640695 w 1828800"/>
                <a:gd name="connsiteY3" fmla="*/ 914400 h 914400"/>
                <a:gd name="connsiteX4" fmla="*/ 0 w 1828800"/>
                <a:gd name="connsiteY4" fmla="*/ 914400 h 914400"/>
                <a:gd name="connsiteX5" fmla="*/ 188105 w 1828800"/>
                <a:gd name="connsiteY5" fmla="*/ 457202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640695" y="0"/>
                  </a:lnTo>
                  <a:lnTo>
                    <a:pt x="1828800" y="457200"/>
                  </a:lnTo>
                  <a:lnTo>
                    <a:pt x="1640695" y="914400"/>
                  </a:lnTo>
                  <a:lnTo>
                    <a:pt x="0" y="914400"/>
                  </a:lnTo>
                  <a:lnTo>
                    <a:pt x="188105" y="457202"/>
                  </a:lnTo>
                  <a:close/>
                </a:path>
              </a:pathLst>
            </a:custGeom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400" err="1" smtClean="0">
                <a:solidFill>
                  <a:schemeClr val="tx1"/>
                </a:solidFill>
              </a:endParaRPr>
            </a:p>
          </p:txBody>
        </p:sp>
        <p:sp>
          <p:nvSpPr>
            <p:cNvPr id="23" name="TextBox 22"/>
            <p:cNvSpPr txBox="1"/>
            <p:nvPr>
              <p:custDataLst>
                <p:tags r:id="rId19"/>
              </p:custDataLst>
            </p:nvPr>
          </p:nvSpPr>
          <p:spPr>
            <a:xfrm>
              <a:off x="6581885" y="818296"/>
              <a:ext cx="584707" cy="393700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ctr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1" smtClean="0"/>
                <a:t>招商</a:t>
              </a:r>
              <a:endParaRPr lang="en-US" sz="1400" b="1"/>
            </a:p>
          </p:txBody>
        </p:sp>
      </p:grpSp>
      <p:grpSp>
        <p:nvGrpSpPr>
          <p:cNvPr id="24" name="Group 23"/>
          <p:cNvGrpSpPr/>
          <p:nvPr>
            <p:custDataLst>
              <p:tags r:id="rId20"/>
            </p:custDataLst>
          </p:nvPr>
        </p:nvGrpSpPr>
        <p:grpSpPr>
          <a:xfrm>
            <a:off x="7026904" y="1090501"/>
            <a:ext cx="800099" cy="457200"/>
            <a:chOff x="7186636" y="786546"/>
            <a:chExt cx="800099" cy="457200"/>
          </a:xfrm>
        </p:grpSpPr>
        <p:sp>
          <p:nvSpPr>
            <p:cNvPr id="25" name="Freeform 24"/>
            <p:cNvSpPr/>
            <p:nvPr>
              <p:custDataLst>
                <p:tags r:id="rId21"/>
              </p:custDataLst>
            </p:nvPr>
          </p:nvSpPr>
          <p:spPr>
            <a:xfrm>
              <a:off x="7186636" y="786546"/>
              <a:ext cx="800099" cy="457200"/>
            </a:xfrm>
            <a:custGeom>
              <a:gdLst>
                <a:gd name="connsiteX0" fmla="*/ 0 w 1828800"/>
                <a:gd name="connsiteY0" fmla="*/ 0 h 914400"/>
                <a:gd name="connsiteX1" fmla="*/ 1640695 w 1828800"/>
                <a:gd name="connsiteY1" fmla="*/ 0 h 914400"/>
                <a:gd name="connsiteX2" fmla="*/ 1828800 w 1828800"/>
                <a:gd name="connsiteY2" fmla="*/ 457200 h 914400"/>
                <a:gd name="connsiteX3" fmla="*/ 1640695 w 1828800"/>
                <a:gd name="connsiteY3" fmla="*/ 914400 h 914400"/>
                <a:gd name="connsiteX4" fmla="*/ 0 w 1828800"/>
                <a:gd name="connsiteY4" fmla="*/ 914400 h 914400"/>
                <a:gd name="connsiteX5" fmla="*/ 188105 w 1828800"/>
                <a:gd name="connsiteY5" fmla="*/ 457202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640695" y="0"/>
                  </a:lnTo>
                  <a:lnTo>
                    <a:pt x="1828800" y="457200"/>
                  </a:lnTo>
                  <a:lnTo>
                    <a:pt x="1640695" y="914400"/>
                  </a:lnTo>
                  <a:lnTo>
                    <a:pt x="0" y="914400"/>
                  </a:lnTo>
                  <a:lnTo>
                    <a:pt x="188105" y="457202"/>
                  </a:lnTo>
                  <a:close/>
                </a:path>
              </a:pathLst>
            </a:custGeom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400" err="1" smtClean="0">
                <a:solidFill>
                  <a:schemeClr val="tx1"/>
                </a:solidFill>
              </a:endParaRPr>
            </a:p>
          </p:txBody>
        </p:sp>
        <p:sp>
          <p:nvSpPr>
            <p:cNvPr id="26" name="TextBox 25"/>
            <p:cNvSpPr txBox="1"/>
            <p:nvPr>
              <p:custDataLst>
                <p:tags r:id="rId22"/>
              </p:custDataLst>
            </p:nvPr>
          </p:nvSpPr>
          <p:spPr>
            <a:xfrm>
              <a:off x="7319732" y="818296"/>
              <a:ext cx="584707" cy="393700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ctr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1" smtClean="0"/>
                <a:t>运营</a:t>
              </a:r>
              <a:endParaRPr lang="en-US" sz="1400" b="1"/>
            </a:p>
          </p:txBody>
        </p:sp>
      </p:grpSp>
      <p:grpSp>
        <p:nvGrpSpPr>
          <p:cNvPr id="27" name="Group 26"/>
          <p:cNvGrpSpPr/>
          <p:nvPr>
            <p:custDataLst>
              <p:tags r:id="rId23"/>
            </p:custDataLst>
          </p:nvPr>
        </p:nvGrpSpPr>
        <p:grpSpPr>
          <a:xfrm>
            <a:off x="7764753" y="1090501"/>
            <a:ext cx="800099" cy="457200"/>
            <a:chOff x="7924483" y="786546"/>
            <a:chExt cx="800099" cy="457200"/>
          </a:xfrm>
        </p:grpSpPr>
        <p:sp>
          <p:nvSpPr>
            <p:cNvPr id="28" name="Freeform 27"/>
            <p:cNvSpPr/>
            <p:nvPr>
              <p:custDataLst>
                <p:tags r:id="rId24"/>
              </p:custDataLst>
            </p:nvPr>
          </p:nvSpPr>
          <p:spPr>
            <a:xfrm>
              <a:off x="7924483" y="786546"/>
              <a:ext cx="800099" cy="457200"/>
            </a:xfrm>
            <a:custGeom>
              <a:gdLst>
                <a:gd name="connsiteX0" fmla="*/ 0 w 1828800"/>
                <a:gd name="connsiteY0" fmla="*/ 0 h 914400"/>
                <a:gd name="connsiteX1" fmla="*/ 1640695 w 1828800"/>
                <a:gd name="connsiteY1" fmla="*/ 0 h 914400"/>
                <a:gd name="connsiteX2" fmla="*/ 1828800 w 1828800"/>
                <a:gd name="connsiteY2" fmla="*/ 457200 h 914400"/>
                <a:gd name="connsiteX3" fmla="*/ 1640695 w 1828800"/>
                <a:gd name="connsiteY3" fmla="*/ 914400 h 914400"/>
                <a:gd name="connsiteX4" fmla="*/ 0 w 1828800"/>
                <a:gd name="connsiteY4" fmla="*/ 914400 h 914400"/>
                <a:gd name="connsiteX5" fmla="*/ 188105 w 1828800"/>
                <a:gd name="connsiteY5" fmla="*/ 457202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640695" y="0"/>
                  </a:lnTo>
                  <a:lnTo>
                    <a:pt x="1828800" y="457200"/>
                  </a:lnTo>
                  <a:lnTo>
                    <a:pt x="1640695" y="914400"/>
                  </a:lnTo>
                  <a:lnTo>
                    <a:pt x="0" y="914400"/>
                  </a:lnTo>
                  <a:lnTo>
                    <a:pt x="188105" y="457202"/>
                  </a:lnTo>
                  <a:close/>
                </a:path>
              </a:pathLst>
            </a:custGeom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400" err="1" smtClean="0">
                <a:solidFill>
                  <a:schemeClr val="tx1"/>
                </a:solidFill>
              </a:endParaRPr>
            </a:p>
          </p:txBody>
        </p:sp>
        <p:sp>
          <p:nvSpPr>
            <p:cNvPr id="29" name="TextBox 28"/>
            <p:cNvSpPr txBox="1"/>
            <p:nvPr>
              <p:custDataLst>
                <p:tags r:id="rId25"/>
              </p:custDataLst>
            </p:nvPr>
          </p:nvSpPr>
          <p:spPr>
            <a:xfrm>
              <a:off x="8057579" y="818296"/>
              <a:ext cx="584707" cy="393700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 anchor="ctr"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1"/>
                <a:t>退出</a:t>
              </a:r>
              <a:endParaRPr lang="en-US" sz="1400" b="1"/>
            </a:p>
          </p:txBody>
        </p:sp>
      </p:grpSp>
      <p:sp>
        <p:nvSpPr>
          <p:cNvPr id="30" name="Rectangle 29"/>
          <p:cNvSpPr txBox="1"/>
          <p:nvPr>
            <p:custDataLst>
              <p:tags r:id="rId26"/>
            </p:custDataLst>
          </p:nvPr>
        </p:nvSpPr>
        <p:spPr>
          <a:xfrm>
            <a:off x="7099897" y="4665271"/>
            <a:ext cx="621792" cy="7315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/>
            </a:solidFill>
          </a:ln>
        </p:spPr>
        <p:txBody>
          <a:bodyPr vert="horz" lIns="36576" tIns="76200" rIns="18288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租赁</a:t>
            </a:r>
            <a:r>
              <a:rPr lang="zh-CN" altLang="en-US" sz="1400" smtClean="0"/>
              <a:t>部</a:t>
            </a:r>
            <a:endParaRPr lang="en-US" altLang="zh-CN" sz="1400" smtClean="0"/>
          </a:p>
          <a:p>
            <a:r>
              <a:rPr lang="zh-CN" altLang="en-US" sz="1400" smtClean="0"/>
              <a:t>营运部</a:t>
            </a:r>
            <a:endParaRPr lang="en-US" altLang="zh-CN" sz="1400" smtClean="0"/>
          </a:p>
          <a:p>
            <a:r>
              <a:rPr lang="zh-CN" altLang="en-US" sz="1400"/>
              <a:t>物业部</a:t>
            </a:r>
            <a:endParaRPr lang="en-US" sz="1400"/>
          </a:p>
        </p:txBody>
      </p:sp>
      <p:cxnSp>
        <p:nvCxnSpPr>
          <p:cNvPr id="31" name="Straight Arrow Connector 30"/>
          <p:cNvCxnSpPr>
            <a:endCxn id="32" idx="0"/>
          </p:cNvCxnSpPr>
          <p:nvPr/>
        </p:nvCxnSpPr>
        <p:spPr>
          <a:xfrm flipH="1">
            <a:off x="1964904" y="3015541"/>
            <a:ext cx="0" cy="768850"/>
          </a:xfrm>
          <a:prstGeom prst="straightConnector1">
            <a:avLst/>
          </a:prstGeom>
          <a:ln w="28575">
            <a:solidFill>
              <a:schemeClr val="accent6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29"/>
          <p:cNvSpPr txBox="1"/>
          <p:nvPr>
            <p:custDataLst>
              <p:tags r:id="rId27"/>
            </p:custDataLst>
          </p:nvPr>
        </p:nvSpPr>
        <p:spPr>
          <a:xfrm>
            <a:off x="1654008" y="3784391"/>
            <a:ext cx="621792" cy="7315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/>
            </a:solidFill>
          </a:ln>
        </p:spPr>
        <p:txBody>
          <a:bodyPr vert="horz" lIns="36576" tIns="76200" rIns="18288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投资部</a:t>
            </a:r>
            <a:endParaRPr lang="en-US" sz="1400"/>
          </a:p>
        </p:txBody>
      </p:sp>
      <p:sp>
        <p:nvSpPr>
          <p:cNvPr id="33" name="Rectangle 29"/>
          <p:cNvSpPr txBox="1"/>
          <p:nvPr>
            <p:custDataLst>
              <p:tags r:id="rId28"/>
            </p:custDataLst>
          </p:nvPr>
        </p:nvSpPr>
        <p:spPr>
          <a:xfrm>
            <a:off x="297713" y="3784390"/>
            <a:ext cx="504295" cy="765197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/>
              <a:t>凯德</a:t>
            </a:r>
            <a:br>
              <a:rPr lang="en-US" altLang="zh-CN" sz="1400" b="1" smtClean="0"/>
            </a:br>
            <a:r>
              <a:rPr lang="zh-CN" altLang="en-US" sz="1400" b="1" smtClean="0"/>
              <a:t>商用</a:t>
            </a:r>
            <a:endParaRPr lang="en-US" sz="1400" b="1"/>
          </a:p>
        </p:txBody>
      </p:sp>
      <p:sp>
        <p:nvSpPr>
          <p:cNvPr id="34" name="Rectangle 29"/>
          <p:cNvSpPr txBox="1"/>
          <p:nvPr>
            <p:custDataLst>
              <p:tags r:id="rId29"/>
            </p:custDataLst>
          </p:nvPr>
        </p:nvSpPr>
        <p:spPr>
          <a:xfrm>
            <a:off x="4052760" y="3784391"/>
            <a:ext cx="621792" cy="7315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/>
            </a:solidFill>
          </a:ln>
        </p:spPr>
        <p:txBody>
          <a:bodyPr vert="horz" lIns="36576" tIns="76200" rIns="18288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设计部</a:t>
            </a:r>
            <a:endParaRPr lang="en-US" sz="1400"/>
          </a:p>
        </p:txBody>
      </p:sp>
      <p:sp>
        <p:nvSpPr>
          <p:cNvPr id="35" name="Rectangle 29"/>
          <p:cNvSpPr txBox="1"/>
          <p:nvPr>
            <p:custDataLst>
              <p:tags r:id="rId30"/>
            </p:custDataLst>
          </p:nvPr>
        </p:nvSpPr>
        <p:spPr>
          <a:xfrm>
            <a:off x="843418" y="3784391"/>
            <a:ext cx="621792" cy="7315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/>
            </a:solidFill>
          </a:ln>
        </p:spPr>
        <p:txBody>
          <a:bodyPr vert="horz" lIns="36576" tIns="76200" rIns="18288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smtClean="0"/>
              <a:t>投资部</a:t>
            </a:r>
            <a:endParaRPr lang="en-US" sz="1400"/>
          </a:p>
        </p:txBody>
      </p:sp>
      <p:sp>
        <p:nvSpPr>
          <p:cNvPr id="36" name="Rectangle 29"/>
          <p:cNvSpPr txBox="1"/>
          <p:nvPr>
            <p:custDataLst>
              <p:tags r:id="rId31"/>
            </p:custDataLst>
          </p:nvPr>
        </p:nvSpPr>
        <p:spPr>
          <a:xfrm>
            <a:off x="1654008" y="2284021"/>
            <a:ext cx="621792" cy="7315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/>
            </a:solidFill>
          </a:ln>
        </p:spPr>
        <p:txBody>
          <a:bodyPr vert="horz" lIns="36576" tIns="76200" rIns="18288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投资部</a:t>
            </a:r>
            <a:endParaRPr lang="en-US" sz="1400"/>
          </a:p>
        </p:txBody>
      </p:sp>
      <p:sp>
        <p:nvSpPr>
          <p:cNvPr id="37" name="Rectangle 29"/>
          <p:cNvSpPr txBox="1"/>
          <p:nvPr>
            <p:custDataLst>
              <p:tags r:id="rId32"/>
            </p:custDataLst>
          </p:nvPr>
        </p:nvSpPr>
        <p:spPr>
          <a:xfrm>
            <a:off x="2464596" y="3784391"/>
            <a:ext cx="621792" cy="7315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/>
            </a:solidFill>
          </a:ln>
        </p:spPr>
        <p:txBody>
          <a:bodyPr vert="horz" lIns="36576" tIns="76200" rIns="18288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smtClean="0"/>
              <a:t>总部</a:t>
            </a:r>
            <a:endParaRPr lang="en-US" sz="1400"/>
          </a:p>
        </p:txBody>
      </p:sp>
      <p:sp>
        <p:nvSpPr>
          <p:cNvPr id="38" name="Rectangle 29"/>
          <p:cNvSpPr txBox="1"/>
          <p:nvPr>
            <p:custDataLst>
              <p:tags r:id="rId33"/>
            </p:custDataLst>
          </p:nvPr>
        </p:nvSpPr>
        <p:spPr>
          <a:xfrm>
            <a:off x="3305588" y="2284021"/>
            <a:ext cx="621792" cy="7315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/>
            </a:solidFill>
          </a:ln>
        </p:spPr>
        <p:txBody>
          <a:bodyPr vert="horz" lIns="36576" tIns="76200" rIns="18288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设计部</a:t>
            </a:r>
            <a:endParaRPr lang="en-US" sz="1400"/>
          </a:p>
        </p:txBody>
      </p:sp>
      <p:sp>
        <p:nvSpPr>
          <p:cNvPr id="39" name="Rectangle 29"/>
          <p:cNvSpPr txBox="1"/>
          <p:nvPr>
            <p:custDataLst>
              <p:tags r:id="rId34"/>
            </p:custDataLst>
          </p:nvPr>
        </p:nvSpPr>
        <p:spPr>
          <a:xfrm>
            <a:off x="4860989" y="2284021"/>
            <a:ext cx="621792" cy="7315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/>
            </a:solidFill>
          </a:ln>
        </p:spPr>
        <p:txBody>
          <a:bodyPr vert="horz" lIns="36576" tIns="76200" rIns="18288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smtClean="0"/>
              <a:t>工程部</a:t>
            </a:r>
            <a:endParaRPr lang="en-US" sz="1400"/>
          </a:p>
        </p:txBody>
      </p:sp>
      <p:sp>
        <p:nvSpPr>
          <p:cNvPr id="40" name="Rectangle 29"/>
          <p:cNvSpPr txBox="1"/>
          <p:nvPr>
            <p:custDataLst>
              <p:tags r:id="rId35"/>
            </p:custDataLst>
          </p:nvPr>
        </p:nvSpPr>
        <p:spPr>
          <a:xfrm>
            <a:off x="5613463" y="2284021"/>
            <a:ext cx="621792" cy="7315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/>
            </a:solidFill>
          </a:ln>
        </p:spPr>
        <p:txBody>
          <a:bodyPr vert="horz" lIns="36576" tIns="76200" rIns="18288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营销部</a:t>
            </a:r>
            <a:endParaRPr lang="en-US" sz="1400"/>
          </a:p>
        </p:txBody>
      </p:sp>
      <p:sp>
        <p:nvSpPr>
          <p:cNvPr id="41" name="Rectangle 29"/>
          <p:cNvSpPr txBox="1"/>
          <p:nvPr>
            <p:custDataLst>
              <p:tags r:id="rId36"/>
            </p:custDataLst>
          </p:nvPr>
        </p:nvSpPr>
        <p:spPr>
          <a:xfrm>
            <a:off x="297713" y="2284020"/>
            <a:ext cx="504295" cy="765197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/>
              <a:t>凯德</a:t>
            </a:r>
            <a:br>
              <a:rPr lang="en-US" altLang="zh-CN" sz="1400" b="1" smtClean="0"/>
            </a:br>
            <a:r>
              <a:rPr lang="zh-CN" altLang="en-US" sz="1400" b="1" smtClean="0"/>
              <a:t>置地</a:t>
            </a:r>
            <a:r>
              <a:rPr lang="en-US" altLang="zh-CN" sz="1400" b="1" baseline="30000" smtClean="0"/>
              <a:t>1</a:t>
            </a:r>
            <a:r>
              <a:rPr lang="en-US" altLang="zh-CN" sz="1400" b="1" smtClean="0"/>
              <a:t> </a:t>
            </a:r>
            <a:endParaRPr lang="en-US" sz="1400" b="1"/>
          </a:p>
        </p:txBody>
      </p:sp>
      <p:sp>
        <p:nvSpPr>
          <p:cNvPr id="42" name="Rectangle 29"/>
          <p:cNvSpPr txBox="1"/>
          <p:nvPr>
            <p:custDataLst>
              <p:tags r:id="rId37"/>
            </p:custDataLst>
          </p:nvPr>
        </p:nvSpPr>
        <p:spPr>
          <a:xfrm>
            <a:off x="7867921" y="3764224"/>
            <a:ext cx="621792" cy="29475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/>
            </a:solidFill>
          </a:ln>
        </p:spPr>
        <p:txBody>
          <a:bodyPr vert="horz" lIns="36576" tIns="76200" rIns="18288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smtClean="0"/>
              <a:t>投资部</a:t>
            </a:r>
            <a:endParaRPr lang="en-US" altLang="zh-CN" sz="1400"/>
          </a:p>
        </p:txBody>
      </p:sp>
      <p:cxnSp>
        <p:nvCxnSpPr>
          <p:cNvPr id="43" name="Straight Arrow Connector 42"/>
          <p:cNvCxnSpPr>
            <a:stCxn id="35" idx="3"/>
            <a:endCxn id="32" idx="1"/>
          </p:cNvCxnSpPr>
          <p:nvPr/>
        </p:nvCxnSpPr>
        <p:spPr>
          <a:xfrm>
            <a:off x="1465210" y="4150151"/>
            <a:ext cx="188798" cy="0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32" idx="3"/>
            <a:endCxn id="37" idx="1"/>
          </p:cNvCxnSpPr>
          <p:nvPr/>
        </p:nvCxnSpPr>
        <p:spPr>
          <a:xfrm>
            <a:off x="2275800" y="4150151"/>
            <a:ext cx="188796" cy="0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37" idx="3"/>
            <a:endCxn id="34" idx="1"/>
          </p:cNvCxnSpPr>
          <p:nvPr/>
        </p:nvCxnSpPr>
        <p:spPr>
          <a:xfrm>
            <a:off x="3086388" y="4150151"/>
            <a:ext cx="966372" cy="0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>
            <a:off x="5480113" y="2649781"/>
            <a:ext cx="133350" cy="0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Elbow Connector 46"/>
          <p:cNvCxnSpPr>
            <a:stCxn id="40" idx="3"/>
            <a:endCxn id="65" idx="0"/>
          </p:cNvCxnSpPr>
          <p:nvPr/>
        </p:nvCxnSpPr>
        <p:spPr>
          <a:xfrm>
            <a:off x="6235255" y="2649781"/>
            <a:ext cx="412706" cy="1134610"/>
          </a:xfrm>
          <a:prstGeom prst="bentConnector2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Elbow Connector 47"/>
          <p:cNvCxnSpPr>
            <a:stCxn id="30" idx="3"/>
            <a:endCxn id="77" idx="2"/>
          </p:cNvCxnSpPr>
          <p:nvPr/>
        </p:nvCxnSpPr>
        <p:spPr>
          <a:xfrm flipV="1">
            <a:off x="7721689" y="4557639"/>
            <a:ext cx="457128" cy="473392"/>
          </a:xfrm>
          <a:prstGeom prst="bentConnector2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Rectangle 48"/>
          <p:cNvSpPr/>
          <p:nvPr/>
        </p:nvSpPr>
        <p:spPr>
          <a:xfrm>
            <a:off x="167815" y="608455"/>
            <a:ext cx="8456497" cy="5239611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 smtClean="0">
              <a:solidFill>
                <a:schemeClr val="tx1"/>
              </a:solidFill>
            </a:endParaRPr>
          </a:p>
        </p:txBody>
      </p:sp>
      <p:cxnSp>
        <p:nvCxnSpPr>
          <p:cNvPr id="50" name="Straight Connector 49"/>
          <p:cNvCxnSpPr/>
          <p:nvPr/>
        </p:nvCxnSpPr>
        <p:spPr>
          <a:xfrm flipH="1">
            <a:off x="3237919" y="1547701"/>
            <a:ext cx="1" cy="4206240"/>
          </a:xfrm>
          <a:prstGeom prst="line">
            <a:avLst/>
          </a:prstGeom>
          <a:ln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/>
          <p:cNvCxnSpPr/>
          <p:nvPr/>
        </p:nvCxnSpPr>
        <p:spPr>
          <a:xfrm flipH="1">
            <a:off x="4792533" y="1547701"/>
            <a:ext cx="1" cy="4206240"/>
          </a:xfrm>
          <a:prstGeom prst="line">
            <a:avLst/>
          </a:prstGeom>
          <a:ln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/>
          <p:cNvCxnSpPr/>
          <p:nvPr/>
        </p:nvCxnSpPr>
        <p:spPr>
          <a:xfrm flipH="1">
            <a:off x="5533204" y="1547701"/>
            <a:ext cx="1" cy="4206240"/>
          </a:xfrm>
          <a:prstGeom prst="line">
            <a:avLst/>
          </a:prstGeom>
          <a:ln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flipH="1">
            <a:off x="6273355" y="1547701"/>
            <a:ext cx="1" cy="4206240"/>
          </a:xfrm>
          <a:prstGeom prst="line">
            <a:avLst/>
          </a:prstGeom>
          <a:ln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 flipH="1">
            <a:off x="7026271" y="1547701"/>
            <a:ext cx="1" cy="4206240"/>
          </a:xfrm>
          <a:prstGeom prst="line">
            <a:avLst/>
          </a:prstGeom>
          <a:ln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/>
          <p:nvPr/>
        </p:nvCxnSpPr>
        <p:spPr>
          <a:xfrm flipH="1">
            <a:off x="7768904" y="1547701"/>
            <a:ext cx="1" cy="4206240"/>
          </a:xfrm>
          <a:prstGeom prst="line">
            <a:avLst/>
          </a:prstGeom>
          <a:ln>
            <a:solidFill>
              <a:schemeClr val="accent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/>
        </p:nvCxnSpPr>
        <p:spPr>
          <a:xfrm flipV="1">
            <a:off x="298144" y="3687297"/>
            <a:ext cx="8229600" cy="0"/>
          </a:xfrm>
          <a:prstGeom prst="line">
            <a:avLst/>
          </a:prstGeom>
          <a:ln w="19050">
            <a:solidFill>
              <a:schemeClr val="accent6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 flipV="1">
            <a:off x="298144" y="2213475"/>
            <a:ext cx="8229600" cy="0"/>
          </a:xfrm>
          <a:prstGeom prst="line">
            <a:avLst/>
          </a:prstGeom>
          <a:ln w="19050">
            <a:solidFill>
              <a:schemeClr val="accent6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Elbow Connector 60"/>
          <p:cNvCxnSpPr>
            <a:stCxn id="37" idx="3"/>
            <a:endCxn id="38" idx="2"/>
          </p:cNvCxnSpPr>
          <p:nvPr/>
        </p:nvCxnSpPr>
        <p:spPr>
          <a:xfrm flipV="1">
            <a:off x="3086388" y="3015541"/>
            <a:ext cx="530096" cy="1134610"/>
          </a:xfrm>
          <a:prstGeom prst="bentConnector2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Elbow Connector 61"/>
          <p:cNvCxnSpPr>
            <a:stCxn id="34" idx="3"/>
            <a:endCxn id="39" idx="2"/>
          </p:cNvCxnSpPr>
          <p:nvPr/>
        </p:nvCxnSpPr>
        <p:spPr>
          <a:xfrm flipV="1">
            <a:off x="4674552" y="3015541"/>
            <a:ext cx="497333" cy="1134610"/>
          </a:xfrm>
          <a:prstGeom prst="bentConnector2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>
            <a:stCxn id="65" idx="2"/>
          </p:cNvCxnSpPr>
          <p:nvPr/>
        </p:nvCxnSpPr>
        <p:spPr>
          <a:xfrm flipH="1">
            <a:off x="6642519" y="4515911"/>
            <a:ext cx="5442" cy="149360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Rectangle 29"/>
          <p:cNvSpPr txBox="1"/>
          <p:nvPr>
            <p:custDataLst>
              <p:tags r:id="rId38"/>
            </p:custDataLst>
          </p:nvPr>
        </p:nvSpPr>
        <p:spPr>
          <a:xfrm>
            <a:off x="6337065" y="4665271"/>
            <a:ext cx="621792" cy="7315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/>
            </a:solidFill>
          </a:ln>
        </p:spPr>
        <p:txBody>
          <a:bodyPr vert="horz" lIns="36576" tIns="76200" rIns="18288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租赁部</a:t>
            </a:r>
            <a:endParaRPr lang="en-US" sz="1400"/>
          </a:p>
        </p:txBody>
      </p:sp>
      <p:sp>
        <p:nvSpPr>
          <p:cNvPr id="65" name="Rectangle 29"/>
          <p:cNvSpPr txBox="1"/>
          <p:nvPr>
            <p:custDataLst>
              <p:tags r:id="rId39"/>
            </p:custDataLst>
          </p:nvPr>
        </p:nvSpPr>
        <p:spPr>
          <a:xfrm>
            <a:off x="6337065" y="3784391"/>
            <a:ext cx="621792" cy="7315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/>
            </a:solidFill>
          </a:ln>
        </p:spPr>
        <p:txBody>
          <a:bodyPr vert="horz" lIns="36576" tIns="76200" rIns="18288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租赁部</a:t>
            </a:r>
            <a:endParaRPr lang="en-US" sz="1400"/>
          </a:p>
        </p:txBody>
      </p:sp>
      <p:cxnSp>
        <p:nvCxnSpPr>
          <p:cNvPr id="66" name="Straight Arrow Connector 65"/>
          <p:cNvCxnSpPr>
            <a:stCxn id="64" idx="3"/>
            <a:endCxn id="30" idx="1"/>
          </p:cNvCxnSpPr>
          <p:nvPr/>
        </p:nvCxnSpPr>
        <p:spPr>
          <a:xfrm>
            <a:off x="6958857" y="5031031"/>
            <a:ext cx="141040" cy="0"/>
          </a:xfrm>
          <a:prstGeom prst="straightConnector1">
            <a:avLst/>
          </a:prstGeom>
          <a:ln w="28575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Rectangle 67"/>
          <p:cNvSpPr/>
          <p:nvPr/>
        </p:nvSpPr>
        <p:spPr>
          <a:xfrm>
            <a:off x="3285135" y="2226175"/>
            <a:ext cx="3002294" cy="877824"/>
          </a:xfrm>
          <a:prstGeom prst="rect">
            <a:avLst/>
          </a:prstGeom>
          <a:noFill/>
          <a:ln w="28575">
            <a:solidFill>
              <a:schemeClr val="accent3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 smtClean="0">
              <a:solidFill>
                <a:schemeClr val="tx1"/>
              </a:solidFill>
            </a:endParaRPr>
          </a:p>
        </p:txBody>
      </p:sp>
      <p:sp>
        <p:nvSpPr>
          <p:cNvPr id="69" name="Rectangle 29"/>
          <p:cNvSpPr txBox="1"/>
          <p:nvPr>
            <p:custDataLst>
              <p:tags r:id="rId40"/>
            </p:custDataLst>
          </p:nvPr>
        </p:nvSpPr>
        <p:spPr>
          <a:xfrm>
            <a:off x="3712123" y="3135975"/>
            <a:ext cx="1188720" cy="215444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txBody>
          <a:bodyPr vert="horz" lIns="0" tIns="0" rIns="0" bIns="0" rtlCol="0" anchor="ctr" anchorCtr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外包关系</a:t>
            </a:r>
            <a:endParaRPr lang="en-US" sz="1400"/>
          </a:p>
        </p:txBody>
      </p:sp>
      <p:sp>
        <p:nvSpPr>
          <p:cNvPr id="70" name="Rectangle 29"/>
          <p:cNvSpPr txBox="1"/>
          <p:nvPr>
            <p:custDataLst>
              <p:tags r:id="rId41"/>
            </p:custDataLst>
          </p:nvPr>
        </p:nvSpPr>
        <p:spPr>
          <a:xfrm>
            <a:off x="297714" y="4617593"/>
            <a:ext cx="504295" cy="1168788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/>
              <a:t>项目公司</a:t>
            </a:r>
            <a:endParaRPr lang="en-US" altLang="zh-CN" sz="1400" smtClean="0">
              <a:latin typeface="+mj-lt"/>
            </a:endParaRPr>
          </a:p>
          <a:p>
            <a:r>
              <a:rPr lang="en-US" altLang="zh-CN" sz="1400">
                <a:latin typeface="+mj-lt"/>
              </a:rPr>
              <a:t>(</a:t>
            </a:r>
            <a:r>
              <a:rPr lang="zh-CN" altLang="en-US" sz="1400" smtClean="0">
                <a:latin typeface="+mj-lt"/>
              </a:rPr>
              <a:t>归属凯德</a:t>
            </a:r>
            <a:r>
              <a:rPr lang="zh-CN" altLang="en-US" sz="1400">
                <a:latin typeface="+mj-lt"/>
              </a:rPr>
              <a:t>商用</a:t>
            </a:r>
            <a:r>
              <a:rPr lang="en-US" altLang="zh-CN" sz="1400" smtClean="0">
                <a:latin typeface="+mj-lt"/>
              </a:rPr>
              <a:t>)</a:t>
            </a:r>
            <a:endParaRPr lang="en-US" sz="1400">
              <a:latin typeface="+mj-lt"/>
            </a:endParaRPr>
          </a:p>
        </p:txBody>
      </p:sp>
      <p:cxnSp>
        <p:nvCxnSpPr>
          <p:cNvPr id="71" name="Straight Connector 70"/>
          <p:cNvCxnSpPr/>
          <p:nvPr/>
        </p:nvCxnSpPr>
        <p:spPr>
          <a:xfrm flipV="1">
            <a:off x="298144" y="4620133"/>
            <a:ext cx="8229600" cy="0"/>
          </a:xfrm>
          <a:prstGeom prst="line">
            <a:avLst/>
          </a:prstGeom>
          <a:ln w="19050">
            <a:solidFill>
              <a:schemeClr val="accent6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Rectangle 29"/>
          <p:cNvSpPr txBox="1"/>
          <p:nvPr>
            <p:custDataLst>
              <p:tags r:id="rId42"/>
            </p:custDataLst>
          </p:nvPr>
        </p:nvSpPr>
        <p:spPr>
          <a:xfrm>
            <a:off x="843418" y="1603814"/>
            <a:ext cx="621792" cy="548640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400" b="1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可研</a:t>
            </a:r>
            <a:br>
              <a:rPr lang="en-US" altLang="zh-CN"/>
            </a:br>
            <a:r>
              <a:rPr lang="zh-CN" altLang="en-US"/>
              <a:t>分析</a:t>
            </a:r>
            <a:endParaRPr lang="en-US"/>
          </a:p>
        </p:txBody>
      </p:sp>
      <p:sp>
        <p:nvSpPr>
          <p:cNvPr id="73" name="Rectangle 29"/>
          <p:cNvSpPr txBox="1"/>
          <p:nvPr>
            <p:custDataLst>
              <p:tags r:id="rId43"/>
            </p:custDataLst>
          </p:nvPr>
        </p:nvSpPr>
        <p:spPr>
          <a:xfrm>
            <a:off x="1654008" y="1603814"/>
            <a:ext cx="621792" cy="548640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400" b="1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财务</a:t>
            </a:r>
            <a:br>
              <a:rPr lang="en-US" altLang="zh-CN"/>
            </a:br>
            <a:r>
              <a:rPr lang="zh-CN" altLang="en-US"/>
              <a:t>预测</a:t>
            </a:r>
            <a:endParaRPr lang="en-US"/>
          </a:p>
        </p:txBody>
      </p:sp>
      <p:sp>
        <p:nvSpPr>
          <p:cNvPr id="74" name="Rectangle 29"/>
          <p:cNvSpPr txBox="1"/>
          <p:nvPr>
            <p:custDataLst>
              <p:tags r:id="rId44"/>
            </p:custDataLst>
          </p:nvPr>
        </p:nvSpPr>
        <p:spPr>
          <a:xfrm>
            <a:off x="2464596" y="1603814"/>
            <a:ext cx="621792" cy="548640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400" b="1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投资</a:t>
            </a:r>
            <a:br>
              <a:rPr lang="en-US" altLang="zh-CN"/>
            </a:br>
            <a:r>
              <a:rPr lang="zh-CN" altLang="en-US"/>
              <a:t>决策</a:t>
            </a:r>
            <a:endParaRPr lang="en-US"/>
          </a:p>
        </p:txBody>
      </p:sp>
      <p:sp>
        <p:nvSpPr>
          <p:cNvPr id="75" name="Rectangle 29"/>
          <p:cNvSpPr txBox="1"/>
          <p:nvPr>
            <p:custDataLst>
              <p:tags r:id="rId45"/>
            </p:custDataLst>
          </p:nvPr>
        </p:nvSpPr>
        <p:spPr>
          <a:xfrm>
            <a:off x="3305588" y="1603814"/>
            <a:ext cx="621792" cy="548640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400" b="1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销售</a:t>
            </a:r>
            <a:br>
              <a:rPr lang="en-US" altLang="zh-CN"/>
            </a:br>
            <a:r>
              <a:rPr lang="zh-CN" altLang="en-US"/>
              <a:t>物业</a:t>
            </a:r>
            <a:endParaRPr lang="en-US"/>
          </a:p>
        </p:txBody>
      </p:sp>
      <p:sp>
        <p:nvSpPr>
          <p:cNvPr id="76" name="Rectangle 29"/>
          <p:cNvSpPr txBox="1"/>
          <p:nvPr>
            <p:custDataLst>
              <p:tags r:id="rId46"/>
            </p:custDataLst>
          </p:nvPr>
        </p:nvSpPr>
        <p:spPr>
          <a:xfrm>
            <a:off x="4052760" y="1603814"/>
            <a:ext cx="621792" cy="548640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txBody>
          <a:bodyPr vert="horz" lIns="76200" tIns="76200" rIns="76200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400" b="1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持有</a:t>
            </a:r>
            <a:br>
              <a:rPr lang="en-US" altLang="zh-CN"/>
            </a:br>
            <a:r>
              <a:rPr lang="zh-CN" altLang="en-US"/>
              <a:t>物业</a:t>
            </a:r>
            <a:endParaRPr lang="en-US"/>
          </a:p>
        </p:txBody>
      </p:sp>
      <p:sp>
        <p:nvSpPr>
          <p:cNvPr id="77" name="Rectangle 29"/>
          <p:cNvSpPr txBox="1"/>
          <p:nvPr>
            <p:custDataLst>
              <p:tags r:id="rId47"/>
            </p:custDataLst>
          </p:nvPr>
        </p:nvSpPr>
        <p:spPr>
          <a:xfrm>
            <a:off x="7867921" y="4086275"/>
            <a:ext cx="621792" cy="4713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accent2"/>
            </a:solidFill>
          </a:ln>
        </p:spPr>
        <p:txBody>
          <a:bodyPr vert="horz" lIns="36576" tIns="76200" rIns="18288" bIns="76200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smtClean="0"/>
              <a:t>凯德旗下基金</a:t>
            </a:r>
            <a:endParaRPr lang="en-US" altLang="zh-CN" sz="1400"/>
          </a:p>
        </p:txBody>
      </p:sp>
      <p:sp>
        <p:nvSpPr>
          <p:cNvPr id="84" name="TextBox 83"/>
          <p:cNvSpPr txBox="1"/>
          <p:nvPr/>
        </p:nvSpPr>
        <p:spPr>
          <a:xfrm>
            <a:off x="325034" y="719660"/>
            <a:ext cx="8239818" cy="21760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/>
              <a:t>凯德商用拿地的项目所有权归商用所有，也由其负责从拿地到退出的全过程</a:t>
            </a:r>
            <a:endParaRPr lang="zh-CN" altLang="en-US" sz="1400" b="1"/>
          </a:p>
        </p:txBody>
      </p:sp>
      <p:cxnSp>
        <p:nvCxnSpPr>
          <p:cNvPr id="85" name="Straight Connector 84"/>
          <p:cNvCxnSpPr/>
          <p:nvPr/>
        </p:nvCxnSpPr>
        <p:spPr>
          <a:xfrm>
            <a:off x="325034" y="969195"/>
            <a:ext cx="8239818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4. Footnote"/>
          <p:cNvSpPr txBox="1">
            <a:spLocks noChangeArrowheads="1"/>
          </p:cNvSpPr>
          <p:nvPr/>
        </p:nvSpPr>
        <p:spPr bwMode="auto">
          <a:xfrm>
            <a:off x="119063" y="6080137"/>
            <a:ext cx="8548687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b">
            <a:spAutoFit/>
          </a:bodyPr>
          <a:lstStyle>
            <a:defPPr>
              <a:defRPr lang="en-US"/>
            </a:defPPr>
            <a:lvl1pPr marL="104775" indent="-104775" algn="l" defTabSz="895350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0318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217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40493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altLang="zh-CN"/>
              <a:t>1 </a:t>
            </a:r>
            <a:r>
              <a:rPr lang="zh-CN" altLang="en-US"/>
              <a:t>凯德置地已更名为凯德中国，为方便理解之目的此处仍沿用其旧称</a:t>
            </a:r>
            <a:endParaRPr lang="en-US" altLang="zh-CN"/>
          </a:p>
        </p:txBody>
      </p:sp>
      <p:grpSp>
        <p:nvGrpSpPr>
          <p:cNvPr id="89" name="Group 88"/>
          <p:cNvGrpSpPr/>
          <p:nvPr/>
        </p:nvGrpSpPr>
        <p:grpSpPr>
          <a:xfrm>
            <a:off x="2662051" y="4913013"/>
            <a:ext cx="397995" cy="482913"/>
            <a:chOff x="2759542" y="5121204"/>
            <a:chExt cx="397995" cy="363765"/>
          </a:xfrm>
        </p:grpSpPr>
        <p:sp>
          <p:nvSpPr>
            <p:cNvPr id="90" name="Isosceles Triangle 89"/>
            <p:cNvSpPr/>
            <p:nvPr/>
          </p:nvSpPr>
          <p:spPr>
            <a:xfrm>
              <a:off x="2862136" y="5121204"/>
              <a:ext cx="192807" cy="157618"/>
            </a:xfrm>
            <a:prstGeom prst="triangle">
              <a:avLst/>
            </a:prstGeom>
            <a:solidFill>
              <a:schemeClr val="accent5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err="1" smtClean="0">
                <a:solidFill>
                  <a:schemeClr val="tx1"/>
                </a:solidFill>
              </a:endParaRPr>
            </a:p>
          </p:txBody>
        </p:sp>
        <p:sp>
          <p:nvSpPr>
            <p:cNvPr id="91" name="Rectangle 29"/>
            <p:cNvSpPr txBox="1"/>
            <p:nvPr>
              <p:custDataLst>
                <p:tags r:id="rId48"/>
              </p:custDataLst>
            </p:nvPr>
          </p:nvSpPr>
          <p:spPr>
            <a:xfrm>
              <a:off x="2759542" y="5269525"/>
              <a:ext cx="397995" cy="215444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0" tIns="0" rIns="0" bIns="0" rtlCol="0" anchor="ctr" anchorCtr="0"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smtClean="0"/>
                <a:t>成立</a:t>
              </a:r>
              <a:endParaRPr lang="en-US" sz="1400"/>
            </a:p>
          </p:txBody>
        </p:sp>
      </p:grpSp>
      <p:sp>
        <p:nvSpPr>
          <p:cNvPr id="78" name="5. Source"/>
          <p:cNvSpPr>
            <a:spLocks noChangeArrowheads="1"/>
          </p:cNvSpPr>
          <p:nvPr/>
        </p:nvSpPr>
        <p:spPr bwMode="auto">
          <a:xfrm>
            <a:off x="119063" y="6437375"/>
            <a:ext cx="6862762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33413" lvl="0" indent="-633413" defTabSz="895350">
              <a:tabLst>
                <a:tab pos="628650"/>
              </a:tabLst>
            </a:pPr>
            <a:r>
              <a:rPr lang="zh-CN" altLang="en-US" sz="1000" smtClean="0">
                <a:solidFill>
                  <a:srgbClr val="000000"/>
                </a:solidFill>
                <a:latin typeface="+mn-lt"/>
              </a:rPr>
              <a:t>资料来源：专家访谈；小组分析</a:t>
            </a:r>
            <a:endParaRPr lang="en-US" altLang="zh-CN" sz="1000" smtClean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79" name="1. On-page tracker"/>
          <p:cNvSpPr>
            <a:spLocks noChangeArrowheads="1"/>
          </p:cNvSpPr>
          <p:nvPr/>
        </p:nvSpPr>
        <p:spPr bwMode="auto">
          <a:xfrm>
            <a:off x="119063" y="26988"/>
            <a:ext cx="1436291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smtClean="0">
                <a:solidFill>
                  <a:srgbClr val="808080"/>
                </a:solidFill>
                <a:latin typeface="Arial"/>
              </a:rPr>
              <a:t>商业业务最佳实践</a:t>
            </a:r>
            <a:endParaRPr lang="en-US" altLang="zh-CN" sz="1400">
              <a:solidFill>
                <a:srgbClr val="80808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94008186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9" name="Object 38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think-cell Slide" r:id="rId3" imgW="470" imgH="469" progId="TCLayout.ActiveDocument.1">
                  <p:embed/>
                </p:oleObj>
              </mc:Choice>
              <mc:Fallback>
                <p:oleObj name="think-cell Slide" r:id="rId3" imgW="470" imgH="469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5. Source"/>
          <p:cNvSpPr>
            <a:spLocks noChangeArrowheads="1"/>
          </p:cNvSpPr>
          <p:nvPr/>
        </p:nvSpPr>
        <p:spPr bwMode="auto">
          <a:xfrm>
            <a:off x="119063" y="6437325"/>
            <a:ext cx="6862762" cy="153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33413" indent="-633413" defTabSz="895350">
              <a:tabLst>
                <a:tab pos="628650"/>
              </a:tabLst>
            </a:pPr>
            <a:r>
              <a:rPr lang="zh-CN" altLang="en-US" sz="1000">
                <a:solidFill>
                  <a:srgbClr val="000000"/>
                </a:solidFill>
                <a:latin typeface="Arial"/>
              </a:rPr>
              <a:t>资料来源</a:t>
            </a:r>
            <a:r>
              <a:rPr lang="zh-CN" altLang="en-US" sz="1000" smtClean="0">
                <a:solidFill>
                  <a:srgbClr val="000000"/>
                </a:solidFill>
                <a:latin typeface="Arial"/>
              </a:rPr>
              <a:t>：专家访谈；小组分析</a:t>
            </a:r>
            <a:endParaRPr lang="en-US" altLang="zh-CN" sz="100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627557" y="851842"/>
            <a:ext cx="7656984" cy="5243394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 smtClean="0">
              <a:solidFill>
                <a:srgbClr val="000000"/>
              </a:solidFill>
            </a:endParaRPr>
          </a:p>
        </p:txBody>
      </p:sp>
      <p:sp>
        <p:nvSpPr>
          <p:cNvPr id="35" name="1. On-page tracker"/>
          <p:cNvSpPr>
            <a:spLocks noChangeArrowheads="1"/>
          </p:cNvSpPr>
          <p:nvPr/>
        </p:nvSpPr>
        <p:spPr bwMode="auto">
          <a:xfrm>
            <a:off x="119063" y="26988"/>
            <a:ext cx="1436291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smtClean="0">
                <a:solidFill>
                  <a:srgbClr val="808080"/>
                </a:solidFill>
                <a:latin typeface="Arial"/>
              </a:rPr>
              <a:t>商业业务最佳实践</a:t>
            </a:r>
            <a:endParaRPr lang="en-US" altLang="zh-CN" sz="1400">
              <a:solidFill>
                <a:srgbClr val="808080"/>
              </a:solidFill>
              <a:latin typeface="Arial"/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9063" y="230188"/>
            <a:ext cx="8618537" cy="292388"/>
          </a:xfrm>
        </p:spPr>
        <p:txBody>
          <a:bodyPr/>
          <a:lstStyle/>
          <a:p>
            <a:r>
              <a:rPr lang="zh-CN" altLang="en-US" smtClean="0"/>
              <a:t>最佳实践参考：资产管理体系通过三层授权，实现对投资和运营的整体把控</a:t>
            </a:r>
            <a:endParaRPr lang="en-US"/>
          </a:p>
        </p:txBody>
      </p:sp>
      <p:sp>
        <p:nvSpPr>
          <p:cNvPr id="8" name="Rectangle 6"/>
          <p:cNvSpPr txBox="1"/>
          <p:nvPr/>
        </p:nvSpPr>
        <p:spPr>
          <a:xfrm>
            <a:off x="642973" y="3307550"/>
            <a:ext cx="1809698" cy="7893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b="1" smtClean="0">
                <a:solidFill>
                  <a:srgbClr val="000000"/>
                </a:solidFill>
              </a:rPr>
              <a:t>中国区总部：</a:t>
            </a:r>
            <a:endParaRPr lang="en-US" altLang="zh-CN" b="1" smtClean="0">
              <a:solidFill>
                <a:srgbClr val="000000"/>
              </a:solidFill>
            </a:endParaRPr>
          </a:p>
          <a:p>
            <a:pPr algn="ctr">
              <a:buClr>
                <a:srgbClr val="002960"/>
              </a:buClr>
            </a:pPr>
            <a:r>
              <a:rPr lang="zh-CN" altLang="en-US" b="1" smtClean="0">
                <a:solidFill>
                  <a:srgbClr val="000000"/>
                </a:solidFill>
              </a:rPr>
              <a:t>投资与资产管理部</a:t>
            </a: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 txBox="1"/>
          <p:nvPr/>
        </p:nvSpPr>
        <p:spPr>
          <a:xfrm>
            <a:off x="642973" y="4678466"/>
            <a:ext cx="1809698" cy="7893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b="1" smtClean="0">
                <a:solidFill>
                  <a:srgbClr val="000000"/>
                </a:solidFill>
              </a:rPr>
              <a:t>各大区：</a:t>
            </a:r>
            <a:endParaRPr lang="en-US" altLang="zh-CN" b="1" smtClean="0">
              <a:solidFill>
                <a:srgbClr val="000000"/>
              </a:solidFill>
            </a:endParaRPr>
          </a:p>
          <a:p>
            <a:pPr algn="ctr">
              <a:buClr>
                <a:srgbClr val="002960"/>
              </a:buClr>
            </a:pPr>
            <a:r>
              <a:rPr lang="zh-CN" altLang="en-US" b="1">
                <a:solidFill>
                  <a:srgbClr val="000000"/>
                </a:solidFill>
              </a:rPr>
              <a:t>投资</a:t>
            </a:r>
            <a:r>
              <a:rPr lang="zh-CN" altLang="en-US" b="1" smtClean="0">
                <a:solidFill>
                  <a:srgbClr val="000000"/>
                </a:solidFill>
              </a:rPr>
              <a:t>与资产管理部</a:t>
            </a: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 txBox="1"/>
          <p:nvPr/>
        </p:nvSpPr>
        <p:spPr>
          <a:xfrm>
            <a:off x="642973" y="1936634"/>
            <a:ext cx="1809698" cy="7893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960"/>
              </a:buClr>
            </a:pPr>
            <a:r>
              <a:rPr lang="zh-CN" altLang="en-US" b="1" smtClean="0">
                <a:solidFill>
                  <a:srgbClr val="000000"/>
                </a:solidFill>
              </a:rPr>
              <a:t>新加坡总部：</a:t>
            </a:r>
            <a:endParaRPr lang="en-US" altLang="zh-CN" b="1" smtClean="0">
              <a:solidFill>
                <a:srgbClr val="000000"/>
              </a:solidFill>
            </a:endParaRPr>
          </a:p>
          <a:p>
            <a:pPr algn="ctr">
              <a:buClr>
                <a:srgbClr val="002960"/>
              </a:buClr>
            </a:pPr>
            <a:r>
              <a:rPr lang="zh-CN" altLang="en-US" b="1" smtClean="0">
                <a:solidFill>
                  <a:srgbClr val="000000"/>
                </a:solidFill>
              </a:rPr>
              <a:t>投资决策委员会</a:t>
            </a:r>
            <a:endParaRPr lang="en-US" b="1">
              <a:solidFill>
                <a:srgbClr val="000000"/>
              </a:solidFill>
            </a:endParaRPr>
          </a:p>
        </p:txBody>
      </p:sp>
      <p:cxnSp>
        <p:nvCxnSpPr>
          <p:cNvPr id="40" name="Straight Connector 39"/>
          <p:cNvCxnSpPr/>
          <p:nvPr/>
        </p:nvCxnSpPr>
        <p:spPr>
          <a:xfrm>
            <a:off x="3865924" y="1631538"/>
            <a:ext cx="2246693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3865924" y="1346556"/>
            <a:ext cx="2246693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b="1" smtClean="0">
                <a:solidFill>
                  <a:srgbClr val="000000"/>
                </a:solidFill>
              </a:rPr>
              <a:t>拓展期</a:t>
            </a:r>
            <a:endParaRPr lang="en-US" b="1">
              <a:solidFill>
                <a:srgbClr val="000000"/>
              </a:solidFill>
            </a:endParaRPr>
          </a:p>
        </p:txBody>
      </p:sp>
      <p:cxnSp>
        <p:nvCxnSpPr>
          <p:cNvPr id="49" name="Straight Connector 48"/>
          <p:cNvCxnSpPr/>
          <p:nvPr/>
        </p:nvCxnSpPr>
        <p:spPr>
          <a:xfrm>
            <a:off x="6337093" y="1631538"/>
            <a:ext cx="1793446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6337093" y="1346556"/>
            <a:ext cx="1793446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b="1" smtClean="0">
                <a:solidFill>
                  <a:srgbClr val="000000"/>
                </a:solidFill>
              </a:rPr>
              <a:t>运营期</a:t>
            </a:r>
            <a:endParaRPr lang="en-US" b="1">
              <a:solidFill>
                <a:srgbClr val="000000"/>
              </a:solidFill>
            </a:endParaRPr>
          </a:p>
        </p:txBody>
      </p:sp>
      <p:cxnSp>
        <p:nvCxnSpPr>
          <p:cNvPr id="51" name="Straight Arrow Connector 50"/>
          <p:cNvCxnSpPr/>
          <p:nvPr/>
        </p:nvCxnSpPr>
        <p:spPr>
          <a:xfrm flipH="1" flipV="1">
            <a:off x="1646517" y="2725962"/>
            <a:ext cx="0" cy="581588"/>
          </a:xfrm>
          <a:prstGeom prst="straightConnector1">
            <a:avLst/>
          </a:prstGeom>
          <a:ln w="28575">
            <a:solidFill>
              <a:schemeClr val="accent6"/>
            </a:solidFill>
            <a:prstDash val="sysDot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/>
          <p:nvPr/>
        </p:nvCxnSpPr>
        <p:spPr>
          <a:xfrm flipH="1" flipV="1">
            <a:off x="1646517" y="4096878"/>
            <a:ext cx="0" cy="581588"/>
          </a:xfrm>
          <a:prstGeom prst="straightConnector1">
            <a:avLst/>
          </a:prstGeom>
          <a:ln w="28575">
            <a:solidFill>
              <a:schemeClr val="accent6"/>
            </a:solidFill>
            <a:prstDash val="sysDot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Box 54"/>
          <p:cNvSpPr txBox="1"/>
          <p:nvPr/>
        </p:nvSpPr>
        <p:spPr>
          <a:xfrm>
            <a:off x="3898233" y="2022226"/>
            <a:ext cx="1867864" cy="492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Clr>
                <a:srgbClr val="002960"/>
              </a:buClr>
            </a:pPr>
            <a:r>
              <a:rPr lang="zh-CN" altLang="en-US" smtClean="0">
                <a:solidFill>
                  <a:srgbClr val="000000"/>
                </a:solidFill>
              </a:rPr>
              <a:t>投资决策</a:t>
            </a:r>
            <a:endParaRPr lang="en-US" altLang="zh-CN" smtClean="0">
              <a:solidFill>
                <a:srgbClr val="000000"/>
              </a:solidFill>
            </a:endParaRPr>
          </a:p>
          <a:p>
            <a:pPr lvl="1">
              <a:buClr>
                <a:srgbClr val="002960"/>
              </a:buClr>
            </a:pPr>
            <a:r>
              <a:rPr lang="zh-CN" altLang="en-US" smtClean="0">
                <a:solidFill>
                  <a:srgbClr val="000000"/>
                </a:solidFill>
              </a:rPr>
              <a:t>投资标准制定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3898233" y="3297927"/>
            <a:ext cx="1867864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Clr>
                <a:srgbClr val="002960"/>
              </a:buClr>
            </a:pPr>
            <a:r>
              <a:rPr lang="zh-CN" altLang="en-US" smtClean="0">
                <a:solidFill>
                  <a:srgbClr val="000000"/>
                </a:solidFill>
              </a:rPr>
              <a:t>把关</a:t>
            </a:r>
            <a:r>
              <a:rPr lang="zh-CN" altLang="en-US">
                <a:solidFill>
                  <a:srgbClr val="000000"/>
                </a:solidFill>
              </a:rPr>
              <a:t>是否上报投委会</a:t>
            </a:r>
            <a:endParaRPr lang="en-US" altLang="zh-CN">
              <a:solidFill>
                <a:srgbClr val="000000"/>
              </a:solidFill>
            </a:endParaRPr>
          </a:p>
          <a:p>
            <a:pPr lvl="1">
              <a:buClr>
                <a:srgbClr val="002960"/>
              </a:buClr>
            </a:pPr>
            <a:r>
              <a:rPr lang="zh-CN" altLang="en-US">
                <a:solidFill>
                  <a:srgbClr val="000000"/>
                </a:solidFill>
              </a:rPr>
              <a:t>价值</a:t>
            </a:r>
            <a:r>
              <a:rPr lang="zh-CN" altLang="en-US" smtClean="0">
                <a:solidFill>
                  <a:srgbClr val="000000"/>
                </a:solidFill>
              </a:rPr>
              <a:t>测算论证和审核经营计划</a:t>
            </a:r>
            <a:endParaRPr lang="en-US" altLang="zh-CN">
              <a:solidFill>
                <a:srgbClr val="000000"/>
              </a:solidFill>
            </a:endParaRPr>
          </a:p>
        </p:txBody>
      </p:sp>
      <p:sp>
        <p:nvSpPr>
          <p:cNvPr id="59" name="TextBox 58"/>
          <p:cNvSpPr txBox="1"/>
          <p:nvPr/>
        </p:nvSpPr>
        <p:spPr>
          <a:xfrm>
            <a:off x="3898233" y="4755468"/>
            <a:ext cx="1867864" cy="738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Clr>
                <a:srgbClr val="002960"/>
              </a:buClr>
            </a:pPr>
            <a:r>
              <a:rPr lang="zh-CN" altLang="en-US" smtClean="0">
                <a:solidFill>
                  <a:srgbClr val="000000"/>
                </a:solidFill>
              </a:rPr>
              <a:t>土地信息收集</a:t>
            </a:r>
            <a:endParaRPr lang="en-US" altLang="zh-CN">
              <a:solidFill>
                <a:srgbClr val="000000"/>
              </a:solidFill>
            </a:endParaRPr>
          </a:p>
          <a:p>
            <a:pPr lvl="1">
              <a:buClr>
                <a:srgbClr val="002960"/>
              </a:buClr>
            </a:pPr>
            <a:r>
              <a:rPr lang="zh-CN" altLang="en-US" smtClean="0">
                <a:solidFill>
                  <a:srgbClr val="000000"/>
                </a:solidFill>
              </a:rPr>
              <a:t>投资回报测算</a:t>
            </a:r>
            <a:endParaRPr lang="en-US" altLang="zh-CN" smtClean="0">
              <a:solidFill>
                <a:srgbClr val="000000"/>
              </a:solidFill>
            </a:endParaRPr>
          </a:p>
          <a:p>
            <a:pPr lvl="1">
              <a:buClr>
                <a:srgbClr val="002960"/>
              </a:buClr>
            </a:pPr>
            <a:r>
              <a:rPr lang="zh-CN" altLang="en-US" smtClean="0">
                <a:solidFill>
                  <a:srgbClr val="000000"/>
                </a:solidFill>
              </a:rPr>
              <a:t>编制五年经营计划</a:t>
            </a:r>
            <a:endParaRPr lang="en-US" altLang="zh-CN" smtClean="0">
              <a:solidFill>
                <a:srgbClr val="000000"/>
              </a:solidFill>
            </a:endParaRPr>
          </a:p>
        </p:txBody>
      </p:sp>
      <p:sp>
        <p:nvSpPr>
          <p:cNvPr id="70" name="Pentagon 69"/>
          <p:cNvSpPr/>
          <p:nvPr/>
        </p:nvSpPr>
        <p:spPr>
          <a:xfrm rot="16200000">
            <a:off x="5409182" y="4895007"/>
            <a:ext cx="1086532" cy="372702"/>
          </a:xfrm>
          <a:prstGeom prst="homePlate">
            <a:avLst>
              <a:gd name="adj" fmla="val 18199"/>
            </a:avLst>
          </a:prstGeom>
          <a:solidFill>
            <a:schemeClr val="bg1"/>
          </a:solidFill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eaVert"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rgbClr val="000000"/>
                </a:solidFill>
              </a:rPr>
              <a:t>初审</a:t>
            </a:r>
            <a:endParaRPr lang="en-US" b="1" err="1" smtClean="0">
              <a:solidFill>
                <a:srgbClr val="000000"/>
              </a:solidFill>
            </a:endParaRPr>
          </a:p>
        </p:txBody>
      </p:sp>
      <p:sp>
        <p:nvSpPr>
          <p:cNvPr id="71" name="Chevron 70"/>
          <p:cNvSpPr/>
          <p:nvPr/>
        </p:nvSpPr>
        <p:spPr>
          <a:xfrm rot="16200000">
            <a:off x="5355391" y="3598317"/>
            <a:ext cx="1194112" cy="372702"/>
          </a:xfrm>
          <a:prstGeom prst="chevron">
            <a:avLst>
              <a:gd name="adj" fmla="val 18199"/>
            </a:avLst>
          </a:prstGeom>
          <a:solidFill>
            <a:schemeClr val="bg1"/>
          </a:solidFill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eaVert"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rgbClr val="000000"/>
                </a:solidFill>
              </a:rPr>
              <a:t>二审</a:t>
            </a:r>
            <a:endParaRPr lang="en-US" b="1" err="1" smtClean="0">
              <a:solidFill>
                <a:srgbClr val="000000"/>
              </a:solidFill>
            </a:endParaRPr>
          </a:p>
        </p:txBody>
      </p:sp>
      <p:sp>
        <p:nvSpPr>
          <p:cNvPr id="72" name="Chevron 71"/>
          <p:cNvSpPr/>
          <p:nvPr/>
        </p:nvSpPr>
        <p:spPr>
          <a:xfrm rot="16200000">
            <a:off x="5348333" y="2301506"/>
            <a:ext cx="1208228" cy="372702"/>
          </a:xfrm>
          <a:prstGeom prst="chevron">
            <a:avLst>
              <a:gd name="adj" fmla="val 18199"/>
            </a:avLst>
          </a:prstGeom>
          <a:solidFill>
            <a:schemeClr val="bg1"/>
          </a:solidFill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eaVert"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rgbClr val="000000"/>
                </a:solidFill>
              </a:rPr>
              <a:t>终审</a:t>
            </a:r>
            <a:endParaRPr lang="en-US" b="1" err="1" smtClean="0">
              <a:solidFill>
                <a:srgbClr val="000000"/>
              </a:solidFill>
            </a:endParaRPr>
          </a:p>
        </p:txBody>
      </p:sp>
      <p:sp>
        <p:nvSpPr>
          <p:cNvPr id="74" name="TextBox 73"/>
          <p:cNvSpPr txBox="1"/>
          <p:nvPr/>
        </p:nvSpPr>
        <p:spPr>
          <a:xfrm>
            <a:off x="6337092" y="2022226"/>
            <a:ext cx="1947449" cy="492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Clr>
                <a:srgbClr val="002960"/>
              </a:buClr>
            </a:pPr>
            <a:r>
              <a:rPr lang="zh-CN" altLang="en-US" smtClean="0">
                <a:solidFill>
                  <a:srgbClr val="000000"/>
                </a:solidFill>
              </a:rPr>
              <a:t>资本运作决策</a:t>
            </a:r>
            <a:endParaRPr lang="en-US" altLang="zh-CN" smtClean="0">
              <a:solidFill>
                <a:srgbClr val="000000"/>
              </a:solidFill>
            </a:endParaRPr>
          </a:p>
          <a:p>
            <a:pPr lvl="1">
              <a:buClr>
                <a:srgbClr val="002960"/>
              </a:buClr>
            </a:pPr>
            <a:r>
              <a:rPr lang="zh-CN" altLang="en-US" smtClean="0">
                <a:solidFill>
                  <a:srgbClr val="000000"/>
                </a:solidFill>
              </a:rPr>
              <a:t>项目退出节奏把控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75" name="TextBox 74"/>
          <p:cNvSpPr txBox="1"/>
          <p:nvPr/>
        </p:nvSpPr>
        <p:spPr>
          <a:xfrm>
            <a:off x="6337093" y="3297927"/>
            <a:ext cx="1793446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Clr>
                <a:srgbClr val="002960"/>
              </a:buClr>
            </a:pPr>
            <a:r>
              <a:rPr lang="zh-CN" altLang="en-US" smtClean="0">
                <a:solidFill>
                  <a:srgbClr val="000000"/>
                </a:solidFill>
              </a:rPr>
              <a:t>中国区项目运营跟进及汇总</a:t>
            </a:r>
            <a:endParaRPr lang="en-US" altLang="zh-CN" smtClean="0">
              <a:solidFill>
                <a:srgbClr val="000000"/>
              </a:solidFill>
            </a:endParaRPr>
          </a:p>
          <a:p>
            <a:pPr lvl="1">
              <a:buClr>
                <a:srgbClr val="002960"/>
              </a:buClr>
            </a:pPr>
            <a:r>
              <a:rPr lang="zh-CN" altLang="en-US" smtClean="0">
                <a:solidFill>
                  <a:srgbClr val="000000"/>
                </a:solidFill>
              </a:rPr>
              <a:t>投资者关系管理</a:t>
            </a:r>
            <a:endParaRPr lang="en-US" altLang="zh-CN" smtClean="0">
              <a:solidFill>
                <a:srgbClr val="000000"/>
              </a:solidFill>
            </a:endParaRPr>
          </a:p>
          <a:p>
            <a:pPr lvl="1">
              <a:buClr>
                <a:srgbClr val="002960"/>
              </a:buClr>
            </a:pPr>
            <a:r>
              <a:rPr lang="zh-CN" altLang="en-US" smtClean="0">
                <a:solidFill>
                  <a:srgbClr val="000000"/>
                </a:solidFill>
              </a:rPr>
              <a:t>项目上市筹备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76" name="TextBox 75"/>
          <p:cNvSpPr txBox="1"/>
          <p:nvPr/>
        </p:nvSpPr>
        <p:spPr>
          <a:xfrm>
            <a:off x="6337093" y="4755468"/>
            <a:ext cx="1793446" cy="492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Clr>
                <a:srgbClr val="002960"/>
              </a:buClr>
            </a:pPr>
            <a:r>
              <a:rPr lang="zh-CN" altLang="en-US" smtClean="0">
                <a:solidFill>
                  <a:srgbClr val="000000"/>
                </a:solidFill>
              </a:rPr>
              <a:t>本区域项目运营情况跟进</a:t>
            </a:r>
            <a:endParaRPr lang="en-US" altLang="zh-CN" smtClean="0">
              <a:solidFill>
                <a:srgbClr val="000000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42972" y="865825"/>
            <a:ext cx="7656984" cy="344231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accent1"/>
            </a:solidFill>
          </a:ln>
        </p:spPr>
        <p:txBody>
          <a:bodyPr vert="horz" wrap="square" lIns="72009" tIns="72009" rIns="72009" bIns="72009" rtlCol="0" anchor="ctr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960"/>
              </a:buClr>
            </a:pPr>
            <a:r>
              <a:rPr lang="zh-CN" altLang="en-US" b="1" smtClean="0">
                <a:solidFill>
                  <a:srgbClr val="000000"/>
                </a:solidFill>
              </a:rPr>
              <a:t>凯德的资管组织设置</a:t>
            </a: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28" name="Rectangle 2"/>
          <p:cNvSpPr txBox="1"/>
          <p:nvPr>
            <p:custDataLst>
              <p:tags r:id="rId5"/>
            </p:custDataLst>
          </p:nvPr>
        </p:nvSpPr>
        <p:spPr>
          <a:xfrm>
            <a:off x="627557" y="5716697"/>
            <a:ext cx="7656984" cy="385577"/>
          </a:xfrm>
          <a:prstGeom prst="rect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76200" tIns="76200" rIns="76200" bIns="76200" rtlCol="0" anchor="t" anchorCtr="0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Clr>
                <a:srgbClr val="002960"/>
              </a:buClr>
            </a:pPr>
            <a:r>
              <a:rPr lang="zh-CN" altLang="en-US" b="1" smtClean="0">
                <a:solidFill>
                  <a:srgbClr val="FFFFFF"/>
                </a:solidFill>
              </a:rPr>
              <a:t>对新城的启示：三者之间参与者应该相互独立，决策者和审核者不参与操作运营</a:t>
            </a:r>
            <a:endParaRPr lang="en-US" b="1">
              <a:solidFill>
                <a:srgbClr val="FFFFFF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549101" y="2099226"/>
            <a:ext cx="1079623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87" lvl="1" indent="0">
              <a:buClr>
                <a:srgbClr val="002960"/>
              </a:buClr>
              <a:buNone/>
            </a:pPr>
            <a:r>
              <a:rPr lang="zh-CN" altLang="en-US" b="1" smtClean="0">
                <a:solidFill>
                  <a:srgbClr val="000000"/>
                </a:solidFill>
              </a:rPr>
              <a:t>最终决策者</a:t>
            </a: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549101" y="3461552"/>
            <a:ext cx="1079623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87" lvl="1" indent="0">
              <a:buClr>
                <a:srgbClr val="002960"/>
              </a:buClr>
              <a:buNone/>
            </a:pPr>
            <a:r>
              <a:rPr lang="zh-CN" altLang="en-US" b="1" smtClean="0">
                <a:solidFill>
                  <a:srgbClr val="000000"/>
                </a:solidFill>
              </a:rPr>
              <a:t>统筹把关者</a:t>
            </a: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2549101" y="4881418"/>
            <a:ext cx="1079623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87" lvl="1" indent="0">
              <a:buClr>
                <a:srgbClr val="002960"/>
              </a:buClr>
              <a:buNone/>
            </a:pPr>
            <a:r>
              <a:rPr lang="zh-CN" altLang="en-US" b="1">
                <a:solidFill>
                  <a:srgbClr val="000000"/>
                </a:solidFill>
              </a:rPr>
              <a:t>运营</a:t>
            </a:r>
            <a:r>
              <a:rPr lang="zh-CN" altLang="en-US" b="1" smtClean="0">
                <a:solidFill>
                  <a:srgbClr val="000000"/>
                </a:solidFill>
              </a:rPr>
              <a:t>实施者</a:t>
            </a:r>
            <a:endParaRPr lang="en-US" b="1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44972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691438" cy="545147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https://d.book118.com/218112065132006030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<p:tag name="THINKCELLSHAPEDONOTDELETE" val="thinkcellActiveDocDoNotDelete"/>
</p:tagLst>
</file>

<file path=ppt/tags/tag4.xml><?xml version="1.0" encoding="utf-8"?>
<p:tagLst xmlns:p="http://schemas.openxmlformats.org/presentationml/2006/main">
  <p:tag name="THINKCELLSHAPEDONOTDELETE" val="p14RTaAjHyEygaBEjBnBUjg"/>
</p:tagLst>
</file>

<file path=ppt/tags/tag5.xml><?xml version="1.0" encoding="utf-8"?>
<p:tagLst xmlns:p="http://schemas.openxmlformats.org/presentationml/2006/main">
  <p:tag name="NAME" val="Logo"/>
</p:tagLst>
</file>

<file path=ppt/tags/tag6.xml><?xml version="1.0" encoding="utf-8"?>
<p:tagLst xmlns:p="http://schemas.openxmlformats.org/presentationml/2006/main">
  <p:tag name="THINKCELLSHAPEDONOTDELETE" val="thinkcellActiveDocDoNotDelete"/>
</p:tagLst>
</file>

<file path=ppt/tags/tag7.xml><?xml version="1.0" encoding="utf-8"?>
<p:tagLst xmlns:p="http://schemas.openxmlformats.org/presentationml/2006/main">
  <p:tag name="NAME" val="Logo"/>
</p:tagLst>
</file>

<file path=ppt/tags/tag8.xml><?xml version="1.0" encoding="utf-8"?>
<p:tagLst xmlns:p="http://schemas.openxmlformats.org/presentationml/2006/main">
  <p:tag name="THINKCELLSHAPEDONOTDELETE" val="thinkcellActiveDocDoNotDelete"/>
</p:tagLst>
</file>

<file path=ppt/tags/tag9.xml><?xml version="1.0" encoding="utf-8"?>
<p:tagLst xmlns:p="http://schemas.openxmlformats.org/presentationml/2006/main">
  <p:tag name="THINKCELLSHAPEDONOTDELETE" val="p14RTaAjHyEygaBEjBnBUjg"/>
</p:tagLst>
</file>

<file path=ppt/tags/tag10.xml><?xml version="1.0" encoding="utf-8"?>
<p:tagLst xmlns:p="http://schemas.openxmlformats.org/presentationml/2006/main">
  <p:tag name="NAME" val="Logo"/>
</p:tagLst>
</file>

<file path=ppt/tags/tag11.xml><?xml version="1.0" encoding="utf-8"?>
<p:tagLst xmlns:p="http://schemas.openxmlformats.org/presentationml/2006/main">
  <p:tag name="THINKCELLSHAPEDONOTDELETE" val="thinkcellActiveDocDoNotDelete"/>
</p:tagLst>
</file>

<file path=ppt/tags/tag12.xml><?xml version="1.0" encoding="utf-8"?>
<p:tagLst xmlns:p="http://schemas.openxmlformats.org/presentationml/2006/main">
  <p:tag name="NAME" val="Logo"/>
</p:tagLst>
</file>

<file path=ppt/tags/tag13.xml><?xml version="1.0" encoding="utf-8"?>
<p:tagLst xmlns:p="http://schemas.openxmlformats.org/presentationml/2006/main">
  <p:tag name="THINKCELLSHAPEDONOTDELETE" val="thinkcellActiveDocDoNotDelete"/>
</p:tagLst>
</file>

<file path=ppt/tags/tag14.xml><?xml version="1.0" encoding="utf-8"?>
<p:tagLst xmlns:p="http://schemas.openxmlformats.org/presentationml/2006/main">
  <p:tag name="THINKCELLSHAPEDONOTDELETE" val="thinkcellActiveDocDoNotDelete"/>
</p:tagLst>
</file>

<file path=ppt/tags/tag15.xml><?xml version="1.0" encoding="utf-8"?>
<p:tagLst xmlns:p="http://schemas.openxmlformats.org/presentationml/2006/main">
  <p:tag name="THINKCELLSHAPEDONOTDELETE" val="thinkcellActiveDocDoNotDelete"/>
</p:tagLst>
</file>

<file path=ppt/tags/tag16.xml><?xml version="1.0" encoding="utf-8"?>
<p:tagLst xmlns:p="http://schemas.openxmlformats.org/presentationml/2006/main">
  <p:tag name="THINKCELLSHAPEDONOTDELETE" val="tnd8cdr_NxEeuHWjakEM17g"/>
</p:tagLst>
</file>

<file path=ppt/tags/tag17.xml><?xml version="1.0" encoding="utf-8"?>
<p:tagLst xmlns:p="http://schemas.openxmlformats.org/presentationml/2006/main">
  <p:tag name="THINKCELLSHAPEDONOTDELETE" val="t9ScVnQ6rqUiIrxZH.Bcaug"/>
</p:tagLst>
</file>

<file path=ppt/tags/tag18.xml><?xml version="1.0" encoding="utf-8"?>
<p:tagLst xmlns:p="http://schemas.openxmlformats.org/presentationml/2006/main">
  <p:tag name="THINKCELLSHAPEDONOTDELETE" val="tcE_Xg0sJCka5qydj3fFplA"/>
</p:tagLst>
</file>

<file path=ppt/tags/tag19.xml><?xml version="1.0" encoding="utf-8"?>
<p:tagLst xmlns:p="http://schemas.openxmlformats.org/presentationml/2006/main">
  <p:tag name="THINKCELLSHAPEDONOTDELETE" val="tVNKDGNnA3UWlqQjzgERYaw"/>
</p:tagLst>
</file>

<file path=ppt/tags/tag20.xml><?xml version="1.0" encoding="utf-8"?>
<p:tagLst xmlns:p="http://schemas.openxmlformats.org/presentationml/2006/main">
  <p:tag name="THINKCELLSHAPEDONOTDELETE" val="tUbn_nh2IqUq3zuN8CSoK8A"/>
</p:tagLst>
</file>

<file path=ppt/tags/tag21.xml><?xml version="1.0" encoding="utf-8"?>
<p:tagLst xmlns:p="http://schemas.openxmlformats.org/presentationml/2006/main">
  <p:tag name="THINKCELLSHAPEDONOTDELETE" val="thinkcellActiveDocDoNotDelete"/>
</p:tagLst>
</file>

<file path=ppt/tags/tag22.xml><?xml version="1.0" encoding="utf-8"?>
<p:tagLst xmlns:p="http://schemas.openxmlformats.org/presentationml/2006/main">
  <p:tag name="THINKCELLSHAPEDONOTDELETE" val="thinkcellActiveDocDoNotDelete"/>
</p:tagLst>
</file>

<file path=ppt/tags/tag23.xml><?xml version="1.0" encoding="utf-8"?>
<p:tagLst xmlns:p="http://schemas.openxmlformats.org/presentationml/2006/main">
  <p:tag name="THINKCELLSHAPEDONOTDELETE" val="tnd8cdr_NxEeuHWjakEM17g"/>
</p:tagLst>
</file>

<file path=ppt/tags/tag24.xml><?xml version="1.0" encoding="utf-8"?>
<p:tagLst xmlns:p="http://schemas.openxmlformats.org/presentationml/2006/main">
  <p:tag name="THINKCELLSHAPEDONOTDELETE" val="t7aAveCNGpU2j0kHWdllFPw"/>
</p:tagLst>
</file>

<file path=ppt/tags/tag25.xml><?xml version="1.0" encoding="utf-8"?>
<p:tagLst xmlns:p="http://schemas.openxmlformats.org/presentationml/2006/main">
  <p:tag name="THINKCELLSHAPEDONOTDELETE" val="tjEm0dOg6.UeZ_fIPygRJ_A"/>
</p:tagLst>
</file>

<file path=ppt/tags/tag26.xml><?xml version="1.0" encoding="utf-8"?>
<p:tagLst xmlns:p="http://schemas.openxmlformats.org/presentationml/2006/main">
  <p:tag name="THINKCELLSHAPEDONOTDELETE" val="tsCxFPZAdXESMjbdZoDAGCw"/>
</p:tagLst>
</file>

<file path=ppt/tags/tag27.xml><?xml version="1.0" encoding="utf-8"?>
<p:tagLst xmlns:p="http://schemas.openxmlformats.org/presentationml/2006/main">
  <p:tag name="THINKCELLSHAPEDONOTDELETE" val="tAjHQFcxZFUOXjkTsEnYemg"/>
</p:tagLst>
</file>

<file path=ppt/tags/tag28.xml><?xml version="1.0" encoding="utf-8"?>
<p:tagLst xmlns:p="http://schemas.openxmlformats.org/presentationml/2006/main">
  <p:tag name="NAME" val="Rectangle"/>
</p:tagLst>
</file>

<file path=ppt/tags/tag29.xml><?xml version="1.0" encoding="utf-8"?>
<p:tagLst xmlns:p="http://schemas.openxmlformats.org/presentationml/2006/main">
  <p:tag name="NAME" val="Rectangle"/>
</p:tagLst>
</file>

<file path=ppt/tags/tag30.xml><?xml version="1.0" encoding="utf-8"?>
<p:tagLst xmlns:p="http://schemas.openxmlformats.org/presentationml/2006/main">
  <p:tag name="NAME" val="Rectangle"/>
</p:tagLst>
</file>

<file path=ppt/tags/tag31.xml><?xml version="1.0" encoding="utf-8"?>
<p:tagLst xmlns:p="http://schemas.openxmlformats.org/presentationml/2006/main">
  <p:tag name="THINKCELLSHAPEDONOTDELETE" val="thinkcellActiveDocDoNotDelete"/>
</p:tagLst>
</file>

<file path=ppt/tags/tag32.xml><?xml version="1.0" encoding="utf-8"?>
<p:tagLst xmlns:p="http://schemas.openxmlformats.org/presentationml/2006/main">
  <p:tag name="THINKCELLSHAPEDONOTDELETE" val="thinkcellActiveDocDoNotDelete"/>
</p:tagLst>
</file>

<file path=ppt/tags/tag33.xml><?xml version="1.0" encoding="utf-8"?>
<p:tagLst xmlns:p="http://schemas.openxmlformats.org/presentationml/2006/main">
  <p:tag name="THINKCELLSHAPEDONOTDELETE" val="thinkcellActiveDocDoNotDelete"/>
</p:tagLst>
</file>

<file path=ppt/tags/tag34.xml><?xml version="1.0" encoding="utf-8"?>
<p:tagLst xmlns:p="http://schemas.openxmlformats.org/presentationml/2006/main">
  <p:tag name="THINKCELLSHAPEDONOTDELETE" val="thinkcellActiveDocDoNotDelete"/>
</p:tagLst>
</file>

<file path=ppt/tags/tag35.xml><?xml version="1.0" encoding="utf-8"?>
<p:tagLst xmlns:p="http://schemas.openxmlformats.org/presentationml/2006/main">
  <p:tag name="THINKCELLSHAPEDONOTDELETE" val="thinkcellActiveDocDoNotDelete"/>
</p:tagLst>
</file>

<file path=ppt/tags/tag36.xml><?xml version="1.0" encoding="utf-8"?>
<p:tagLst xmlns:p="http://schemas.openxmlformats.org/presentationml/2006/main">
  <p:tag name="THINKCELLSHAPEDONOTDELETE" val="thinkcellActiveDocDoNotDelete"/>
</p:tagLst>
</file>

<file path=ppt/tags/tag37.xml><?xml version="1.0" encoding="utf-8"?>
<p:tagLst xmlns:p="http://schemas.openxmlformats.org/presentationml/2006/main">
  <p:tag name="THINKCELLSHAPEDONOTDELETE" val="tnd8cdr_NxEeuHWjakEM17g"/>
</p:tagLst>
</file>

<file path=ppt/tags/tag38.xml><?xml version="1.0" encoding="utf-8"?>
<p:tagLst xmlns:p="http://schemas.openxmlformats.org/presentationml/2006/main">
  <p:tag name="THINKCELLSHAPEDONOTDELETE" val="tCO7O5WITF0eE7WIfBflouQ"/>
</p:tagLst>
</file>

<file path=ppt/tags/tag39.xml><?xml version="1.0" encoding="utf-8"?>
<p:tagLst xmlns:p="http://schemas.openxmlformats.org/presentationml/2006/main">
  <p:tag name="THINKCELLSHAPEDONOTDELETE" val="tPMDV28GQOUmy6o8MbAs5kg"/>
</p:tagLst>
</file>

<file path=ppt/tags/tag40.xml><?xml version="1.0" encoding="utf-8"?>
<p:tagLst xmlns:p="http://schemas.openxmlformats.org/presentationml/2006/main">
  <p:tag name="THINKCELLSHAPEDONOTDELETE" val="tjEm0dOg6.UeZ_fIPygRJ_A"/>
</p:tagLst>
</file>

<file path=ppt/tags/tag41.xml><?xml version="1.0" encoding="utf-8"?>
<p:tagLst xmlns:p="http://schemas.openxmlformats.org/presentationml/2006/main">
  <p:tag name="THINKCELLSHAPEDONOTDELETE" val="tZEc7kTIJ1UyxD8bk9WItTg"/>
</p:tagLst>
</file>

<file path=ppt/tags/tag42.xml><?xml version="1.0" encoding="utf-8"?>
<p:tagLst xmlns:p="http://schemas.openxmlformats.org/presentationml/2006/main">
  <p:tag name="NAME" val="SingleBoat"/>
</p:tagLst>
</file>

<file path=ppt/tags/tag43.xml><?xml version="1.0" encoding="utf-8"?>
<p:tagLst xmlns:p="http://schemas.openxmlformats.org/presentationml/2006/main">
  <p:tag name="NAME" val="SingleBoatShape"/>
</p:tagLst>
</file>

<file path=ppt/tags/tag44.xml><?xml version="1.0" encoding="utf-8"?>
<p:tagLst xmlns:p="http://schemas.openxmlformats.org/presentationml/2006/main">
  <p:tag name="NAME" val="SingleBoatText"/>
</p:tagLst>
</file>

<file path=ppt/tags/tag45.xml><?xml version="1.0" encoding="utf-8"?>
<p:tagLst xmlns:p="http://schemas.openxmlformats.org/presentationml/2006/main">
  <p:tag name="NAME" val="SingleBoat"/>
</p:tagLst>
</file>

<file path=ppt/tags/tag46.xml><?xml version="1.0" encoding="utf-8"?>
<p:tagLst xmlns:p="http://schemas.openxmlformats.org/presentationml/2006/main">
  <p:tag name="NAME" val="SingleBoatShape"/>
</p:tagLst>
</file>

<file path=ppt/tags/tag47.xml><?xml version="1.0" encoding="utf-8"?>
<p:tagLst xmlns:p="http://schemas.openxmlformats.org/presentationml/2006/main">
  <p:tag name="NAME" val="SingleBoatText"/>
</p:tagLst>
</file>

<file path=ppt/tags/tag48.xml><?xml version="1.0" encoding="utf-8"?>
<p:tagLst xmlns:p="http://schemas.openxmlformats.org/presentationml/2006/main">
  <p:tag name="NAME" val="SingleBoat"/>
</p:tagLst>
</file>

<file path=ppt/tags/tag49.xml><?xml version="1.0" encoding="utf-8"?>
<p:tagLst xmlns:p="http://schemas.openxmlformats.org/presentationml/2006/main">
  <p:tag name="NAME" val="SingleBoatShape"/>
</p:tagLst>
</file>

<file path=ppt/tags/tag50.xml><?xml version="1.0" encoding="utf-8"?>
<p:tagLst xmlns:p="http://schemas.openxmlformats.org/presentationml/2006/main">
  <p:tag name="NAME" val="SingleBoatText"/>
</p:tagLst>
</file>

<file path=ppt/tags/tag51.xml><?xml version="1.0" encoding="utf-8"?>
<p:tagLst xmlns:p="http://schemas.openxmlformats.org/presentationml/2006/main">
  <p:tag name="NAME" val="SingleBoat"/>
</p:tagLst>
</file>

<file path=ppt/tags/tag52.xml><?xml version="1.0" encoding="utf-8"?>
<p:tagLst xmlns:p="http://schemas.openxmlformats.org/presentationml/2006/main">
  <p:tag name="NAME" val="SingleBoatShape"/>
</p:tagLst>
</file>

<file path=ppt/tags/tag53.xml><?xml version="1.0" encoding="utf-8"?>
<p:tagLst xmlns:p="http://schemas.openxmlformats.org/presentationml/2006/main">
  <p:tag name="NAME" val="SingleBoatText"/>
</p:tagLst>
</file>

<file path=ppt/tags/tag54.xml><?xml version="1.0" encoding="utf-8"?>
<p:tagLst xmlns:p="http://schemas.openxmlformats.org/presentationml/2006/main">
  <p:tag name="NAME" val="SingleBoat"/>
</p:tagLst>
</file>

<file path=ppt/tags/tag55.xml><?xml version="1.0" encoding="utf-8"?>
<p:tagLst xmlns:p="http://schemas.openxmlformats.org/presentationml/2006/main">
  <p:tag name="NAME" val="SingleBoatShape"/>
</p:tagLst>
</file>

<file path=ppt/tags/tag56.xml><?xml version="1.0" encoding="utf-8"?>
<p:tagLst xmlns:p="http://schemas.openxmlformats.org/presentationml/2006/main">
  <p:tag name="NAME" val="SingleBoatText"/>
</p:tagLst>
</file>

<file path=ppt/tags/tag57.xml><?xml version="1.0" encoding="utf-8"?>
<p:tagLst xmlns:p="http://schemas.openxmlformats.org/presentationml/2006/main">
  <p:tag name="NAME" val="SingleBoat"/>
</p:tagLst>
</file>

<file path=ppt/tags/tag58.xml><?xml version="1.0" encoding="utf-8"?>
<p:tagLst xmlns:p="http://schemas.openxmlformats.org/presentationml/2006/main">
  <p:tag name="NAME" val="SingleBoatShape"/>
</p:tagLst>
</file>

<file path=ppt/tags/tag59.xml><?xml version="1.0" encoding="utf-8"?>
<p:tagLst xmlns:p="http://schemas.openxmlformats.org/presentationml/2006/main">
  <p:tag name="NAME" val="SingleBoatText"/>
</p:tagLst>
</file>

<file path=ppt/tags/tag60.xml><?xml version="1.0" encoding="utf-8"?>
<p:tagLst xmlns:p="http://schemas.openxmlformats.org/presentationml/2006/main">
  <p:tag name="NAME" val="SingleBoat"/>
</p:tagLst>
</file>

<file path=ppt/tags/tag61.xml><?xml version="1.0" encoding="utf-8"?>
<p:tagLst xmlns:p="http://schemas.openxmlformats.org/presentationml/2006/main">
  <p:tag name="NAME" val="SingleBoatShape"/>
</p:tagLst>
</file>

<file path=ppt/tags/tag62.xml><?xml version="1.0" encoding="utf-8"?>
<p:tagLst xmlns:p="http://schemas.openxmlformats.org/presentationml/2006/main">
  <p:tag name="NAME" val="SingleBoatText"/>
</p:tagLst>
</file>

<file path=ppt/tags/tag63.xml><?xml version="1.0" encoding="utf-8"?>
<p:tagLst xmlns:p="http://schemas.openxmlformats.org/presentationml/2006/main">
  <p:tag name="NAME" val="Rectangle"/>
</p:tagLst>
</file>

<file path=ppt/tags/tag64.xml><?xml version="1.0" encoding="utf-8"?>
<p:tagLst xmlns:p="http://schemas.openxmlformats.org/presentationml/2006/main">
  <p:tag name="NAME" val="Rectangle"/>
</p:tagLst>
</file>

<file path=ppt/tags/tag65.xml><?xml version="1.0" encoding="utf-8"?>
<p:tagLst xmlns:p="http://schemas.openxmlformats.org/presentationml/2006/main">
  <p:tag name="NAME" val="Rectangle"/>
</p:tagLst>
</file>

<file path=ppt/tags/tag66.xml><?xml version="1.0" encoding="utf-8"?>
<p:tagLst xmlns:p="http://schemas.openxmlformats.org/presentationml/2006/main">
  <p:tag name="NAME" val="Rectangle"/>
</p:tagLst>
</file>

<file path=ppt/tags/tag67.xml><?xml version="1.0" encoding="utf-8"?>
<p:tagLst xmlns:p="http://schemas.openxmlformats.org/presentationml/2006/main">
  <p:tag name="NAME" val="Rectangle"/>
</p:tagLst>
</file>

<file path=ppt/tags/tag68.xml><?xml version="1.0" encoding="utf-8"?>
<p:tagLst xmlns:p="http://schemas.openxmlformats.org/presentationml/2006/main">
  <p:tag name="NAME" val="Rectangle"/>
</p:tagLst>
</file>

<file path=ppt/tags/tag69.xml><?xml version="1.0" encoding="utf-8"?>
<p:tagLst xmlns:p="http://schemas.openxmlformats.org/presentationml/2006/main">
  <p:tag name="NAME" val="Rectangle"/>
</p:tagLst>
</file>

<file path=ppt/tags/tag70.xml><?xml version="1.0" encoding="utf-8"?>
<p:tagLst xmlns:p="http://schemas.openxmlformats.org/presentationml/2006/main">
  <p:tag name="NAME" val="Rectangle"/>
</p:tagLst>
</file>

<file path=ppt/tags/tag71.xml><?xml version="1.0" encoding="utf-8"?>
<p:tagLst xmlns:p="http://schemas.openxmlformats.org/presentationml/2006/main">
  <p:tag name="NAME" val="Rectangle"/>
</p:tagLst>
</file>

<file path=ppt/tags/tag72.xml><?xml version="1.0" encoding="utf-8"?>
<p:tagLst xmlns:p="http://schemas.openxmlformats.org/presentationml/2006/main">
  <p:tag name="NAME" val="Rectangle"/>
</p:tagLst>
</file>

<file path=ppt/tags/tag73.xml><?xml version="1.0" encoding="utf-8"?>
<p:tagLst xmlns:p="http://schemas.openxmlformats.org/presentationml/2006/main">
  <p:tag name="NAME" val="Rectangle"/>
</p:tagLst>
</file>

<file path=ppt/tags/tag74.xml><?xml version="1.0" encoding="utf-8"?>
<p:tagLst xmlns:p="http://schemas.openxmlformats.org/presentationml/2006/main">
  <p:tag name="NAME" val="Rectangle"/>
</p:tagLst>
</file>

<file path=ppt/tags/tag75.xml><?xml version="1.0" encoding="utf-8"?>
<p:tagLst xmlns:p="http://schemas.openxmlformats.org/presentationml/2006/main">
  <p:tag name="NAME" val="Rectangle"/>
</p:tagLst>
</file>

<file path=ppt/tags/tag76.xml><?xml version="1.0" encoding="utf-8"?>
<p:tagLst xmlns:p="http://schemas.openxmlformats.org/presentationml/2006/main">
  <p:tag name="NAME" val="Rectangle"/>
</p:tagLst>
</file>

<file path=ppt/tags/tag77.xml><?xml version="1.0" encoding="utf-8"?>
<p:tagLst xmlns:p="http://schemas.openxmlformats.org/presentationml/2006/main">
  <p:tag name="NAME" val="Rectangle"/>
</p:tagLst>
</file>

<file path=ppt/tags/tag78.xml><?xml version="1.0" encoding="utf-8"?>
<p:tagLst xmlns:p="http://schemas.openxmlformats.org/presentationml/2006/main">
  <p:tag name="NAME" val="Rectangle"/>
</p:tagLst>
</file>

<file path=ppt/tags/tag79.xml><?xml version="1.0" encoding="utf-8"?>
<p:tagLst xmlns:p="http://schemas.openxmlformats.org/presentationml/2006/main">
  <p:tag name="NAME" val="Rectangle"/>
</p:tagLst>
</file>

<file path=ppt/tags/tag80.xml><?xml version="1.0" encoding="utf-8"?>
<p:tagLst xmlns:p="http://schemas.openxmlformats.org/presentationml/2006/main">
  <p:tag name="NAME" val="Rectangle"/>
</p:tagLst>
</file>

<file path=ppt/tags/tag81.xml><?xml version="1.0" encoding="utf-8"?>
<p:tagLst xmlns:p="http://schemas.openxmlformats.org/presentationml/2006/main">
  <p:tag name="NAME" val="Rectangle"/>
</p:tagLst>
</file>

<file path=ppt/tags/tag82.xml><?xml version="1.0" encoding="utf-8"?>
<p:tagLst xmlns:p="http://schemas.openxmlformats.org/presentationml/2006/main">
  <p:tag name="NAME" val="Rectangle"/>
</p:tagLst>
</file>

<file path=ppt/tags/tag83.xml><?xml version="1.0" encoding="utf-8"?>
<p:tagLst xmlns:p="http://schemas.openxmlformats.org/presentationml/2006/main">
  <p:tag name="NAME" val="Rectangle"/>
</p:tagLst>
</file>

<file path=ppt/tags/tag84.xml><?xml version="1.0" encoding="utf-8"?>
<p:tagLst xmlns:p="http://schemas.openxmlformats.org/presentationml/2006/main">
  <p:tag name="NAME" val="Rectangle"/>
</p:tagLst>
</file>

<file path=ppt/tags/tag85.xml><?xml version="1.0" encoding="utf-8"?>
<p:tagLst xmlns:p="http://schemas.openxmlformats.org/presentationml/2006/main">
  <p:tag name="NAME" val="Rectangle"/>
</p:tagLst>
</file>

<file path=ppt/tags/tag86.xml><?xml version="1.0" encoding="utf-8"?>
<p:tagLst xmlns:p="http://schemas.openxmlformats.org/presentationml/2006/main">
  <p:tag name="NAME" val="Rectangle"/>
</p:tagLst>
</file>

<file path=ppt/tags/tag87.xml><?xml version="1.0" encoding="utf-8"?>
<p:tagLst xmlns:p="http://schemas.openxmlformats.org/presentationml/2006/main">
  <p:tag name="NAME" val="Rectangle"/>
</p:tagLst>
</file>

<file path=ppt/tags/tag88.xml><?xml version="1.0" encoding="utf-8"?>
<p:tagLst xmlns:p="http://schemas.openxmlformats.org/presentationml/2006/main">
  <p:tag name="NAME" val="Rectangle"/>
</p:tagLst>
</file>

<file path=ppt/tags/tag89.xml><?xml version="1.0" encoding="utf-8"?>
<p:tagLst xmlns:p="http://schemas.openxmlformats.org/presentationml/2006/main">
  <p:tag name="NAME" val="Rectangle"/>
</p:tagLst>
</file>

<file path=ppt/tags/tag90.xml><?xml version="1.0" encoding="utf-8"?>
<p:tagLst xmlns:p="http://schemas.openxmlformats.org/presentationml/2006/main">
  <p:tag name="NAME" val="Rectangle"/>
</p:tagLst>
</file>

<file path=ppt/tags/tag91.xml><?xml version="1.0" encoding="utf-8"?>
<p:tagLst xmlns:p="http://schemas.openxmlformats.org/presentationml/2006/main">
  <p:tag name="THINKCELLSHAPEDONOTDELETE" val="thinkcellActiveDocDoNotDelete"/>
</p:tagLst>
</file>

<file path=ppt/tags/tag92.xml><?xml version="1.0" encoding="utf-8"?>
<p:tagLst xmlns:p="http://schemas.openxmlformats.org/presentationml/2006/main">
  <p:tag name="NAME" val="SingleBoat"/>
</p:tagLst>
</file>

<file path=ppt/tags/tag93.xml><?xml version="1.0" encoding="utf-8"?>
<p:tagLst xmlns:p="http://schemas.openxmlformats.org/presentationml/2006/main">
  <p:tag name="NAME" val="SingleBoatShape"/>
</p:tagLst>
</file>

<file path=ppt/tags/tag94.xml><?xml version="1.0" encoding="utf-8"?>
<p:tagLst xmlns:p="http://schemas.openxmlformats.org/presentationml/2006/main">
  <p:tag name="NAME" val="SingleBoatText"/>
</p:tagLst>
</file>

<file path=ppt/tags/tag95.xml><?xml version="1.0" encoding="utf-8"?>
<p:tagLst xmlns:p="http://schemas.openxmlformats.org/presentationml/2006/main">
  <p:tag name="NAME" val="SingleBoat"/>
</p:tagLst>
</file>

<file path=ppt/tags/tag96.xml><?xml version="1.0" encoding="utf-8"?>
<p:tagLst xmlns:p="http://schemas.openxmlformats.org/presentationml/2006/main">
  <p:tag name="NAME" val="SingleBoatShape"/>
</p:tagLst>
</file>

<file path=ppt/tags/tag97.xml><?xml version="1.0" encoding="utf-8"?>
<p:tagLst xmlns:p="http://schemas.openxmlformats.org/presentationml/2006/main">
  <p:tag name="NAME" val="SingleBoatText"/>
</p:tagLst>
</file>

<file path=ppt/tags/tag98.xml><?xml version="1.0" encoding="utf-8"?>
<p:tagLst xmlns:p="http://schemas.openxmlformats.org/presentationml/2006/main">
  <p:tag name="NAME" val="SingleBoat"/>
</p:tagLst>
</file>

<file path=ppt/tags/tag99.xml><?xml version="1.0" encoding="utf-8"?>
<p:tagLst xmlns:p="http://schemas.openxmlformats.org/presentationml/2006/main">
  <p:tag name="NAME" val="SingleBoatShape"/>
</p:tagLst>
</file>

<file path=ppt/tags/tag100.xml><?xml version="1.0" encoding="utf-8"?>
<p:tagLst xmlns:p="http://schemas.openxmlformats.org/presentationml/2006/main">
  <p:tag name="NAME" val="SingleBoatText"/>
</p:tagLst>
</file>

<file path=ppt/tags/tag101.xml><?xml version="1.0" encoding="utf-8"?>
<p:tagLst xmlns:p="http://schemas.openxmlformats.org/presentationml/2006/main">
  <p:tag name="NAME" val="SingleBoat"/>
</p:tagLst>
</file>

<file path=ppt/tags/tag102.xml><?xml version="1.0" encoding="utf-8"?>
<p:tagLst xmlns:p="http://schemas.openxmlformats.org/presentationml/2006/main">
  <p:tag name="NAME" val="SingleBoatShape"/>
</p:tagLst>
</file>

<file path=ppt/tags/tag103.xml><?xml version="1.0" encoding="utf-8"?>
<p:tagLst xmlns:p="http://schemas.openxmlformats.org/presentationml/2006/main">
  <p:tag name="NAME" val="SingleBoatText"/>
</p:tagLst>
</file>

<file path=ppt/tags/tag104.xml><?xml version="1.0" encoding="utf-8"?>
<p:tagLst xmlns:p="http://schemas.openxmlformats.org/presentationml/2006/main">
  <p:tag name="NAME" val="SingleBoat"/>
</p:tagLst>
</file>

<file path=ppt/tags/tag105.xml><?xml version="1.0" encoding="utf-8"?>
<p:tagLst xmlns:p="http://schemas.openxmlformats.org/presentationml/2006/main">
  <p:tag name="NAME" val="SingleBoatShape"/>
</p:tagLst>
</file>

<file path=ppt/tags/tag106.xml><?xml version="1.0" encoding="utf-8"?>
<p:tagLst xmlns:p="http://schemas.openxmlformats.org/presentationml/2006/main">
  <p:tag name="NAME" val="SingleBoatText"/>
</p:tagLst>
</file>

<file path=ppt/tags/tag107.xml><?xml version="1.0" encoding="utf-8"?>
<p:tagLst xmlns:p="http://schemas.openxmlformats.org/presentationml/2006/main">
  <p:tag name="NAME" val="SingleBoat"/>
</p:tagLst>
</file>

<file path=ppt/tags/tag108.xml><?xml version="1.0" encoding="utf-8"?>
<p:tagLst xmlns:p="http://schemas.openxmlformats.org/presentationml/2006/main">
  <p:tag name="NAME" val="SingleBoatShape"/>
</p:tagLst>
</file>

<file path=ppt/tags/tag109.xml><?xml version="1.0" encoding="utf-8"?>
<p:tagLst xmlns:p="http://schemas.openxmlformats.org/presentationml/2006/main">
  <p:tag name="NAME" val="SingleBoatText"/>
</p:tagLst>
</file>

<file path=ppt/tags/tag110.xml><?xml version="1.0" encoding="utf-8"?>
<p:tagLst xmlns:p="http://schemas.openxmlformats.org/presentationml/2006/main">
  <p:tag name="NAME" val="SingleBoat"/>
</p:tagLst>
</file>

<file path=ppt/tags/tag111.xml><?xml version="1.0" encoding="utf-8"?>
<p:tagLst xmlns:p="http://schemas.openxmlformats.org/presentationml/2006/main">
  <p:tag name="NAME" val="SingleBoatShape"/>
</p:tagLst>
</file>

<file path=ppt/tags/tag112.xml><?xml version="1.0" encoding="utf-8"?>
<p:tagLst xmlns:p="http://schemas.openxmlformats.org/presentationml/2006/main">
  <p:tag name="NAME" val="SingleBoatText"/>
</p:tagLst>
</file>

<file path=ppt/tags/tag113.xml><?xml version="1.0" encoding="utf-8"?>
<p:tagLst xmlns:p="http://schemas.openxmlformats.org/presentationml/2006/main">
  <p:tag name="NAME" val="Rectangle"/>
</p:tagLst>
</file>

<file path=ppt/tags/tag114.xml><?xml version="1.0" encoding="utf-8"?>
<p:tagLst xmlns:p="http://schemas.openxmlformats.org/presentationml/2006/main">
  <p:tag name="NAME" val="Rectangle"/>
</p:tagLst>
</file>

<file path=ppt/tags/tag115.xml><?xml version="1.0" encoding="utf-8"?>
<p:tagLst xmlns:p="http://schemas.openxmlformats.org/presentationml/2006/main">
  <p:tag name="NAME" val="Rectangle"/>
</p:tagLst>
</file>

<file path=ppt/tags/tag116.xml><?xml version="1.0" encoding="utf-8"?>
<p:tagLst xmlns:p="http://schemas.openxmlformats.org/presentationml/2006/main">
  <p:tag name="NAME" val="Rectangle"/>
</p:tagLst>
</file>

<file path=ppt/tags/tag117.xml><?xml version="1.0" encoding="utf-8"?>
<p:tagLst xmlns:p="http://schemas.openxmlformats.org/presentationml/2006/main">
  <p:tag name="NAME" val="Rectangle"/>
</p:tagLst>
</file>

<file path=ppt/tags/tag118.xml><?xml version="1.0" encoding="utf-8"?>
<p:tagLst xmlns:p="http://schemas.openxmlformats.org/presentationml/2006/main">
  <p:tag name="NAME" val="Rectangle"/>
</p:tagLst>
</file>

<file path=ppt/tags/tag119.xml><?xml version="1.0" encoding="utf-8"?>
<p:tagLst xmlns:p="http://schemas.openxmlformats.org/presentationml/2006/main">
  <p:tag name="NAME" val="Rectangle"/>
</p:tagLst>
</file>

<file path=ppt/tags/tag120.xml><?xml version="1.0" encoding="utf-8"?>
<p:tagLst xmlns:p="http://schemas.openxmlformats.org/presentationml/2006/main">
  <p:tag name="NAME" val="Rectangle"/>
</p:tagLst>
</file>

<file path=ppt/tags/tag121.xml><?xml version="1.0" encoding="utf-8"?>
<p:tagLst xmlns:p="http://schemas.openxmlformats.org/presentationml/2006/main">
  <p:tag name="NAME" val="Rectangle"/>
</p:tagLst>
</file>

<file path=ppt/tags/tag122.xml><?xml version="1.0" encoding="utf-8"?>
<p:tagLst xmlns:p="http://schemas.openxmlformats.org/presentationml/2006/main">
  <p:tag name="NAME" val="Rectangle"/>
</p:tagLst>
</file>

<file path=ppt/tags/tag123.xml><?xml version="1.0" encoding="utf-8"?>
<p:tagLst xmlns:p="http://schemas.openxmlformats.org/presentationml/2006/main">
  <p:tag name="NAME" val="Rectangle"/>
</p:tagLst>
</file>

<file path=ppt/tags/tag124.xml><?xml version="1.0" encoding="utf-8"?>
<p:tagLst xmlns:p="http://schemas.openxmlformats.org/presentationml/2006/main">
  <p:tag name="NAME" val="Rectangle"/>
</p:tagLst>
</file>

<file path=ppt/tags/tag125.xml><?xml version="1.0" encoding="utf-8"?>
<p:tagLst xmlns:p="http://schemas.openxmlformats.org/presentationml/2006/main">
  <p:tag name="NAME" val="Rectangle"/>
</p:tagLst>
</file>

<file path=ppt/tags/tag126.xml><?xml version="1.0" encoding="utf-8"?>
<p:tagLst xmlns:p="http://schemas.openxmlformats.org/presentationml/2006/main">
  <p:tag name="NAME" val="Rectangle"/>
</p:tagLst>
</file>

<file path=ppt/tags/tag127.xml><?xml version="1.0" encoding="utf-8"?>
<p:tagLst xmlns:p="http://schemas.openxmlformats.org/presentationml/2006/main">
  <p:tag name="NAME" val="Rectangle"/>
</p:tagLst>
</file>

<file path=ppt/tags/tag128.xml><?xml version="1.0" encoding="utf-8"?>
<p:tagLst xmlns:p="http://schemas.openxmlformats.org/presentationml/2006/main">
  <p:tag name="NAME" val="Rectangle"/>
</p:tagLst>
</file>

<file path=ppt/tags/tag129.xml><?xml version="1.0" encoding="utf-8"?>
<p:tagLst xmlns:p="http://schemas.openxmlformats.org/presentationml/2006/main">
  <p:tag name="NAME" val="Rectangle"/>
</p:tagLst>
</file>

<file path=ppt/tags/tag130.xml><?xml version="1.0" encoding="utf-8"?>
<p:tagLst xmlns:p="http://schemas.openxmlformats.org/presentationml/2006/main">
  <p:tag name="NAME" val="Rectangle"/>
</p:tagLst>
</file>

<file path=ppt/tags/tag131.xml><?xml version="1.0" encoding="utf-8"?>
<p:tagLst xmlns:p="http://schemas.openxmlformats.org/presentationml/2006/main">
  <p:tag name="NAME" val="Rectangle"/>
</p:tagLst>
</file>

<file path=ppt/tags/tag132.xml><?xml version="1.0" encoding="utf-8"?>
<p:tagLst xmlns:p="http://schemas.openxmlformats.org/presentationml/2006/main">
  <p:tag name="NAME" val="Rectangle"/>
</p:tagLst>
</file>

<file path=ppt/tags/tag133.xml><?xml version="1.0" encoding="utf-8"?>
<p:tagLst xmlns:p="http://schemas.openxmlformats.org/presentationml/2006/main">
  <p:tag name="NAME" val="Rectangle"/>
</p:tagLst>
</file>

<file path=ppt/tags/tag134.xml><?xml version="1.0" encoding="utf-8"?>
<p:tagLst xmlns:p="http://schemas.openxmlformats.org/presentationml/2006/main">
  <p:tag name="NAME" val="Rectangle"/>
</p:tagLst>
</file>

<file path=ppt/tags/tag135.xml><?xml version="1.0" encoding="utf-8"?>
<p:tagLst xmlns:p="http://schemas.openxmlformats.org/presentationml/2006/main">
  <p:tag name="NAME" val="Rectangle"/>
</p:tagLst>
</file>

<file path=ppt/tags/tag136.xml><?xml version="1.0" encoding="utf-8"?>
<p:tagLst xmlns:p="http://schemas.openxmlformats.org/presentationml/2006/main">
  <p:tag name="THINKCELLSHAPEDONOTDELETE" val="thinkcellActiveDocDoNotDelete"/>
</p:tagLst>
</file>

<file path=ppt/tags/tag137.xml><?xml version="1.0" encoding="utf-8"?>
<p:tagLst xmlns:p="http://schemas.openxmlformats.org/presentationml/2006/main">
  <p:tag name="NAME" val="Rectangle"/>
</p:tagLst>
</file>

<file path=ppt/tags/tag1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CT-gc.VAK008">
  <a:themeElements>
    <a:clrScheme name="VAK008">
      <a:dk1>
        <a:srgbClr val="000000"/>
      </a:dk1>
      <a:lt1>
        <a:srgbClr val="FFFFFF"/>
      </a:lt1>
      <a:dk2>
        <a:srgbClr val="C00000"/>
      </a:dk2>
      <a:lt2>
        <a:srgbClr val="FFFFFF"/>
      </a:lt2>
      <a:accent1>
        <a:srgbClr val="E1E1E1"/>
      </a:accent1>
      <a:accent2>
        <a:srgbClr val="BCCFDE"/>
      </a:accent2>
      <a:accent3>
        <a:srgbClr val="6E8DBB"/>
      </a:accent3>
      <a:accent4>
        <a:srgbClr val="606060"/>
      </a:accent4>
      <a:accent5>
        <a:srgbClr val="C00000"/>
      </a:accent5>
      <a:accent6>
        <a:srgbClr val="808080"/>
      </a:accent6>
      <a:hlink>
        <a:srgbClr val="909090"/>
      </a:hlink>
      <a:folHlink>
        <a:srgbClr val="606060"/>
      </a:folHlink>
    </a:clrScheme>
    <a:fontScheme name="GCO-Sim">
      <a:majorFont>
        <a:latin typeface="Arial"/>
        <a:ea typeface="楷体"/>
        <a:cs typeface="Arial"/>
      </a:majorFont>
      <a:minorFont>
        <a:latin typeface="Arial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 w="9525">
          <a:solidFill>
            <a:schemeClr val="accent6"/>
          </a:solidFill>
        </a:ln>
      </a:spPr>
      <a:bodyPr rtlCol="0" anchor="ctr"/>
      <a:lstStyle>
        <a:defPPr algn="ctr">
          <a:defRPr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6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Firm Format 1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D0D0D0"/>
        </a:accent2>
        <a:accent3>
          <a:srgbClr val="909090"/>
        </a:accent3>
        <a:accent4>
          <a:srgbClr val="606060"/>
        </a:accent4>
        <a:accent5>
          <a:srgbClr val="FF6600"/>
        </a:accent5>
        <a:accent6>
          <a:srgbClr val="808080"/>
        </a:accent6>
        <a:hlink>
          <a:srgbClr val="909090"/>
        </a:hlink>
        <a:folHlink>
          <a:srgbClr val="60606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irm Format 2">
        <a:dk1>
          <a:srgbClr val="000000"/>
        </a:dk1>
        <a:lt1>
          <a:srgbClr val="FFFFFF"/>
        </a:lt1>
        <a:dk2>
          <a:srgbClr val="002960"/>
        </a:dk2>
        <a:lt2>
          <a:srgbClr val="FFFFFF"/>
        </a:lt2>
        <a:accent1>
          <a:srgbClr val="C7E0FB"/>
        </a:accent1>
        <a:accent2>
          <a:srgbClr val="91B0FF"/>
        </a:accent2>
        <a:accent3>
          <a:srgbClr val="0066CC"/>
        </a:accent3>
        <a:accent4>
          <a:srgbClr val="002960"/>
        </a:accent4>
        <a:accent5>
          <a:srgbClr val="FF6600"/>
        </a:accent5>
        <a:accent6>
          <a:srgbClr val="808080"/>
        </a:accent6>
        <a:hlink>
          <a:srgbClr val="0066CC"/>
        </a:hlink>
        <a:folHlink>
          <a:srgbClr val="00296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irm Format 3">
        <a:dk1>
          <a:srgbClr val="000000"/>
        </a:dk1>
        <a:lt1>
          <a:srgbClr val="FFFFFF"/>
        </a:lt1>
        <a:dk2>
          <a:srgbClr val="002960"/>
        </a:dk2>
        <a:lt2>
          <a:srgbClr val="FFFFFF"/>
        </a:lt2>
        <a:accent1>
          <a:srgbClr val="C7E0FB"/>
        </a:accent1>
        <a:accent2>
          <a:srgbClr val="C7C293"/>
        </a:accent2>
        <a:accent3>
          <a:srgbClr val="50A2A0"/>
        </a:accent3>
        <a:accent4>
          <a:srgbClr val="002960"/>
        </a:accent4>
        <a:accent5>
          <a:srgbClr val="FF6600"/>
        </a:accent5>
        <a:accent6>
          <a:srgbClr val="808080"/>
        </a:accent6>
        <a:hlink>
          <a:srgbClr val="50A2A0"/>
        </a:hlink>
        <a:folHlink>
          <a:srgbClr val="00296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3_Firm Format - Chinese (PRC)">
  <a:themeElements>
    <a:clrScheme name="Firm Format 2">
      <a:dk1>
        <a:srgbClr val="000000"/>
      </a:dk1>
      <a:lt1>
        <a:srgbClr val="FFFFFF"/>
      </a:lt1>
      <a:dk2>
        <a:srgbClr val="002960"/>
      </a:dk2>
      <a:lt2>
        <a:srgbClr val="FFFFFF"/>
      </a:lt2>
      <a:accent1>
        <a:srgbClr val="C7E0FB"/>
      </a:accent1>
      <a:accent2>
        <a:srgbClr val="91B0FF"/>
      </a:accent2>
      <a:accent3>
        <a:srgbClr val="0066CC"/>
      </a:accent3>
      <a:accent4>
        <a:srgbClr val="002960"/>
      </a:accent4>
      <a:accent5>
        <a:srgbClr val="FF6600"/>
      </a:accent5>
      <a:accent6>
        <a:srgbClr val="808080"/>
      </a:accent6>
      <a:hlink>
        <a:srgbClr val="0066CC"/>
      </a:hlink>
      <a:folHlink>
        <a:srgbClr val="002960"/>
      </a:folHlink>
    </a:clrScheme>
    <a:fontScheme name="GCO-Sim">
      <a:majorFont>
        <a:latin typeface="Arial"/>
        <a:ea typeface="楷体"/>
        <a:cs typeface="Arial"/>
      </a:majorFont>
      <a:minorFont>
        <a:latin typeface="Arial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 w="9525">
          <a:solidFill>
            <a:schemeClr val="accent6"/>
          </a:solidFill>
        </a:ln>
      </a:spPr>
      <a:bodyPr rtlCol="0" anchor="ctr"/>
      <a:lstStyle>
        <a:defPPr algn="ctr">
          <a:defRPr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6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Firm Format 1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D0D0D0"/>
        </a:accent2>
        <a:accent3>
          <a:srgbClr val="909090"/>
        </a:accent3>
        <a:accent4>
          <a:srgbClr val="606060"/>
        </a:accent4>
        <a:accent5>
          <a:srgbClr val="FF6600"/>
        </a:accent5>
        <a:accent6>
          <a:srgbClr val="808080"/>
        </a:accent6>
        <a:hlink>
          <a:srgbClr val="909090"/>
        </a:hlink>
        <a:folHlink>
          <a:srgbClr val="60606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irm Format 2">
        <a:dk1>
          <a:srgbClr val="000000"/>
        </a:dk1>
        <a:lt1>
          <a:srgbClr val="FFFFFF"/>
        </a:lt1>
        <a:dk2>
          <a:srgbClr val="002960"/>
        </a:dk2>
        <a:lt2>
          <a:srgbClr val="FFFFFF"/>
        </a:lt2>
        <a:accent1>
          <a:srgbClr val="C7E0FB"/>
        </a:accent1>
        <a:accent2>
          <a:srgbClr val="91B0FF"/>
        </a:accent2>
        <a:accent3>
          <a:srgbClr val="0066CC"/>
        </a:accent3>
        <a:accent4>
          <a:srgbClr val="002960"/>
        </a:accent4>
        <a:accent5>
          <a:srgbClr val="FF6600"/>
        </a:accent5>
        <a:accent6>
          <a:srgbClr val="808080"/>
        </a:accent6>
        <a:hlink>
          <a:srgbClr val="0066CC"/>
        </a:hlink>
        <a:folHlink>
          <a:srgbClr val="00296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irm Format 3">
        <a:dk1>
          <a:srgbClr val="000000"/>
        </a:dk1>
        <a:lt1>
          <a:srgbClr val="FFFFFF"/>
        </a:lt1>
        <a:dk2>
          <a:srgbClr val="002960"/>
        </a:dk2>
        <a:lt2>
          <a:srgbClr val="FFFFFF"/>
        </a:lt2>
        <a:accent1>
          <a:srgbClr val="C7E0FB"/>
        </a:accent1>
        <a:accent2>
          <a:srgbClr val="C7C293"/>
        </a:accent2>
        <a:accent3>
          <a:srgbClr val="50A2A0"/>
        </a:accent3>
        <a:accent4>
          <a:srgbClr val="002960"/>
        </a:accent4>
        <a:accent5>
          <a:srgbClr val="FF6600"/>
        </a:accent5>
        <a:accent6>
          <a:srgbClr val="808080"/>
        </a:accent6>
        <a:hlink>
          <a:srgbClr val="50A2A0"/>
        </a:hlink>
        <a:folHlink>
          <a:srgbClr val="00296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2" id="{5E242CAB-2DA5-4DAE-B9AC-BF762154D99E}" vid="{09ECA09C-1929-47CF-93BF-A14BAADDB6B9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Firm Format - Chinese (PRC)">
  <a:themeElements>
    <a:clrScheme name="Firm Format 2">
      <a:dk1>
        <a:srgbClr val="000000"/>
      </a:dk1>
      <a:lt1>
        <a:srgbClr val="FFFFFF"/>
      </a:lt1>
      <a:dk2>
        <a:srgbClr val="002960"/>
      </a:dk2>
      <a:lt2>
        <a:srgbClr val="FFFFFF"/>
      </a:lt2>
      <a:accent1>
        <a:srgbClr val="C7E0FB"/>
      </a:accent1>
      <a:accent2>
        <a:srgbClr val="91B0FF"/>
      </a:accent2>
      <a:accent3>
        <a:srgbClr val="0066CC"/>
      </a:accent3>
      <a:accent4>
        <a:srgbClr val="002960"/>
      </a:accent4>
      <a:accent5>
        <a:srgbClr val="FF6600"/>
      </a:accent5>
      <a:accent6>
        <a:srgbClr val="808080"/>
      </a:accent6>
      <a:hlink>
        <a:srgbClr val="0066CC"/>
      </a:hlink>
      <a:folHlink>
        <a:srgbClr val="002960"/>
      </a:folHlink>
    </a:clrScheme>
    <a:fontScheme name="GCO-Sim">
      <a:majorFont>
        <a:latin typeface="Arial"/>
        <a:ea typeface="楷体"/>
        <a:cs typeface="Arial"/>
      </a:majorFont>
      <a:minorFont>
        <a:latin typeface="Arial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 w="9525">
          <a:solidFill>
            <a:schemeClr val="accent6"/>
          </a:solidFill>
        </a:ln>
      </a:spPr>
      <a:bodyPr rtlCol="0" anchor="ctr"/>
      <a:lstStyle>
        <a:defPPr algn="ctr">
          <a:defRPr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6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Firm Format 1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D0D0D0"/>
        </a:accent2>
        <a:accent3>
          <a:srgbClr val="909090"/>
        </a:accent3>
        <a:accent4>
          <a:srgbClr val="606060"/>
        </a:accent4>
        <a:accent5>
          <a:srgbClr val="FF6600"/>
        </a:accent5>
        <a:accent6>
          <a:srgbClr val="808080"/>
        </a:accent6>
        <a:hlink>
          <a:srgbClr val="909090"/>
        </a:hlink>
        <a:folHlink>
          <a:srgbClr val="60606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irm Format 2">
        <a:dk1>
          <a:srgbClr val="000000"/>
        </a:dk1>
        <a:lt1>
          <a:srgbClr val="FFFFFF"/>
        </a:lt1>
        <a:dk2>
          <a:srgbClr val="002960"/>
        </a:dk2>
        <a:lt2>
          <a:srgbClr val="FFFFFF"/>
        </a:lt2>
        <a:accent1>
          <a:srgbClr val="C7E0FB"/>
        </a:accent1>
        <a:accent2>
          <a:srgbClr val="91B0FF"/>
        </a:accent2>
        <a:accent3>
          <a:srgbClr val="0066CC"/>
        </a:accent3>
        <a:accent4>
          <a:srgbClr val="002960"/>
        </a:accent4>
        <a:accent5>
          <a:srgbClr val="FF6600"/>
        </a:accent5>
        <a:accent6>
          <a:srgbClr val="808080"/>
        </a:accent6>
        <a:hlink>
          <a:srgbClr val="0066CC"/>
        </a:hlink>
        <a:folHlink>
          <a:srgbClr val="00296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irm Format 3">
        <a:dk1>
          <a:srgbClr val="000000"/>
        </a:dk1>
        <a:lt1>
          <a:srgbClr val="FFFFFF"/>
        </a:lt1>
        <a:dk2>
          <a:srgbClr val="002960"/>
        </a:dk2>
        <a:lt2>
          <a:srgbClr val="FFFFFF"/>
        </a:lt2>
        <a:accent1>
          <a:srgbClr val="C7E0FB"/>
        </a:accent1>
        <a:accent2>
          <a:srgbClr val="C7C293"/>
        </a:accent2>
        <a:accent3>
          <a:srgbClr val="50A2A0"/>
        </a:accent3>
        <a:accent4>
          <a:srgbClr val="002960"/>
        </a:accent4>
        <a:accent5>
          <a:srgbClr val="FF6600"/>
        </a:accent5>
        <a:accent6>
          <a:srgbClr val="808080"/>
        </a:accent6>
        <a:hlink>
          <a:srgbClr val="50A2A0"/>
        </a:hlink>
        <a:folHlink>
          <a:srgbClr val="00296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resentation2" id="{5E242CAB-2DA5-4DAE-B9AC-BF762154D99E}" vid="{09ECA09C-1929-47CF-93BF-A14BAADDB6B9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000000"/>
      </a:lt2>
      <a:accent1>
        <a:srgbClr val="FFFFFF"/>
      </a:accent1>
      <a:accent2>
        <a:srgbClr val="D0D0D0"/>
      </a:accent2>
      <a:accent3>
        <a:srgbClr val="FFFFFF"/>
      </a:accent3>
      <a:accent4>
        <a:srgbClr val="000000"/>
      </a:accent4>
      <a:accent5>
        <a:srgbClr val="FFFFFF"/>
      </a:accent5>
      <a:accent6>
        <a:srgbClr val="BCBCBC"/>
      </a:accent6>
      <a:hlink>
        <a:srgbClr val="909090"/>
      </a:hlink>
      <a:folHlink>
        <a:srgbClr val="0000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362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楷体</vt:lpstr>
      <vt:lpstr>Helv</vt:lpstr>
      <vt:lpstr>Office Theme</vt:lpstr>
      <vt:lpstr>战略引领、管理提升，稳步迈向千亿级房企行列</vt:lpstr>
      <vt:lpstr>本报告重点是根据新城战略明确关键的组织调整要求，以及近期战略落地路径</vt:lpstr>
      <vt:lpstr>主要议题</vt:lpstr>
      <vt:lpstr>未来的战略方向对新城的组织转型提出的关键要求</vt:lpstr>
      <vt:lpstr>主要议题</vt:lpstr>
      <vt:lpstr>住宅业务在“有质量的扩张”战略方向上，面临一系列组织现状核心问题</vt:lpstr>
      <vt:lpstr>行业领先企业在寻求规模发展时，通过明确的绩效考核和项目跟投机制，为城市公司赋能，尤其在土地拓展上鼓励发挥主动性</vt:lpstr>
      <vt:lpstr>结合新战略要求，新城住宅事业部的具体组织调整建议</vt:lpstr>
      <vt:lpstr>住宅土拓明确权责下放，由城市公司总为第一责任人；其中招拍挂项目通过城市公司能力建设下放，收并购由总部通过“传帮带”帮助城市公司积累经验</vt:lpstr>
      <vt:lpstr>产品技术和营销可通过DTV项目建立标准和能力，并对成熟公司放宽过程管控</vt:lpstr>
      <vt:lpstr>权责下放节奏：对人员能力到位的成熟城市先下放招拍挂项目土拓权，收并购、产品和营销在总部集中建设；长期根据城市成熟度分职能逐一下放</vt:lpstr>
      <vt:lpstr>在未来土地投资决策流程中，成熟的城市公司总将承担审核把关的第一关键角色</vt:lpstr>
      <vt:lpstr>主要议题</vt:lpstr>
      <vt:lpstr>现有的商业组织存在“端到端”管理价值链被分割，投资决策效率不高的问题</vt:lpstr>
      <vt:lpstr>最佳实践参考：凯德商用以商业和运营导向为主，独立完成持有商业端到端管理</vt:lpstr>
      <vt:lpstr>最佳实践参考：资产管理体系通过三层授权，实现对投资和运营的整体把控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2024-09-07T12:08:57.807</cp:lastPrinted>
  <dcterms:created xsi:type="dcterms:W3CDTF">2024-09-07T04:08:57Z</dcterms:created>
  <dcterms:modified xsi:type="dcterms:W3CDTF">2024-09-07T04:09:00Z</dcterms:modified>
</cp:coreProperties>
</file>