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4133-BE39-404E-9107-DAEE54F6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D1BBF-4319-45A9-AD9D-2C2C4A60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45D08-6DF0-4370-83D9-74AC24D9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EA463-09C7-4202-A08E-64FF2D1B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F818E-3C7E-408A-8E15-D362C338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EA1C3-DBDA-4731-A00D-027124A9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DF178-A7F5-4423-BC22-194F74CB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5EEE2-CBB7-4C17-BD80-6E3AAA8A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41E17-F33B-458D-8930-5D608D593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CFA14-8128-4C06-9363-5BAA6786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D8AFD-9449-4DE2-A03D-431F8B3D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16"/>
          <p:cNvSpPr/>
          <p:nvPr/>
        </p:nvSpPr>
        <p:spPr>
          <a:xfrm>
            <a:off x="0" y="2807982"/>
            <a:ext cx="1583750" cy="3179395"/>
          </a:xfrm>
          <a:custGeom>
            <a:gdLst>
              <a:gd name="connsiteX0" fmla="*/ 0 w 1252875"/>
              <a:gd name="connsiteY0" fmla="*/ 0 h 2515160"/>
              <a:gd name="connsiteX1" fmla="*/ 123651 w 1252875"/>
              <a:gd name="connsiteY1" fmla="*/ 6244 h 2515160"/>
              <a:gd name="connsiteX2" fmla="*/ 1252875 w 1252875"/>
              <a:gd name="connsiteY2" fmla="*/ 1257580 h 2515160"/>
              <a:gd name="connsiteX3" fmla="*/ 123651 w 1252875"/>
              <a:gd name="connsiteY3" fmla="*/ 2508916 h 2515160"/>
              <a:gd name="connsiteX4" fmla="*/ 0 w 1252875"/>
              <a:gd name="connsiteY4" fmla="*/ 2515160 h 2515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2875" h="2515160">
                <a:moveTo>
                  <a:pt x="0" y="0"/>
                </a:moveTo>
                <a:lnTo>
                  <a:pt x="123651" y="6244"/>
                </a:lnTo>
                <a:cubicBezTo>
                  <a:pt x="757919" y="70658"/>
                  <a:pt x="1252875" y="606318"/>
                  <a:pt x="1252875" y="1257580"/>
                </a:cubicBezTo>
                <a:cubicBezTo>
                  <a:pt x="1252875" y="1908843"/>
                  <a:pt x="757919" y="2444503"/>
                  <a:pt x="123651" y="2508916"/>
                </a:cubicBezTo>
                <a:lnTo>
                  <a:pt x="0" y="2515160"/>
                </a:lnTo>
                <a:close/>
              </a:path>
            </a:pathLst>
          </a:custGeom>
          <a:gradFill>
            <a:gsLst>
              <a:gs pos="0">
                <a:srgbClr val="0165C5">
                  <a:alpha val="7000"/>
                </a:srgbClr>
              </a:gs>
              <a:gs pos="100000">
                <a:srgbClr val="F2F9FF">
                  <a:alpha val="2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</p:spTree>
  </p:cSld>
  <p:clrMapOvr>
    <a:masterClrMapping/>
  </p:clrMapOvr>
  <p:transition spd="slow" advTm="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序号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: 形状 17"/>
          <p:cNvSpPr/>
          <p:nvPr/>
        </p:nvSpPr>
        <p:spPr>
          <a:xfrm flipV="1">
            <a:off x="8128592" y="-1372"/>
            <a:ext cx="2978956" cy="1146672"/>
          </a:xfrm>
          <a:custGeom>
            <a:gdLst>
              <a:gd name="connsiteX0" fmla="*/ 1936014 w 3872028"/>
              <a:gd name="connsiteY0" fmla="*/ 0 h 1490437"/>
              <a:gd name="connsiteX1" fmla="*/ 3851067 w 3872028"/>
              <a:gd name="connsiteY1" fmla="*/ 1408917 h 1490437"/>
              <a:gd name="connsiteX2" fmla="*/ 3872028 w 3872028"/>
              <a:gd name="connsiteY2" fmla="*/ 1490437 h 1490437"/>
              <a:gd name="connsiteX3" fmla="*/ 0 w 3872028"/>
              <a:gd name="connsiteY3" fmla="*/ 1490437 h 1490437"/>
              <a:gd name="connsiteX4" fmla="*/ 20961 w 3872028"/>
              <a:gd name="connsiteY4" fmla="*/ 1408917 h 1490437"/>
              <a:gd name="connsiteX5" fmla="*/ 1936014 w 3872028"/>
              <a:gd name="connsiteY5" fmla="*/ 0 h 1490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72028" h="1490437">
                <a:moveTo>
                  <a:pt x="1936014" y="0"/>
                </a:moveTo>
                <a:cubicBezTo>
                  <a:pt x="2835812" y="0"/>
                  <a:pt x="3597185" y="592662"/>
                  <a:pt x="3851067" y="1408917"/>
                </a:cubicBezTo>
                <a:lnTo>
                  <a:pt x="3872028" y="1490437"/>
                </a:lnTo>
                <a:lnTo>
                  <a:pt x="0" y="1490437"/>
                </a:lnTo>
                <a:lnTo>
                  <a:pt x="20961" y="1408917"/>
                </a:lnTo>
                <a:cubicBezTo>
                  <a:pt x="274843" y="592662"/>
                  <a:pt x="1036217" y="0"/>
                  <a:pt x="1936014" y="0"/>
                </a:cubicBezTo>
                <a:close/>
              </a:path>
            </a:pathLst>
          </a:custGeom>
          <a:gradFill>
            <a:gsLst>
              <a:gs pos="0">
                <a:srgbClr val="0165C5">
                  <a:alpha val="7000"/>
                </a:srgbClr>
              </a:gs>
              <a:gs pos="100000">
                <a:srgbClr val="F2F9FF">
                  <a:alpha val="2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14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7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01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8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个彩灯单点左右循环控制程序设计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23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01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8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个彩灯单点左右循环控制程序设计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0640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02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3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条传送带顺序控制程序设计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02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3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条传送带顺序控制程序设计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03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电动机“正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-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反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-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停”运行控制程序设计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03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电动机“正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-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反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-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停”运行控制程序设计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04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交通信号灯控制程序设计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04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交通信号灯控制程序设计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05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小车</a:t>
            </a:r>
            <a:r>
              <a:rPr lang="en-US" altLang="zh-CN" sz="2800">
                <a:solidFill>
                  <a:srgbClr val="0091D9"/>
                </a:solidFill>
              </a:rPr>
              <a:t>5</a:t>
            </a:r>
            <a:r>
              <a:rPr lang="zh-CN" altLang="en-US" sz="2800">
                <a:solidFill>
                  <a:srgbClr val="0091D9"/>
                </a:solidFill>
              </a:rPr>
              <a:t>位自动循环往返控制程序设计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05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小车</a:t>
            </a:r>
            <a:r>
              <a:rPr lang="en-US" altLang="zh-CN" sz="2800">
                <a:solidFill>
                  <a:srgbClr val="0091D9"/>
                </a:solidFill>
              </a:rPr>
              <a:t>5</a:t>
            </a:r>
            <a:r>
              <a:rPr lang="zh-CN" altLang="en-US" sz="2800">
                <a:solidFill>
                  <a:srgbClr val="0091D9"/>
                </a:solidFill>
              </a:rPr>
              <a:t>位自动循环往返控制程序设计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AF2F5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 advTm="0">
    <p:wipe dir="r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5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2105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2" name="组合 301"/>
          <p:cNvGrpSpPr/>
          <p:nvPr/>
        </p:nvGrpSpPr>
        <p:grpSpPr>
          <a:xfrm>
            <a:off x="595756" y="1310600"/>
            <a:ext cx="5330305" cy="3017035"/>
            <a:chOff x="951801" y="1752810"/>
            <a:chExt cx="5330305" cy="3017035"/>
          </a:xfrm>
        </p:grpSpPr>
        <p:sp>
          <p:nvSpPr>
            <p:cNvPr id="285" name="文本框 284"/>
            <p:cNvSpPr txBox="1"/>
            <p:nvPr/>
          </p:nvSpPr>
          <p:spPr>
            <a:xfrm>
              <a:off x="951801" y="3015519"/>
              <a:ext cx="5330305" cy="17543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 b="1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顺序功能图</a:t>
              </a:r>
              <a:r>
                <a:rPr lang="en-US" altLang="zh-CN" sz="5400" b="1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(SFC)</a:t>
              </a:r>
              <a:endParaRPr lang="en-US" altLang="zh-CN" sz="5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  <a:p>
              <a:r>
                <a:rPr lang="zh-CN" altLang="en-US" sz="5400" b="1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程序设计</a:t>
              </a:r>
              <a:endPara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301" name="组合 300"/>
            <p:cNvGrpSpPr/>
            <p:nvPr/>
          </p:nvGrpSpPr>
          <p:grpSpPr>
            <a:xfrm>
              <a:off x="951801" y="1752810"/>
              <a:ext cx="3707553" cy="1252400"/>
              <a:chOff x="951801" y="1680239"/>
              <a:chExt cx="3707553" cy="1252400"/>
            </a:xfrm>
          </p:grpSpPr>
          <p:sp>
            <p:nvSpPr>
              <p:cNvPr id="290" name="文本框 289"/>
              <p:cNvSpPr txBox="1"/>
              <p:nvPr/>
            </p:nvSpPr>
            <p:spPr>
              <a:xfrm>
                <a:off x="951801" y="2009309"/>
                <a:ext cx="2228495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5400" b="1">
                    <a:solidFill>
                      <a:srgbClr val="0065C4"/>
                    </a:solidFill>
                    <a:cs typeface="+mn-ea"/>
                    <a:sym typeface="+mn-lt"/>
                  </a:rPr>
                  <a:t>第六章</a:t>
                </a:r>
                <a:endParaRPr lang="en-US" altLang="zh-CN" sz="5400" b="1">
                  <a:solidFill>
                    <a:srgbClr val="0065C4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3440154" y="1680239"/>
                <a:ext cx="1219200" cy="1219200"/>
              </a:xfrm>
              <a:prstGeom prst="ellipse">
                <a:avLst/>
              </a:prstGeom>
              <a:gradFill>
                <a:gsLst>
                  <a:gs pos="0">
                    <a:srgbClr val="0165C5">
                      <a:alpha val="7000"/>
                    </a:srgbClr>
                  </a:gs>
                  <a:gs pos="100000">
                    <a:srgbClr val="F2F9FF">
                      <a:alpha val="24000"/>
                    </a:srgb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</p:grpSp>
      <p:sp>
        <p:nvSpPr>
          <p:cNvPr id="2" name="Freeform 24"/>
          <p:cNvSpPr/>
          <p:nvPr/>
        </p:nvSpPr>
        <p:spPr bwMode="auto">
          <a:xfrm>
            <a:off x="710661" y="4359502"/>
            <a:ext cx="171824" cy="429542"/>
          </a:xfrm>
          <a:prstGeom prst="roundRect">
            <a:avLst/>
          </a:prstGeom>
          <a:solidFill>
            <a:srgbClr val="0463C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cs typeface="+mn-ea"/>
              <a:sym typeface="+mn-lt"/>
            </a:endParaRPr>
          </a:p>
        </p:txBody>
      </p:sp>
      <p:sp>
        <p:nvSpPr>
          <p:cNvPr id="3" name="Inhaltsplatzhalter 4"/>
          <p:cNvSpPr txBox="1"/>
          <p:nvPr/>
        </p:nvSpPr>
        <p:spPr>
          <a:xfrm>
            <a:off x="1012884" y="4435774"/>
            <a:ext cx="432020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273050" indent="-27305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20" indent="-27305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70" indent="-17780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370" indent="-17780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240" indent="-17907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965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165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730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4930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dist">
              <a:lnSpc>
                <a:spcPct val="100000"/>
              </a:lnSpc>
              <a:spcAft>
                <a:spcPts val="1200"/>
              </a:spcAft>
              <a:buNone/>
            </a:pPr>
            <a:r>
              <a:rPr lang="zh-CN" altLang="en-US" sz="1800" b="1">
                <a:solidFill>
                  <a:srgbClr val="0463C4"/>
                </a:solidFill>
                <a:latin typeface="+mn-lt"/>
                <a:cs typeface="+mn-ea"/>
                <a:sym typeface="+mn-lt"/>
              </a:rPr>
              <a:t>高等职业教育新业态新职业新岗位系列教材</a:t>
            </a:r>
            <a:endParaRPr lang="zh-CN" altLang="en-US" sz="1800" b="1">
              <a:solidFill>
                <a:srgbClr val="0463C4"/>
              </a:solidFill>
              <a:latin typeface="+mn-lt"/>
              <a:cs typeface="+mn-ea"/>
              <a:sym typeface="+mn-lt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909448" y="5012560"/>
            <a:ext cx="4142910" cy="701222"/>
            <a:chOff x="5646962" y="4937787"/>
            <a:chExt cx="1453481" cy="706124"/>
          </a:xfrm>
          <a:effectLst/>
        </p:grpSpPr>
        <p:sp>
          <p:nvSpPr>
            <p:cNvPr id="8" name="任意多边形: 形状 12"/>
            <p:cNvSpPr/>
            <p:nvPr/>
          </p:nvSpPr>
          <p:spPr>
            <a:xfrm flipH="1" flipV="1">
              <a:off x="5646962" y="4937787"/>
              <a:ext cx="1453481" cy="706124"/>
            </a:xfrm>
            <a:prstGeom prst="roundRect">
              <a:avLst>
                <a:gd name="adj" fmla="val 50000"/>
              </a:avLst>
            </a:prstGeom>
            <a:solidFill>
              <a:srgbClr val="02B0E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5715384" y="4993062"/>
              <a:ext cx="1316636" cy="65084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800" b="1" spc="300">
                  <a:solidFill>
                    <a:schemeClr val="bg1"/>
                  </a:solidFill>
                  <a:cs typeface="+mn-ea"/>
                  <a:sym typeface="+mn-lt"/>
                </a:rPr>
                <a:t>三菱</a:t>
              </a:r>
              <a:r>
                <a:rPr lang="en-US" altLang="zh-CN" sz="1800" b="1" spc="300">
                  <a:solidFill>
                    <a:schemeClr val="bg1"/>
                  </a:solidFill>
                  <a:cs typeface="+mn-ea"/>
                  <a:sym typeface="+mn-lt"/>
                </a:rPr>
                <a:t>FX</a:t>
              </a:r>
              <a:r>
                <a:rPr lang="en-US" altLang="zh-CN" sz="1100" b="1" spc="300">
                  <a:solidFill>
                    <a:schemeClr val="bg1"/>
                  </a:solidFill>
                  <a:cs typeface="+mn-ea"/>
                  <a:sym typeface="+mn-lt"/>
                </a:rPr>
                <a:t>3u</a:t>
              </a:r>
              <a:r>
                <a:rPr lang="en-US" altLang="zh-CN" sz="1800" b="1" spc="300">
                  <a:solidFill>
                    <a:schemeClr val="bg1"/>
                  </a:solidFill>
                  <a:cs typeface="+mn-ea"/>
                  <a:sym typeface="+mn-lt"/>
                </a:rPr>
                <a:t>PLC</a:t>
              </a:r>
              <a:r>
                <a:rPr lang="zh-CN" altLang="en-US" sz="1800" b="1" spc="300">
                  <a:solidFill>
                    <a:schemeClr val="bg1"/>
                  </a:solidFill>
                  <a:cs typeface="+mn-ea"/>
                  <a:sym typeface="+mn-lt"/>
                </a:rPr>
                <a:t>应用实例教</a:t>
              </a:r>
              <a:r>
                <a:rPr lang="zh-CN" altLang="en-US" b="1" spc="300">
                  <a:solidFill>
                    <a:schemeClr val="bg1"/>
                  </a:solidFill>
                  <a:cs typeface="+mn-ea"/>
                  <a:sym typeface="+mn-lt"/>
                </a:rPr>
                <a:t>程</a:t>
              </a:r>
              <a:r>
                <a:rPr lang="zh-CN" altLang="en-US" sz="1800" b="1" spc="300">
                  <a:solidFill>
                    <a:schemeClr val="bg1"/>
                  </a:solidFill>
                  <a:cs typeface="+mn-ea"/>
                  <a:sym typeface="+mn-lt"/>
                </a:rPr>
                <a:t>（第</a:t>
              </a:r>
              <a:r>
                <a:rPr lang="en-US" altLang="zh-CN" sz="1800" b="1" spc="300">
                  <a:solidFill>
                    <a:schemeClr val="bg1"/>
                  </a:solidFill>
                  <a:cs typeface="+mn-ea"/>
                  <a:sym typeface="+mn-lt"/>
                </a:rPr>
                <a:t>2</a:t>
              </a:r>
              <a:r>
                <a:rPr lang="zh-CN" altLang="en-US" sz="1800" b="1" spc="300">
                  <a:solidFill>
                    <a:schemeClr val="bg1"/>
                  </a:solidFill>
                  <a:cs typeface="+mn-ea"/>
                  <a:sym typeface="+mn-lt"/>
                </a:rPr>
                <a:t>版）</a:t>
              </a:r>
              <a:endParaRPr lang="zh-CN" altLang="en-US" sz="1800" b="1" spc="3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accel="20000" decel="8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1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839757" y="2221637"/>
            <a:ext cx="5501482" cy="3091835"/>
            <a:chOff x="6058690" y="2292214"/>
            <a:chExt cx="5501482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cs typeface="+mn-ea"/>
                  <a:sym typeface="+mn-lt"/>
                </a:rPr>
                <a:t>01</a:t>
              </a:r>
              <a:endParaRPr lang="zh-CN" altLang="en-US" sz="66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6058690" y="3937499"/>
              <a:ext cx="5501482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400" b="1">
                  <a:solidFill>
                    <a:srgbClr val="0065C4"/>
                  </a:solidFill>
                  <a:cs typeface="+mn-ea"/>
                  <a:sym typeface="+mn-lt"/>
                </a:rPr>
                <a:t>8</a:t>
              </a:r>
              <a:r>
                <a:rPr lang="zh-CN" altLang="en-US" sz="4400" b="1">
                  <a:solidFill>
                    <a:srgbClr val="0065C4"/>
                  </a:solidFill>
                  <a:cs typeface="+mn-ea"/>
                  <a:sym typeface="+mn-lt"/>
                </a:rPr>
                <a:t>个彩灯单点左右循环控制程序设计</a:t>
              </a:r>
              <a:endParaRPr lang="zh-CN" altLang="en-US" sz="4400" b="1">
                <a:solidFill>
                  <a:srgbClr val="0065C4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6399799" cy="3230517"/>
          </a:xfrm>
        </p:spPr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用两个控制按钮控制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8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个彩灯，实现单点左右循环点亮，时间间隔为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当按下启动按钮时，彩灯开始循环点亮；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当按下停止按钮时，彩灯立即全部熄灭。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215" y="2489498"/>
            <a:ext cx="3404024" cy="3826565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6-1-1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0107" y="3083616"/>
            <a:ext cx="6511787" cy="3255894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1"/>
          </p:nvPr>
        </p:nvSpPr>
        <p:spPr>
          <a:xfrm>
            <a:off x="801094" y="2432500"/>
            <a:ext cx="8199270" cy="3540427"/>
          </a:xfrm>
        </p:spPr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根据彩灯单点左右循环点亮控制要求，确定其控制流程图如图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6-1-1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 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(1)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梯形图块程序设计。</a:t>
            </a:r>
            <a:endParaRPr lang="zh-CN" altLang="en-US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6-1-6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所示，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 上电后，在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M8002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驱动下，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 执行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[SET  S0]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指令，使状态器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SO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 被激活</a:t>
            </a:r>
            <a:r>
              <a:rPr lang="zh-CN" altLang="en-US">
                <a:solidFill>
                  <a:srgbClr val="000000"/>
                </a:solidFill>
                <a:cs typeface="+mn-ea"/>
                <a:sym typeface="+mn-lt"/>
              </a:rPr>
              <a:t>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SO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步变为活动步，启动步进进程。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9449" y="2432500"/>
            <a:ext cx="1678434" cy="403137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522" y="4751637"/>
            <a:ext cx="5462539" cy="168813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801092" y="2446418"/>
            <a:ext cx="10086791" cy="4031378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(2)SFC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块程序设计。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SFC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6-1-7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549" y="3068485"/>
            <a:ext cx="4224903" cy="3195485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914663" y="2221637"/>
            <a:ext cx="5326558" cy="3091835"/>
            <a:chOff x="6133596" y="2292214"/>
            <a:chExt cx="5326558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cs typeface="+mn-ea"/>
                  <a:sym typeface="+mn-lt"/>
                </a:rPr>
                <a:t>02</a:t>
              </a:r>
              <a:endParaRPr lang="zh-CN" altLang="en-US" sz="66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6133596" y="3937499"/>
              <a:ext cx="532655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400" b="1">
                  <a:solidFill>
                    <a:srgbClr val="0065C4"/>
                  </a:solidFill>
                  <a:cs typeface="+mn-ea"/>
                  <a:sym typeface="+mn-lt"/>
                </a:rPr>
                <a:t>3</a:t>
              </a:r>
              <a:r>
                <a:rPr lang="zh-CN" altLang="en-US" sz="4400" b="1">
                  <a:solidFill>
                    <a:srgbClr val="0065C4"/>
                  </a:solidFill>
                  <a:cs typeface="+mn-ea"/>
                  <a:sym typeface="+mn-lt"/>
                </a:rPr>
                <a:t>条传送带顺序控制程序设计</a:t>
              </a:r>
              <a:endParaRPr lang="zh-CN" altLang="en-US" sz="4400" b="1">
                <a:solidFill>
                  <a:srgbClr val="0065C4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传送带工作示意图如图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所示。按下启动按钮，传送带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运行；延时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自动运行；再延时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自动运行。按下停止按钮，传送带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停止；延时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自动停止；再延时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秒后，传送带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自动停止。按下停止按钮，采用“后启先停”原则，停止已启动的传送带。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199" y="4530700"/>
            <a:ext cx="5181600" cy="1543050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4293" y="3221727"/>
            <a:ext cx="8723415" cy="2334247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5758733" cy="4017996"/>
          </a:xfrm>
        </p:spPr>
        <p:txBody>
          <a:bodyPr>
            <a:noAutofit/>
          </a:bodyPr>
          <a:lstStyle/>
          <a:p>
            <a:pPr marL="0" marR="1905" lvl="0" indent="0" rtl="0">
              <a:lnSpc>
                <a:spcPct val="120000"/>
              </a:lnSpc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根据传送带运行控制要求，确定其控制流程图如图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6-2-2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lnSpc>
                <a:spcPct val="120000"/>
              </a:lnSpc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(1)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梯形图块程序设计。</a:t>
            </a:r>
            <a:endParaRPr lang="en-US" altLang="zh-CN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lnSpc>
                <a:spcPct val="120000"/>
              </a:lnSpc>
              <a:buNone/>
            </a:pP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如图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6-2-3 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所示，当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上电后，在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M8002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驱动下，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 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执行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[SET SO]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指令，使状态器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SO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被激活，</a:t>
            </a:r>
            <a:r>
              <a:rPr lang="en-US" altLang="zh-CN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S0</a:t>
            </a:r>
            <a:r>
              <a:rPr lang="zh-CN" altLang="en-US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步变为活动步，启动步进进程。</a:t>
            </a:r>
            <a:endParaRPr lang="en-US" altLang="zh-CN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lnSpc>
                <a:spcPct val="120000"/>
              </a:lnSpc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(2)SFC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块程序设计。</a:t>
            </a:r>
            <a:endParaRPr lang="en-US" altLang="zh-CN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lnSpc>
                <a:spcPct val="120000"/>
              </a:lnSpc>
              <a:buNone/>
            </a:pP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SFC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6-2-4 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lnSpc>
                <a:spcPct val="120000"/>
              </a:lnSpc>
              <a:buNone/>
            </a:pPr>
            <a:endParaRPr lang="zh-CN" altLang="en-US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7638" y="2446418"/>
            <a:ext cx="5181808" cy="3448394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801092" y="2446417"/>
            <a:ext cx="5646546" cy="3448394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460789" y="2221637"/>
            <a:ext cx="6259418" cy="3091835"/>
            <a:chOff x="5679722" y="2292214"/>
            <a:chExt cx="6259418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cs typeface="+mn-ea"/>
                  <a:sym typeface="+mn-lt"/>
                </a:rPr>
                <a:t>03</a:t>
              </a:r>
              <a:endParaRPr lang="zh-CN" altLang="en-US" sz="66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5679722" y="3937499"/>
              <a:ext cx="625941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rgbClr val="0065C4"/>
                  </a:solidFill>
                  <a:cs typeface="+mn-ea"/>
                  <a:sym typeface="+mn-lt"/>
                </a:rPr>
                <a:t>电动机“正</a:t>
              </a:r>
              <a:r>
                <a:rPr lang="en-US" altLang="zh-CN" sz="4400" b="1">
                  <a:solidFill>
                    <a:srgbClr val="0065C4"/>
                  </a:solidFill>
                  <a:cs typeface="+mn-ea"/>
                  <a:sym typeface="+mn-lt"/>
                </a:rPr>
                <a:t>-</a:t>
              </a:r>
              <a:r>
                <a:rPr lang="zh-CN" altLang="en-US" sz="4400" b="1">
                  <a:solidFill>
                    <a:srgbClr val="0065C4"/>
                  </a:solidFill>
                  <a:cs typeface="+mn-ea"/>
                  <a:sym typeface="+mn-lt"/>
                </a:rPr>
                <a:t>反</a:t>
              </a:r>
              <a:r>
                <a:rPr lang="en-US" altLang="zh-CN" sz="4400" b="1">
                  <a:solidFill>
                    <a:srgbClr val="0065C4"/>
                  </a:solidFill>
                  <a:cs typeface="+mn-ea"/>
                  <a:sym typeface="+mn-lt"/>
                </a:rPr>
                <a:t>-</a:t>
              </a:r>
              <a:r>
                <a:rPr lang="zh-CN" altLang="en-US" sz="4400" b="1">
                  <a:solidFill>
                    <a:srgbClr val="0065C4"/>
                  </a:solidFill>
                  <a:cs typeface="+mn-ea"/>
                  <a:sym typeface="+mn-lt"/>
                </a:rPr>
                <a:t>停”运行控制程序设计</a:t>
              </a:r>
              <a:endParaRPr lang="zh-CN" altLang="en-US" sz="4400" b="1">
                <a:solidFill>
                  <a:srgbClr val="0065C4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个常开按钮控制一台三相异步电动机正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反转运行，且正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反转运行状态的切换可以通过启动按钮直接进行，中间不需要有停止操作过程，即“正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-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反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-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停”控制，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b="49420"/>
          <a:stretch>
            <a:fillRect/>
          </a:stretch>
        </p:blipFill>
        <p:spPr>
          <a:xfrm>
            <a:off x="1150074" y="3514686"/>
            <a:ext cx="4311481" cy="2548184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t="54203"/>
          <a:stretch>
            <a:fillRect/>
          </a:stretch>
        </p:blipFill>
        <p:spPr>
          <a:xfrm>
            <a:off x="6280196" y="3514686"/>
            <a:ext cx="4761730" cy="2548184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6-3-1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2831"/>
          <a:stretch>
            <a:fillRect/>
          </a:stretch>
        </p:blipFill>
        <p:spPr>
          <a:xfrm>
            <a:off x="1748930" y="3607904"/>
            <a:ext cx="8694141" cy="2295940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根据电动机“正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-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反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-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停”运行控制要求，确定其控制流程图如图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6-3-1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(1)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梯形图块程序设计。</a:t>
            </a:r>
            <a:endParaRPr lang="zh-CN" altLang="en-US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6-3-2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所示，当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 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上电后，在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M8002 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驱动下，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 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执行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[SET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SO]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指令，使状态器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S0 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被激活， 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S0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 步变为活动步，启动步进进程。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224" y="4509466"/>
            <a:ext cx="4152900" cy="215265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262" y="4509466"/>
            <a:ext cx="5154645" cy="215265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801092" y="2446417"/>
            <a:ext cx="10589815" cy="2063049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marR="1905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(2)SFC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块程序设计。</a:t>
            </a:r>
            <a:endParaRPr lang="zh-CN" altLang="en-US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1905" lvl="0" indent="0" rtl="0">
              <a:buNone/>
            </a:pP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SFC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块程序如图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6-3-3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SO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状态步中，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PLC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执行空操作，系统处于待机状态。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3626" y="3584506"/>
            <a:ext cx="3544749" cy="2574471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https://d.book118.com/218122105074006025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yckpgt05">
      <a:majorFont>
        <a:latin typeface="阿里巴巴普惠体"/>
        <a:ea typeface="阿里巴巴普惠体"/>
        <a:cs typeface="Arial"/>
      </a:majorFont>
      <a:minorFont>
        <a:latin typeface="阿里巴巴普惠体"/>
        <a:ea typeface="阿里巴巴普惠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阿里巴巴普惠体</vt:lpstr>
      <vt:lpstr>微软雅黑</vt:lpstr>
      <vt:lpstr>Segoe UI</vt:lpstr>
      <vt:lpstr>Wingdings</vt:lpstr>
      <vt:lpstr>Calibri Light</vt:lpstr>
      <vt:lpstr>Symbol</vt:lpstr>
      <vt:lpstr>Office Theme</vt:lpstr>
      <vt:lpstr>PowerPoint Presentation</vt:lpstr>
      <vt:lpstr>PowerPoint Presentation</vt:lpstr>
      <vt:lpstr>设计要求</vt:lpstr>
      <vt:lpstr>输入/输出元件及其控制功能</vt:lpstr>
      <vt:lpstr>控制程序设计</vt:lpstr>
      <vt:lpstr>控制程序设计</vt:lpstr>
      <vt:lpstr>PowerPoint Presentation</vt:lpstr>
      <vt:lpstr>设计要求</vt:lpstr>
      <vt:lpstr>输入/输出元件及其控制功能</vt:lpstr>
      <vt:lpstr>控制程序设计</vt:lpstr>
      <vt:lpstr>PowerPoint Presentation</vt:lpstr>
      <vt:lpstr>设计要求</vt:lpstr>
      <vt:lpstr>输入/输出元件及其控制功能</vt:lpstr>
      <vt:lpstr>控制程序设计</vt:lpstr>
      <vt:lpstr>控制程序设计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2024-09-02T06:47:01.113</cp:lastPrinted>
  <dcterms:created xsi:type="dcterms:W3CDTF">2024-09-01T22:47:01Z</dcterms:created>
  <dcterms:modified xsi:type="dcterms:W3CDTF">2024-09-01T22:47:03Z</dcterms:modified>
</cp:coreProperties>
</file>