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D448574-5A5C-43C7-882E-7940A1B2C5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899A9F-E4E3-4FC3-9562-FE35FED09B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0B06F97-26BA-45E8-9048-C572809E11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3002EDD-D383-497E-9565-18F76E6DDF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DB3DE35-7B3E-4291-A34A-5ABF6FC84F7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655049-92A9-4F54-B8F7-8331482B829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7527FDD-10DC-41A2-9851-1EC6865654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6E801C-7795-43F5-AD73-86A58A1FE2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694FBA-9D95-4482-AD60-B4AA3A2A4E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D2FD22-5406-46F0-A0C4-F1E5953919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FFF289-2F03-4178-8CE8-1E7A25E18E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8132055064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schemeClr>
                </a:solidFill>
                <a:latin typeface="Arial"/>
                <a:ea typeface="Arial"/>
                <a:cs typeface="Arial"/>
              </a:rPr>
              <a:t>教育培训行业规模分析报告</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solidFill>
                <a:latin typeface="Arial"/>
                <a:ea typeface="Arial"/>
                <a:cs typeface="Arial"/>
              </a:rPr>
              <a:t>汇报人：&lt;XXX&gt;</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solidFill>
                <a:latin typeface="Arial"/>
                <a:ea typeface="Arial"/>
                <a:cs typeface="Arial"/>
              </a:rPr>
              <a:t>2023-12-22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教育培训行业概述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市场规模分析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市场竞争格局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行业发展趋势</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行业风险与挑战</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行业前景展望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solidFill>
                <a:latin typeface="Arial"/>
                <a:ea typeface="Arial"/>
                <a:cs typeface="Arial"/>
              </a:rPr>
              <a:t>教育培训行业概述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916" r="1591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教育培训行业是指提供各类教育服务的行业，包括学历教育、职业教育、语言培训、课外辅导等。</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按照服务类型，教育培训可以分为学历教育、职业教育、语言培训、课外辅导等；按照服务对象，可以分为成人教育、青少年教育等。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规模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全球教育培训市场规模庞大，据统计，2022年全球教育培训市场规模达到1.6万亿美元，预计未来几年将继续保持稳定增长。</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增长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随着全球经济的发展和人口结构的改变，教育培训行业的需求不断增长。特别是线上教育的兴起，为教育培训行业带来了新的增长点。</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94" r="250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行业规模与增长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全球教育培训市场主要由线下教育和线上教育构成，其中线下教育占据较大市场份额，但线上教育增长迅速，成为行业发展的新趋势。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行业结构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教育培训行业具有多样性、个性化、竞争激烈等特点。不同年龄段、不同需求的消费者对教育培训的需求各不相同，因此教育培训机构需要提供多样化的服务以满足市场需求。同时，随着技术的发展和消费者需求的升级，教育培训行业也不断涌现出新的业态和商业模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行业特点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行业结构与特点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solidFill>
                <a:latin typeface="Arial"/>
                <a:ea typeface="Arial"/>
                <a:cs typeface="Arial"/>
              </a:rPr>
              <a:t>市场规模分析</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31708" r="3170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近年来，随着社会对教育的重视程度不断提高，教育培训行业总体规模持续扩大。根据相关数据，教育培训行业市场规模已达到数千亿元，并以每年10%以上的速度递增。</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总体市场规模</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教育培训行业市场规模受到多种因素的影响，包括政策环境、经济发展水平、居民收入水平、教育资源分布等。随着城市化进程加速和居民消费水平的提高，教育培训市场需求不断增长，市场规模有望继续扩大。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总体市场规模影响因素</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总体市场规模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学历教育市场规模</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学历教育是教育培训市场的重要组成部分，主要包括幼儿园、中小学和高等教育等。随着教育政策的调整和升学压力的增加，学历教育市场规模不断扩大。</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非学历教育市场规模</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非学历教育市场主要包括各类技能培训、职业培训、语言培训、兴趣培训等。随着就业压力的增加和多元化发展的需求，非学历教育市场规模迅速增长，成为教育培训市场的重要增长点。</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细分市场规模影响因素</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细分市场规模受到政策导向、市场需求、科技进步等多种因素的影响。例如，政策鼓励职业教育发展，将推动技能培训市场增长；在线教育的兴起，将为教育培训市场注入新的增长动力。</a:t>
            </a:r>
          </a:p>
        </p:txBody>
      </p:sp>
      <p:sp>
        <p:nvSpPr>
          <p:cNvPr id="17" name="AutoShape 17"/>
          <p:cNvSpPr/>
          <p:nvPr/>
        </p:nvSpPr>
        <p:spPr>
          <a:xfrm>
            <a:off x="873196" y="306732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细分市场规模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市场规模影响因素</a:t>
              </a:r>
            </a:p>
          </p:txBody>
        </p:sp>
      </p:grpSp>
      <p:sp>
        <p:nvSpPr>
          <p:cNvPr id="82" name="TextBox 82"/>
          <p:cNvSpPr txBox="1"/>
          <p:nvPr/>
        </p:nvSpPr>
        <p:spPr>
          <a:xfrm>
            <a:off x="4959831" y="1714627"/>
            <a:ext cx="6500165" cy="396034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buFont typeface="Arial"/>
              <a:buChar char="•"/>
            </a:pPr>
            <a:r>
              <a:rPr lang="en-US" sz="1425">
                <a:solidFill>
                  <a:schemeClr val="dk1"/>
                </a:solidFill>
                <a:latin typeface="Microsoft Yahei"/>
                <a:ea typeface="Microsoft Yahei"/>
                <a:cs typeface="Microsoft Yahei"/>
              </a:rPr>
              <a:t>政策环境：政策环境是影响教育培训市场规模的重要因素。政府对教育培训行业的政策调整和改革，如“双减”政策、职业教育政策等，将对市场规模产生深远影响。</a:t>
            </a:r>
          </a:p>
          <a:p>
            <a:pPr marL="203200" lvl="0" indent="-203200">
              <a:buFont typeface="Arial"/>
              <a:buChar char="•"/>
            </a:pPr>
            <a:r>
              <a:rPr lang="en-US"/>
              <a:t>经济发展水平：经济发展水平直接影响教育培训市场的需求。随着经济发展和居民收入水平的提高，居民对教育培训的投入将增加，进而推动市场规模的扩大。</a:t>
            </a:r>
          </a:p>
          <a:p>
            <a:pPr marL="203200" lvl="0" indent="-203200">
              <a:buFont typeface="Arial"/>
              <a:buChar char="•"/>
            </a:pPr>
            <a:r>
              <a:rPr lang="en-US"/>
              <a:t>科技进步：科技的进步对教育培训行业产生了深远影响，如在线教育平台的兴起、人工智能在教育中的应用等，都为教育培训市场带来了新的增长点。同时，科技的发展也提高了教育效率和教育质量，进一步推动了教育培训市场的需求增长。</a:t>
            </a:r>
          </a:p>
          <a:p>
            <a:pPr marL="203200" lvl="0" indent="-203200">
              <a:buFont typeface="Arial"/>
              <a:buChar char="•"/>
            </a:pPr>
            <a:r>
              <a:rPr lang="en-US"/>
              <a:t>社会观念：社会对教育的重视程度和家庭教育观念的转变也是影响教育培训市场规模的重要因素。随着社会竞争的加剧和家长对子女教育期望的提高，教育培训市场需求将持续增长。</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solidFill>
                <a:latin typeface="Arial"/>
                <a:ea typeface="Arial"/>
                <a:cs typeface="Arial"/>
              </a:rPr>
              <a:t>市场竞争格局</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综合教育培训机构</a:t>
            </a:r>
            <a:endParaRPr lang="en-US" sz="1100"/>
          </a:p>
        </p:txBody>
      </p:sp>
      <p:sp>
        <p:nvSpPr>
          <p:cNvPr id="3" name="AutoShape 3"/>
          <p:cNvSpPr/>
          <p:nvPr/>
        </p:nvSpPr>
        <p:spPr>
          <a:xfrm>
            <a:off x="3575643"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专业培训机构</a:t>
            </a:r>
            <a:endParaRPr lang="en-US" sz="1100"/>
          </a:p>
        </p:txBody>
      </p:sp>
      <p:sp>
        <p:nvSpPr>
          <p:cNvPr id="4" name="AutoShape 4"/>
          <p:cNvSpPr/>
          <p:nvPr/>
        </p:nvSpPr>
        <p:spPr>
          <a:xfrm>
            <a:off x="6220535"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在线教育培训机构</a:t>
            </a:r>
            <a:endParaRPr lang="en-US" sz="1100"/>
          </a:p>
        </p:txBody>
      </p:sp>
      <p:sp>
        <p:nvSpPr>
          <p:cNvPr id="5" name="AutoShape 5"/>
          <p:cNvSpPr/>
          <p:nvPr/>
        </p:nvSpPr>
        <p:spPr>
          <a:xfrm>
            <a:off x="8927174"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社区培训机构</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竞争企业类型</a:t>
              </a:r>
            </a:p>
          </p:txBody>
        </p:sp>
      </p:grpSp>
      <p:pic>
        <p:nvPicPr>
          <p:cNvPr id="28" name="Picture 28"/>
          <p:cNvPicPr>
            <a:picLocks noChangeAspect="1"/>
          </p:cNvPicPr>
          <p:nvPr/>
        </p:nvPicPr>
        <p:blipFill>
          <a:blip r:embed="rId2"/>
          <a:srcRect l="13917" r="13917"/>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3541" r="13541"/>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31248" r="31248"/>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5504" r="15504"/>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提供各类课程，包括语言、技能、兴趣等，满足不同年龄段和需求的消费者。</a:t>
            </a:r>
            <a:endParaRPr lang="en-US" sz="1100"/>
          </a:p>
        </p:txBody>
      </p:sp>
      <p:sp>
        <p:nvSpPr>
          <p:cNvPr id="41" name="AutoShape 41"/>
          <p:cNvSpPr/>
          <p:nvPr/>
        </p:nvSpPr>
        <p:spPr>
          <a:xfrm>
            <a:off x="3595904"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专注于某一领域或技能，如IT培训、职业资格认证等，提供专业化的培训服务。</a:t>
            </a:r>
            <a:endParaRPr lang="en-US" sz="1100"/>
          </a:p>
        </p:txBody>
      </p:sp>
      <p:sp>
        <p:nvSpPr>
          <p:cNvPr id="42" name="AutoShape 42"/>
          <p:cNvSpPr/>
          <p:nvPr/>
        </p:nvSpPr>
        <p:spPr>
          <a:xfrm>
            <a:off x="6274100"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利用互联网技术，提供远程教育服务，方便学员随时随地学习。</a:t>
            </a:r>
            <a:endParaRPr lang="en-US" sz="1100"/>
          </a:p>
        </p:txBody>
      </p:sp>
      <p:sp>
        <p:nvSpPr>
          <p:cNvPr id="43" name="AutoShape 43"/>
          <p:cNvSpPr/>
          <p:nvPr/>
        </p:nvSpPr>
        <p:spPr>
          <a:xfrm>
            <a:off x="895229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以社区为基础，提供本地化的教育培训服务，满足特定区域内的消费者需求。</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竞争企业数量</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根据市场调研数据显示，近年来教育培训行业的竞争企业数量呈现出逐年增长的趋势。随着消费者需求的多样化，越来越多的企业进入教育培训市场，希望从中分一杯羹。</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特别是在在线教育培训领域，由于技术门槛相对较低，竞争企业数量增长迅速，市场呈现出百花齐放的局面。</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https://d.book118.com/218132055064006035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2024-09-14T07:16:04.719</cp:lastPrinted>
  <dcterms:created xsi:type="dcterms:W3CDTF">2024-09-13T23:16:04Z</dcterms:created>
  <dcterms:modified xsi:type="dcterms:W3CDTF">2024-09-13T23:16:06Z</dcterms:modified>
</cp:coreProperties>
</file>