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24.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2A72C4-76E4-42EF-9AB4-7CC888B38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F81128-30CE-4147-91D3-A8791F435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FE20E0-4D55-4B51-9910-5839070A5E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B92381-84D3-42CA-B8B5-DB0980339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4933F0-56B3-4C45-9654-0D61409CBD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8666DC-0D44-45C8-B755-8EF453B48C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770289-6780-4225-9FDC-AE411A0B2D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77BD2-565F-40B9-85C6-0BCDB7659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B7C73E-C35B-4D60-BAC4-DA58387581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395E5-5569-4858-9389-FDFDA97C9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40E4F9-713B-41D3-8527-D633FE7D4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pic>
        <p:nvPicPr>
          <p:cNvPr id="5" name="图片 4" descr="132"/>
          <p:cNvPicPr>
            <a:picLocks noChangeAspect="1"/>
          </p:cNvPicPr>
          <p:nvPr userDrawn="1">
            <p:custDataLst>
              <p:tags r:id="rId2"/>
            </p:custDataLst>
          </p:nvPr>
        </p:nvPicPr>
        <p:blipFill>
          <a:blip r:embed="rId1">
            <a:extLst>
              <a:ext uri="{28A0092B-C50C-407E-A947-70E740481C1C}">
                <a14:useLocalDpi xmlns:a14="http://schemas.microsoft.com/office/drawing/2010/main"/>
              </a:ext>
            </a:extLst>
          </a:blip>
          <a:stretch>
            <a:fillRect/>
          </a:stretch>
        </p:blipFill>
        <p:spPr>
          <a:xfrm>
            <a:off x="0" y="5667375"/>
            <a:ext cx="12192000" cy="1190625"/>
          </a:xfrm>
          <a:prstGeom prst="rect">
            <a:avLst/>
          </a:prstGeom>
        </p:spPr>
      </p:pic>
      <p:pic>
        <p:nvPicPr>
          <p:cNvPr id="6" name="图片 5" descr="红旗"/>
          <p:cNvPicPr>
            <a:picLocks noChangeAspect="1"/>
          </p:cNvPicPr>
          <p:nvPr userDrawn="1">
            <p:custDataLst>
              <p:tags r:id="rId4"/>
            </p:custDataLst>
          </p:nvPr>
        </p:nvPicPr>
        <p:blipFill>
          <a:blip r:embed="rId3">
            <a:extLst>
              <a:ext uri="{28A0092B-C50C-407E-A947-70E740481C1C}">
                <a14:useLocalDpi xmlns:a14="http://schemas.microsoft.com/office/drawing/2010/main"/>
              </a:ext>
            </a:extLst>
          </a:blip>
          <a:stretch>
            <a:fillRect/>
          </a:stretch>
        </p:blipFill>
        <p:spPr>
          <a:xfrm flipH="1">
            <a:off x="0" y="0"/>
            <a:ext cx="3168015" cy="1189990"/>
          </a:xfrm>
          <a:prstGeom prst="rect">
            <a:avLst/>
          </a:prstGeom>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54210ED-B0D3-458A-93E7-CF11C1FBFC33}" type="datetimeFigureOut">
              <a:rPr lang="zh-CN" altLang="en-US" smtClean="0"/>
              <a:t>2023/9/6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79D3EA-1DA2-4802-AFA8-C0F4510708DC}"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54210ED-B0D3-458A-93E7-CF11C1FBFC33}" type="datetimeFigureOut">
              <a:rPr lang="zh-CN" altLang="en-US" smtClean="0"/>
              <a:t>2023/9/6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B79D3EA-1DA2-4802-AFA8-C0F4510708DC}"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8.svg"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image" Target="../media/image9.pn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3.xml" /><Relationship Id="rId5" Type="http://schemas.openxmlformats.org/officeDocument/2006/relationships/image" Target="../media/image5.png" /><Relationship Id="rId6" Type="http://schemas.openxmlformats.org/officeDocument/2006/relationships/image" Target="../media/image6.svg"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image" Target="../media/image7.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tags" Target="../tags/tag8.xml" /><Relationship Id="rId4" Type="http://schemas.openxmlformats.org/officeDocument/2006/relationships/image" Target="../media/image4.png" /><Relationship Id="rId5" Type="http://schemas.openxmlformats.org/officeDocument/2006/relationships/tags" Target="../tags/tag9.xml" /><Relationship Id="rId6" Type="http://schemas.openxmlformats.org/officeDocument/2006/relationships/image" Target="../media/image9.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xml" /><Relationship Id="rId11" Type="http://schemas.openxmlformats.org/officeDocument/2006/relationships/image" Target="../media/image4.png" /><Relationship Id="rId12" Type="http://schemas.openxmlformats.org/officeDocument/2006/relationships/image" Target="../media/image12.png" /><Relationship Id="rId13" Type="http://schemas.openxmlformats.org/officeDocument/2006/relationships/image" Target="../media/image9.png"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image" Target="../media/image11.png"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tags" Target="../tags/tag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image" Target="../media/image1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3.xml" /><Relationship Id="rId3" Type="http://schemas.openxmlformats.org/officeDocument/2006/relationships/image" Target="../media/image16.jpeg" /><Relationship Id="rId4"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02223003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7ad2fc3c8cef03db389fc732d84887d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845550" y="3007360"/>
            <a:ext cx="3060700" cy="2719070"/>
          </a:xfrm>
          <a:prstGeom prst="rect">
            <a:avLst/>
          </a:prstGeom>
        </p:spPr>
      </p:pic>
      <p:sp>
        <p:nvSpPr>
          <p:cNvPr id="5" name="文本框 4"/>
          <p:cNvSpPr txBox="1"/>
          <p:nvPr/>
        </p:nvSpPr>
        <p:spPr>
          <a:xfrm>
            <a:off x="2345690" y="1513840"/>
            <a:ext cx="8155940" cy="1598295"/>
          </a:xfrm>
          <a:prstGeom prst="rect">
            <a:avLst/>
          </a:prstGeom>
          <a:noFill/>
        </p:spPr>
        <p:txBody>
          <a:bodyPr wrap="square" lIns="0" tIns="0" rIns="0" bIns="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1500" b="1">
                <a:ln w="22225">
                  <a:solidFill>
                    <a:schemeClr val="bg1"/>
                  </a:solidFill>
                </a:ln>
                <a:gradFill>
                  <a:gsLst>
                    <a:gs pos="0">
                      <a:srgbClr val="FF2929"/>
                    </a:gs>
                    <a:gs pos="100000">
                      <a:srgbClr val="BF0505"/>
                    </a:gs>
                  </a:gsLst>
                  <a:lin ang="5400000" scaled="0"/>
                </a:gradFill>
                <a:latin typeface="印品招牌体 中黑（非商用）" panose="02000500000000000000" charset="-122"/>
                <a:ea typeface="印品招牌体 中黑（非商用）" panose="02000500000000000000" charset="-122"/>
                <a:cs typeface="印品招牌体 中黑（非商用）" panose="02000500000000000000" charset="-122"/>
                <a:sym typeface="+mn-ea"/>
              </a:rPr>
              <a:t>拒绝“躺平</a:t>
            </a:r>
            <a:r>
              <a:rPr lang="en-US" altLang="zh-CN" sz="11500" b="1">
                <a:ln w="22225">
                  <a:solidFill>
                    <a:schemeClr val="bg1"/>
                  </a:solidFill>
                </a:ln>
                <a:gradFill>
                  <a:gsLst>
                    <a:gs pos="0">
                      <a:srgbClr val="FF2929"/>
                    </a:gs>
                    <a:gs pos="100000">
                      <a:srgbClr val="BF0505"/>
                    </a:gs>
                  </a:gsLst>
                  <a:lin ang="5400000" scaled="0"/>
                </a:gradFill>
                <a:latin typeface="印品招牌体 中黑（非商用）" panose="02000500000000000000" charset="-122"/>
                <a:ea typeface="印品招牌体 中黑（非商用）" panose="02000500000000000000" charset="-122"/>
                <a:cs typeface="印品招牌体 中黑（非商用）" panose="02000500000000000000" charset="-122"/>
                <a:sym typeface="+mn-ea"/>
              </a:rPr>
              <a:t>”</a:t>
            </a:r>
          </a:p>
        </p:txBody>
      </p:sp>
      <p:pic>
        <p:nvPicPr>
          <p:cNvPr id="6" name="图片 5" descr="狮子"/>
          <p:cNvPicPr>
            <a:picLocks noChangeAspect="1"/>
          </p:cNvPicPr>
          <p:nvPr/>
        </p:nvPicPr>
        <p:blipFill>
          <a:blip r:embed="rId3">
            <a:extLst>
              <a:ext uri="{28A0092B-C50C-407E-A947-70E740481C1C}">
                <a14:useLocalDpi xmlns:a14="http://schemas.microsoft.com/office/drawing/2010/main"/>
              </a:ext>
            </a:extLst>
          </a:blip>
          <a:stretch>
            <a:fillRect/>
          </a:stretch>
        </p:blipFill>
        <p:spPr>
          <a:xfrm rot="21420000">
            <a:off x="-103505" y="3801745"/>
            <a:ext cx="2905125" cy="3136265"/>
          </a:xfrm>
          <a:prstGeom prst="rect">
            <a:avLst/>
          </a:prstGeom>
        </p:spPr>
      </p:pic>
      <p:sp>
        <p:nvSpPr>
          <p:cNvPr id="7" name="文本框 6"/>
          <p:cNvSpPr txBox="1"/>
          <p:nvPr/>
        </p:nvSpPr>
        <p:spPr>
          <a:xfrm>
            <a:off x="2436495" y="3165475"/>
            <a:ext cx="713613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b="1">
                <a:solidFill>
                  <a:srgbClr val="FF0000"/>
                </a:solidFill>
                <a:latin typeface="阿里巴巴普惠体" panose="00020600040101010101" charset="-122"/>
                <a:ea typeface="阿里巴巴普惠体" panose="00020600040101010101" charset="-122"/>
                <a:cs typeface="阿里巴巴普惠体" panose="00020600040101010101" charset="-122"/>
                <a:sym typeface="+mn-ea"/>
              </a:rPr>
              <a:t>像先辈那样“觉醒”奋进</a:t>
            </a:r>
          </a:p>
        </p:txBody>
      </p:sp>
      <p:sp>
        <p:nvSpPr>
          <p:cNvPr id="8" name="文本框 7"/>
          <p:cNvSpPr txBox="1"/>
          <p:nvPr/>
        </p:nvSpPr>
        <p:spPr>
          <a:xfrm>
            <a:off x="2615565" y="3617595"/>
            <a:ext cx="677799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chemeClr val="bg1">
                    <a:lumMod val="50000"/>
                  </a:schemeClr>
                </a:solidFill>
                <a:latin typeface="阿里巴巴普惠体" panose="00020600040101010101" charset="-122"/>
                <a:ea typeface="阿里巴巴普惠体" panose="00020600040101010101" charset="-122"/>
                <a:cs typeface="阿里巴巴普惠体" panose="00020600040101010101" charset="-122"/>
              </a:rPr>
              <a:t>在中国，鼓励人民积极向上、追求个人发展和自我实现是中华人民共和国宪法所倡导的核心价值观。鼓励每个人发扬奋斗精神，积极从事工作、学习和社会活动，追求个人的幸福和社会的进步。</a:t>
            </a:r>
          </a:p>
        </p:txBody>
      </p:sp>
      <p:grpSp>
        <p:nvGrpSpPr>
          <p:cNvPr id="25" name="组合 24"/>
          <p:cNvGrpSpPr/>
          <p:nvPr>
            <p:custDataLst>
              <p:tags r:id="rId4"/>
            </p:custDataLst>
          </p:nvPr>
        </p:nvGrpSpPr>
        <p:grpSpPr>
          <a:xfrm>
            <a:off x="4237831" y="4492625"/>
            <a:ext cx="3740150" cy="277640"/>
            <a:chOff x="7181" y="9026"/>
            <a:chExt cx="5890" cy="458"/>
          </a:xfrm>
        </p:grpSpPr>
        <p:grpSp>
          <p:nvGrpSpPr>
            <p:cNvPr id="26" name="组合 25"/>
            <p:cNvGrpSpPr/>
            <p:nvPr/>
          </p:nvGrpSpPr>
          <p:grpSpPr>
            <a:xfrm>
              <a:off x="7181" y="9026"/>
              <a:ext cx="2748" cy="458"/>
              <a:chOff x="7181" y="9026"/>
              <a:chExt cx="2748" cy="458"/>
            </a:xfrm>
          </p:grpSpPr>
          <p:pic>
            <p:nvPicPr>
              <p:cNvPr id="27" name="图片 26" descr="3b333634343334373b4eba"/>
              <p:cNvPicPr>
                <a:picLocks noChangeAspect="1"/>
              </p:cNvPicPr>
              <p:nvPr>
                <p:custDataLst>
                  <p:tags r:id="rId7"/>
                </p:custDataLst>
              </p:nvPr>
            </p:nvPicPr>
            <p:blipFill>
              <a:blip r:embed="rId5">
                <a:extLst>
                  <a:ext uri="{96DAC541-7B7A-43D3-8B79-37D633B846F1}">
                    <asvg:svgBlip xmlns:asvg="http://schemas.microsoft.com/office/drawing/2016/SVG/main" xmlns="" r:embed="rId6"/>
                  </a:ext>
                  <a:ext uri="{28A0092B-C50C-407E-A947-70E740481C1C}">
                    <a14:useLocalDpi xmlns:a14="http://schemas.microsoft.com/office/drawing/2010/main"/>
                  </a:ext>
                </a:extLst>
              </a:blip>
              <a:stretch>
                <a:fillRect/>
              </a:stretch>
            </p:blipFill>
            <p:spPr>
              <a:xfrm>
                <a:off x="7181" y="9026"/>
                <a:ext cx="441" cy="441"/>
              </a:xfrm>
              <a:prstGeom prst="rect">
                <a:avLst/>
              </a:prstGeom>
            </p:spPr>
          </p:pic>
          <p:sp>
            <p:nvSpPr>
              <p:cNvPr id="28" name="文本框 27"/>
              <p:cNvSpPr txBox="1"/>
              <p:nvPr>
                <p:custDataLst>
                  <p:tags r:id="rId8"/>
                </p:custDataLst>
              </p:nvPr>
            </p:nvSpPr>
            <p:spPr>
              <a:xfrm>
                <a:off x="7742" y="9029"/>
                <a:ext cx="2187" cy="4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lumMod val="75000"/>
                        <a:lumOff val="25000"/>
                      </a:schemeClr>
                    </a:solidFill>
                    <a:latin typeface="阿里巴巴普惠体" panose="00020600040101010101" charset="-122"/>
                    <a:ea typeface="阿里巴巴普惠体" panose="00020600040101010101" charset="-122"/>
                  </a:rPr>
                  <a:t>汇报人：</a:t>
                </a:r>
              </a:p>
            </p:txBody>
          </p:sp>
        </p:grpSp>
        <p:grpSp>
          <p:nvGrpSpPr>
            <p:cNvPr id="29" name="组合 28"/>
            <p:cNvGrpSpPr/>
            <p:nvPr/>
          </p:nvGrpSpPr>
          <p:grpSpPr>
            <a:xfrm>
              <a:off x="10468" y="9026"/>
              <a:ext cx="2603" cy="458"/>
              <a:chOff x="10842" y="9026"/>
              <a:chExt cx="2603" cy="458"/>
            </a:xfrm>
          </p:grpSpPr>
          <p:pic>
            <p:nvPicPr>
              <p:cNvPr id="30" name="图片 29" descr="343435333332363b333635393135303b65f695f4"/>
              <p:cNvPicPr>
                <a:picLocks noChangeAspect="1"/>
              </p:cNvPicPr>
              <p:nvPr>
                <p:custDataLst>
                  <p:tags r:id="rId11"/>
                </p:custDataLst>
              </p:nvPr>
            </p:nvPicPr>
            <p:blipFill>
              <a:blip r:embed="rId9">
                <a:extLst>
                  <a:ext uri="{96DAC541-7B7A-43D3-8B79-37D633B846F1}">
                    <asvg:svgBlip xmlns:asvg="http://schemas.microsoft.com/office/drawing/2016/SVG/main" xmlns="" r:embed="rId10"/>
                  </a:ext>
                  <a:ext uri="{28A0092B-C50C-407E-A947-70E740481C1C}">
                    <a14:useLocalDpi xmlns:a14="http://schemas.microsoft.com/office/drawing/2010/main"/>
                  </a:ext>
                </a:extLst>
              </a:blip>
              <a:stretch>
                <a:fillRect/>
              </a:stretch>
            </p:blipFill>
            <p:spPr>
              <a:xfrm>
                <a:off x="10842" y="9026"/>
                <a:ext cx="441" cy="441"/>
              </a:xfrm>
              <a:prstGeom prst="rect">
                <a:avLst/>
              </a:prstGeom>
            </p:spPr>
          </p:pic>
          <p:sp>
            <p:nvSpPr>
              <p:cNvPr id="31" name="文本框 30"/>
              <p:cNvSpPr txBox="1"/>
              <p:nvPr>
                <p:custDataLst>
                  <p:tags r:id="rId12"/>
                </p:custDataLst>
              </p:nvPr>
            </p:nvSpPr>
            <p:spPr>
              <a:xfrm>
                <a:off x="11479" y="9029"/>
                <a:ext cx="1966" cy="4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时间：</a:t>
                </a:r>
                <a:r>
                  <a:rPr lang="en-US" altLang="zh-CN" sz="12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20XX.X</a:t>
                </a:r>
              </a:p>
            </p:txBody>
          </p:sp>
        </p:grpSp>
      </p:grpSp>
      <p:sp>
        <p:nvSpPr>
          <p:cNvPr id="9" name="文本框 8"/>
          <p:cNvSpPr txBox="1"/>
          <p:nvPr/>
        </p:nvSpPr>
        <p:spPr>
          <a:xfrm>
            <a:off x="3711575" y="682625"/>
            <a:ext cx="476885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a:ln>
                  <a:solidFill>
                    <a:schemeClr val="bg1"/>
                  </a:solidFill>
                </a:ln>
                <a:gradFill>
                  <a:gsLst>
                    <a:gs pos="0">
                      <a:srgbClr val="FF2929">
                        <a:lumMod val="82000"/>
                      </a:srgbClr>
                    </a:gs>
                    <a:gs pos="100000">
                      <a:srgbClr val="BF0505"/>
                    </a:gs>
                  </a:gsLst>
                  <a:lin ang="5400000" scaled="0"/>
                </a:gradFill>
                <a:latin typeface="印品招牌体 中黑（非商用）" panose="02000500000000000000" charset="-122"/>
                <a:ea typeface="印品招牌体 中黑（非商用）" panose="02000500000000000000" charset="-122"/>
              </a:rPr>
              <a:t>Refusal to "lie flat"</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par>
                          <p:cTn id="8" fill="hold" nodeType="afterGroup">
                            <p:stCondLst>
                              <p:cond delay="500"/>
                            </p:stCondLst>
                            <p:childTnLst>
                              <p:par>
                                <p:cTn id="9" presetID="9" presetClass="entr" presetSubtype="0"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dissolve">
                                      <p:cBhvr>
                                        <p:cTn id="11" dur="500"/>
                                        <p:tgtEl>
                                          <p:spTgt spid="5"/>
                                        </p:tgtEl>
                                      </p:cBhvr>
                                    </p:animEffect>
                                  </p:childTnLst>
                                </p:cTn>
                              </p:par>
                            </p:childTnLst>
                          </p:cTn>
                        </p:par>
                        <p:par>
                          <p:cTn id="12" fill="hold" nodeType="afterGroup">
                            <p:stCondLst>
                              <p:cond delay="1000"/>
                            </p:stCondLst>
                            <p:childTnLst>
                              <p:par>
                                <p:cTn id="13" presetID="9" presetClass="entr" presetSubtype="0" dur="50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dissolve">
                                      <p:cBhvr>
                                        <p:cTn id="15" dur="500"/>
                                        <p:tgtEl>
                                          <p:spTgt spid="7"/>
                                        </p:tgtEl>
                                      </p:cBhvr>
                                    </p:animEffect>
                                  </p:childTnLst>
                                </p:cTn>
                              </p:par>
                            </p:childTnLst>
                          </p:cTn>
                        </p:par>
                        <p:par>
                          <p:cTn id="16" fill="hold" nodeType="afterGroup">
                            <p:stCondLst>
                              <p:cond delay="1500"/>
                            </p:stCondLst>
                            <p:childTnLst>
                              <p:par>
                                <p:cTn id="17" presetID="9" presetClass="entr" presetSubtype="0" dur="50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dissolve">
                                      <p:cBhvr>
                                        <p:cTn id="19" dur="500"/>
                                        <p:tgtEl>
                                          <p:spTgt spid="8"/>
                                        </p:tgtEl>
                                      </p:cBhvr>
                                    </p:animEffect>
                                  </p:childTnLst>
                                </p:cTn>
                              </p:par>
                            </p:childTnLst>
                          </p:cTn>
                        </p:par>
                        <p:par>
                          <p:cTn id="20" fill="hold" nodeType="afterGroup">
                            <p:stCondLst>
                              <p:cond delay="2000"/>
                            </p:stCondLst>
                            <p:childTnLst>
                              <p:par>
                                <p:cTn id="21" presetID="9" presetClass="entr" presetSubtype="0" dur="500" fill="hold" nodeType="after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dissolve">
                                      <p:cBhvr>
                                        <p:cTn id="2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8" name="组合 7"/>
          <p:cNvGrpSpPr/>
          <p:nvPr/>
        </p:nvGrpSpPr>
        <p:grpSpPr>
          <a:xfrm>
            <a:off x="2313940" y="1832610"/>
            <a:ext cx="8002905" cy="3073400"/>
            <a:chOff x="3644" y="2376"/>
            <a:chExt cx="12603" cy="4840"/>
          </a:xfrm>
        </p:grpSpPr>
        <p:sp>
          <p:nvSpPr>
            <p:cNvPr id="7" name="矩形 6"/>
            <p:cNvSpPr/>
            <p:nvPr/>
          </p:nvSpPr>
          <p:spPr>
            <a:xfrm>
              <a:off x="3644" y="2376"/>
              <a:ext cx="12603" cy="4840"/>
            </a:xfrm>
            <a:prstGeom prst="rect">
              <a:avLst/>
            </a:prstGeom>
            <a:solidFill>
              <a:schemeClr val="bg1">
                <a:alpha val="92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nvGrpSpPr>
            <p:cNvPr id="5" name="组合 4"/>
            <p:cNvGrpSpPr/>
            <p:nvPr/>
          </p:nvGrpSpPr>
          <p:grpSpPr>
            <a:xfrm>
              <a:off x="3947" y="2731"/>
              <a:ext cx="11872" cy="4333"/>
              <a:chOff x="3931" y="2576"/>
              <a:chExt cx="11872" cy="4333"/>
            </a:xfrm>
          </p:grpSpPr>
          <p:sp>
            <p:nvSpPr>
              <p:cNvPr id="4" name="文本框 3"/>
              <p:cNvSpPr txBox="1"/>
              <p:nvPr/>
            </p:nvSpPr>
            <p:spPr>
              <a:xfrm>
                <a:off x="3931" y="2576"/>
                <a:ext cx="6676" cy="628"/>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2929"/>
                    </a:solidFill>
                    <a:latin typeface="阿里巴巴普惠体" panose="00020600040101010101" charset="-122"/>
                    <a:ea typeface="阿里巴巴普惠体" panose="00020600040101010101" charset="-122"/>
                  </a:rPr>
                  <a:t>青年兴则国家兴，青年强则国家强。</a:t>
                </a:r>
              </a:p>
            </p:txBody>
          </p:sp>
          <p:sp>
            <p:nvSpPr>
              <p:cNvPr id="3" name="文本框 2"/>
              <p:cNvSpPr txBox="1"/>
              <p:nvPr/>
            </p:nvSpPr>
            <p:spPr>
              <a:xfrm>
                <a:off x="3931" y="3276"/>
                <a:ext cx="11872" cy="363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2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当代部分年轻人面对生活自嘲“躺平”，百年前进步青年不甘沉沦选择“觉醒”，实是比对鲜明。事实证明青年中真正“躺平”的是极少数，不懈奋斗的是大多数。历史不因社会变迁而消亡，精神不因岁月遥远而磨灭。青年干部是党和国家事业发展的生力军，更应拒绝“躺平”，主动“觉醒”，激扬拼搏向上的青春力量、彰显奋发作为的青年担当。习近平曾说过：“青年一代有理想，有本领，有担当，国家就有前途，民族就有希望。”青年是人一生最宝贵的阶段，是最有活力、创造力、想像力，以及精力和体力最充沛的年纪，像燃烧的火焰释放着光和热。所以，青年人，当以志为翼，以云为衣，以天作床，不畏流离，闯荡一番，尽览人间旖旎风光。永远不乏风华正茂的年轻人，怀揣一腔热血，投身到革命、建设与改革事业中。他们的青春与热血，铸就了今日之中国。我们不妨把目光投射到这伟大的岁月中，看看那些可爱的青年人。</a:t>
                </a:r>
              </a:p>
            </p:txBody>
          </p:sp>
        </p:grpSp>
      </p:grpSp>
      <p:pic>
        <p:nvPicPr>
          <p:cNvPr id="9" name="图片 8" descr="7ad2fc3c8cef03db389fc732d84887d3"/>
          <p:cNvPicPr>
            <a:picLocks noChangeAspect="1"/>
          </p:cNvPicPr>
          <p:nvPr>
            <p:custDataLst>
              <p:tags r:id="rId3"/>
            </p:custDataLst>
          </p:nvPr>
        </p:nvPicPr>
        <p:blipFill>
          <a:blip r:embed="rId2">
            <a:extLst>
              <a:ext uri="{28A0092B-C50C-407E-A947-70E740481C1C}">
                <a14:useLocalDpi xmlns:a14="http://schemas.microsoft.com/office/drawing/2010/main"/>
              </a:ext>
            </a:extLst>
          </a:blip>
          <a:stretch>
            <a:fillRect/>
          </a:stretch>
        </p:blipFill>
        <p:spPr>
          <a:xfrm>
            <a:off x="9665970" y="3735705"/>
            <a:ext cx="2240280" cy="1990725"/>
          </a:xfrm>
          <a:prstGeom prst="rect">
            <a:avLst/>
          </a:prstGeom>
        </p:spPr>
      </p:pic>
      <p:pic>
        <p:nvPicPr>
          <p:cNvPr id="10" name="图片 9" descr="狮子"/>
          <p:cNvPicPr>
            <a:picLocks noChangeAspect="1"/>
          </p:cNvPicPr>
          <p:nvPr>
            <p:custDataLst>
              <p:tags r:id="rId5"/>
            </p:custDataLst>
          </p:nvPr>
        </p:nvPicPr>
        <p:blipFill>
          <a:blip r:embed="rId4">
            <a:extLst>
              <a:ext uri="{28A0092B-C50C-407E-A947-70E740481C1C}">
                <a14:useLocalDpi xmlns:a14="http://schemas.microsoft.com/office/drawing/2010/main"/>
              </a:ext>
            </a:extLst>
          </a:blip>
          <a:stretch>
            <a:fillRect/>
          </a:stretch>
        </p:blipFill>
        <p:spPr>
          <a:xfrm rot="21420000">
            <a:off x="-103505" y="3801745"/>
            <a:ext cx="2905125" cy="3136265"/>
          </a:xfrm>
          <a:prstGeom prst="rect">
            <a:avLst/>
          </a:prstGeom>
        </p:spPr>
      </p:pic>
      <p:grpSp>
        <p:nvGrpSpPr>
          <p:cNvPr id="13" name="组合 12"/>
          <p:cNvGrpSpPr/>
          <p:nvPr/>
        </p:nvGrpSpPr>
        <p:grpSpPr>
          <a:xfrm>
            <a:off x="2334895" y="784225"/>
            <a:ext cx="7850505" cy="1014730"/>
            <a:chOff x="3677" y="1235"/>
            <a:chExt cx="12363" cy="1598"/>
          </a:xfrm>
        </p:grpSpPr>
        <p:sp>
          <p:nvSpPr>
            <p:cNvPr id="11" name="文本框 10"/>
            <p:cNvSpPr txBox="1"/>
            <p:nvPr/>
          </p:nvSpPr>
          <p:spPr>
            <a:xfrm>
              <a:off x="6440" y="1861"/>
              <a:ext cx="9600" cy="82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n>
                    <a:solidFill>
                      <a:schemeClr val="bg1"/>
                    </a:solidFill>
                  </a:ln>
                  <a:gradFill>
                    <a:gsLst>
                      <a:gs pos="0">
                        <a:srgbClr val="FF2929">
                          <a:lumMod val="88000"/>
                        </a:srgbClr>
                      </a:gs>
                      <a:gs pos="100000">
                        <a:srgbClr val="BF0505"/>
                      </a:gs>
                    </a:gsLst>
                    <a:lin ang="5400000" scaled="0"/>
                  </a:gradFill>
                  <a:latin typeface="印品招牌体 中黑（非商用）" panose="02000500000000000000" charset="-122"/>
                  <a:ea typeface="印品招牌体 中黑（非商用）" panose="02000500000000000000" charset="-122"/>
                </a:rPr>
                <a:t>P</a:t>
              </a:r>
              <a:r>
                <a:rPr lang="zh-CN" altLang="en-US" sz="2800" b="1">
                  <a:ln>
                    <a:solidFill>
                      <a:schemeClr val="bg1"/>
                    </a:solidFill>
                  </a:ln>
                  <a:gradFill>
                    <a:gsLst>
                      <a:gs pos="0">
                        <a:srgbClr val="FF2929">
                          <a:lumMod val="88000"/>
                        </a:srgbClr>
                      </a:gs>
                      <a:gs pos="100000">
                        <a:srgbClr val="BF0505"/>
                      </a:gs>
                    </a:gsLst>
                    <a:lin ang="5400000" scaled="0"/>
                  </a:gradFill>
                  <a:latin typeface="印品招牌体 中黑（非商用）" panose="02000500000000000000" charset="-122"/>
                  <a:ea typeface="印品招牌体 中黑（非商用）" panose="02000500000000000000" charset="-122"/>
                </a:rPr>
                <a:t>reface</a:t>
              </a:r>
            </a:p>
          </p:txBody>
        </p:sp>
        <p:sp>
          <p:nvSpPr>
            <p:cNvPr id="12" name="文本框 11"/>
            <p:cNvSpPr txBox="1"/>
            <p:nvPr/>
          </p:nvSpPr>
          <p:spPr>
            <a:xfrm>
              <a:off x="3677" y="1235"/>
              <a:ext cx="3117" cy="15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zh-CN" altLang="en-US" sz="6000" b="1" spc="500">
                  <a:ln w="22225">
                    <a:solidFill>
                      <a:schemeClr val="bg1"/>
                    </a:solidFill>
                  </a:ln>
                  <a:gradFill>
                    <a:gsLst>
                      <a:gs pos="0">
                        <a:srgbClr val="FF2929"/>
                      </a:gs>
                      <a:gs pos="100000">
                        <a:srgbClr val="BF0505"/>
                      </a:gs>
                    </a:gsLst>
                    <a:lin ang="5400000" scaled="0"/>
                  </a:gradFill>
                  <a:latin typeface="印品招牌体 中黑（非商用）" panose="02000500000000000000" charset="-122"/>
                  <a:ea typeface="印品招牌体 中黑（非商用）" panose="02000500000000000000" charset="-122"/>
                  <a:cs typeface="印品招牌体 中黑（非商用）" panose="02000500000000000000" charset="-122"/>
                  <a:sym typeface="+mn-ea"/>
                </a:rPr>
                <a:t>前言</a:t>
              </a: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13" name="组合 12"/>
          <p:cNvGrpSpPr/>
          <p:nvPr/>
        </p:nvGrpSpPr>
        <p:grpSpPr>
          <a:xfrm>
            <a:off x="2334895" y="669925"/>
            <a:ext cx="7850505" cy="1014730"/>
            <a:chOff x="3677" y="1235"/>
            <a:chExt cx="12363" cy="1598"/>
          </a:xfrm>
        </p:grpSpPr>
        <p:sp>
          <p:nvSpPr>
            <p:cNvPr id="3" name="文本框 2"/>
            <p:cNvSpPr txBox="1"/>
            <p:nvPr>
              <p:custDataLst>
                <p:tags r:id="rId2"/>
              </p:custDataLst>
            </p:nvPr>
          </p:nvSpPr>
          <p:spPr>
            <a:xfrm>
              <a:off x="6440" y="1861"/>
              <a:ext cx="9600" cy="82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ln>
                    <a:solidFill>
                      <a:schemeClr val="bg1"/>
                    </a:solidFill>
                  </a:ln>
                  <a:gradFill>
                    <a:gsLst>
                      <a:gs pos="0">
                        <a:srgbClr val="FF2929">
                          <a:lumMod val="88000"/>
                        </a:srgbClr>
                      </a:gs>
                      <a:gs pos="100000">
                        <a:srgbClr val="BF0505"/>
                      </a:gs>
                    </a:gsLst>
                    <a:lin ang="5400000" scaled="0"/>
                  </a:gradFill>
                  <a:latin typeface="印品招牌体 中黑（非商用）" panose="02000500000000000000" charset="-122"/>
                  <a:ea typeface="印品招牌体 中黑（非商用）" panose="02000500000000000000" charset="-122"/>
                </a:rPr>
                <a:t>CONTENTS</a:t>
              </a:r>
            </a:p>
          </p:txBody>
        </p:sp>
        <p:sp>
          <p:nvSpPr>
            <p:cNvPr id="12" name="文本框 11"/>
            <p:cNvSpPr txBox="1"/>
            <p:nvPr>
              <p:custDataLst>
                <p:tags r:id="rId3"/>
              </p:custDataLst>
            </p:nvPr>
          </p:nvSpPr>
          <p:spPr>
            <a:xfrm>
              <a:off x="3677" y="1235"/>
              <a:ext cx="3117" cy="15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zh-CN" altLang="en-US" sz="6000" b="1" spc="500">
                  <a:ln w="22225">
                    <a:solidFill>
                      <a:schemeClr val="bg1"/>
                    </a:solidFill>
                  </a:ln>
                  <a:gradFill>
                    <a:gsLst>
                      <a:gs pos="0">
                        <a:srgbClr val="FF2929"/>
                      </a:gs>
                      <a:gs pos="100000">
                        <a:srgbClr val="BF0505"/>
                      </a:gs>
                    </a:gsLst>
                    <a:lin ang="5400000" scaled="0"/>
                  </a:gradFill>
                  <a:latin typeface="印品招牌体 中黑（非商用）" panose="02000500000000000000" charset="-122"/>
                  <a:ea typeface="印品招牌体 中黑（非商用）" panose="02000500000000000000" charset="-122"/>
                  <a:cs typeface="印品招牌体 中黑（非商用）" panose="02000500000000000000" charset="-122"/>
                  <a:sym typeface="+mn-ea"/>
                </a:rPr>
                <a:t>目录</a:t>
              </a:r>
            </a:p>
          </p:txBody>
        </p:sp>
      </p:grpSp>
      <p:pic>
        <p:nvPicPr>
          <p:cNvPr id="4" name="图片 3" descr="7ad2fc3c8cef03db389fc732d84887d3"/>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495030" y="2415540"/>
            <a:ext cx="3411220" cy="3031490"/>
          </a:xfrm>
          <a:prstGeom prst="rect">
            <a:avLst/>
          </a:prstGeom>
        </p:spPr>
      </p:pic>
      <p:grpSp>
        <p:nvGrpSpPr>
          <p:cNvPr id="10" name="组合 9"/>
          <p:cNvGrpSpPr/>
          <p:nvPr/>
        </p:nvGrpSpPr>
        <p:grpSpPr>
          <a:xfrm>
            <a:off x="2334895" y="1817370"/>
            <a:ext cx="6857365" cy="582930"/>
            <a:chOff x="3961" y="3158"/>
            <a:chExt cx="10799" cy="918"/>
          </a:xfrm>
        </p:grpSpPr>
        <p:sp>
          <p:nvSpPr>
            <p:cNvPr id="6" name="椭圆 5"/>
            <p:cNvSpPr/>
            <p:nvPr/>
          </p:nvSpPr>
          <p:spPr>
            <a:xfrm>
              <a:off x="3961" y="3158"/>
              <a:ext cx="918" cy="918"/>
            </a:xfrm>
            <a:prstGeom prst="ellipse">
              <a:avLst/>
            </a:prstGeom>
            <a:solidFill>
              <a:srgbClr val="FF2929"/>
            </a:solidFill>
            <a:ln>
              <a:noFill/>
            </a:ln>
          </p:spPr>
          <p:style>
            <a:lnRef idx="2">
              <a:schemeClr val="accent1">
                <a:lumMod val="75000"/>
              </a:schemeClr>
            </a:lnRef>
            <a:fillRef idx="1">
              <a:schemeClr val="accent1"/>
            </a:fillRef>
            <a:effectRef idx="0">
              <a:srgbClr val="FFFFFF"/>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b="1">
                  <a:latin typeface="阿里巴巴普惠体" panose="00020600040101010101" charset="-122"/>
                  <a:ea typeface="阿里巴巴普惠体" panose="00020600040101010101" charset="-122"/>
                </a:rPr>
                <a:t>01</a:t>
              </a:r>
            </a:p>
          </p:txBody>
        </p:sp>
        <p:sp>
          <p:nvSpPr>
            <p:cNvPr id="8" name="文本框 7"/>
            <p:cNvSpPr txBox="1"/>
            <p:nvPr/>
          </p:nvSpPr>
          <p:spPr>
            <a:xfrm>
              <a:off x="5160" y="3158"/>
              <a:ext cx="9600"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500">
                  <a:solidFill>
                    <a:srgbClr val="FF2929"/>
                  </a:solidFill>
                  <a:latin typeface="印品招牌体 中黑（非商用）" panose="02000500000000000000" charset="-122"/>
                  <a:ea typeface="印品招牌体 中黑（非商用）" panose="02000500000000000000" charset="-122"/>
                  <a:sym typeface="+mn-ea"/>
                </a:rPr>
                <a:t>青年当择高处立</a:t>
              </a:r>
            </a:p>
          </p:txBody>
        </p:sp>
      </p:grpSp>
      <p:grpSp>
        <p:nvGrpSpPr>
          <p:cNvPr id="14" name="组合 13"/>
          <p:cNvGrpSpPr/>
          <p:nvPr/>
        </p:nvGrpSpPr>
        <p:grpSpPr>
          <a:xfrm>
            <a:off x="2334895" y="2533015"/>
            <a:ext cx="6857365" cy="583565"/>
            <a:chOff x="3961" y="3158"/>
            <a:chExt cx="10799" cy="919"/>
          </a:xfrm>
        </p:grpSpPr>
        <p:sp>
          <p:nvSpPr>
            <p:cNvPr id="15" name="椭圆 14"/>
            <p:cNvSpPr/>
            <p:nvPr>
              <p:custDataLst>
                <p:tags r:id="rId5"/>
              </p:custDataLst>
            </p:nvPr>
          </p:nvSpPr>
          <p:spPr>
            <a:xfrm>
              <a:off x="3961" y="3158"/>
              <a:ext cx="918" cy="918"/>
            </a:xfrm>
            <a:prstGeom prst="ellipse">
              <a:avLst/>
            </a:prstGeom>
            <a:solidFill>
              <a:srgbClr val="FF2929"/>
            </a:solidFill>
            <a:ln>
              <a:noFill/>
            </a:ln>
          </p:spPr>
          <p:style>
            <a:lnRef idx="2">
              <a:schemeClr val="accent1">
                <a:lumMod val="75000"/>
              </a:schemeClr>
            </a:lnRef>
            <a:fillRef idx="1">
              <a:schemeClr val="accent1"/>
            </a:fillRef>
            <a:effectRef idx="0">
              <a:srgbClr val="FFFFFF"/>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b="1">
                  <a:latin typeface="阿里巴巴普惠体" panose="00020600040101010101" charset="-122"/>
                  <a:ea typeface="阿里巴巴普惠体" panose="00020600040101010101" charset="-122"/>
                </a:rPr>
                <a:t>02</a:t>
              </a:r>
            </a:p>
          </p:txBody>
        </p:sp>
        <p:sp>
          <p:nvSpPr>
            <p:cNvPr id="16" name="文本框 15"/>
            <p:cNvSpPr txBox="1"/>
            <p:nvPr>
              <p:custDataLst>
                <p:tags r:id="rId6"/>
              </p:custDataLst>
            </p:nvPr>
          </p:nvSpPr>
          <p:spPr>
            <a:xfrm>
              <a:off x="5160" y="3158"/>
              <a:ext cx="9600"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500">
                  <a:solidFill>
                    <a:srgbClr val="FF2929"/>
                  </a:solidFill>
                  <a:latin typeface="印品招牌体 中黑（非商用）" panose="02000500000000000000" charset="-122"/>
                  <a:ea typeface="印品招牌体 中黑（非商用）" panose="02000500000000000000" charset="-122"/>
                  <a:sym typeface="+mn-ea"/>
                </a:rPr>
                <a:t>青年要珍惜韶华</a:t>
              </a:r>
            </a:p>
          </p:txBody>
        </p:sp>
      </p:grpSp>
      <p:grpSp>
        <p:nvGrpSpPr>
          <p:cNvPr id="17" name="组合 16"/>
          <p:cNvGrpSpPr/>
          <p:nvPr/>
        </p:nvGrpSpPr>
        <p:grpSpPr>
          <a:xfrm>
            <a:off x="2334895" y="3249295"/>
            <a:ext cx="6857365" cy="583565"/>
            <a:chOff x="3961" y="3158"/>
            <a:chExt cx="10799" cy="919"/>
          </a:xfrm>
        </p:grpSpPr>
        <p:sp>
          <p:nvSpPr>
            <p:cNvPr id="18" name="椭圆 17"/>
            <p:cNvSpPr/>
            <p:nvPr>
              <p:custDataLst>
                <p:tags r:id="rId7"/>
              </p:custDataLst>
            </p:nvPr>
          </p:nvSpPr>
          <p:spPr>
            <a:xfrm>
              <a:off x="3961" y="3158"/>
              <a:ext cx="918" cy="918"/>
            </a:xfrm>
            <a:prstGeom prst="ellipse">
              <a:avLst/>
            </a:prstGeom>
            <a:solidFill>
              <a:srgbClr val="FF2929"/>
            </a:solidFill>
            <a:ln>
              <a:noFill/>
            </a:ln>
          </p:spPr>
          <p:style>
            <a:lnRef idx="2">
              <a:schemeClr val="accent1">
                <a:lumMod val="75000"/>
              </a:schemeClr>
            </a:lnRef>
            <a:fillRef idx="1">
              <a:schemeClr val="accent1"/>
            </a:fillRef>
            <a:effectRef idx="0">
              <a:srgbClr val="FFFFFF"/>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b="1">
                  <a:latin typeface="阿里巴巴普惠体" panose="00020600040101010101" charset="-122"/>
                  <a:ea typeface="阿里巴巴普惠体" panose="00020600040101010101" charset="-122"/>
                </a:rPr>
                <a:t>03</a:t>
              </a:r>
            </a:p>
          </p:txBody>
        </p:sp>
        <p:sp>
          <p:nvSpPr>
            <p:cNvPr id="19" name="文本框 18"/>
            <p:cNvSpPr txBox="1"/>
            <p:nvPr>
              <p:custDataLst>
                <p:tags r:id="rId8"/>
              </p:custDataLst>
            </p:nvPr>
          </p:nvSpPr>
          <p:spPr>
            <a:xfrm>
              <a:off x="5160" y="3158"/>
              <a:ext cx="9600"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500">
                  <a:solidFill>
                    <a:srgbClr val="FF2929"/>
                  </a:solidFill>
                  <a:latin typeface="印品招牌体 中黑（非商用）" panose="02000500000000000000" charset="-122"/>
                  <a:ea typeface="印品招牌体 中黑（非商用）" panose="02000500000000000000" charset="-122"/>
                  <a:sym typeface="+mn-ea"/>
                </a:rPr>
                <a:t>青年须不负伟大时代</a:t>
              </a:r>
            </a:p>
          </p:txBody>
        </p:sp>
      </p:grpSp>
      <p:grpSp>
        <p:nvGrpSpPr>
          <p:cNvPr id="20" name="组合 19"/>
          <p:cNvGrpSpPr/>
          <p:nvPr/>
        </p:nvGrpSpPr>
        <p:grpSpPr>
          <a:xfrm>
            <a:off x="2334895" y="3965575"/>
            <a:ext cx="6857365" cy="583565"/>
            <a:chOff x="3961" y="3158"/>
            <a:chExt cx="10799" cy="919"/>
          </a:xfrm>
        </p:grpSpPr>
        <p:sp>
          <p:nvSpPr>
            <p:cNvPr id="21" name="椭圆 20"/>
            <p:cNvSpPr/>
            <p:nvPr>
              <p:custDataLst>
                <p:tags r:id="rId9"/>
              </p:custDataLst>
            </p:nvPr>
          </p:nvSpPr>
          <p:spPr>
            <a:xfrm>
              <a:off x="3961" y="3158"/>
              <a:ext cx="918" cy="918"/>
            </a:xfrm>
            <a:prstGeom prst="ellipse">
              <a:avLst/>
            </a:prstGeom>
            <a:solidFill>
              <a:srgbClr val="FF2929"/>
            </a:solidFill>
            <a:ln>
              <a:noFill/>
            </a:ln>
          </p:spPr>
          <p:style>
            <a:lnRef idx="2">
              <a:schemeClr val="accent1">
                <a:lumMod val="75000"/>
              </a:schemeClr>
            </a:lnRef>
            <a:fillRef idx="1">
              <a:schemeClr val="accent1"/>
            </a:fillRef>
            <a:effectRef idx="0">
              <a:srgbClr val="FFFFFF"/>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b="1">
                  <a:latin typeface="阿里巴巴普惠体" panose="00020600040101010101" charset="-122"/>
                  <a:ea typeface="阿里巴巴普惠体" panose="00020600040101010101" charset="-122"/>
                </a:rPr>
                <a:t>04</a:t>
              </a:r>
            </a:p>
          </p:txBody>
        </p:sp>
        <p:sp>
          <p:nvSpPr>
            <p:cNvPr id="22" name="文本框 21"/>
            <p:cNvSpPr txBox="1"/>
            <p:nvPr>
              <p:custDataLst>
                <p:tags r:id="rId10"/>
              </p:custDataLst>
            </p:nvPr>
          </p:nvSpPr>
          <p:spPr>
            <a:xfrm>
              <a:off x="5160" y="3158"/>
              <a:ext cx="9600"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500">
                  <a:solidFill>
                    <a:srgbClr val="FF2929"/>
                  </a:solidFill>
                  <a:latin typeface="印品招牌体 中黑（非商用）" panose="02000500000000000000" charset="-122"/>
                  <a:ea typeface="印品招牌体 中黑（非商用）" panose="02000500000000000000" charset="-122"/>
                  <a:sym typeface="+mn-ea"/>
                </a:rPr>
                <a:t>青年应主动“觉醒”奋斗</a:t>
              </a:r>
            </a:p>
          </p:txBody>
        </p:sp>
      </p:grpSp>
      <p:pic>
        <p:nvPicPr>
          <p:cNvPr id="23" name="图片 22" descr="狮子"/>
          <p:cNvPicPr>
            <a:picLocks noChangeAspect="1"/>
          </p:cNvPicPr>
          <p:nvPr/>
        </p:nvPicPr>
        <p:blipFill>
          <a:blip r:embed="rId11">
            <a:extLst>
              <a:ext uri="{28A0092B-C50C-407E-A947-70E740481C1C}">
                <a14:useLocalDpi xmlns:a14="http://schemas.microsoft.com/office/drawing/2010/main"/>
              </a:ext>
            </a:extLst>
          </a:blip>
          <a:stretch>
            <a:fillRect/>
          </a:stretch>
        </p:blipFill>
        <p:spPr>
          <a:xfrm rot="21420000">
            <a:off x="-103505" y="3801745"/>
            <a:ext cx="2905125" cy="3136265"/>
          </a:xfrm>
          <a:prstGeom prst="rect">
            <a:avLst/>
          </a:prstGeom>
        </p:spPr>
      </p:pic>
      <p:pic>
        <p:nvPicPr>
          <p:cNvPr id="24" name="图片 23" descr="51miz-E256069-CAEAAFB5"/>
          <p:cNvPicPr>
            <a:picLocks noChangeAspect="1"/>
          </p:cNvPicPr>
          <p:nvPr/>
        </p:nvPicPr>
        <p:blipFill>
          <a:blip r:embed="rId12">
            <a:extLst>
              <a:ext uri="{28A0092B-C50C-407E-A947-70E740481C1C}">
                <a14:useLocalDpi xmlns:a14="http://schemas.microsoft.com/office/drawing/2010/main"/>
              </a:ext>
            </a:extLst>
          </a:blip>
          <a:stretch>
            <a:fillRect/>
          </a:stretch>
        </p:blipFill>
        <p:spPr>
          <a:xfrm>
            <a:off x="7777480" y="1336675"/>
            <a:ext cx="2011680" cy="201168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dur="500" fill="hold" nodeType="after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dur="500" fill="hold" nodeType="afterEffect">
                                  <p:stCondLst>
                                    <p:cond delay="0"/>
                                  </p:stCondLst>
                                  <p:childTnLst>
                                    <p:set>
                                      <p:cBhvr>
                                        <p:cTn id="21" dur="1" fill="hold">
                                          <p:stCondLst>
                                            <p:cond delay="0"/>
                                          </p:stCondLst>
                                        </p:cTn>
                                        <p:tgtEl>
                                          <p:spTgt spid="17"/>
                                        </p:tgtEl>
                                        <p:attrNameLst>
                                          <p:attrName>style.visibility</p:attrName>
                                        </p:attrNameLst>
                                      </p:cBhvr>
                                      <p:to>
                                        <p:strVal val="visible"/>
                                      </p:to>
                                    </p:set>
                                    <p:anim calcmode="lin" valueType="num">
                                      <p:cBhvr additive="base">
                                        <p:cTn id="22" dur="500" fill="hold"/>
                                        <p:tgtEl>
                                          <p:spTgt spid="17"/>
                                        </p:tgtEl>
                                        <p:attrNameLst>
                                          <p:attrName>ppt_x</p:attrName>
                                        </p:attrNameLst>
                                      </p:cBhvr>
                                      <p:tavLst>
                                        <p:tav tm="0">
                                          <p:val>
                                            <p:strVal val="#ppt_x"/>
                                          </p:val>
                                        </p:tav>
                                        <p:tav tm="100000">
                                          <p:val>
                                            <p:strVal val="#ppt_x"/>
                                          </p:val>
                                        </p:tav>
                                      </p:tavLst>
                                    </p:anim>
                                    <p:anim calcmode="lin" valueType="num">
                                      <p:cBhvr additive="base">
                                        <p:cTn id="23" dur="500" fill="hold"/>
                                        <p:tgtEl>
                                          <p:spTgt spid="17"/>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dur="500" fill="hold" nodeType="afterEffect">
                                  <p:stCondLst>
                                    <p:cond delay="0"/>
                                  </p:stCondLst>
                                  <p:childTnLst>
                                    <p:set>
                                      <p:cBhvr>
                                        <p:cTn id="26" dur="1" fill="hold">
                                          <p:stCondLst>
                                            <p:cond delay="0"/>
                                          </p:stCondLst>
                                        </p:cTn>
                                        <p:tgtEl>
                                          <p:spTgt spid="20"/>
                                        </p:tgtEl>
                                        <p:attrNameLst>
                                          <p:attrName>style.visibility</p:attrName>
                                        </p:attrNameLst>
                                      </p:cBhvr>
                                      <p:to>
                                        <p:strVal val="visible"/>
                                      </p:to>
                                    </p:set>
                                    <p:anim calcmode="lin" valueType="num">
                                      <p:cBhvr additive="base">
                                        <p:cTn id="27" dur="500" fill="hold"/>
                                        <p:tgtEl>
                                          <p:spTgt spid="20"/>
                                        </p:tgtEl>
                                        <p:attrNameLst>
                                          <p:attrName>ppt_x</p:attrName>
                                        </p:attrNameLst>
                                      </p:cBhvr>
                                      <p:tavLst>
                                        <p:tav tm="0">
                                          <p:val>
                                            <p:strVal val="#ppt_x"/>
                                          </p:val>
                                        </p:tav>
                                        <p:tav tm="100000">
                                          <p:val>
                                            <p:strVal val="#ppt_x"/>
                                          </p:val>
                                        </p:tav>
                                      </p:tavLst>
                                    </p:anim>
                                    <p:anim calcmode="lin" valueType="num">
                                      <p:cBhvr additive="base">
                                        <p:cTn id="28" dur="500" fill="hold"/>
                                        <p:tgtEl>
                                          <p:spTgt spid="20"/>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1" presetClass="entr" presetSubtype="0" dur="1" fill="hold" nodeType="afterEffect">
                                  <p:stCondLst>
                                    <p:cond delay="0"/>
                                  </p:stCondLst>
                                  <p:childTnLst>
                                    <p:set>
                                      <p:cBhvr>
                                        <p:cTn id="31" dur="1" fill="hold">
                                          <p:stCondLst>
                                            <p:cond delay="0"/>
                                          </p:stCondLst>
                                        </p:cTn>
                                        <p:tgtEl>
                                          <p:spTgt spid="4"/>
                                        </p:tgtEl>
                                        <p:attrNameLst>
                                          <p:attrName>style.visibility</p:attrName>
                                        </p:attrNameLst>
                                      </p:cBhvr>
                                      <p:to>
                                        <p:strVal val="visible"/>
                                      </p:to>
                                    </p:set>
                                  </p:childTnLst>
                                </p:cTn>
                              </p:par>
                            </p:childTnLst>
                          </p:cTn>
                        </p:par>
                        <p:par>
                          <p:cTn id="32" fill="hold" nodeType="afterGroup">
                            <p:stCondLst>
                              <p:cond delay="2501"/>
                            </p:stCondLst>
                            <p:childTnLst>
                              <p:par>
                                <p:cTn id="33" presetID="1" presetClass="entr" presetSubtype="0" dur="1" fill="hold" nodeType="after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par>
                          <p:cTn id="35" fill="hold" nodeType="afterGroup">
                            <p:stCondLst>
                              <p:cond delay="2502"/>
                            </p:stCondLst>
                            <p:childTnLst>
                              <p:par>
                                <p:cTn id="36" presetID="1" presetClass="entr" presetSubtype="0" dur="1" fill="hold" nodeType="afterEffect">
                                  <p:stCondLst>
                                    <p:cond delay="0"/>
                                  </p:stCondLst>
                                  <p:childTnLst>
                                    <p:set>
                                      <p:cBhvr>
                                        <p:cTn id="37" dur="1" fill="hold">
                                          <p:stCondLst>
                                            <p:cond delay="0"/>
                                          </p:stCondLst>
                                        </p:cTn>
                                        <p:tgtEl>
                                          <p:spTgt spid="24"/>
                                        </p:tgtEl>
                                        <p:attrNameLst>
                                          <p:attrName>style.visibility</p:attrName>
                                        </p:attrNameLst>
                                      </p:cBhvr>
                                      <p:to>
                                        <p:strVal val="visible"/>
                                      </p:to>
                                    </p:set>
                                  </p:childTnLst>
                                </p:cTn>
                              </p:par>
                            </p:childTnLst>
                          </p:cTn>
                        </p:par>
                        <p:par>
                          <p:cTn id="38" fill="hold" nodeType="afterGroup">
                            <p:stCondLst>
                              <p:cond delay="2503"/>
                            </p:stCondLst>
                            <p:childTnLst>
                              <p:par>
                                <p:cTn id="39" presetID="3" presetClass="entr" presetSubtype="10" dur="500" fill="hold" nodeType="after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blinds(horizontal)">
                                      <p:cBhvr>
                                        <p:cTn id="41" dur="500"/>
                                        <p:tgtEl>
                                          <p:spTgt spid="23"/>
                                        </p:tgtEl>
                                      </p:cBhvr>
                                    </p:animEffect>
                                  </p:childTnLst>
                                </p:cTn>
                              </p:par>
                            </p:childTnLst>
                          </p:cTn>
                        </p:par>
                        <p:par>
                          <p:cTn id="42" fill="hold" nodeType="afterGroup">
                            <p:stCondLst>
                              <p:cond delay="3003"/>
                            </p:stCondLst>
                            <p:childTnLst>
                              <p:par>
                                <p:cTn id="43" presetID="3" presetClass="entr" presetSubtype="10" dur="500" fill="hold" nodeType="afterEffect">
                                  <p:stCondLst>
                                    <p:cond delay="0"/>
                                  </p:stCondLst>
                                  <p:childTnLst>
                                    <p:set>
                                      <p:cBhvr>
                                        <p:cTn id="44" dur="1" fill="hold">
                                          <p:stCondLst>
                                            <p:cond delay="0"/>
                                          </p:stCondLst>
                                        </p:cTn>
                                        <p:tgtEl>
                                          <p:spTgt spid="4"/>
                                        </p:tgtEl>
                                        <p:attrNameLst>
                                          <p:attrName>style.visibility</p:attrName>
                                        </p:attrNameLst>
                                      </p:cBhvr>
                                      <p:to>
                                        <p:strVal val="visible"/>
                                      </p:to>
                                    </p:set>
                                    <p:animEffect transition="in" filter="blinds(horizontal)">
                                      <p:cBhvr>
                                        <p:cTn id="4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7ad2fc3c8cef03db389fc732d84887d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845550" y="3007360"/>
            <a:ext cx="3060700" cy="2719070"/>
          </a:xfrm>
          <a:prstGeom prst="rect">
            <a:avLst/>
          </a:prstGeom>
        </p:spPr>
      </p:pic>
      <p:pic>
        <p:nvPicPr>
          <p:cNvPr id="6" name="图片 5" descr="狮子"/>
          <p:cNvPicPr>
            <a:picLocks noChangeAspect="1"/>
          </p:cNvPicPr>
          <p:nvPr/>
        </p:nvPicPr>
        <p:blipFill>
          <a:blip r:embed="rId3">
            <a:extLst>
              <a:ext uri="{28A0092B-C50C-407E-A947-70E740481C1C}">
                <a14:useLocalDpi xmlns:a14="http://schemas.microsoft.com/office/drawing/2010/main"/>
              </a:ext>
            </a:extLst>
          </a:blip>
          <a:stretch>
            <a:fillRect/>
          </a:stretch>
        </p:blipFill>
        <p:spPr>
          <a:xfrm rot="21420000">
            <a:off x="-103505" y="3801745"/>
            <a:ext cx="2905125" cy="3136265"/>
          </a:xfrm>
          <a:prstGeom prst="rect">
            <a:avLst/>
          </a:prstGeom>
        </p:spPr>
      </p:pic>
      <p:grpSp>
        <p:nvGrpSpPr>
          <p:cNvPr id="2" name="组合 1"/>
          <p:cNvGrpSpPr/>
          <p:nvPr/>
        </p:nvGrpSpPr>
        <p:grpSpPr>
          <a:xfrm>
            <a:off x="2094230" y="1288415"/>
            <a:ext cx="8155940" cy="2674620"/>
            <a:chOff x="3694" y="2209"/>
            <a:chExt cx="12844" cy="4212"/>
          </a:xfrm>
        </p:grpSpPr>
        <p:sp>
          <p:nvSpPr>
            <p:cNvPr id="5" name="文本框 4"/>
            <p:cNvSpPr txBox="1"/>
            <p:nvPr/>
          </p:nvSpPr>
          <p:spPr>
            <a:xfrm>
              <a:off x="3694" y="3518"/>
              <a:ext cx="12844" cy="2517"/>
            </a:xfrm>
            <a:prstGeom prst="rect">
              <a:avLst/>
            </a:prstGeom>
            <a:noFill/>
          </p:spPr>
          <p:txBody>
            <a:bodyPr wrap="square" lIns="0" tIns="0" rIns="0" bIns="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8800" b="1">
                  <a:ln w="22225">
                    <a:solidFill>
                      <a:schemeClr val="bg1"/>
                    </a:solidFill>
                  </a:ln>
                  <a:gradFill>
                    <a:gsLst>
                      <a:gs pos="0">
                        <a:srgbClr val="FF2929"/>
                      </a:gs>
                      <a:gs pos="100000">
                        <a:srgbClr val="BF0505"/>
                      </a:gs>
                    </a:gsLst>
                    <a:lin ang="5400000" scaled="0"/>
                  </a:gradFill>
                  <a:latin typeface="印品招牌体 中黑（非商用）" panose="02000500000000000000" charset="-122"/>
                  <a:ea typeface="印品招牌体 中黑（非商用）" panose="02000500000000000000" charset="-122"/>
                  <a:cs typeface="印品招牌体 中黑（非商用）" panose="02000500000000000000" charset="-122"/>
                  <a:sym typeface="+mn-ea"/>
                </a:rPr>
                <a:t>青年当择高处立</a:t>
              </a:r>
            </a:p>
          </p:txBody>
        </p:sp>
        <p:sp>
          <p:nvSpPr>
            <p:cNvPr id="8" name="文本框 7"/>
            <p:cNvSpPr txBox="1"/>
            <p:nvPr/>
          </p:nvSpPr>
          <p:spPr>
            <a:xfrm>
              <a:off x="4779" y="5697"/>
              <a:ext cx="10674"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chemeClr val="bg1">
                      <a:lumMod val="50000"/>
                    </a:schemeClr>
                  </a:solidFill>
                  <a:latin typeface="阿里巴巴普惠体" panose="00020600040101010101" charset="-122"/>
                  <a:ea typeface="阿里巴巴普惠体" panose="00020600040101010101" charset="-122"/>
                  <a:cs typeface="阿里巴巴普惠体" panose="00020600040101010101" charset="-122"/>
                </a:rPr>
                <a:t>在中国，鼓励人民积极向上、追求个人发展和自我实现是中华人民共和国宪法所倡导的核心价值观。鼓励每个人发扬奋斗精神，积极从事工作、学习和社会活动，追求个人的幸福和社会的进步。</a:t>
              </a:r>
            </a:p>
          </p:txBody>
        </p:sp>
        <p:sp>
          <p:nvSpPr>
            <p:cNvPr id="9" name="文本框 8"/>
            <p:cNvSpPr txBox="1"/>
            <p:nvPr/>
          </p:nvSpPr>
          <p:spPr>
            <a:xfrm>
              <a:off x="6721" y="2209"/>
              <a:ext cx="6790" cy="11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b="1">
                  <a:ln>
                    <a:solidFill>
                      <a:schemeClr val="bg1"/>
                    </a:solidFill>
                  </a:ln>
                  <a:gradFill>
                    <a:gsLst>
                      <a:gs pos="0">
                        <a:srgbClr val="FF2929">
                          <a:lumMod val="82000"/>
                        </a:srgbClr>
                      </a:gs>
                      <a:gs pos="100000">
                        <a:srgbClr val="BF0505"/>
                      </a:gs>
                    </a:gsLst>
                    <a:lin ang="5400000" scaled="0"/>
                  </a:gradFill>
                  <a:latin typeface="印品招牌体 中黑（非商用）" panose="02000500000000000000" charset="-122"/>
                  <a:ea typeface="印品招牌体 中黑（非商用）" panose="02000500000000000000" charset="-122"/>
                </a:rPr>
                <a:t>PART.01</a:t>
              </a: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nodeType="afterGroup">
                            <p:stCondLst>
                              <p:cond delay="1000"/>
                            </p:stCondLst>
                            <p:childTnLst>
                              <p:par>
                                <p:cTn id="13" presetID="16" presetClass="entr" presetSubtype="21" dur="50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8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10" name="组合 9"/>
          <p:cNvGrpSpPr/>
          <p:nvPr/>
        </p:nvGrpSpPr>
        <p:grpSpPr>
          <a:xfrm>
            <a:off x="1085850" y="1524635"/>
            <a:ext cx="10219690" cy="4036060"/>
            <a:chOff x="1710" y="2401"/>
            <a:chExt cx="16094" cy="6356"/>
          </a:xfrm>
        </p:grpSpPr>
        <p:sp>
          <p:nvSpPr>
            <p:cNvPr id="5" name="文本框 4"/>
            <p:cNvSpPr txBox="1"/>
            <p:nvPr/>
          </p:nvSpPr>
          <p:spPr>
            <a:xfrm>
              <a:off x="1710" y="2401"/>
              <a:ext cx="16095" cy="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anose="05000000000000000000" charset="0"/>
                <a:buChar char="l"/>
              </a:pPr>
              <a:r>
                <a:rPr lang="zh-CN" altLang="en-US" sz="2000" b="1">
                  <a:solidFill>
                    <a:srgbClr val="FF2929"/>
                  </a:solidFill>
                  <a:latin typeface="阿里巴巴普惠体" panose="00020600040101010101" charset="-122"/>
                  <a:ea typeface="阿里巴巴普惠体" panose="00020600040101010101" charset="-122"/>
                  <a:cs typeface="阿里巴巴普惠体" panose="00020600040101010101" charset="-122"/>
                </a:rPr>
                <a:t>王阳明曾说</a:t>
              </a:r>
              <a:r>
                <a:rPr lang="en-US" altLang="zh-CN" sz="2000" b="1">
                  <a:solidFill>
                    <a:srgbClr val="FF2929"/>
                  </a:solidFill>
                  <a:latin typeface="阿里巴巴普惠体" panose="00020600040101010101" charset="-122"/>
                  <a:ea typeface="阿里巴巴普惠体" panose="00020600040101010101" charset="-122"/>
                  <a:cs typeface="阿里巴巴普惠体" panose="00020600040101010101" charset="-122"/>
                </a:rPr>
                <a:t>:“</a:t>
              </a:r>
              <a:r>
                <a:rPr lang="zh-CN" altLang="en-US" sz="2000" b="1">
                  <a:solidFill>
                    <a:srgbClr val="FF2929"/>
                  </a:solidFill>
                  <a:latin typeface="阿里巴巴普惠体" panose="00020600040101010101" charset="-122"/>
                  <a:ea typeface="阿里巴巴普惠体" panose="00020600040101010101" charset="-122"/>
                  <a:cs typeface="阿里巴巴普惠体" panose="00020600040101010101" charset="-122"/>
                </a:rPr>
                <a:t>志不立，如无舵之舟，无衔之马，漂荡奔逸，终亦何所底乎</a:t>
              </a:r>
              <a:r>
                <a:rPr lang="en-US" altLang="zh-CN" sz="2000" b="1">
                  <a:solidFill>
                    <a:srgbClr val="FF2929"/>
                  </a:solidFill>
                  <a:latin typeface="阿里巴巴普惠体" panose="00020600040101010101" charset="-122"/>
                  <a:ea typeface="阿里巴巴普惠体" panose="00020600040101010101" charset="-122"/>
                  <a:cs typeface="阿里巴巴普惠体" panose="00020600040101010101" charset="-122"/>
                </a:rPr>
                <a:t>?</a:t>
              </a:r>
            </a:p>
          </p:txBody>
        </p:sp>
        <p:sp>
          <p:nvSpPr>
            <p:cNvPr id="7" name="文本框 6"/>
            <p:cNvSpPr txBox="1"/>
            <p:nvPr/>
          </p:nvSpPr>
          <p:spPr>
            <a:xfrm>
              <a:off x="1710" y="3163"/>
              <a:ext cx="15889" cy="247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1920年春，浙江义乌分水塘村。一个不到30岁的青年正在夜以继日地翻译，反复推敲字词语句。这时，他的母亲特意为儿子包了粽子改善伙食，并叮嘱他吃踪子时记得蘸红糖水。过会儿，母亲在外面喊着说:“你吃粽子要加红糖水，吃了吗?”他说:“吃了吃了，甜极了。”母亲推开门，却发现儿极子嘴上全是墨水，手边的红糖水并未蘸动。</a:t>
              </a:r>
            </a:p>
          </p:txBody>
        </p:sp>
        <p:sp>
          <p:nvSpPr>
            <p:cNvPr id="9" name="文本框 8"/>
            <p:cNvSpPr txBox="1"/>
            <p:nvPr/>
          </p:nvSpPr>
          <p:spPr>
            <a:xfrm>
              <a:off x="1710" y="5605"/>
              <a:ext cx="9598" cy="315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当时，这位叫陈望道的青年，正在呕心沥血翻译《共产党宣言》。于是由此引出一句话:真理的味道非常甜。此书一经问世，即刻引起强烈反响，进步知识分子竞相购买、争相阅读，初版时刊印的1000册书很快便销售一空。截至192年5月，由陈望道翻译的《共产党宣言》已重印达17版之多。</a:t>
              </a:r>
            </a:p>
          </p:txBody>
        </p:sp>
      </p:grpSp>
      <p:sp>
        <p:nvSpPr>
          <p:cNvPr id="6" name="文本框 5"/>
          <p:cNvSpPr txBox="1"/>
          <p:nvPr/>
        </p:nvSpPr>
        <p:spPr>
          <a:xfrm>
            <a:off x="989330" y="495935"/>
            <a:ext cx="60960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pc="500">
                <a:ln>
                  <a:solidFill>
                    <a:schemeClr val="bg1"/>
                  </a:solidFill>
                </a:ln>
                <a:solidFill>
                  <a:srgbClr val="FF0000"/>
                </a:solidFill>
                <a:uFillTx/>
                <a:latin typeface="印品招牌体 中黑（非商用）" panose="02000500000000000000" charset="-122"/>
                <a:ea typeface="印品招牌体 中黑（非商用）" panose="02000500000000000000" charset="-122"/>
                <a:sym typeface="+mn-ea"/>
              </a:rPr>
              <a:t>青年当择高处立</a:t>
            </a:r>
          </a:p>
        </p:txBody>
      </p:sp>
      <p:pic>
        <p:nvPicPr>
          <p:cNvPr id="8" name="图片 7" descr="P-10217840-1020669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609205" y="3559175"/>
            <a:ext cx="3293745" cy="218249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dissolv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8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3" name="组合 2"/>
          <p:cNvGrpSpPr/>
          <p:nvPr/>
        </p:nvGrpSpPr>
        <p:grpSpPr>
          <a:xfrm>
            <a:off x="1085850" y="1524635"/>
            <a:ext cx="10219690" cy="1976120"/>
            <a:chOff x="1710" y="2401"/>
            <a:chExt cx="16094" cy="3112"/>
          </a:xfrm>
        </p:grpSpPr>
        <p:sp>
          <p:nvSpPr>
            <p:cNvPr id="5" name="文本框 4"/>
            <p:cNvSpPr txBox="1"/>
            <p:nvPr/>
          </p:nvSpPr>
          <p:spPr>
            <a:xfrm>
              <a:off x="1710" y="2401"/>
              <a:ext cx="16095" cy="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anose="05000000000000000000" charset="0"/>
                <a:buChar char="l"/>
              </a:pPr>
              <a:r>
                <a:rPr sz="2000" b="1">
                  <a:solidFill>
                    <a:srgbClr val="FF2929"/>
                  </a:solidFill>
                  <a:latin typeface="阿里巴巴普惠体" panose="00020600040101010101" charset="-122"/>
                  <a:ea typeface="阿里巴巴普惠体" panose="00020600040101010101" charset="-122"/>
                  <a:cs typeface="阿里巴巴普惠体" panose="00020600040101010101" charset="-122"/>
                </a:rPr>
                <a:t>习近平指出</a:t>
              </a:r>
            </a:p>
          </p:txBody>
        </p:sp>
        <p:sp>
          <p:nvSpPr>
            <p:cNvPr id="7" name="文本框 6"/>
            <p:cNvSpPr txBox="1"/>
            <p:nvPr/>
          </p:nvSpPr>
          <p:spPr>
            <a:xfrm>
              <a:off x="1710" y="3043"/>
              <a:ext cx="15889" cy="247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100年前，陈望道同志翻译了首个中文全译本《共产党宣言》，为引导大批有志之士树立共产主义远大理想、投身民族解放振兴事业发挥了重要作用。作为青年就应当志存高远，择高处而立。固然， “志不立，天下无可成之事”不是要同学们天马行空，制定不切实际的目标，而是要脚踏定地，将远大志向分解为一个个小目标，一步一个脚印地向终极目标前行。</a:t>
              </a:r>
            </a:p>
          </p:txBody>
        </p:sp>
      </p:grpSp>
      <p:sp>
        <p:nvSpPr>
          <p:cNvPr id="6" name="文本框 5"/>
          <p:cNvSpPr txBox="1"/>
          <p:nvPr/>
        </p:nvSpPr>
        <p:spPr>
          <a:xfrm>
            <a:off x="989330" y="495935"/>
            <a:ext cx="60960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pc="500">
                <a:ln>
                  <a:solidFill>
                    <a:schemeClr val="bg1"/>
                  </a:solidFill>
                </a:ln>
                <a:solidFill>
                  <a:srgbClr val="FF0000"/>
                </a:solidFill>
                <a:uFillTx/>
                <a:latin typeface="印品招牌体 中黑（非商用）" panose="02000500000000000000" charset="-122"/>
                <a:ea typeface="印品招牌体 中黑（非商用）" panose="02000500000000000000" charset="-122"/>
                <a:sym typeface="+mn-ea"/>
              </a:rPr>
              <a:t>青年当择高处立</a:t>
            </a:r>
          </a:p>
        </p:txBody>
      </p:sp>
      <p:pic>
        <p:nvPicPr>
          <p:cNvPr id="2" name="图片 1" descr="P-10243291-1022777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85850" y="3662045"/>
            <a:ext cx="9984740" cy="195326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7ad2fc3c8cef03db389fc732d84887d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845550" y="3007360"/>
            <a:ext cx="3060700" cy="2719070"/>
          </a:xfrm>
          <a:prstGeom prst="rect">
            <a:avLst/>
          </a:prstGeom>
        </p:spPr>
      </p:pic>
      <p:pic>
        <p:nvPicPr>
          <p:cNvPr id="6" name="图片 5" descr="狮子"/>
          <p:cNvPicPr>
            <a:picLocks noChangeAspect="1"/>
          </p:cNvPicPr>
          <p:nvPr/>
        </p:nvPicPr>
        <p:blipFill>
          <a:blip r:embed="rId3">
            <a:extLst>
              <a:ext uri="{28A0092B-C50C-407E-A947-70E740481C1C}">
                <a14:useLocalDpi xmlns:a14="http://schemas.microsoft.com/office/drawing/2010/main"/>
              </a:ext>
            </a:extLst>
          </a:blip>
          <a:stretch>
            <a:fillRect/>
          </a:stretch>
        </p:blipFill>
        <p:spPr>
          <a:xfrm rot="21420000">
            <a:off x="-103505" y="3801745"/>
            <a:ext cx="2905125" cy="3136265"/>
          </a:xfrm>
          <a:prstGeom prst="rect">
            <a:avLst/>
          </a:prstGeom>
        </p:spPr>
      </p:pic>
      <p:grpSp>
        <p:nvGrpSpPr>
          <p:cNvPr id="2" name="组合 1"/>
          <p:cNvGrpSpPr/>
          <p:nvPr/>
        </p:nvGrpSpPr>
        <p:grpSpPr>
          <a:xfrm>
            <a:off x="2094230" y="1288415"/>
            <a:ext cx="8155940" cy="2675255"/>
            <a:chOff x="3694" y="2209"/>
            <a:chExt cx="12844" cy="4213"/>
          </a:xfrm>
        </p:grpSpPr>
        <p:sp>
          <p:nvSpPr>
            <p:cNvPr id="5" name="文本框 4"/>
            <p:cNvSpPr txBox="1"/>
            <p:nvPr/>
          </p:nvSpPr>
          <p:spPr>
            <a:xfrm>
              <a:off x="3694" y="3518"/>
              <a:ext cx="12844" cy="2517"/>
            </a:xfrm>
            <a:prstGeom prst="rect">
              <a:avLst/>
            </a:prstGeom>
            <a:noFill/>
          </p:spPr>
          <p:txBody>
            <a:bodyPr wrap="square" lIns="0" tIns="0" rIns="0" bIns="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8800" b="1">
                  <a:ln w="22225">
                    <a:solidFill>
                      <a:schemeClr val="bg1"/>
                    </a:solidFill>
                  </a:ln>
                  <a:gradFill>
                    <a:gsLst>
                      <a:gs pos="0">
                        <a:srgbClr val="FF2929"/>
                      </a:gs>
                      <a:gs pos="100000">
                        <a:srgbClr val="BF0505"/>
                      </a:gs>
                    </a:gsLst>
                    <a:lin ang="5400000" scaled="0"/>
                  </a:gradFill>
                  <a:latin typeface="印品招牌体 中黑（非商用）" panose="02000500000000000000" charset="-122"/>
                  <a:ea typeface="印品招牌体 中黑（非商用）" panose="02000500000000000000" charset="-122"/>
                  <a:cs typeface="印品招牌体 中黑（非商用）" panose="02000500000000000000" charset="-122"/>
                  <a:sym typeface="+mn-ea"/>
                </a:rPr>
                <a:t>青年要珍惜韶华</a:t>
              </a:r>
            </a:p>
          </p:txBody>
        </p:sp>
        <p:sp>
          <p:nvSpPr>
            <p:cNvPr id="8" name="文本框 7"/>
            <p:cNvSpPr txBox="1"/>
            <p:nvPr/>
          </p:nvSpPr>
          <p:spPr>
            <a:xfrm>
              <a:off x="4779" y="5697"/>
              <a:ext cx="10674"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chemeClr val="bg1">
                      <a:lumMod val="50000"/>
                    </a:schemeClr>
                  </a:solidFill>
                  <a:latin typeface="阿里巴巴普惠体" panose="00020600040101010101" charset="-122"/>
                  <a:ea typeface="阿里巴巴普惠体" panose="00020600040101010101" charset="-122"/>
                  <a:cs typeface="阿里巴巴普惠体" panose="00020600040101010101" charset="-122"/>
                </a:rPr>
                <a:t>在中国，鼓励人民积极向上、追求个人发展和自我实现是中华人民共和国宪法所倡导的核心价值观。鼓励每个人发扬奋斗精神，积极从事工作、学习和社会活动，追求个人的幸福和社会的进步。</a:t>
              </a:r>
            </a:p>
          </p:txBody>
        </p:sp>
        <p:sp>
          <p:nvSpPr>
            <p:cNvPr id="9" name="文本框 8"/>
            <p:cNvSpPr txBox="1"/>
            <p:nvPr/>
          </p:nvSpPr>
          <p:spPr>
            <a:xfrm>
              <a:off x="6721" y="2209"/>
              <a:ext cx="6790" cy="11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b="1">
                  <a:ln>
                    <a:solidFill>
                      <a:schemeClr val="bg1"/>
                    </a:solidFill>
                  </a:ln>
                  <a:gradFill>
                    <a:gsLst>
                      <a:gs pos="0">
                        <a:srgbClr val="FF2929">
                          <a:lumMod val="82000"/>
                        </a:srgbClr>
                      </a:gs>
                      <a:gs pos="100000">
                        <a:srgbClr val="BF0505"/>
                      </a:gs>
                    </a:gsLst>
                    <a:lin ang="5400000" scaled="0"/>
                  </a:gradFill>
                  <a:latin typeface="印品招牌体 中黑（非商用）" panose="02000500000000000000" charset="-122"/>
                  <a:ea typeface="印品招牌体 中黑（非商用）" panose="02000500000000000000" charset="-122"/>
                </a:rPr>
                <a:t>PART.02</a:t>
              </a: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nodeType="afterGroup">
                            <p:stCondLst>
                              <p:cond delay="1000"/>
                            </p:stCondLst>
                            <p:childTnLst>
                              <p:par>
                                <p:cTn id="13" presetID="16" presetClass="entr" presetSubtype="21" dur="50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alphaModFix amt="48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文本框 1"/>
          <p:cNvSpPr txBox="1"/>
          <p:nvPr>
            <p:custDataLst>
              <p:tags r:id="rId2"/>
            </p:custDataLst>
          </p:nvPr>
        </p:nvSpPr>
        <p:spPr>
          <a:xfrm>
            <a:off x="989330" y="495935"/>
            <a:ext cx="60960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pc="500">
                <a:ln>
                  <a:solidFill>
                    <a:schemeClr val="bg1"/>
                  </a:solidFill>
                </a:ln>
                <a:solidFill>
                  <a:srgbClr val="FF0000"/>
                </a:solidFill>
                <a:uFillTx/>
                <a:latin typeface="印品招牌体 中黑（非商用）" panose="02000500000000000000" charset="-122"/>
                <a:ea typeface="印品招牌体 中黑（非商用）" panose="02000500000000000000" charset="-122"/>
                <a:sym typeface="+mn-ea"/>
              </a:rPr>
              <a:t>青年要珍惜韶华</a:t>
            </a:r>
          </a:p>
        </p:txBody>
      </p:sp>
      <p:grpSp>
        <p:nvGrpSpPr>
          <p:cNvPr id="10" name="组合 9"/>
          <p:cNvGrpSpPr/>
          <p:nvPr/>
        </p:nvGrpSpPr>
        <p:grpSpPr>
          <a:xfrm>
            <a:off x="989330" y="1268095"/>
            <a:ext cx="10220325" cy="1950720"/>
            <a:chOff x="1710" y="2401"/>
            <a:chExt cx="16095" cy="3072"/>
          </a:xfrm>
        </p:grpSpPr>
        <p:sp>
          <p:nvSpPr>
            <p:cNvPr id="5" name="文本框 4"/>
            <p:cNvSpPr txBox="1"/>
            <p:nvPr>
              <p:custDataLst>
                <p:tags r:id="rId3"/>
              </p:custDataLst>
            </p:nvPr>
          </p:nvSpPr>
          <p:spPr>
            <a:xfrm>
              <a:off x="1710" y="2401"/>
              <a:ext cx="16095" cy="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anose="05000000000000000000" charset="0"/>
                <a:buChar char="l"/>
              </a:pPr>
              <a:r>
                <a:rPr sz="2000" b="1">
                  <a:solidFill>
                    <a:srgbClr val="FF2929"/>
                  </a:solidFill>
                  <a:latin typeface="阿里巴巴普惠体" panose="00020600040101010101" charset="-122"/>
                  <a:ea typeface="阿里巴巴普惠体" panose="00020600040101010101" charset="-122"/>
                  <a:cs typeface="阿里巴巴普惠体" panose="00020600040101010101" charset="-122"/>
                </a:rPr>
                <a:t>孔子在川上曰:逝者如斯夫，不舍昼夜。”时光匆匆如流水，青年不重来，一日难再晨。</a:t>
              </a:r>
            </a:p>
          </p:txBody>
        </p:sp>
        <p:sp>
          <p:nvSpPr>
            <p:cNvPr id="7" name="文本框 6"/>
            <p:cNvSpPr txBox="1"/>
            <p:nvPr>
              <p:custDataLst>
                <p:tags r:id="rId4"/>
              </p:custDataLst>
            </p:nvPr>
          </p:nvSpPr>
          <p:spPr>
            <a:xfrm>
              <a:off x="1710" y="3003"/>
              <a:ext cx="15889" cy="247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新中国成立后，青年人是生力军。1954年,北京展览馆工地，北京建工胡耀林等18名团员青年竖起了全国第一面青年突击队旗帜。胡耀林青年突击队成立后，原定478个工日才能完成的施工任务，仅用11个月就完成了.巍峨庄严的北京展览馆，至今仍挺立在繁华的西直门商业区，成为新中国建筑史上的一个奇迹。从那时起，“青年突击队”这个响亮的名字从火热的工地走向新中国建设的各行各业。</a:t>
              </a:r>
            </a:p>
          </p:txBody>
        </p:sp>
      </p:grpSp>
      <p:grpSp>
        <p:nvGrpSpPr>
          <p:cNvPr id="11" name="组合 10"/>
          <p:cNvGrpSpPr/>
          <p:nvPr/>
        </p:nvGrpSpPr>
        <p:grpSpPr>
          <a:xfrm>
            <a:off x="989330" y="3447415"/>
            <a:ext cx="10220325" cy="2320290"/>
            <a:chOff x="1710" y="2401"/>
            <a:chExt cx="16095" cy="3654"/>
          </a:xfrm>
        </p:grpSpPr>
        <p:sp>
          <p:nvSpPr>
            <p:cNvPr id="12" name="文本框 11"/>
            <p:cNvSpPr txBox="1"/>
            <p:nvPr>
              <p:custDataLst>
                <p:tags r:id="rId5"/>
              </p:custDataLst>
            </p:nvPr>
          </p:nvSpPr>
          <p:spPr>
            <a:xfrm>
              <a:off x="1710" y="2401"/>
              <a:ext cx="16095" cy="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anose="05000000000000000000" charset="0"/>
                <a:buChar char="l"/>
              </a:pPr>
              <a:r>
                <a:rPr sz="2000" b="1">
                  <a:solidFill>
                    <a:srgbClr val="FF2929"/>
                  </a:solidFill>
                  <a:latin typeface="阿里巴巴普惠体" panose="00020600040101010101" charset="-122"/>
                  <a:ea typeface="阿里巴巴普惠体" panose="00020600040101010101" charset="-122"/>
                  <a:cs typeface="阿里巴巴普惠体" panose="00020600040101010101" charset="-122"/>
                </a:rPr>
                <a:t>改革开放年代，青年人仍是生力军</a:t>
              </a:r>
            </a:p>
          </p:txBody>
        </p:sp>
        <p:sp>
          <p:nvSpPr>
            <p:cNvPr id="13" name="文本框 12"/>
            <p:cNvSpPr txBox="1"/>
            <p:nvPr>
              <p:custDataLst>
                <p:tags r:id="rId6"/>
              </p:custDataLst>
            </p:nvPr>
          </p:nvSpPr>
          <p:spPr>
            <a:xfrm>
              <a:off x="1710" y="3003"/>
              <a:ext cx="15889" cy="305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中国摩天大楼第一人，全国劳模陆建新到深圳那年正好18岁。那年，整个城市还都是矮小的房子。他参与建设了当时的中国第一高楼深圳国贸大厦，160米高。青年人的梦想是建设一座新城市，他陆续参与了多座深圳地标的建设，创下了多项纪录，成为了“深圳速度”的见证人。陶渊明说:及时当勉励，岁月不待人。同学们要善于抓紧时间学习，“人才有高下，知物由学”青年处于人生积累阶段，同学们应该要如死似渴，孜孜不倦地学习，扎实学好基础学识，这将会影响，甚至决定自己的一生。</a:t>
              </a: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7ad2fc3c8cef03db389fc732d84887d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845550" y="3007360"/>
            <a:ext cx="3060700" cy="2719070"/>
          </a:xfrm>
          <a:prstGeom prst="rect">
            <a:avLst/>
          </a:prstGeom>
        </p:spPr>
      </p:pic>
      <p:pic>
        <p:nvPicPr>
          <p:cNvPr id="6" name="图片 5" descr="狮子"/>
          <p:cNvPicPr>
            <a:picLocks noChangeAspect="1"/>
          </p:cNvPicPr>
          <p:nvPr/>
        </p:nvPicPr>
        <p:blipFill>
          <a:blip r:embed="rId3">
            <a:extLst>
              <a:ext uri="{28A0092B-C50C-407E-A947-70E740481C1C}">
                <a14:useLocalDpi xmlns:a14="http://schemas.microsoft.com/office/drawing/2010/main"/>
              </a:ext>
            </a:extLst>
          </a:blip>
          <a:stretch>
            <a:fillRect/>
          </a:stretch>
        </p:blipFill>
        <p:spPr>
          <a:xfrm rot="21420000">
            <a:off x="-103505" y="3801745"/>
            <a:ext cx="2905125" cy="3136265"/>
          </a:xfrm>
          <a:prstGeom prst="rect">
            <a:avLst/>
          </a:prstGeom>
        </p:spPr>
      </p:pic>
      <p:grpSp>
        <p:nvGrpSpPr>
          <p:cNvPr id="2" name="组合 1"/>
          <p:cNvGrpSpPr/>
          <p:nvPr/>
        </p:nvGrpSpPr>
        <p:grpSpPr>
          <a:xfrm>
            <a:off x="913130" y="1288415"/>
            <a:ext cx="10518140" cy="2675255"/>
            <a:chOff x="1834" y="2209"/>
            <a:chExt cx="16564" cy="4213"/>
          </a:xfrm>
        </p:grpSpPr>
        <p:sp>
          <p:nvSpPr>
            <p:cNvPr id="5" name="文本框 4"/>
            <p:cNvSpPr txBox="1"/>
            <p:nvPr/>
          </p:nvSpPr>
          <p:spPr>
            <a:xfrm>
              <a:off x="1834" y="3518"/>
              <a:ext cx="16564" cy="2517"/>
            </a:xfrm>
            <a:prstGeom prst="rect">
              <a:avLst/>
            </a:prstGeom>
            <a:noFill/>
          </p:spPr>
          <p:txBody>
            <a:bodyPr wrap="square" lIns="0" tIns="0" rIns="0" bIns="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8800" b="1">
                  <a:ln w="22225">
                    <a:solidFill>
                      <a:schemeClr val="bg1"/>
                    </a:solidFill>
                  </a:ln>
                  <a:gradFill>
                    <a:gsLst>
                      <a:gs pos="0">
                        <a:srgbClr val="FF2929"/>
                      </a:gs>
                      <a:gs pos="100000">
                        <a:srgbClr val="BF0505"/>
                      </a:gs>
                    </a:gsLst>
                    <a:lin ang="5400000" scaled="0"/>
                  </a:gradFill>
                  <a:latin typeface="印品招牌体 中黑（非商用）" panose="02000500000000000000" charset="-122"/>
                  <a:ea typeface="印品招牌体 中黑（非商用）" panose="02000500000000000000" charset="-122"/>
                  <a:cs typeface="印品招牌体 中黑（非商用）" panose="02000500000000000000" charset="-122"/>
                  <a:sym typeface="+mn-ea"/>
                </a:rPr>
                <a:t>青年须不负伟大时代</a:t>
              </a:r>
            </a:p>
          </p:txBody>
        </p:sp>
        <p:sp>
          <p:nvSpPr>
            <p:cNvPr id="8" name="文本框 7"/>
            <p:cNvSpPr txBox="1"/>
            <p:nvPr/>
          </p:nvSpPr>
          <p:spPr>
            <a:xfrm>
              <a:off x="4779" y="5697"/>
              <a:ext cx="10674"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chemeClr val="bg1">
                      <a:lumMod val="50000"/>
                    </a:schemeClr>
                  </a:solidFill>
                  <a:latin typeface="阿里巴巴普惠体" panose="00020600040101010101" charset="-122"/>
                  <a:ea typeface="阿里巴巴普惠体" panose="00020600040101010101" charset="-122"/>
                  <a:cs typeface="阿里巴巴普惠体" panose="00020600040101010101" charset="-122"/>
                </a:rPr>
                <a:t>在中国，鼓励人民积极向上、追求个人发展和自我实现是中华人民共和国宪法所倡导的核心价值观。鼓励每个人发扬奋斗精神，积极从事工作、学习和社会活动，追求个人的幸福和社会的进步。</a:t>
              </a:r>
            </a:p>
          </p:txBody>
        </p:sp>
        <p:sp>
          <p:nvSpPr>
            <p:cNvPr id="9" name="文本框 8"/>
            <p:cNvSpPr txBox="1"/>
            <p:nvPr/>
          </p:nvSpPr>
          <p:spPr>
            <a:xfrm>
              <a:off x="6721" y="2209"/>
              <a:ext cx="6790" cy="11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b="1">
                  <a:ln>
                    <a:solidFill>
                      <a:schemeClr val="bg1"/>
                    </a:solidFill>
                  </a:ln>
                  <a:gradFill>
                    <a:gsLst>
                      <a:gs pos="0">
                        <a:srgbClr val="FF2929">
                          <a:lumMod val="82000"/>
                        </a:srgbClr>
                      </a:gs>
                      <a:gs pos="100000">
                        <a:srgbClr val="BF0505"/>
                      </a:gs>
                    </a:gsLst>
                    <a:lin ang="5400000" scaled="0"/>
                  </a:gradFill>
                  <a:latin typeface="印品招牌体 中黑（非商用）" panose="02000500000000000000" charset="-122"/>
                  <a:ea typeface="印品招牌体 中黑（非商用）" panose="02000500000000000000" charset="-122"/>
                </a:rPr>
                <a:t>PART.03</a:t>
              </a: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nodeType="afterGroup">
                            <p:stCondLst>
                              <p:cond delay="1000"/>
                            </p:stCondLst>
                            <p:childTnLst>
                              <p:par>
                                <p:cTn id="13" presetID="16" presetClass="entr" presetSubtype="21" dur="50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8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9" name="组合 8"/>
          <p:cNvGrpSpPr/>
          <p:nvPr/>
        </p:nvGrpSpPr>
        <p:grpSpPr>
          <a:xfrm>
            <a:off x="1373505" y="3081655"/>
            <a:ext cx="6094730" cy="2527935"/>
            <a:chOff x="2530" y="4713"/>
            <a:chExt cx="9598" cy="3981"/>
          </a:xfrm>
        </p:grpSpPr>
        <p:sp>
          <p:nvSpPr>
            <p:cNvPr id="6" name="文本框 5"/>
            <p:cNvSpPr txBox="1"/>
            <p:nvPr/>
          </p:nvSpPr>
          <p:spPr>
            <a:xfrm>
              <a:off x="2530" y="4713"/>
              <a:ext cx="9597" cy="188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fontAlgn="auto">
                <a:lnSpc>
                  <a:spcPct val="150000"/>
                </a:lnSpc>
                <a:buClr>
                  <a:srgbClr val="FF2929"/>
                </a:buClr>
                <a:buFont typeface="Wingdings" panose="05000000000000000000" charset="0"/>
                <a:buChar char="l"/>
              </a:pP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第二十五届“中国青年五四奖章”评选中，北京科兴中维生物技术有限公司“克冠行动”工作团队荣获“中国青年五四奖章集体”。</a:t>
              </a:r>
            </a:p>
          </p:txBody>
        </p:sp>
        <p:sp>
          <p:nvSpPr>
            <p:cNvPr id="8" name="文本框 7"/>
            <p:cNvSpPr txBox="1"/>
            <p:nvPr/>
          </p:nvSpPr>
          <p:spPr>
            <a:xfrm>
              <a:off x="2530" y="6666"/>
              <a:ext cx="9598" cy="2028"/>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a:lnSpc>
                  <a:spcPct val="150000"/>
                </a:lnSpc>
                <a:buClr>
                  <a:srgbClr val="FF2929"/>
                </a:buClr>
                <a:buSzTx/>
                <a:buFont typeface="Wingdings" panose="05000000000000000000" charset="0"/>
                <a:buChar char="l"/>
              </a:pP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由52名青年员工组成的“克冠行动”工作团队与时间赛跑，77天完成疫苗临床前研究获得临床批件，77天完成成人组Ⅰ/Ⅱ期中期揭盲并被纳入紧急使用，为抗疫作出了空出贡献。</a:t>
              </a:r>
            </a:p>
          </p:txBody>
        </p:sp>
      </p:grpSp>
      <p:sp>
        <p:nvSpPr>
          <p:cNvPr id="3" name="文本框 2"/>
          <p:cNvSpPr txBox="1"/>
          <p:nvPr>
            <p:custDataLst>
              <p:tags r:id="rId2"/>
            </p:custDataLst>
          </p:nvPr>
        </p:nvSpPr>
        <p:spPr>
          <a:xfrm>
            <a:off x="989330" y="495935"/>
            <a:ext cx="60960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pc="500">
                <a:ln>
                  <a:solidFill>
                    <a:schemeClr val="bg1"/>
                  </a:solidFill>
                </a:ln>
                <a:solidFill>
                  <a:srgbClr val="FF0000"/>
                </a:solidFill>
                <a:uFillTx/>
                <a:latin typeface="印品招牌体 中黑（非商用）" panose="02000500000000000000" charset="-122"/>
                <a:ea typeface="印品招牌体 中黑（非商用）" panose="02000500000000000000" charset="-122"/>
                <a:sym typeface="+mn-ea"/>
              </a:rPr>
              <a:t>青年须不负伟大时代</a:t>
            </a:r>
          </a:p>
        </p:txBody>
      </p:sp>
      <p:grpSp>
        <p:nvGrpSpPr>
          <p:cNvPr id="7" name="组合 6"/>
          <p:cNvGrpSpPr/>
          <p:nvPr/>
        </p:nvGrpSpPr>
        <p:grpSpPr>
          <a:xfrm>
            <a:off x="1232535" y="1210945"/>
            <a:ext cx="9993630" cy="1644650"/>
            <a:chOff x="1941" y="2087"/>
            <a:chExt cx="15738" cy="2590"/>
          </a:xfrm>
        </p:grpSpPr>
        <p:sp>
          <p:nvSpPr>
            <p:cNvPr id="5" name="竖卷形 4"/>
            <p:cNvSpPr/>
            <p:nvPr/>
          </p:nvSpPr>
          <p:spPr>
            <a:xfrm rot="16200000">
              <a:off x="8515" y="-4487"/>
              <a:ext cx="2590" cy="15738"/>
            </a:xfrm>
            <a:prstGeom prst="verticalScroll">
              <a:avLst/>
            </a:prstGeom>
            <a:solidFill>
              <a:srgbClr val="FF2929"/>
            </a:solidFill>
            <a:ln>
              <a:solidFill>
                <a:schemeClr val="bg1"/>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charset="-122"/>
                <a:ea typeface="阿里巴巴普惠体" panose="00020600040101010101" charset="-122"/>
              </a:endParaRPr>
            </a:p>
          </p:txBody>
        </p:sp>
        <p:sp>
          <p:nvSpPr>
            <p:cNvPr id="4" name="文本框 3"/>
            <p:cNvSpPr txBox="1"/>
            <p:nvPr/>
          </p:nvSpPr>
          <p:spPr>
            <a:xfrm>
              <a:off x="2755" y="2549"/>
              <a:ext cx="14210" cy="145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b="1">
                  <a:solidFill>
                    <a:schemeClr val="bg1"/>
                  </a:solidFill>
                  <a:latin typeface="阿里巴巴普惠体" panose="00020600040101010101" charset="-122"/>
                  <a:ea typeface="阿里巴巴普惠体" panose="00020600040101010101" charset="-122"/>
                  <a:cs typeface="阿里巴巴普惠体" panose="00020600040101010101" charset="-122"/>
                </a:rPr>
                <a:t>毛主席有诗:“数风流人物，还看今朝”，天将降大任于斯人也，在中华民族伟大复兴进程的新时期，我们青年人生逢伟大时代，更须努力成才，不辜负党和人民期望和重托。</a:t>
              </a:r>
            </a:p>
          </p:txBody>
        </p:sp>
      </p:grpSp>
      <p:pic>
        <p:nvPicPr>
          <p:cNvPr id="10" name="图片 9" descr="P-10242499-1022613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662545" y="3237865"/>
            <a:ext cx="3390265" cy="22606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nodeType="afterEffect">
                                  <p:stCondLst>
                                    <p:cond delay="0"/>
                                  </p:stCondLst>
                                  <p:childTnLst>
                                    <p:set>
                                      <p:cBhvr>
                                        <p:cTn id="9" dur="1" fill="hold">
                                          <p:stCondLst>
                                            <p:cond delay="0"/>
                                          </p:stCondLst>
                                        </p:cTn>
                                        <p:tgtEl>
                                          <p:spTgt spid="9"/>
                                        </p:tgtEl>
                                        <p:attrNameLst>
                                          <p:attrName>style.visibility</p:attrName>
                                        </p:attrNameLst>
                                      </p:cBhvr>
                                      <p:to>
                                        <p:strVal val="visible"/>
                                      </p:to>
                                    </p:set>
                                  </p:childTnLst>
                                </p:cTn>
                              </p:par>
                            </p:childTnLst>
                          </p:cTn>
                        </p:par>
                        <p:par>
                          <p:cTn id="10" fill="hold" nodeType="afterGroup">
                            <p:stCondLst>
                              <p:cond delay="2"/>
                            </p:stCondLst>
                            <p:childTnLst>
                              <p:par>
                                <p:cTn id="11" presetID="1" presetClass="entr" presetSubtype="0" dur="1"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https://d.book118.com/225002223003011124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UNIT_PLACING_PICTURE_USER_VIEWPORT" val="{&quot;height&quot;:441,&quot;width&quot;:5890}"/>
</p:tagLst>
</file>

<file path=ppt/tags/tag4.xml><?xml version="1.0" encoding="utf-8"?>
<p:tagLst xmlns:p="http://schemas.openxmlformats.org/presentationml/2006/main">
  <p:tag name="KSO_WM_BEAUTIFY_FLAG" val=""/>
  <p:tag name="KSO_WM_UNIT_PLACING_PICTURE_USER_VIEWPORT" val="{&quot;height&quot;:441,&quot;width&quot;:441}"/>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 name="KSO_WM_UNIT_PLACING_PICTURE_USER_VIEWPORT" val="{&quot;height&quot;:441,&quot;width&quot;:441}"/>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等线 Light</vt:lpstr>
      <vt:lpstr>等线</vt:lpstr>
      <vt:lpstr>印品招牌体 中黑（非商用）</vt:lpstr>
      <vt:lpstr>阿里巴巴普惠体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2024-09-28T01:16:31.272</cp:lastPrinted>
  <dcterms:created xsi:type="dcterms:W3CDTF">2024-09-27T17:16:31Z</dcterms:created>
  <dcterms:modified xsi:type="dcterms:W3CDTF">2024-09-27T17:16:33Z</dcterms:modified>
</cp:coreProperties>
</file>