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JDBVS+UIUQTQ+ArialMT"/>
      <p:regular r:id="rId15"/>
    </p:embeddedFont>
    <p:embeddedFont>
      <p:font typeface="RKNKAG+MS-UIGothic"/>
      <p:regular r:id="rId16"/>
    </p:embeddedFont>
    <p:embeddedFont>
      <p:font typeface="DGTKMD+OVKJPK+MicrosoftYaHei-Bold"/>
      <p:regular r:id="rId17"/>
    </p:embeddedFont>
    <p:embeddedFont>
      <p:font typeface="VHOPVP+LQABTJ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8A4C3-FCA3-419B-A8FD-443D639E4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341F0-693D-4EA2-9B9A-6E57DA9B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BDA83-202F-44B9-91F4-FA76F6F44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EA28C-8DF0-40BD-A980-1ABAD68FE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E4B0D-5B9A-4213-8D6A-D6B5C9BA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6E8A8-2DBB-4E8E-BEE2-3DCF13DB0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5FB6D-71E5-48F9-BA42-0A489359D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1F545-9AC1-4140-8B48-5B500B031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7639D-FD31-4D80-833A-275ADD1C7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7DECF-A482-439C-B122-B3731B0B2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C9975-D80F-4442-A3F9-29DD9A58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11111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68802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JDBVS+UIUQTQ+ArialMT"/>
                <a:cs typeface="LJDBVS+UIUQT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急性甲状腺炎的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66690" y="2248090"/>
            <a:ext cx="5140902" cy="1903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JDBVS+UIUQTQ+ArialMT"/>
                <a:cs typeface="LJDBVS+UIUQT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急性甲状腺炎的并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症及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JDBVS+UIUQTQ+ArialMT"/>
                <a:cs typeface="LJDBVS+UIUQT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急性甲状腺炎的康复与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JDBVS+UIUQTQ+ArialMT"/>
                <a:cs typeface="LJDBVS+UIUQT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FFFFFF"/>
                </a:solidFill>
                <a:latin typeface="RKNKAG+MS-UIGothic"/>
                <a:cs typeface="RKNKAG+MS-UIGothic"/>
              </a:rPr>
              <a:t>急性甲状腺炎的典型病例分享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急性甲状腺炎是一种自限性疾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病，通常由病毒感染引起，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甲状腺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滤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泡破坏和甲状腺激素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放。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病通常表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甲状腺突然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和疼痛，可能伴随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部淋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结肿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急性甲状腺炎通常在数周至数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月内自行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解，但有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需要治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解症状和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防并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KNKAG+MS-UIGothic"/>
                <a:cs typeface="RKNKAG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急性甲状腺炎的病因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GTKMD+OVKJPK+MicrosoftYaHei-Bold"/>
                <a:cs typeface="DGTKMD+OVKJP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GTKMD+OVKJPK+MicrosoftYaHei-Bold"/>
                <a:cs typeface="DGTKMD+OVKJP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GTKMD+OVKJPK+MicrosoftYaHei-Bold"/>
                <a:cs typeface="DGTKMD+OVKJP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RKNKAG+MS-UIGothic"/>
                <a:cs typeface="RKNKAG+MS-UIGothic"/>
              </a:rPr>
              <a:t>病毒感染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RKNKAG+MS-UIGothic"/>
                <a:cs typeface="RKNKAG+MS-UIGothic"/>
              </a:rPr>
              <a:t>自身免疫反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RKNKAG+MS-UIGothic"/>
                <a:cs typeface="RKNKAG+MS-UIGothic"/>
              </a:rPr>
              <a:t>其他因素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急性甲状腺炎的症状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76065" y="184657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RKNKAG+MS-UIGothic"/>
                <a:cs typeface="RKNKAG+MS-UIGothic"/>
              </a:rPr>
              <a:t>甲状腺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肿胀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017384" y="184657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8B526"/>
                </a:solidFill>
                <a:latin typeface="RKNKAG+MS-UIGothic"/>
                <a:cs typeface="RKNKAG+MS-UIGothic"/>
              </a:rPr>
              <a:t>疲</a:t>
            </a:r>
            <a:r>
              <a:rPr sz="1550" spc="25">
                <a:solidFill>
                  <a:srgbClr val="38B526"/>
                </a:solidFill>
                <a:latin typeface="SimSun"/>
                <a:cs typeface="SimSun"/>
              </a:rPr>
              <a:t>劳</a:t>
            </a:r>
            <a:r>
              <a:rPr sz="1550" spc="25">
                <a:solidFill>
                  <a:srgbClr val="38B526"/>
                </a:solidFill>
                <a:latin typeface="RKNKAG+MS-UIGothic"/>
                <a:cs typeface="RKNKAG+MS-UIGothic"/>
              </a:rPr>
              <a:t>和肌肉疼痛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35400" y="2219801"/>
            <a:ext cx="15490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通常在疼痛后出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可触及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部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大的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甲状腺。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31990" y="2297906"/>
            <a:ext cx="15490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可能出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全身症状，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如乏力、肌肉疼痛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和关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0DA33"/>
                </a:solidFill>
                <a:latin typeface="RKNKAG+MS-UIGothic"/>
                <a:cs typeface="RKNKAG+MS-UIGothic"/>
              </a:rPr>
              <a:t>甲状腺疼痛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55665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7D49"/>
                </a:solidFill>
                <a:latin typeface="SimSun"/>
                <a:cs typeface="SimSun"/>
              </a:rPr>
              <a:t>发热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11869" y="457644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0DA33"/>
                </a:solidFill>
                <a:latin typeface="RKNKAG+MS-UIGothic"/>
                <a:cs typeface="RKNKAG+MS-UIGothic"/>
              </a:rPr>
              <a:t>情</a:t>
            </a:r>
            <a:r>
              <a:rPr sz="1550" spc="25">
                <a:solidFill>
                  <a:srgbClr val="90DA33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90DA33"/>
                </a:solidFill>
                <a:latin typeface="RKNKAG+MS-UIGothic"/>
                <a:cs typeface="RKNKAG+MS-UIGothic"/>
              </a:rPr>
              <a:t>和睡眠障碍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442584" y="4983321"/>
            <a:ext cx="15490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可伴随畏寒和寒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通常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低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至中等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02675" y="4992211"/>
            <a:ext cx="1447800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部分患者可能出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焦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、易怒、失眠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等症状。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358389" y="512937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最常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症状，可放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射至耳部和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200">
                <a:solidFill>
                  <a:srgbClr val="FFFFFF"/>
                </a:solidFill>
                <a:latin typeface="RKNKAG+MS-UIGothic"/>
                <a:cs typeface="RKNKAG+MS-UIGothic"/>
              </a:rPr>
              <a:t>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物治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疗护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45AE37"/>
                </a:solidFill>
                <a:latin typeface="RKNKAG+MS-UIGothic"/>
                <a:cs typeface="RKNKAG+MS-UIGothic"/>
              </a:rPr>
              <a:t>察不良反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RKNKAG+MS-UIGothic"/>
                <a:cs typeface="RKNKAG+MS-UIGothic"/>
              </a:rPr>
              <a:t>按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45AE37"/>
                </a:solidFill>
                <a:latin typeface="RKNKAG+MS-UIGothic"/>
                <a:cs typeface="RKNKAG+MS-UIGothic"/>
              </a:rPr>
              <a:t>服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RKNKAG+MS-UIGothic"/>
                <a:cs typeface="RKNKAG+MS-UIGothic"/>
              </a:rPr>
              <a:t>定期复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RKNKAG+MS-UIGothic"/>
                <a:cs typeface="RKNKAG+MS-UIGothic"/>
              </a:rPr>
              <a:t>控制碘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摄</a:t>
            </a:r>
            <a:r>
              <a:rPr sz="2300">
                <a:solidFill>
                  <a:srgbClr val="45AE37"/>
                </a:solidFill>
                <a:latin typeface="RKNKAG+MS-UIGothic"/>
                <a:cs typeface="RKNKAG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RKNKAG+MS-UIGothic"/>
                <a:cs typeface="RKNKAG+MS-UIGothic"/>
              </a:rPr>
              <a:t>增加蛋白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质摄</a:t>
            </a:r>
            <a:r>
              <a:rPr sz="2300">
                <a:solidFill>
                  <a:srgbClr val="45AE37"/>
                </a:solidFill>
                <a:latin typeface="RKNKAG+MS-UIGothic"/>
                <a:cs typeface="RKNKAG+MS-UIGothic"/>
              </a:rPr>
              <a:t>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RKNKAG+MS-UIGothic"/>
                <a:cs typeface="RKNKAG+MS-UIGothic"/>
              </a:rPr>
              <a:t>保持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2300" spc="23">
                <a:solidFill>
                  <a:srgbClr val="45AE37"/>
                </a:solidFill>
                <a:latin typeface="RKNKAG+MS-UIGothic"/>
                <a:cs typeface="RKNKAG+MS-UIGothic"/>
              </a:rPr>
              <a:t>食均衡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生活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RKNKAG+MS-UIGothic"/>
                <a:cs typeface="RKNKA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KNKAG+MS-UIGothic"/>
                <a:cs typeface="RKNKAG+MS-UIGothic"/>
              </a:rPr>
              <a:t>保持良好的作息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KNKAG+MS-UIGothic"/>
                <a:cs typeface="RKNKAG+MS-UIGothic"/>
              </a:rPr>
              <a:t>保持心情愉悦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充足的睡眠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保持良好的心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和情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，避免情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和熬夜。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KNKAG+MS-UIGothic"/>
                <a:cs typeface="RKNKAG+MS-UIGothic"/>
              </a:rPr>
              <a:t>适当运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适当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行体育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，提高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511148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NKAG+MS-UIGothic"/>
                <a:cs typeface="RKNKAG+MS-UIGothic"/>
              </a:rPr>
              <a:t>免疫力。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https://d.book118.com/225011111342011111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LJDBVS+UIUQTQ+ArialMT</vt:lpstr>
      <vt:lpstr>Times New Roman</vt:lpstr>
      <vt:lpstr>SimSun</vt:lpstr>
      <vt:lpstr>RKNKAG+MS-UIGothic</vt:lpstr>
      <vt:lpstr>DGTKMD+OVKJPK+MicrosoftYaHei-Bold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2024-09-18T01:15:46.602</cp:lastPrinted>
  <dcterms:created xsi:type="dcterms:W3CDTF">2024-09-17T17:15:46Z</dcterms:created>
  <dcterms:modified xsi:type="dcterms:W3CDTF">2024-09-17T17:15:47Z</dcterms:modified>
</cp:coreProperties>
</file>