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2" r:id="rId2"/>
    <p:sldMasterId id="214748371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665208" cy="7248906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90E10-1D82-48D1-8EBE-E34C0ED2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F01F7-557D-48F8-BFC5-912E851C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1BF0D-6361-4625-9FBA-3472A4642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3B133-D009-4288-96F4-B518051F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1C89D-8A8C-4367-A1F6-E0611DE1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78116-AEAC-472F-A887-9058045E3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6D160-82F7-441A-A74E-B20235BA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C70B1-DF62-4BE4-B07A-BEB4F617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20262-B6BE-4FD1-BD24-79CD3F00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743FC-D4DC-4610-ADCF-34C7948C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4E516-F0EA-4679-9185-E29F13EB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Title Slide">
    <p:spTree>
      <p:nvGrpSpPr>
        <p:cNvPr id="1" name=""/>
        <p:cNvGrpSpPr/>
        <p:nvPr/>
      </p:nvGrpSpPr>
      <p:grpSpPr/>
      <p:sp>
        <p:nvSpPr>
          <p:cNvPr id="2071" name="等腰三角形 6"/>
          <p:cNvSpPr/>
          <p:nvPr/>
        </p:nvSpPr>
        <p:spPr>
          <a:xfrm rot="16200000">
            <a:off x="7984703" y="5553301"/>
            <a:ext cx="2000161" cy="1367559"/>
          </a:xfrm>
          <a:prstGeom prst="triangle">
            <a:avLst>
              <a:gd name="adj" fmla="val 51324"/>
            </a:avLst>
          </a:prstGeom>
          <a:gradFill rotWithShape="1">
            <a:gsLst>
              <a:gs pos="0">
                <a:srgbClr val="242557"/>
              </a:gs>
              <a:gs pos="59999">
                <a:srgbClr val="42449A"/>
              </a:gs>
              <a:gs pos="100000">
                <a:srgbClr val="9798C3"/>
              </a:gs>
            </a:gsLst>
            <a:lin ang="15500001"/>
          </a:gradFill>
          <a:ln w="38100" cap="rnd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sz="1903">
              <a:latin typeface="Arial" pitchFamily="34" charset="0"/>
            </a:endParaRPr>
          </a:p>
        </p:txBody>
      </p:sp>
      <p:sp>
        <p:nvSpPr>
          <p:cNvPr id="2072" name="标题 7"/>
          <p:cNvSpPr>
            <a:spLocks noGrp="1"/>
          </p:cNvSpPr>
          <p:nvPr>
            <p:ph type="ctrTitle"/>
          </p:nvPr>
        </p:nvSpPr>
        <p:spPr>
          <a:xfrm>
            <a:off x="572194" y="820537"/>
            <a:ext cx="8522497" cy="155381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lvl1pPr marL="511787" indent="0" algn="r" rtl="0" eaLnBrk="1" hangingPunct="1">
              <a:spcBef>
                <a:spcPct val="0"/>
              </a:spcBef>
              <a:buNone/>
              <a:defRPr kumimoji="0" lang="ru-RU" altLang="en-US" sz="465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73" name="副标题 8"/>
          <p:cNvSpPr>
            <a:spLocks noGrp="1"/>
          </p:cNvSpPr>
          <p:nvPr>
            <p:ph type="subTitle" idx="1"/>
          </p:nvPr>
        </p:nvSpPr>
        <p:spPr>
          <a:xfrm>
            <a:off x="572194" y="2377709"/>
            <a:ext cx="8522497" cy="1852498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r" rtl="0" eaLnBrk="1" hangingPunct="1">
              <a:spcBef>
                <a:spcPct val="0"/>
              </a:spcBef>
              <a:buClr>
                <a:schemeClr val="accent1"/>
              </a:buClr>
              <a:buSzPct val="80000"/>
              <a:buFont typeface="Wingdings 2"/>
              <a:buNone/>
              <a:defRPr kumimoji="0" lang="ru-RU" altLang="en-US" sz="3171">
                <a:solidFill>
                  <a:schemeClr val="tx1"/>
                </a:solidFill>
                <a:latin typeface="Candara"/>
                <a:ea typeface="Arial" pitchFamily="34" charset="0"/>
              </a:defRPr>
            </a:lvl1pPr>
            <a:lvl2pPr marL="483260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 charset="0"/>
              <a:buNone/>
              <a:defRPr kumimoji="0" lang="ru-RU" altLang="en-US" sz="2748">
                <a:solidFill>
                  <a:schemeClr val="tx1"/>
                </a:solidFill>
                <a:latin typeface="Candara"/>
                <a:ea typeface="Arial" pitchFamily="34" charset="0"/>
              </a:defRPr>
            </a:lvl2pPr>
            <a:lvl3pPr marL="966521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537">
                <a:solidFill>
                  <a:schemeClr val="tx1"/>
                </a:solidFill>
                <a:latin typeface="Candara"/>
                <a:ea typeface="Arial" pitchFamily="34" charset="0"/>
              </a:defRPr>
            </a:lvl3pPr>
            <a:lvl4pPr marL="1449781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114">
                <a:solidFill>
                  <a:schemeClr val="tx1"/>
                </a:solidFill>
                <a:latin typeface="Candara"/>
                <a:ea typeface="Arial" pitchFamily="34" charset="0"/>
              </a:defRPr>
            </a:lvl4pPr>
            <a:lvl5pPr marL="1933042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008">
                <a:solidFill>
                  <a:schemeClr val="tx1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74" name="日期占位符 27"/>
          <p:cNvSpPr>
            <a:spLocks noGrp="1"/>
          </p:cNvSpPr>
          <p:nvPr>
            <p:ph type="dt" sz="half" idx="2"/>
          </p:nvPr>
        </p:nvSpPr>
        <p:spPr>
          <a:xfrm>
            <a:off x="1449781" y="6354540"/>
            <a:ext cx="6121298" cy="385937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tIns="0" bIns="0" anchor="t" anchorCtr="0"/>
          <a:lstStyle>
            <a:defPPr>
              <a:defRPr lang="ru-RU"/>
            </a:defPPr>
            <a:lvl1pPr marL="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8326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6652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4978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933042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fld id="{14C5DA68-258D-4F28-BDB1-5BD66957728B}" type="datetime1">
              <a:t>*</a:t>
            </a:fld>
          </a:p>
        </p:txBody>
      </p:sp>
      <p:sp>
        <p:nvSpPr>
          <p:cNvPr id="2075" name="页脚占位符 16"/>
          <p:cNvSpPr>
            <a:spLocks noGrp="1"/>
          </p:cNvSpPr>
          <p:nvPr>
            <p:ph type="ftr" sz="quarter" idx="3"/>
          </p:nvPr>
        </p:nvSpPr>
        <p:spPr>
          <a:xfrm>
            <a:off x="1449781" y="5971958"/>
            <a:ext cx="6121298" cy="385937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tIns="0" bIns="0" anchor="b" anchorCtr="0"/>
          <a:lstStyle>
            <a:defPPr>
              <a:defRPr lang="ru-RU"/>
            </a:defPPr>
            <a:lvl1pPr marL="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8326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6652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4978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933042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endParaRPr sz="1163"/>
          </a:p>
        </p:txBody>
      </p:sp>
      <p:sp>
        <p:nvSpPr>
          <p:cNvPr id="2076" name="灯片编号占位符 28"/>
          <p:cNvSpPr>
            <a:spLocks noGrp="1"/>
          </p:cNvSpPr>
          <p:nvPr>
            <p:ph type="sldNum" sz="quarter" idx="4"/>
          </p:nvPr>
        </p:nvSpPr>
        <p:spPr>
          <a:xfrm>
            <a:off x="8869842" y="6081027"/>
            <a:ext cx="531923" cy="385937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83260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6652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49781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933042" indent="0" algn="l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 algn="ctr"/>
            <a:fld id="{C04D5223-BCC9-4F6D-9BD3-FAAD94754460}" type="slidenum">
              <a:rPr lang="zh-CN" altLang="en-US" sz="1374">
                <a:solidFill>
                  <a:srgbClr val="FFFFFF"/>
                </a:solidFill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2E1C0497-6441-47D8-9EE5-E7F787AE4633}" type="datetime1">
              <a:rPr kumimoji="0" lang="zh-CN" altLang="en-US" sz="1057" u="none">
                <a:solidFill>
                  <a:schemeClr val="tx1"/>
                </a:solidFill>
                <a:latin typeface="Candara"/>
                <a:ea typeface="Arial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057" u="none">
              <a:solidFill>
                <a:schemeClr val="tx1"/>
              </a:solidFill>
              <a:latin typeface="Candara"/>
              <a:ea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ct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3AE1883-0942-4AA3-9DB2-9C7C3A0314B1}" type="slidenum">
              <a:rPr kumimoji="0" lang="zh-CN" altLang="en-US" sz="1268" u="none">
                <a:solidFill>
                  <a:schemeClr val="tx1"/>
                </a:solidFill>
                <a:latin typeface="Candara"/>
                <a:ea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0656FA9D-A9E8-42F2-94E2-C2ADB26F91FD}" type="datetime1">
              <a:rPr kumimoji="0" lang="en-US" altLang="zh-CN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9C7CCB07-195D-41EA-B271-6051D7257852}" type="footer">
              <a:rPr kumimoji="0" lang="en-US" altLang="zh-CN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*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93AE1883-0942-4AA3-9DB2-9C7C3A0314B1}" type="slidenum">
              <a:rPr kumimoji="0" lang="zh-CN" altLang="en-US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oleObject" Target="../embeddings/oleObject8.bin" TargetMode="Internal" /><Relationship Id="rId11" Type="http://schemas.openxmlformats.org/officeDocument/2006/relationships/oleObject" Target="../embeddings/oleObject9.bin" TargetMode="Internal" /><Relationship Id="rId12" Type="http://schemas.openxmlformats.org/officeDocument/2006/relationships/oleObject" Target="../embeddings/oleObject10.bin" TargetMode="Internal" /><Relationship Id="rId13" Type="http://schemas.openxmlformats.org/officeDocument/2006/relationships/oleObject" Target="../embeddings/oleObject11.bin" TargetMode="Internal" /><Relationship Id="rId14" Type="http://schemas.openxmlformats.org/officeDocument/2006/relationships/oleObject" Target="../embeddings/oleObject12.bin" TargetMode="Internal" /><Relationship Id="rId15" Type="http://schemas.openxmlformats.org/officeDocument/2006/relationships/oleObject" Target="../embeddings/oleObject13.bin" TargetMode="Internal" /><Relationship Id="rId16" Type="http://schemas.openxmlformats.org/officeDocument/2006/relationships/oleObject" Target="../embeddings/oleObject14.bin" TargetMode="Internal" /><Relationship Id="rId17" Type="http://schemas.openxmlformats.org/officeDocument/2006/relationships/oleObject" Target="../embeddings/oleObject15.bin" TargetMode="Internal" /><Relationship Id="rId18" Type="http://schemas.openxmlformats.org/officeDocument/2006/relationships/oleObject" Target="../embeddings/oleObject16.bin" TargetMode="Internal" /><Relationship Id="rId19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20" Type="http://schemas.openxmlformats.org/officeDocument/2006/relationships/audio" Target="../media/chimes1.wav" /><Relationship Id="rId21" Type="http://schemas.openxmlformats.org/officeDocument/2006/relationships/theme" Target="../theme/theme3.xml" /><Relationship Id="rId3" Type="http://schemas.openxmlformats.org/officeDocument/2006/relationships/image" Target="../media/image2.png" /><Relationship Id="rId4" Type="http://schemas.openxmlformats.org/officeDocument/2006/relationships/oleObject" Target="../embeddings/oleObject2.bin" TargetMode="Internal" /><Relationship Id="rId5" Type="http://schemas.openxmlformats.org/officeDocument/2006/relationships/oleObject" Target="../embeddings/oleObject3.bin" TargetMode="Internal" /><Relationship Id="rId6" Type="http://schemas.openxmlformats.org/officeDocument/2006/relationships/oleObject" Target="../embeddings/oleObject4.bin" TargetMode="Internal" /><Relationship Id="rId7" Type="http://schemas.openxmlformats.org/officeDocument/2006/relationships/oleObject" Target="../embeddings/oleObject5.bin" TargetMode="Internal" /><Relationship Id="rId8" Type="http://schemas.openxmlformats.org/officeDocument/2006/relationships/oleObject" Target="../embeddings/oleObject6.bin" TargetMode="Internal" /><Relationship Id="rId9" Type="http://schemas.openxmlformats.org/officeDocument/2006/relationships/oleObject" Target="../embeddings/oleObject7.bin" TargetMode="In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232745"/>
            </a:gs>
            <a:gs pos="59999">
              <a:srgbClr val="33375F"/>
            </a:gs>
            <a:gs pos="100000">
              <a:srgbClr val="6D7091"/>
            </a:gs>
          </a:gsLst>
          <a:lin ang="5400000"/>
        </a:gradFill>
      </p:bgPr>
    </p:bg>
    <p:spTree>
      <p:nvGrpSpPr>
        <p:cNvPr id="1" name=""/>
        <p:cNvGrpSpPr/>
        <p:nvPr/>
      </p:nvGrpSpPr>
      <p:grpSpPr/>
      <p:sp>
        <p:nvSpPr>
          <p:cNvPr id="1074" name="直角三角形 10"/>
          <p:cNvSpPr/>
          <p:nvPr/>
        </p:nvSpPr>
        <p:spPr>
          <a:xfrm>
            <a:off x="6712" y="15102"/>
            <a:ext cx="9650106" cy="7227091"/>
          </a:xfrm>
          <a:prstGeom prst="rtTriangle">
            <a:avLst/>
          </a:prstGeom>
          <a:gradFill rotWithShape="1">
            <a:gsLst>
              <a:gs pos="0">
                <a:srgbClr val="DEDEDE">
                  <a:alpha val="1176"/>
                </a:srgbClr>
              </a:gs>
              <a:gs pos="70000">
                <a:srgbClr val="DEDEDE">
                  <a:alpha val="7490"/>
                </a:srgbClr>
              </a:gs>
              <a:gs pos="100000">
                <a:srgbClr val="DEDEDE">
                  <a:alpha val="1176"/>
                </a:srgbClr>
              </a:gs>
            </a:gsLst>
            <a:lin ang="7999999"/>
          </a:gradFill>
          <a:ln w="38100" cap="rnd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sz="1903">
              <a:latin typeface="Candara"/>
              <a:ea typeface="Arial" pitchFamily="34" charset="0"/>
            </a:endParaRPr>
          </a:p>
        </p:txBody>
      </p:sp>
      <p:cxnSp>
        <p:nvCxnSpPr>
          <p:cNvPr id="1075" name="直接连接符 7"/>
          <p:cNvCxnSpPr/>
          <p:nvPr/>
        </p:nvCxnSpPr>
        <p:spPr>
          <a:xfrm>
            <a:off x="0" y="6712"/>
            <a:ext cx="9658495" cy="7233805"/>
          </a:xfrm>
          <a:prstGeom prst="line">
            <a:avLst/>
          </a:prstGeom>
          <a:noFill/>
          <a:ln cap="rnd">
            <a:solidFill>
              <a:srgbClr val="B6B7BE">
                <a:alpha val="3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76" name="直接连接符 8"/>
          <p:cNvCxnSpPr/>
          <p:nvPr/>
        </p:nvCxnSpPr>
        <p:spPr>
          <a:xfrm rot="10800000" flipV="1">
            <a:off x="6837799" y="5230288"/>
            <a:ext cx="2825731" cy="2008550"/>
          </a:xfrm>
          <a:prstGeom prst="line">
            <a:avLst/>
          </a:prstGeom>
          <a:noFill/>
          <a:ln cap="rnd">
            <a:solidFill>
              <a:srgbClr val="BEBFC5">
                <a:alpha val="45097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77" name="标题占位符 21"/>
          <p:cNvSpPr>
            <a:spLocks noGrp="1"/>
          </p:cNvSpPr>
          <p:nvPr>
            <p:ph type="title"/>
          </p:nvPr>
        </p:nvSpPr>
        <p:spPr>
          <a:xfrm>
            <a:off x="483260" y="283580"/>
            <a:ext cx="8698687" cy="147830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ctr" anchorCtr="0"/>
          <a:lstStyle>
            <a:lvl1pPr marL="511787" indent="0" algn="l" rtl="0" eaLnBrk="1" hangingPunct="1">
              <a:spcBef>
                <a:spcPct val="0"/>
              </a:spcBef>
              <a:buNone/>
              <a:defRPr kumimoji="0" lang="ru-RU" altLang="en-US" sz="4439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78" name="文本占位符 12"/>
          <p:cNvSpPr>
            <a:spLocks noGrp="1"/>
          </p:cNvSpPr>
          <p:nvPr>
            <p:ph type="body" idx="1"/>
          </p:nvPr>
        </p:nvSpPr>
        <p:spPr>
          <a:xfrm>
            <a:off x="483260" y="1990093"/>
            <a:ext cx="8698687" cy="483260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t" anchorCtr="0"/>
          <a:lstStyle>
            <a:lvl1pPr marL="473192" indent="-404395" algn="l" rtl="0" eaLnBrk="1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lang="ru-RU" altLang="en-US" sz="3171">
                <a:solidFill>
                  <a:schemeClr val="tx1"/>
                </a:solidFill>
                <a:latin typeface="Candara"/>
                <a:ea typeface="Arial" pitchFamily="34" charset="0"/>
              </a:defRPr>
            </a:lvl1pPr>
            <a:lvl2pPr marL="869197" indent="-302038" algn="l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 charset="0"/>
              <a:buChar char="›"/>
              <a:defRPr kumimoji="0" lang="ru-RU" altLang="en-US" sz="2748">
                <a:solidFill>
                  <a:schemeClr val="tx1"/>
                </a:solidFill>
                <a:latin typeface="Candara"/>
                <a:ea typeface="Arial" pitchFamily="34" charset="0"/>
              </a:defRPr>
            </a:lvl2pPr>
            <a:lvl3pPr marL="1167879" indent="-241630" algn="l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Char char=""/>
              <a:defRPr kumimoji="0" lang="ru-RU" altLang="en-US" sz="2537">
                <a:solidFill>
                  <a:schemeClr val="tx1"/>
                </a:solidFill>
                <a:latin typeface="Candara"/>
                <a:ea typeface="Arial" pitchFamily="34" charset="0"/>
              </a:defRPr>
            </a:lvl3pPr>
            <a:lvl4pPr marL="1449781" indent="-221494" algn="l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Char char=""/>
              <a:defRPr kumimoji="0" lang="ru-RU" altLang="en-US" sz="2114">
                <a:solidFill>
                  <a:schemeClr val="tx1"/>
                </a:solidFill>
                <a:latin typeface="Candara"/>
                <a:ea typeface="Arial" pitchFamily="34" charset="0"/>
              </a:defRPr>
            </a:lvl4pPr>
            <a:lvl5pPr marL="1691411" indent="-221494" algn="l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Char char=""/>
              <a:defRPr kumimoji="0" lang="ru-RU" altLang="en-US" sz="2008">
                <a:solidFill>
                  <a:schemeClr val="tx1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79" name="日期占位符 13"/>
          <p:cNvSpPr>
            <a:spLocks noGrp="1"/>
          </p:cNvSpPr>
          <p:nvPr>
            <p:ph type="dt" sz="half" idx="2"/>
          </p:nvPr>
        </p:nvSpPr>
        <p:spPr>
          <a:xfrm>
            <a:off x="5064166" y="6849545"/>
            <a:ext cx="2255215" cy="31881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b" anchorCtr="0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4252836A-275C-4A07-8E93-64153125B453}" type="datetime1">
              <a:rPr kumimoji="0" lang="zh-CN" altLang="en-US" sz="1057" u="none">
                <a:solidFill>
                  <a:schemeClr val="tx1"/>
                </a:solidFill>
                <a:latin typeface="Candara"/>
                <a:ea typeface="Arial" pitchFamily="34" charset="0"/>
              </a:rPr>
              <a:t>*</a:t>
            </a:fld>
          </a:p>
        </p:txBody>
      </p:sp>
      <p:sp>
        <p:nvSpPr>
          <p:cNvPr id="1080" name="页脚占位符 2"/>
          <p:cNvSpPr>
            <a:spLocks noGrp="1"/>
          </p:cNvSpPr>
          <p:nvPr>
            <p:ph type="ftr" sz="quarter" idx="3"/>
          </p:nvPr>
        </p:nvSpPr>
        <p:spPr>
          <a:xfrm>
            <a:off x="483260" y="6851224"/>
            <a:ext cx="4502041" cy="31713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b" anchorCtr="0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057" u="none">
              <a:solidFill>
                <a:schemeClr val="tx1"/>
              </a:solidFill>
              <a:latin typeface="Candara"/>
              <a:ea typeface="Arial" pitchFamily="34" charset="0"/>
            </a:endParaRPr>
          </a:p>
        </p:txBody>
      </p:sp>
      <p:sp>
        <p:nvSpPr>
          <p:cNvPr id="1081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022458" y="6849545"/>
            <a:ext cx="531922" cy="31881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b" anchorCtr="0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5036E927-C0A9-42F1-B3CE-C6958299572A}" type="slidenum">
              <a:rPr kumimoji="0" lang="zh-CN" altLang="en-US" sz="1268" u="none">
                <a:solidFill>
                  <a:schemeClr val="tx1"/>
                </a:solidFill>
                <a:latin typeface="Candara"/>
                <a:ea typeface="Arial" pitchFamily="34" charset="0"/>
              </a:rPr>
              <a:t>*</a:t>
            </a:fld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511787" indent="0" algn="l" rtl="0" eaLnBrk="1" hangingPunct="1">
        <a:spcBef>
          <a:spcPct val="0"/>
        </a:spcBef>
        <a:buNone/>
        <a:defRPr kumimoji="0" sz="4439">
          <a:solidFill>
            <a:schemeClr val="accent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Candara"/>
          <a:ea typeface="Arial" pitchFamily="34" charset="0"/>
        </a:defRPr>
      </a:lvl1pPr>
    </p:titleStyle>
    <p:bodyStyle>
      <a:lvl1pPr marL="473192" indent="-404395" algn="l" rtl="0" eaLnBrk="1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171">
          <a:solidFill>
            <a:schemeClr val="tx1"/>
          </a:solidFill>
          <a:latin typeface="Candara"/>
          <a:ea typeface="Arial" pitchFamily="34" charset="0"/>
        </a:defRPr>
      </a:lvl1pPr>
      <a:lvl2pPr marL="869197" indent="-302038" algn="l" rtl="0" eaLnBrk="1" hangingPunct="1">
        <a:spcBef>
          <a:spcPct val="20000"/>
        </a:spcBef>
        <a:buClr>
          <a:schemeClr val="accent1"/>
        </a:buClr>
        <a:buSzPct val="95000"/>
        <a:buFont typeface="Verdana" charset="0"/>
        <a:buChar char="›"/>
        <a:defRPr kumimoji="0" sz="2748">
          <a:solidFill>
            <a:schemeClr val="tx1"/>
          </a:solidFill>
          <a:latin typeface="Candara"/>
          <a:ea typeface="Arial" pitchFamily="34" charset="0"/>
        </a:defRPr>
      </a:lvl2pPr>
      <a:lvl3pPr marL="1167879" indent="-241630" algn="l" rtl="0" eaLnBrk="1" hangingPunct="1">
        <a:spcBef>
          <a:spcPct val="20000"/>
        </a:spcBef>
        <a:buClr>
          <a:schemeClr val="accent1"/>
        </a:buClr>
        <a:buSzPct val="95000"/>
        <a:buFont typeface="Wingdings 2"/>
        <a:buChar char=""/>
        <a:defRPr kumimoji="0" sz="2537">
          <a:solidFill>
            <a:schemeClr val="tx1"/>
          </a:solidFill>
          <a:latin typeface="Candara"/>
          <a:ea typeface="Arial" pitchFamily="34" charset="0"/>
        </a:defRPr>
      </a:lvl3pPr>
      <a:lvl4pPr marL="1449781" indent="-221494" algn="l" rtl="0" eaLnBrk="1" hangingPunct="1">
        <a:spcBef>
          <a:spcPct val="20000"/>
        </a:spcBef>
        <a:buClr>
          <a:schemeClr val="accent1"/>
        </a:buClr>
        <a:buSzPct val="95000"/>
        <a:buFont typeface="Wingdings 2"/>
        <a:buChar char=""/>
        <a:defRPr kumimoji="0" sz="2114">
          <a:solidFill>
            <a:schemeClr val="tx1"/>
          </a:solidFill>
          <a:latin typeface="Candara"/>
          <a:ea typeface="Arial" pitchFamily="34" charset="0"/>
        </a:defRPr>
      </a:lvl4pPr>
      <a:lvl5pPr marL="1691411" indent="-221494" algn="l" rtl="0" eaLnBrk="1" hangingPunct="1">
        <a:spcBef>
          <a:spcPct val="20000"/>
        </a:spcBef>
        <a:buClr>
          <a:schemeClr val="accent1"/>
        </a:buClr>
        <a:buSzPct val="95000"/>
        <a:buFont typeface="Wingdings 2"/>
        <a:buChar char=""/>
        <a:defRPr kumimoji="0" sz="2008">
          <a:solidFill>
            <a:schemeClr val="tx1"/>
          </a:solidFill>
          <a:latin typeface="Candara"/>
          <a:ea typeface="Arial" pitchFamily="34" charset="0"/>
        </a:defRPr>
      </a:lvl5pPr>
    </p:bodyStyle>
    <p:otherStyle>
      <a:lvl1pPr algn="r">
        <a:buNone/>
        <a:defRPr sz="1057"/>
      </a:lvl1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026" name=""/>
          <p:cNvGrpSpPr/>
          <p:nvPr/>
        </p:nvGrpSpPr>
        <p:grpSpPr>
          <a:xfrm>
            <a:off x="0" y="-132561"/>
            <a:ext cx="9665208" cy="7409992"/>
            <a:chOff x="431" y="-101"/>
            <a:chExt cx="5177" cy="4668"/>
          </a:xfrm>
        </p:grpSpPr>
        <p:graphicFrame>
          <p:nvGraphicFramePr>
            <p:cNvPr id="1027" name="Object 8"/>
            <p:cNvGraphicFramePr>
              <a:graphicFrameLocks noChangeAspect="1"/>
            </p:cNvGraphicFramePr>
            <p:nvPr/>
          </p:nvGraphicFramePr>
          <p:xfrm>
            <a:off x="431" y="3927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位图图像" r:id="rId2" progId="Paint.Picture">
                    <p:embed/>
                  </p:oleObj>
                </mc:Choice>
                <mc:Fallback>
                  <p:oleObj name="位图图像" r:id="rId2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3927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8" name="Object 9"/>
            <p:cNvGraphicFramePr>
              <a:graphicFrameLocks noChangeAspect="1"/>
            </p:cNvGraphicFramePr>
            <p:nvPr/>
          </p:nvGraphicFramePr>
          <p:xfrm>
            <a:off x="431" y="4244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位图图像" r:id="rId4" progId="Paint.Picture">
                    <p:embed/>
                  </p:oleObj>
                </mc:Choice>
                <mc:Fallback>
                  <p:oleObj name="位图图像" r:id="rId4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4244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9" name="Object 10"/>
            <p:cNvGraphicFramePr>
              <a:graphicFrameLocks noChangeAspect="1"/>
            </p:cNvGraphicFramePr>
            <p:nvPr/>
          </p:nvGraphicFramePr>
          <p:xfrm>
            <a:off x="431" y="3626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位图图像" r:id="rId5" progId="Paint.Picture">
                    <p:embed/>
                  </p:oleObj>
                </mc:Choice>
                <mc:Fallback>
                  <p:oleObj name="位图图像" r:id="rId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3626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0" name="Object 11"/>
            <p:cNvGraphicFramePr>
              <a:graphicFrameLocks noChangeAspect="1"/>
            </p:cNvGraphicFramePr>
            <p:nvPr/>
          </p:nvGraphicFramePr>
          <p:xfrm>
            <a:off x="431" y="3351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位图图像" r:id="rId6" progId="Paint.Picture">
                    <p:embed/>
                  </p:oleObj>
                </mc:Choice>
                <mc:Fallback>
                  <p:oleObj name="位图图像" r:id="rId6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3351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1" name="Object 12"/>
            <p:cNvGraphicFramePr>
              <a:graphicFrameLocks noChangeAspect="1"/>
            </p:cNvGraphicFramePr>
            <p:nvPr/>
          </p:nvGraphicFramePr>
          <p:xfrm>
            <a:off x="431" y="3063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位图图像" r:id="rId7" progId="Paint.Picture">
                    <p:embed/>
                  </p:oleObj>
                </mc:Choice>
                <mc:Fallback>
                  <p:oleObj name="位图图像" r:id="rId7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3063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2" name="Object 13"/>
            <p:cNvGraphicFramePr>
              <a:graphicFrameLocks noChangeAspect="1"/>
            </p:cNvGraphicFramePr>
            <p:nvPr/>
          </p:nvGraphicFramePr>
          <p:xfrm>
            <a:off x="431" y="2764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位图图像" r:id="rId8" progId="Paint.Picture">
                    <p:embed/>
                  </p:oleObj>
                </mc:Choice>
                <mc:Fallback>
                  <p:oleObj name="位图图像" r:id="rId8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2764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3" name="Object 14"/>
            <p:cNvGraphicFramePr>
              <a:graphicFrameLocks noChangeAspect="1"/>
            </p:cNvGraphicFramePr>
            <p:nvPr/>
          </p:nvGraphicFramePr>
          <p:xfrm>
            <a:off x="431" y="2441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name="位图图像" r:id="rId9" progId="Paint.Picture">
                    <p:embed/>
                  </p:oleObj>
                </mc:Choice>
                <mc:Fallback>
                  <p:oleObj name="位图图像" r:id="rId9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2441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4" name="Object 15"/>
            <p:cNvGraphicFramePr>
              <a:graphicFrameLocks noChangeAspect="1"/>
            </p:cNvGraphicFramePr>
            <p:nvPr/>
          </p:nvGraphicFramePr>
          <p:xfrm>
            <a:off x="431" y="2152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name="位图图像" r:id="rId10" progId="Paint.Picture">
                    <p:embed/>
                  </p:oleObj>
                </mc:Choice>
                <mc:Fallback>
                  <p:oleObj name="位图图像" r:id="rId1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2152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5" name="Object 16"/>
            <p:cNvGraphicFramePr>
              <a:graphicFrameLocks noChangeAspect="1"/>
            </p:cNvGraphicFramePr>
            <p:nvPr/>
          </p:nvGraphicFramePr>
          <p:xfrm>
            <a:off x="431" y="1864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name="位图图像" r:id="rId11" progId="Paint.Picture">
                    <p:embed/>
                  </p:oleObj>
                </mc:Choice>
                <mc:Fallback>
                  <p:oleObj name="位图图像" r:id="rId11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1864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6" name="Object 17"/>
            <p:cNvGraphicFramePr>
              <a:graphicFrameLocks noChangeAspect="1"/>
            </p:cNvGraphicFramePr>
            <p:nvPr/>
          </p:nvGraphicFramePr>
          <p:xfrm>
            <a:off x="431" y="1577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7" name="位图图像" r:id="rId12" progId="Paint.Picture">
                    <p:embed/>
                  </p:oleObj>
                </mc:Choice>
                <mc:Fallback>
                  <p:oleObj name="位图图像" r:id="rId12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1577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7" name="Object 18"/>
            <p:cNvGraphicFramePr>
              <a:graphicFrameLocks noChangeAspect="1"/>
            </p:cNvGraphicFramePr>
            <p:nvPr/>
          </p:nvGraphicFramePr>
          <p:xfrm>
            <a:off x="431" y="1289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name="位图图像" r:id="rId13" progId="Paint.Picture">
                    <p:embed/>
                  </p:oleObj>
                </mc:Choice>
                <mc:Fallback>
                  <p:oleObj name="位图图像" r:id="rId13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1289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8" name="Object 19"/>
            <p:cNvGraphicFramePr>
              <a:graphicFrameLocks noChangeAspect="1"/>
            </p:cNvGraphicFramePr>
            <p:nvPr/>
          </p:nvGraphicFramePr>
          <p:xfrm>
            <a:off x="431" y="1002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name="位图图像" r:id="rId14" progId="Paint.Picture">
                    <p:embed/>
                  </p:oleObj>
                </mc:Choice>
                <mc:Fallback>
                  <p:oleObj name="位图图像" r:id="rId14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1002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9" name="Object 20"/>
            <p:cNvGraphicFramePr>
              <a:graphicFrameLocks noChangeAspect="1"/>
            </p:cNvGraphicFramePr>
            <p:nvPr/>
          </p:nvGraphicFramePr>
          <p:xfrm>
            <a:off x="431" y="714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name="位图图像" r:id="rId15" progId="Paint.Picture">
                    <p:embed/>
                  </p:oleObj>
                </mc:Choice>
                <mc:Fallback>
                  <p:oleObj name="位图图像" r:id="rId1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714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40" name="Object 21"/>
            <p:cNvGraphicFramePr>
              <a:graphicFrameLocks noChangeAspect="1"/>
            </p:cNvGraphicFramePr>
            <p:nvPr/>
          </p:nvGraphicFramePr>
          <p:xfrm>
            <a:off x="431" y="427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name="位图图像" r:id="rId16" progId="Paint.Picture">
                    <p:embed/>
                  </p:oleObj>
                </mc:Choice>
                <mc:Fallback>
                  <p:oleObj name="位图图像" r:id="rId16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427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41" name="Object 22"/>
            <p:cNvGraphicFramePr>
              <a:graphicFrameLocks noChangeAspect="1"/>
            </p:cNvGraphicFramePr>
            <p:nvPr/>
          </p:nvGraphicFramePr>
          <p:xfrm>
            <a:off x="431" y="187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name="位图图像" r:id="rId17" progId="Paint.Picture">
                    <p:embed/>
                  </p:oleObj>
                </mc:Choice>
                <mc:Fallback>
                  <p:oleObj name="位图图像" r:id="rId17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187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42" name="Object 23"/>
            <p:cNvGraphicFramePr>
              <a:graphicFrameLocks noChangeAspect="1"/>
            </p:cNvGraphicFramePr>
            <p:nvPr/>
          </p:nvGraphicFramePr>
          <p:xfrm>
            <a:off x="431" y="-101"/>
            <a:ext cx="5177" cy="32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name="位图图像" r:id="rId18" progId="Paint.Picture">
                    <p:embed/>
                  </p:oleObj>
                </mc:Choice>
                <mc:Fallback>
                  <p:oleObj name="位图图像" r:id="rId18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431" y="-101"/>
                          <a:ext cx="5177" cy="32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43" name="Rectangle 2"/>
          <p:cNvSpPr/>
          <p:nvPr>
            <p:ph type="title"/>
          </p:nvPr>
        </p:nvSpPr>
        <p:spPr>
          <a:xfrm>
            <a:off x="724891" y="644347"/>
            <a:ext cx="8215426" cy="120815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651" b="0" i="0" u="none">
                <a:solidFill>
                  <a:schemeClr val="tx2"/>
                </a:solidFill>
                <a:latin typeface="Times New Roman" charset="0"/>
                <a:ea typeface="宋体"/>
              </a:defRPr>
            </a:lvl1pPr>
            <a:lvl2pPr marL="0" indent="0" algn="ctr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651" b="0" i="0" u="none">
                <a:solidFill>
                  <a:schemeClr val="tx2"/>
                </a:solidFill>
                <a:latin typeface="Times New Roman" charset="0"/>
                <a:ea typeface="宋体"/>
              </a:defRPr>
            </a:lvl2pPr>
            <a:lvl3pPr marL="0" indent="0" algn="ctr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651" b="0" i="0" u="none">
                <a:solidFill>
                  <a:schemeClr val="tx2"/>
                </a:solidFill>
                <a:latin typeface="Times New Roman" charset="0"/>
                <a:ea typeface="宋体"/>
              </a:defRPr>
            </a:lvl3pPr>
            <a:lvl4pPr marL="0" indent="0" algn="ctr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651" b="0" i="0" u="none">
                <a:solidFill>
                  <a:schemeClr val="tx2"/>
                </a:solidFill>
                <a:latin typeface="Times New Roman" charset="0"/>
                <a:ea typeface="宋体"/>
              </a:defRPr>
            </a:lvl4pPr>
            <a:lvl5pPr marL="0" indent="0" algn="ctr" defTabSz="96652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651" b="0" i="0" u="none">
                <a:solidFill>
                  <a:schemeClr val="tx2"/>
                </a:solidFill>
                <a:latin typeface="Times New Roman" charset="0"/>
                <a:ea typeface="宋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44" name="Rectangle 3"/>
          <p:cNvSpPr/>
          <p:nvPr>
            <p:ph type="body" idx="1"/>
          </p:nvPr>
        </p:nvSpPr>
        <p:spPr>
          <a:xfrm>
            <a:off x="724891" y="2094129"/>
            <a:ext cx="8215426" cy="43493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382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785298" indent="-302038" algn="l" defTabSz="96652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960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1208151" indent="-241630" algn="l" defTabSz="96652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537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691411" indent="-241630" algn="l" defTabSz="96652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114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2174672" indent="-241630" algn="l" defTabSz="96652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114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45" name="Rectangle 4"/>
          <p:cNvSpPr/>
          <p:nvPr>
            <p:ph type="dt" sz="half" idx="2"/>
          </p:nvPr>
        </p:nvSpPr>
        <p:spPr bwMode="auto">
          <a:xfrm>
            <a:off x="724891" y="6604559"/>
            <a:ext cx="2013585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41777F6C-5DBA-4609-B9E2-6FD1EEF18965}" type="datetime1">
              <a:rPr kumimoji="0" lang="en-US" altLang="zh-CN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*</a:t>
            </a:fld>
          </a:p>
        </p:txBody>
      </p:sp>
      <p:sp>
        <p:nvSpPr>
          <p:cNvPr id="1046" name="Rectangle 5"/>
          <p:cNvSpPr/>
          <p:nvPr>
            <p:ph type="ftr" sz="quarter" idx="3"/>
          </p:nvPr>
        </p:nvSpPr>
        <p:spPr bwMode="auto">
          <a:xfrm>
            <a:off x="3302279" y="6604559"/>
            <a:ext cx="3060649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3B095955-E483-4E10-B6B3-685912A9FA1A}" type="footer">
              <a:rPr kumimoji="0" lang="en-US" altLang="zh-CN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*</a:t>
            </a:fld>
          </a:p>
        </p:txBody>
      </p:sp>
      <p:sp>
        <p:nvSpPr>
          <p:cNvPr id="1047" name="Rectangle 6"/>
          <p:cNvSpPr/>
          <p:nvPr>
            <p:ph type="sldNum" sz="quarter" idx="4"/>
          </p:nvPr>
        </p:nvSpPr>
        <p:spPr bwMode="auto">
          <a:xfrm>
            <a:off x="6926732" y="6604559"/>
            <a:ext cx="2013585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6652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C60E9A45-0961-4FB9-90EF-F52129688DED}" type="slidenum">
              <a:rPr kumimoji="0" lang="zh-CN" altLang="en-US" sz="1480" u="none" baseline="0">
                <a:solidFill>
                  <a:schemeClr val="tx1"/>
                </a:solidFill>
                <a:latin typeface="Times New Roman" charset="0"/>
                <a:ea typeface="宋体"/>
              </a:rPr>
              <a:t>*</a:t>
            </a:fld>
          </a:p>
        </p:txBody>
      </p:sp>
      <p:grpSp>
        <p:nvGrpSpPr>
          <p:cNvPr id="1048" name=""/>
          <p:cNvGrpSpPr/>
          <p:nvPr/>
        </p:nvGrpSpPr>
        <p:grpSpPr>
          <a:xfrm>
            <a:off x="9171880" y="5679988"/>
            <a:ext cx="379225" cy="458090"/>
            <a:chOff x="5778" y="3578"/>
            <a:chExt cx="239" cy="289"/>
          </a:xfrm>
        </p:grpSpPr>
        <p:sp>
          <p:nvSpPr>
            <p:cNvPr id="1049" name="AutoShape 25">
              <a:hlinkClick action="ppaction://noaction"/>
            </p:cNvPr>
            <p:cNvSpPr/>
            <p:nvPr/>
          </p:nvSpPr>
          <p:spPr bwMode="auto">
            <a:xfrm>
              <a:off x="5824" y="3578"/>
              <a:ext cx="192" cy="289"/>
            </a:xfrm>
            <a:custGeom>
              <a:rect l="l" t="t" r="r" b="b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FFCC99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66521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sz="2537" u="none">
                <a:solidFill>
                  <a:schemeClr val="tx1"/>
                </a:solidFill>
                <a:latin typeface="Times New Roman" charset="0"/>
                <a:ea typeface="宋体"/>
              </a:endParaRPr>
            </a:p>
          </p:txBody>
        </p:sp>
        <p:sp>
          <p:nvSpPr>
            <p:cNvPr id="1050" name="Text Box 26"/>
            <p:cNvSpPr/>
            <p:nvPr/>
          </p:nvSpPr>
          <p:spPr bwMode="auto">
            <a:xfrm>
              <a:off x="5778" y="3626"/>
              <a:ext cx="239" cy="183"/>
            </a:xfrm>
            <a:prstGeom prst="rect">
              <a:avLst/>
            </a:prstGeom>
            <a:noFill/>
            <a:ln w="12700"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lIns="90000" tIns="46800" rIns="90000" bIns="46800"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1268" b="1">
                  <a:solidFill>
                    <a:srgbClr val="CC6600"/>
                  </a:solidFill>
                  <a:hlinkClick action="ppaction://noaction"/>
                </a:rPr>
                <a:t>树</a:t>
              </a:r>
              <a:endParaRPr lang="zh-CN" altLang="en-US" sz="1268" b="1">
                <a:solidFill>
                  <a:srgbClr val="CC66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mc:AlternateContent>
    <mc:Choice xmlns:p14="http://schemas.microsoft.com/office/powerpoint/2010/main" Requires="p14">
      <p:transition p14:dur="1500">
        <p:split/>
        <p:sndAc>
          <p:stSnd>
            <p:snd r:embed="rId20" name="chimes.wav"/>
          </p:stSnd>
        </p:sndAc>
      </p:transition>
    </mc:Choice>
    <mc:Fallback>
      <p:transition>
        <p:split/>
        <p:sndAc>
          <p:stSnd>
            <p:snd r:embed="rId20" name="chimes.wav"/>
          </p:stSnd>
        </p:sndAc>
      </p:transition>
    </mc:Fallback>
  </mc:AlternateContent>
  <p:timing/>
  <p:txStyles>
    <p:titleStyle>
      <a:lvl1pPr marL="0" indent="0" algn="ctr" defTabSz="96652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651" b="0" i="0" u="none">
          <a:solidFill>
            <a:schemeClr val="tx2"/>
          </a:solidFill>
          <a:latin typeface="Times New Roman" charset="0"/>
          <a:ea typeface="宋体"/>
        </a:defRPr>
      </a:lvl1pPr>
      <a:lvl2pPr marL="0" indent="0" algn="ctr" defTabSz="96652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651" b="0" i="0" u="none">
          <a:solidFill>
            <a:schemeClr val="tx2"/>
          </a:solidFill>
          <a:latin typeface="Times New Roman" charset="0"/>
          <a:ea typeface="宋体"/>
        </a:defRPr>
      </a:lvl2pPr>
      <a:lvl3pPr marL="0" indent="0" algn="ctr" defTabSz="96652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651" b="0" i="0" u="none">
          <a:solidFill>
            <a:schemeClr val="tx2"/>
          </a:solidFill>
          <a:latin typeface="Times New Roman" charset="0"/>
          <a:ea typeface="宋体"/>
        </a:defRPr>
      </a:lvl3pPr>
      <a:lvl4pPr marL="0" indent="0" algn="ctr" defTabSz="96652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651" b="0" i="0" u="none">
          <a:solidFill>
            <a:schemeClr val="tx2"/>
          </a:solidFill>
          <a:latin typeface="Times New Roman" charset="0"/>
          <a:ea typeface="宋体"/>
        </a:defRPr>
      </a:lvl4pPr>
      <a:lvl5pPr marL="0" indent="0" algn="ctr" defTabSz="96652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651" b="0" i="0" u="none">
          <a:solidFill>
            <a:schemeClr val="tx2"/>
          </a:solidFill>
          <a:latin typeface="Times New Roman" charset="0"/>
          <a:ea typeface="宋体"/>
        </a:defRPr>
      </a:lvl5pPr>
    </p:titleStyle>
    <p:bodyStyle>
      <a:lvl1pPr marL="362445" indent="-362445" algn="l" defTabSz="96652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382" b="0" i="0" u="none">
          <a:solidFill>
            <a:schemeClr val="tx1"/>
          </a:solidFill>
          <a:latin typeface="Times New Roman" charset="0"/>
          <a:ea typeface="宋体"/>
        </a:defRPr>
      </a:lvl1pPr>
      <a:lvl2pPr marL="785298" indent="-302038" algn="l" defTabSz="96652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960" b="0" i="0" u="none">
          <a:solidFill>
            <a:schemeClr val="tx1"/>
          </a:solidFill>
          <a:latin typeface="Times New Roman" charset="0"/>
          <a:ea typeface="宋体"/>
        </a:defRPr>
      </a:lvl2pPr>
      <a:lvl3pPr marL="1208151" indent="-241630" algn="l" defTabSz="96652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537" b="0" i="0" u="none">
          <a:solidFill>
            <a:schemeClr val="tx1"/>
          </a:solidFill>
          <a:latin typeface="Times New Roman" charset="0"/>
          <a:ea typeface="宋体"/>
        </a:defRPr>
      </a:lvl3pPr>
      <a:lvl4pPr marL="1691411" indent="-241630" algn="l" defTabSz="96652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14" b="0" i="0" u="none">
          <a:solidFill>
            <a:schemeClr val="tx1"/>
          </a:solidFill>
          <a:latin typeface="Times New Roman" charset="0"/>
          <a:ea typeface="宋体"/>
        </a:defRPr>
      </a:lvl4pPr>
      <a:lvl5pPr marL="2174672" indent="-241630" algn="l" defTabSz="96652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14" b="0" i="0" u="none">
          <a:solidFill>
            <a:schemeClr val="tx1"/>
          </a:solidFill>
          <a:latin typeface="Times New Roman" charset="0"/>
          <a:ea typeface="宋体"/>
        </a:defRPr>
      </a:lvl5pPr>
    </p:bodyStyle>
    <p:otherStyle>
      <a:lvl1pPr marL="0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03" b="0" i="0" u="none" baseline="0">
          <a:solidFill>
            <a:schemeClr val="tx1"/>
          </a:solidFill>
          <a:effectLst/>
        </a:defRPr>
      </a:lvl1pPr>
      <a:lvl2pPr marL="483260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03" b="0" i="0" u="none" baseline="0">
          <a:solidFill>
            <a:schemeClr val="tx1"/>
          </a:solidFill>
          <a:effectLst/>
        </a:defRPr>
      </a:lvl2pPr>
      <a:lvl3pPr marL="966521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03" b="0" i="0" u="none" baseline="0">
          <a:solidFill>
            <a:schemeClr val="tx1"/>
          </a:solidFill>
          <a:effectLst/>
        </a:defRPr>
      </a:lvl3pPr>
      <a:lvl4pPr marL="1449781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03" b="0" i="0" u="none" baseline="0">
          <a:solidFill>
            <a:schemeClr val="tx1"/>
          </a:solidFill>
          <a:effectLst/>
        </a:defRPr>
      </a:lvl4pPr>
      <a:lvl5pPr marL="1933042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03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audio" Target="../media/chimes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audio" Target="../media/chimes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audio" Target="../media/chimes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8.jpeg" /><Relationship Id="rId5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audio" Target="../media/chimes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audio" Target="../media/chimes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audio" Target="../media/chimes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audio" Target="../media/chimes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114124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标题 1"/>
          <p:cNvSpPr>
            <a:spLocks noGrp="1"/>
          </p:cNvSpPr>
          <p:nvPr>
            <p:ph type="ctrTitle" idx="4294967295"/>
          </p:nvPr>
        </p:nvSpPr>
        <p:spPr>
          <a:xfrm>
            <a:off x="572194" y="820537"/>
            <a:ext cx="8522497" cy="155381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511787" indent="0" algn="r" rtl="0" eaLnBrk="1" hangingPunct="1">
              <a:spcBef>
                <a:spcPct val="0"/>
              </a:spcBef>
              <a:buNone/>
              <a:defRPr kumimoji="0" lang="ru-RU" altLang="en-US" sz="465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/>
                <a:ea typeface="Arial" pitchFamily="34" charset="0"/>
              </a:defRPr>
            </a:lvl1pPr>
          </a:lstStyle>
          <a:p>
            <a:pPr lvl="0"/>
            <a:r>
              <a:rPr lang="zh-CN" altLang="en-US" sz="4656">
                <a:solidFill>
                  <a:srgbClr val="0001A5"/>
                </a:solidFill>
              </a:rPr>
              <a:t>八年级物理知识树</a:t>
            </a:r>
            <a:endParaRPr lang="zh-CN" altLang="en-US" sz="4756">
              <a:solidFill>
                <a:srgbClr val="000000"/>
              </a:solidFill>
            </a:endParaRPr>
          </a:p>
        </p:txBody>
      </p:sp>
      <p:sp>
        <p:nvSpPr>
          <p:cNvPr id="2087" name="副标题 2"/>
          <p:cNvSpPr>
            <a:spLocks noGrp="1"/>
          </p:cNvSpPr>
          <p:nvPr>
            <p:ph type="subTitle" idx="4294967295"/>
          </p:nvPr>
        </p:nvSpPr>
        <p:spPr>
          <a:xfrm>
            <a:off x="572194" y="2377709"/>
            <a:ext cx="8522497" cy="1852498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r" rtl="0" eaLnBrk="1" hangingPunct="1">
              <a:spcBef>
                <a:spcPct val="0"/>
              </a:spcBef>
              <a:buClr>
                <a:schemeClr val="accent1"/>
              </a:buClr>
              <a:buSzPct val="80000"/>
              <a:buFont typeface="Wingdings 2"/>
              <a:buNone/>
              <a:defRPr kumimoji="0" lang="ru-RU" altLang="en-US" sz="3171">
                <a:solidFill>
                  <a:schemeClr val="tx1"/>
                </a:solidFill>
                <a:latin typeface="Candara"/>
                <a:ea typeface="Arial" pitchFamily="34" charset="0"/>
              </a:defRPr>
            </a:lvl1pPr>
            <a:lvl2pPr marL="483260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 charset="0"/>
              <a:buNone/>
              <a:defRPr kumimoji="0" lang="ru-RU" altLang="en-US" sz="2748">
                <a:solidFill>
                  <a:schemeClr val="tx1"/>
                </a:solidFill>
                <a:latin typeface="Candara"/>
                <a:ea typeface="Arial" pitchFamily="34" charset="0"/>
              </a:defRPr>
            </a:lvl2pPr>
            <a:lvl3pPr marL="966521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537">
                <a:solidFill>
                  <a:schemeClr val="tx1"/>
                </a:solidFill>
                <a:latin typeface="Candara"/>
                <a:ea typeface="Arial" pitchFamily="34" charset="0"/>
              </a:defRPr>
            </a:lvl3pPr>
            <a:lvl4pPr marL="1449781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114">
                <a:solidFill>
                  <a:schemeClr val="tx1"/>
                </a:solidFill>
                <a:latin typeface="Candara"/>
                <a:ea typeface="Arial" pitchFamily="34" charset="0"/>
              </a:defRPr>
            </a:lvl4pPr>
            <a:lvl5pPr marL="1933042" indent="0" algn="ctr" rtl="0" eaLnBrk="1" hangingPunct="1">
              <a:spcBef>
                <a:spcPct val="20000"/>
              </a:spcBef>
              <a:buClr>
                <a:schemeClr val="accent1"/>
              </a:buClr>
              <a:buSzPct val="95000"/>
              <a:buFont typeface="Wingdings 2"/>
              <a:buNone/>
              <a:defRPr kumimoji="0" lang="ru-RU" altLang="en-US" sz="2008">
                <a:solidFill>
                  <a:schemeClr val="tx1"/>
                </a:solidFill>
                <a:latin typeface="Candara"/>
                <a:ea typeface="Arial" pitchFamily="34" charset="0"/>
              </a:defRPr>
            </a:lvl5pPr>
          </a:lstStyle>
          <a:p/>
        </p:txBody>
      </p:sp>
      <p:sp>
        <p:nvSpPr>
          <p:cNvPr id="2088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ndara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第一页，共22页。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181222"/>
            <a:ext cx="9740718" cy="7430128"/>
          </a:xfrm>
          <a:prstGeom prst="rect">
            <a:avLst/>
          </a:prstGeom>
          <a:solidFill>
            <a:srgbClr val="FF6600"/>
          </a:solidFill>
          <a:ln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1" name=""/>
          <p:cNvSpPr/>
          <p:nvPr/>
        </p:nvSpPr>
        <p:spPr>
          <a:xfrm>
            <a:off x="2866003" y="1189694"/>
            <a:ext cx="561628" cy="3575791"/>
          </a:xfrm>
          <a:prstGeom prst="rect">
            <a:avLst/>
          </a:prstGeom>
          <a:solidFill>
            <a:srgbClr val="0000FF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37" b="1">
                <a:solidFill>
                  <a:srgbClr val="CC67A5"/>
                </a:solidFill>
              </a:rPr>
              <a:t>善于观察        勤于思考</a:t>
            </a:r>
            <a:endParaRPr lang="zh-CN" altLang="en-US" b="1">
              <a:solidFill>
                <a:srgbClr val="CC6600"/>
              </a:solidFill>
            </a:endParaRPr>
          </a:p>
        </p:txBody>
      </p:sp>
      <p:sp>
        <p:nvSpPr>
          <p:cNvPr id="2092" name=""/>
          <p:cNvSpPr/>
          <p:nvPr/>
        </p:nvSpPr>
        <p:spPr>
          <a:xfrm>
            <a:off x="3867761" y="1189694"/>
            <a:ext cx="546388" cy="3575791"/>
          </a:xfrm>
          <a:prstGeom prst="rect">
            <a:avLst/>
          </a:prstGeom>
          <a:solidFill>
            <a:srgbClr val="FFCC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337" b="1">
                <a:solidFill>
                  <a:srgbClr val="0001A5"/>
                </a:solidFill>
              </a:rPr>
              <a:t>勇于实践        乐于探究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093" name=""/>
          <p:cNvSpPr/>
          <p:nvPr/>
        </p:nvSpPr>
        <p:spPr>
          <a:xfrm>
            <a:off x="4864486" y="1265203"/>
            <a:ext cx="577228" cy="3500282"/>
          </a:xfrm>
          <a:prstGeom prst="rect">
            <a:avLst/>
          </a:prstGeom>
          <a:solidFill>
            <a:srgbClr val="00FF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537" b="1">
                <a:solidFill>
                  <a:srgbClr val="0001A5"/>
                </a:solidFill>
              </a:rPr>
              <a:t>联系实际       联系社会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094" name=""/>
          <p:cNvSpPr/>
          <p:nvPr/>
        </p:nvSpPr>
        <p:spPr>
          <a:xfrm>
            <a:off x="5846108" y="1265203"/>
            <a:ext cx="546388" cy="3500282"/>
          </a:xfrm>
          <a:prstGeom prst="rect">
            <a:avLst/>
          </a:prstGeom>
          <a:solidFill>
            <a:srgbClr val="0000FF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337" b="1">
                <a:solidFill>
                  <a:srgbClr val="0001A5"/>
                </a:solidFill>
              </a:rPr>
              <a:t>自我评价       自我发现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095" name=""/>
          <p:cNvSpPr/>
          <p:nvPr/>
        </p:nvSpPr>
        <p:spPr>
          <a:xfrm>
            <a:off x="1026928" y="5527291"/>
            <a:ext cx="1750141" cy="912825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pic>
        <p:nvPicPr>
          <p:cNvPr id="209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463366" y="5374594"/>
            <a:ext cx="3347586" cy="126520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7" name=""/>
          <p:cNvSpPr/>
          <p:nvPr/>
        </p:nvSpPr>
        <p:spPr>
          <a:xfrm>
            <a:off x="3538875" y="5602801"/>
            <a:ext cx="3730165" cy="5839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182" b="1">
                <a:solidFill>
                  <a:srgbClr val="0001A5"/>
                </a:solidFill>
              </a:rPr>
              <a:t>学好物理的方法</a:t>
            </a:r>
            <a:endParaRPr lang="zh-CN" altLang="en-US" sz="3382" b="1">
              <a:solidFill>
                <a:schemeClr val="bg1"/>
              </a:solidFill>
            </a:endParaRPr>
          </a:p>
        </p:txBody>
      </p:sp>
      <p:sp>
        <p:nvSpPr>
          <p:cNvPr id="2098" name=""/>
          <p:cNvSpPr/>
          <p:nvPr/>
        </p:nvSpPr>
        <p:spPr>
          <a:xfrm>
            <a:off x="417819" y="6289097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099" name=""/>
          <p:cNvSpPr/>
          <p:nvPr/>
        </p:nvSpPr>
        <p:spPr>
          <a:xfrm>
            <a:off x="8638279" y="6060891"/>
            <a:ext cx="609110" cy="656094"/>
          </a:xfrm>
          <a:prstGeom prst="actionButtonHome">
            <a:avLst/>
          </a:prstGeom>
          <a:solidFill>
            <a:srgbClr val="3333CC"/>
          </a:solidFill>
          <a:ln w="12700" cap="flat">
            <a:solidFill>
              <a:srgbClr val="0033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10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4" name="chimes.wav"/>
          </p:stSnd>
        </p:sndAc>
      </p:transition>
    </mc:Choice>
    <mc:Fallback>
      <p:transition>
        <p:split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base">
                                        <p:cTn id="6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0" dur="500" tmFilter="0, 0; .2, .5; .8, .5; 1, 0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1" dur="250" autoRev="1" fill="hold"/>
                                        <p:tgtEl>
                                          <p:spTgt spid="209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5" dur="500" tmFilter="0, 0; .2, .5; .8, .5; 1, 0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6" dur="250" autoRev="1" fill="hold"/>
                                        <p:tgtEl>
                                          <p:spTgt spid="20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20" dur="500" tmFilter="0, 0; .2, .5; .8, .5; 1, 0"/>
                                        <p:tgtEl>
                                          <p:spTgt spid="2093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21" dur="250" autoRev="1" fill="hold"/>
                                        <p:tgtEl>
                                          <p:spTgt spid="209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25" dur="500" tmFilter="0, 0; .2, .5; .8, .5; 1, 0"/>
                                        <p:tgtEl>
                                          <p:spTgt spid="2094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26" dur="250" autoRev="1" fill="hold"/>
                                        <p:tgtEl>
                                          <p:spTgt spid="209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1" grpId="0"/>
      <p:bldP spid="2092" grpId="1"/>
      <p:bldP spid="2093" grpId="2"/>
      <p:bldP spid="2094" grpId="3"/>
      <p:bldP spid="2097" grpId="4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2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0516" y="0"/>
            <a:ext cx="8675195" cy="70928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3" name=""/>
          <p:cNvSpPr/>
          <p:nvPr/>
        </p:nvSpPr>
        <p:spPr>
          <a:xfrm rot="420000">
            <a:off x="3196567" y="139274"/>
            <a:ext cx="2993529" cy="1736716"/>
          </a:xfrm>
          <a:prstGeom prst="irregularSeal2">
            <a:avLst/>
          </a:prstGeom>
          <a:gradFill rotWithShape="1">
            <a:gsLst>
              <a:gs pos="0">
                <a:srgbClr val="000000"/>
              </a:gs>
              <a:gs pos="50000">
                <a:srgbClr val="FFFF00"/>
              </a:gs>
              <a:gs pos="100000">
                <a:srgbClr val="000000"/>
              </a:gs>
            </a:gsLst>
            <a:lin ang="5400000"/>
          </a:gra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104" name=""/>
          <p:cNvSpPr/>
          <p:nvPr/>
        </p:nvSpPr>
        <p:spPr>
          <a:xfrm rot="540000">
            <a:off x="1179626" y="1949822"/>
            <a:ext cx="2562286" cy="1817261"/>
          </a:xfrm>
          <a:prstGeom prst="irregularSeal2">
            <a:avLst/>
          </a:prstGeom>
          <a:gradFill rotWithShape="1">
            <a:gsLst>
              <a:gs pos="0">
                <a:srgbClr val="070200"/>
              </a:gs>
              <a:gs pos="50000">
                <a:srgbClr val="FF6600"/>
              </a:gs>
              <a:gs pos="100000">
                <a:srgbClr val="070200"/>
              </a:gs>
            </a:gsLst>
            <a:lin ang="5400000"/>
          </a:gra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105" name=""/>
          <p:cNvSpPr/>
          <p:nvPr/>
        </p:nvSpPr>
        <p:spPr>
          <a:xfrm>
            <a:off x="5557494" y="1902838"/>
            <a:ext cx="3208312" cy="1490053"/>
          </a:xfrm>
          <a:prstGeom prst="irregularSeal2">
            <a:avLst/>
          </a:prstGeom>
          <a:gradFill rotWithShape="1">
            <a:gsLst>
              <a:gs pos="0">
                <a:srgbClr val="001616"/>
              </a:gs>
              <a:gs pos="50000">
                <a:srgbClr val="008080"/>
              </a:gs>
              <a:gs pos="100000">
                <a:srgbClr val="001616"/>
              </a:gs>
            </a:gsLst>
            <a:lin ang="5400000"/>
          </a:gra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106" name=""/>
          <p:cNvSpPr/>
          <p:nvPr/>
        </p:nvSpPr>
        <p:spPr>
          <a:xfrm rot="720000">
            <a:off x="6431726" y="3777150"/>
            <a:ext cx="2850900" cy="1679665"/>
          </a:xfrm>
          <a:prstGeom prst="irregularSeal2">
            <a:avLst/>
          </a:prstGeom>
          <a:gradFill rotWithShape="1">
            <a:gsLst>
              <a:gs pos="0">
                <a:srgbClr val="000000"/>
              </a:gs>
              <a:gs pos="50000">
                <a:srgbClr val="800000"/>
              </a:gs>
              <a:gs pos="100000">
                <a:srgbClr val="000000"/>
              </a:gs>
            </a:gsLst>
            <a:lin ang="5400000"/>
          </a:gra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107" name=""/>
          <p:cNvSpPr/>
          <p:nvPr/>
        </p:nvSpPr>
        <p:spPr>
          <a:xfrm>
            <a:off x="4299003" y="4158053"/>
            <a:ext cx="819367" cy="2359250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128" b="1">
                <a:solidFill>
                  <a:srgbClr val="0100A5"/>
                </a:solidFill>
              </a:rPr>
              <a:t>初中物理</a:t>
            </a:r>
            <a:endParaRPr lang="zh-CN" altLang="en-US" sz="4228" b="1">
              <a:solidFill>
                <a:srgbClr val="00FF00"/>
              </a:solidFill>
            </a:endParaRPr>
          </a:p>
        </p:txBody>
      </p:sp>
      <p:sp>
        <p:nvSpPr>
          <p:cNvPr id="2108" name=""/>
          <p:cNvSpPr/>
          <p:nvPr/>
        </p:nvSpPr>
        <p:spPr>
          <a:xfrm>
            <a:off x="7191853" y="4386259"/>
            <a:ext cx="1065522" cy="47030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37" b="1">
                <a:solidFill>
                  <a:srgbClr val="0001A5"/>
                </a:solidFill>
              </a:rPr>
              <a:t>力学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109" name=""/>
          <p:cNvSpPr/>
          <p:nvPr/>
        </p:nvSpPr>
        <p:spPr>
          <a:xfrm>
            <a:off x="6507235" y="2330726"/>
            <a:ext cx="1446425" cy="483260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537" b="1">
                <a:solidFill>
                  <a:srgbClr val="0001A5"/>
                </a:solidFill>
              </a:rPr>
              <a:t>热学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110" name=""/>
          <p:cNvSpPr/>
          <p:nvPr/>
        </p:nvSpPr>
        <p:spPr>
          <a:xfrm>
            <a:off x="1788734" y="2711628"/>
            <a:ext cx="1369238" cy="47030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37" b="1">
                <a:solidFill>
                  <a:srgbClr val="0001A5"/>
                </a:solidFill>
              </a:rPr>
              <a:t>光学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111" name=""/>
          <p:cNvSpPr/>
          <p:nvPr/>
        </p:nvSpPr>
        <p:spPr>
          <a:xfrm>
            <a:off x="3995288" y="808790"/>
            <a:ext cx="1446425" cy="45506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337" b="1">
                <a:solidFill>
                  <a:srgbClr val="0001A5"/>
                </a:solidFill>
              </a:rPr>
              <a:t>电磁学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112" name=""/>
          <p:cNvSpPr/>
          <p:nvPr/>
        </p:nvSpPr>
        <p:spPr>
          <a:xfrm rot="720000">
            <a:off x="1788735" y="3396247"/>
            <a:ext cx="2850901" cy="1679666"/>
          </a:xfrm>
          <a:prstGeom prst="irregularSeal2">
            <a:avLst/>
          </a:prstGeom>
          <a:gradFill rotWithShape="1">
            <a:gsLst>
              <a:gs pos="0">
                <a:srgbClr val="000000"/>
              </a:gs>
              <a:gs pos="50000">
                <a:srgbClr val="800000"/>
              </a:gs>
              <a:gs pos="100000">
                <a:srgbClr val="000000"/>
              </a:gs>
            </a:gsLst>
            <a:lin ang="5400000"/>
          </a:gra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113" name=""/>
          <p:cNvSpPr/>
          <p:nvPr/>
        </p:nvSpPr>
        <p:spPr>
          <a:xfrm>
            <a:off x="2626051" y="3928169"/>
            <a:ext cx="1065521" cy="43982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237" b="1">
                <a:solidFill>
                  <a:srgbClr val="0001A5"/>
                </a:solidFill>
              </a:rPr>
              <a:t>声学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114" name=""/>
          <p:cNvSpPr/>
          <p:nvPr/>
        </p:nvSpPr>
        <p:spPr>
          <a:xfrm>
            <a:off x="8257377" y="6440115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115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3" name="chimes.wav"/>
          </p:stSnd>
        </p:sndAc>
      </p:transition>
    </mc:Choice>
    <mc:Fallback>
      <p:transition>
        <p:split/>
        <p:sndAc>
          <p:stSnd>
            <p:snd r:embed="rId3" name="chimes.wav"/>
          </p:stSnd>
        </p:sndAc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882944"/>
            <a:ext cx="3157972" cy="23693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418060" y="1417900"/>
            <a:ext cx="4535600" cy="48711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9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48864" y="1646107"/>
            <a:ext cx="1980025" cy="1750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0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99003" y="656094"/>
            <a:ext cx="1750141" cy="1750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1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73635" y="580584"/>
            <a:ext cx="1751819" cy="16377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2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67082" y="3320738"/>
            <a:ext cx="1978346" cy="19028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3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07235" y="1949822"/>
            <a:ext cx="2456574" cy="19431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4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3767082" y="6517304"/>
            <a:ext cx="5898125" cy="54366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5" name=""/>
          <p:cNvSpPr/>
          <p:nvPr/>
        </p:nvSpPr>
        <p:spPr>
          <a:xfrm>
            <a:off x="570516" y="5146388"/>
            <a:ext cx="2359250" cy="128869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928" b="1">
                <a:solidFill>
                  <a:srgbClr val="333571"/>
                </a:solidFill>
                <a:latin typeface="Arial" pitchFamily="34" charset="0"/>
              </a:rPr>
              <a:t>中招物理考试题型</a:t>
            </a:r>
            <a:endParaRPr lang="zh-CN" altLang="en-US" sz="4228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126" name=""/>
          <p:cNvSpPr/>
          <p:nvPr/>
        </p:nvSpPr>
        <p:spPr>
          <a:xfrm>
            <a:off x="4299003" y="4233563"/>
            <a:ext cx="990013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填空题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27" name=""/>
          <p:cNvSpPr/>
          <p:nvPr/>
        </p:nvSpPr>
        <p:spPr>
          <a:xfrm>
            <a:off x="7420059" y="3015344"/>
            <a:ext cx="990013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0001A5"/>
                </a:solidFill>
              </a:rPr>
              <a:t>选择题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28" name=""/>
          <p:cNvSpPr/>
          <p:nvPr/>
        </p:nvSpPr>
        <p:spPr>
          <a:xfrm>
            <a:off x="3233482" y="2483422"/>
            <a:ext cx="914503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探究题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29" name=""/>
          <p:cNvSpPr/>
          <p:nvPr/>
        </p:nvSpPr>
        <p:spPr>
          <a:xfrm>
            <a:off x="4832603" y="1265203"/>
            <a:ext cx="1216541" cy="5839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0001A5"/>
                </a:solidFill>
              </a:rPr>
              <a:t>综合应用应用题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30" name=""/>
          <p:cNvSpPr/>
          <p:nvPr/>
        </p:nvSpPr>
        <p:spPr>
          <a:xfrm>
            <a:off x="6507235" y="1417900"/>
            <a:ext cx="837316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0001A5"/>
                </a:solidFill>
              </a:rPr>
              <a:t>作图题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31" name=""/>
          <p:cNvSpPr/>
          <p:nvPr/>
        </p:nvSpPr>
        <p:spPr>
          <a:xfrm>
            <a:off x="8257377" y="6440115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132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6" name="chimes.wav"/>
          </p:stSnd>
        </p:sndAc>
      </p:transition>
    </mc:Choice>
    <mc:Fallback>
      <p:transition>
        <p:split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" dur="500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212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mph" presetSubtype="1" dur="-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-1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additive="base">
                                        <p:cTn id="17" dur="-1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additive="base">
                                        <p:cTn id="18" dur="-1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base">
                                        <p:cTn id="22" dur="2000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5" grpId="0" uiExpan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181222"/>
            <a:ext cx="9322898" cy="74301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5" name=""/>
          <p:cNvSpPr/>
          <p:nvPr/>
        </p:nvSpPr>
        <p:spPr>
          <a:xfrm>
            <a:off x="3233482" y="5574274"/>
            <a:ext cx="2815663" cy="1674631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36" name=""/>
          <p:cNvSpPr/>
          <p:nvPr/>
        </p:nvSpPr>
        <p:spPr>
          <a:xfrm>
            <a:off x="3614385" y="6136401"/>
            <a:ext cx="2055535" cy="612465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382" b="1">
                <a:solidFill>
                  <a:srgbClr val="333571"/>
                </a:solidFill>
              </a:rPr>
              <a:t>科学内容</a:t>
            </a:r>
            <a:endParaRPr lang="zh-CN" altLang="en-US" sz="3382" b="1">
              <a:solidFill>
                <a:schemeClr val="accent2"/>
              </a:solidFill>
            </a:endParaRPr>
          </a:p>
        </p:txBody>
      </p:sp>
      <p:sp>
        <p:nvSpPr>
          <p:cNvPr id="2137" name=""/>
          <p:cNvSpPr/>
          <p:nvPr/>
        </p:nvSpPr>
        <p:spPr>
          <a:xfrm>
            <a:off x="6354538" y="4080866"/>
            <a:ext cx="1597444" cy="1065522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38" name=""/>
          <p:cNvSpPr/>
          <p:nvPr/>
        </p:nvSpPr>
        <p:spPr>
          <a:xfrm>
            <a:off x="1407832" y="4158053"/>
            <a:ext cx="1751819" cy="1141031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39" name=""/>
          <p:cNvSpPr/>
          <p:nvPr/>
        </p:nvSpPr>
        <p:spPr>
          <a:xfrm>
            <a:off x="3767082" y="4080866"/>
            <a:ext cx="1751819" cy="1141031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cxnSp>
        <p:nvCxnSpPr>
          <p:cNvPr id="2140" name=""/>
          <p:cNvCxnSpPr/>
          <p:nvPr/>
        </p:nvCxnSpPr>
        <p:spPr>
          <a:xfrm flipH="1">
            <a:off x="4604397" y="5223576"/>
            <a:ext cx="0" cy="303715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41" name=""/>
          <p:cNvCxnSpPr/>
          <p:nvPr/>
        </p:nvCxnSpPr>
        <p:spPr>
          <a:xfrm>
            <a:off x="2473353" y="5374594"/>
            <a:ext cx="990013" cy="533600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42" name=""/>
          <p:cNvCxnSpPr/>
          <p:nvPr/>
        </p:nvCxnSpPr>
        <p:spPr>
          <a:xfrm flipV="1">
            <a:off x="5973635" y="5146388"/>
            <a:ext cx="990013" cy="837315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143" name=""/>
          <p:cNvSpPr/>
          <p:nvPr/>
        </p:nvSpPr>
        <p:spPr>
          <a:xfrm>
            <a:off x="1864245" y="4461770"/>
            <a:ext cx="990013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物   质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44" name=""/>
          <p:cNvSpPr/>
          <p:nvPr/>
        </p:nvSpPr>
        <p:spPr>
          <a:xfrm>
            <a:off x="3842591" y="4461770"/>
            <a:ext cx="1827329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运动和相互作用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45" name=""/>
          <p:cNvSpPr/>
          <p:nvPr/>
        </p:nvSpPr>
        <p:spPr>
          <a:xfrm>
            <a:off x="6735441" y="4386259"/>
            <a:ext cx="988335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能   量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46" name=""/>
          <p:cNvSpPr/>
          <p:nvPr/>
        </p:nvSpPr>
        <p:spPr>
          <a:xfrm>
            <a:off x="0" y="3090853"/>
            <a:ext cx="1142710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7" name=""/>
          <p:cNvSpPr/>
          <p:nvPr/>
        </p:nvSpPr>
        <p:spPr>
          <a:xfrm>
            <a:off x="2397845" y="2787138"/>
            <a:ext cx="1141031" cy="760128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8" name=""/>
          <p:cNvSpPr/>
          <p:nvPr/>
        </p:nvSpPr>
        <p:spPr>
          <a:xfrm>
            <a:off x="1788735" y="1036997"/>
            <a:ext cx="1369238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9" name=""/>
          <p:cNvSpPr/>
          <p:nvPr/>
        </p:nvSpPr>
        <p:spPr>
          <a:xfrm>
            <a:off x="1636038" y="1874313"/>
            <a:ext cx="1521934" cy="760128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50" name=""/>
          <p:cNvSpPr/>
          <p:nvPr/>
        </p:nvSpPr>
        <p:spPr>
          <a:xfrm>
            <a:off x="495007" y="2178028"/>
            <a:ext cx="1065521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51" name=""/>
          <p:cNvSpPr/>
          <p:nvPr/>
        </p:nvSpPr>
        <p:spPr>
          <a:xfrm>
            <a:off x="0" y="3168041"/>
            <a:ext cx="1218219" cy="61441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1491" b="1">
                <a:solidFill>
                  <a:srgbClr val="333571"/>
                </a:solidFill>
              </a:rPr>
              <a:t>·</a:t>
            </a:r>
            <a:r>
              <a:rPr lang="zh-CN" altLang="en-US" sz="1691" b="1">
                <a:solidFill>
                  <a:srgbClr val="333571"/>
                </a:solidFill>
              </a:rPr>
              <a:t>物质的形态和变化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52" name=""/>
          <p:cNvSpPr/>
          <p:nvPr/>
        </p:nvSpPr>
        <p:spPr>
          <a:xfrm>
            <a:off x="1711547" y="1949822"/>
            <a:ext cx="1521935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物质的结构与物体的尺度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53" name=""/>
          <p:cNvSpPr/>
          <p:nvPr/>
        </p:nvSpPr>
        <p:spPr>
          <a:xfrm>
            <a:off x="570516" y="2255215"/>
            <a:ext cx="990013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物质的属性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54" name=""/>
          <p:cNvSpPr/>
          <p:nvPr/>
        </p:nvSpPr>
        <p:spPr>
          <a:xfrm>
            <a:off x="2473353" y="2862647"/>
            <a:ext cx="1141031" cy="61441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新材料及其应用</a:t>
            </a:r>
            <a:r>
              <a:rPr lang="zh-CN" altLang="en-US" sz="1391" b="1">
                <a:solidFill>
                  <a:srgbClr val="0001A5"/>
                </a:solidFill>
              </a:rPr>
              <a:t> 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cxnSp>
        <p:nvCxnSpPr>
          <p:cNvPr id="2155" name=""/>
          <p:cNvCxnSpPr/>
          <p:nvPr/>
        </p:nvCxnSpPr>
        <p:spPr>
          <a:xfrm flipH="1" flipV="1">
            <a:off x="874232" y="3852659"/>
            <a:ext cx="609109" cy="684619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56" name=""/>
          <p:cNvCxnSpPr/>
          <p:nvPr/>
        </p:nvCxnSpPr>
        <p:spPr>
          <a:xfrm flipH="1" flipV="1">
            <a:off x="1255135" y="2939835"/>
            <a:ext cx="533600" cy="1293729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57" name=""/>
          <p:cNvCxnSpPr/>
          <p:nvPr/>
        </p:nvCxnSpPr>
        <p:spPr>
          <a:xfrm flipH="1" flipV="1">
            <a:off x="2092451" y="2634441"/>
            <a:ext cx="0" cy="1523613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58" name=""/>
          <p:cNvCxnSpPr/>
          <p:nvPr/>
        </p:nvCxnSpPr>
        <p:spPr>
          <a:xfrm flipV="1">
            <a:off x="2548863" y="3548944"/>
            <a:ext cx="228206" cy="609109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159" name=""/>
          <p:cNvSpPr/>
          <p:nvPr/>
        </p:nvSpPr>
        <p:spPr>
          <a:xfrm>
            <a:off x="7953660" y="959809"/>
            <a:ext cx="990013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0" name=""/>
          <p:cNvSpPr/>
          <p:nvPr/>
        </p:nvSpPr>
        <p:spPr>
          <a:xfrm>
            <a:off x="4147985" y="427888"/>
            <a:ext cx="990013" cy="760128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1" name=""/>
          <p:cNvSpPr/>
          <p:nvPr/>
        </p:nvSpPr>
        <p:spPr>
          <a:xfrm>
            <a:off x="5136320" y="1265203"/>
            <a:ext cx="990013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2" name=""/>
          <p:cNvSpPr/>
          <p:nvPr/>
        </p:nvSpPr>
        <p:spPr>
          <a:xfrm>
            <a:off x="5441714" y="2330726"/>
            <a:ext cx="1369238" cy="990013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3" name=""/>
          <p:cNvSpPr/>
          <p:nvPr/>
        </p:nvSpPr>
        <p:spPr>
          <a:xfrm>
            <a:off x="6963648" y="503397"/>
            <a:ext cx="990013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4" name=""/>
          <p:cNvSpPr/>
          <p:nvPr/>
        </p:nvSpPr>
        <p:spPr>
          <a:xfrm>
            <a:off x="1636038" y="1112506"/>
            <a:ext cx="1674631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多种多样的运动形式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65" name=""/>
          <p:cNvSpPr/>
          <p:nvPr/>
        </p:nvSpPr>
        <p:spPr>
          <a:xfrm>
            <a:off x="3233482" y="1340713"/>
            <a:ext cx="1218219" cy="760128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6" name=""/>
          <p:cNvSpPr/>
          <p:nvPr/>
        </p:nvSpPr>
        <p:spPr>
          <a:xfrm>
            <a:off x="6279029" y="1265203"/>
            <a:ext cx="990013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7" name=""/>
          <p:cNvSpPr/>
          <p:nvPr/>
        </p:nvSpPr>
        <p:spPr>
          <a:xfrm>
            <a:off x="3386179" y="1417900"/>
            <a:ext cx="990013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机械运动和力</a:t>
            </a:r>
            <a:r>
              <a:rPr lang="zh-CN" altLang="en-US" sz="1491" b="1">
                <a:solidFill>
                  <a:srgbClr val="0001A5"/>
                </a:solidFill>
              </a:rPr>
              <a:t> 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68" name=""/>
          <p:cNvSpPr/>
          <p:nvPr/>
        </p:nvSpPr>
        <p:spPr>
          <a:xfrm>
            <a:off x="4376191" y="656094"/>
            <a:ext cx="914504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声和光</a:t>
            </a:r>
            <a:r>
              <a:rPr lang="zh-CN" altLang="en-US" sz="1691" b="1">
                <a:solidFill>
                  <a:srgbClr val="0001A5"/>
                </a:solidFill>
              </a:rPr>
              <a:t> 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169" name=""/>
          <p:cNvSpPr/>
          <p:nvPr/>
        </p:nvSpPr>
        <p:spPr>
          <a:xfrm>
            <a:off x="5213507" y="1417900"/>
            <a:ext cx="912825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电和磁</a:t>
            </a:r>
            <a:r>
              <a:rPr lang="zh-CN" altLang="en-US" sz="1491" b="1">
                <a:solidFill>
                  <a:srgbClr val="0001A5"/>
                </a:solidFill>
              </a:rPr>
              <a:t> 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cxnSp>
        <p:nvCxnSpPr>
          <p:cNvPr id="2170" name=""/>
          <p:cNvCxnSpPr/>
          <p:nvPr/>
        </p:nvCxnSpPr>
        <p:spPr>
          <a:xfrm flipH="1" flipV="1">
            <a:off x="3842591" y="2102519"/>
            <a:ext cx="380904" cy="1978346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71" name=""/>
          <p:cNvCxnSpPr/>
          <p:nvPr/>
        </p:nvCxnSpPr>
        <p:spPr>
          <a:xfrm flipV="1">
            <a:off x="4604397" y="1189694"/>
            <a:ext cx="75510" cy="2891172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72" name=""/>
          <p:cNvCxnSpPr/>
          <p:nvPr/>
        </p:nvCxnSpPr>
        <p:spPr>
          <a:xfrm flipV="1">
            <a:off x="4985301" y="2025332"/>
            <a:ext cx="531922" cy="2055534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173" name=""/>
          <p:cNvSpPr/>
          <p:nvPr/>
        </p:nvSpPr>
        <p:spPr>
          <a:xfrm>
            <a:off x="5669919" y="2406234"/>
            <a:ext cx="1065521" cy="78071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能量、能量的转化和转移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74" name=""/>
          <p:cNvSpPr/>
          <p:nvPr/>
        </p:nvSpPr>
        <p:spPr>
          <a:xfrm>
            <a:off x="6279029" y="1493409"/>
            <a:ext cx="990013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机械能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75" name=""/>
          <p:cNvSpPr/>
          <p:nvPr/>
        </p:nvSpPr>
        <p:spPr>
          <a:xfrm>
            <a:off x="7116345" y="731603"/>
            <a:ext cx="761806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内能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76" name=""/>
          <p:cNvSpPr/>
          <p:nvPr/>
        </p:nvSpPr>
        <p:spPr>
          <a:xfrm>
            <a:off x="8104678" y="1189694"/>
            <a:ext cx="912825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电磁能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77" name=""/>
          <p:cNvSpPr/>
          <p:nvPr/>
        </p:nvSpPr>
        <p:spPr>
          <a:xfrm>
            <a:off x="8334564" y="1721615"/>
            <a:ext cx="990013" cy="760129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78" name=""/>
          <p:cNvSpPr/>
          <p:nvPr/>
        </p:nvSpPr>
        <p:spPr>
          <a:xfrm>
            <a:off x="8104679" y="3015344"/>
            <a:ext cx="1295406" cy="837315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w="5715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81617" tIns="40809" rIns="81617" bIns="40809"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4651">
              <a:solidFill>
                <a:srgbClr val="0000FF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79" name=""/>
          <p:cNvSpPr/>
          <p:nvPr/>
        </p:nvSpPr>
        <p:spPr>
          <a:xfrm>
            <a:off x="8257376" y="1949822"/>
            <a:ext cx="1407831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能量守恒 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180" name=""/>
          <p:cNvSpPr/>
          <p:nvPr/>
        </p:nvSpPr>
        <p:spPr>
          <a:xfrm>
            <a:off x="8181866" y="3090854"/>
            <a:ext cx="1065522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能源与可持续发展</a:t>
            </a:r>
            <a:r>
              <a:rPr lang="zh-CN" altLang="en-US" sz="1591" b="1">
                <a:solidFill>
                  <a:srgbClr val="0001A5"/>
                </a:solidFill>
              </a:rPr>
              <a:t> 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cxnSp>
        <p:nvCxnSpPr>
          <p:cNvPr id="2181" name=""/>
          <p:cNvCxnSpPr/>
          <p:nvPr/>
        </p:nvCxnSpPr>
        <p:spPr>
          <a:xfrm flipH="1" flipV="1">
            <a:off x="6810951" y="2025332"/>
            <a:ext cx="305394" cy="2055534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82" name=""/>
          <p:cNvCxnSpPr/>
          <p:nvPr/>
        </p:nvCxnSpPr>
        <p:spPr>
          <a:xfrm flipV="1">
            <a:off x="7344552" y="1189694"/>
            <a:ext cx="228206" cy="2891172"/>
          </a:xfrm>
          <a:prstGeom prst="line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83" name=""/>
          <p:cNvCxnSpPr/>
          <p:nvPr/>
        </p:nvCxnSpPr>
        <p:spPr>
          <a:xfrm flipV="1">
            <a:off x="7344552" y="1340713"/>
            <a:ext cx="152696" cy="2740153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84" name=""/>
          <p:cNvCxnSpPr/>
          <p:nvPr/>
        </p:nvCxnSpPr>
        <p:spPr>
          <a:xfrm flipV="1">
            <a:off x="7497248" y="1646107"/>
            <a:ext cx="607431" cy="2511946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85" name=""/>
          <p:cNvCxnSpPr/>
          <p:nvPr/>
        </p:nvCxnSpPr>
        <p:spPr>
          <a:xfrm flipV="1">
            <a:off x="7572758" y="2255215"/>
            <a:ext cx="837315" cy="1902838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86" name=""/>
          <p:cNvCxnSpPr/>
          <p:nvPr/>
        </p:nvCxnSpPr>
        <p:spPr>
          <a:xfrm flipV="1">
            <a:off x="7800964" y="3777150"/>
            <a:ext cx="533600" cy="456413"/>
          </a:xfrm>
          <a:prstGeom prst="line">
            <a:avLst/>
          </a:prstGeom>
          <a:noFill/>
          <a:ln w="38100" cap="flat">
            <a:solidFill>
              <a:srgbClr val="3333CC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187" name=""/>
          <p:cNvSpPr/>
          <p:nvPr/>
        </p:nvSpPr>
        <p:spPr>
          <a:xfrm>
            <a:off x="8257377" y="6440115"/>
            <a:ext cx="68461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188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3" name="chimes.wav"/>
          </p:stSnd>
        </p:sndAc>
      </p:transition>
    </mc:Choice>
    <mc:Fallback>
      <p:transition>
        <p:split/>
        <p:sndAc>
          <p:stSnd>
            <p:snd r:embed="rId3" name="chimes.wav"/>
          </p:stSnd>
        </p:sndAc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0" name=""/>
          <p:cNvSpPr/>
          <p:nvPr/>
        </p:nvSpPr>
        <p:spPr>
          <a:xfrm>
            <a:off x="3082463" y="5679988"/>
            <a:ext cx="1142709" cy="1521934"/>
          </a:xfrm>
          <a:custGeom>
            <a:rect l="l" t="t" r="r" b="b"/>
            <a:pathLst>
              <a:path w="499" h="1043">
                <a:moveTo>
                  <a:pt x="0" y="0"/>
                </a:moveTo>
                <a:cubicBezTo>
                  <a:pt x="117" y="26"/>
                  <a:pt x="234" y="52"/>
                  <a:pt x="317" y="226"/>
                </a:cubicBezTo>
                <a:cubicBezTo>
                  <a:pt x="400" y="400"/>
                  <a:pt x="469" y="907"/>
                  <a:pt x="499" y="1043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191" name=""/>
          <p:cNvSpPr/>
          <p:nvPr/>
        </p:nvSpPr>
        <p:spPr>
          <a:xfrm>
            <a:off x="2626051" y="3320738"/>
            <a:ext cx="1674631" cy="2713305"/>
          </a:xfrm>
          <a:custGeom>
            <a:rect l="l" t="t" r="r" b="b"/>
            <a:pathLst>
              <a:path w="681" h="1527">
                <a:moveTo>
                  <a:pt x="227" y="1043"/>
                </a:moveTo>
                <a:cubicBezTo>
                  <a:pt x="325" y="1081"/>
                  <a:pt x="423" y="1119"/>
                  <a:pt x="499" y="1179"/>
                </a:cubicBezTo>
                <a:cubicBezTo>
                  <a:pt x="575" y="1239"/>
                  <a:pt x="681" y="1527"/>
                  <a:pt x="681" y="1406"/>
                </a:cubicBezTo>
                <a:cubicBezTo>
                  <a:pt x="681" y="1285"/>
                  <a:pt x="612" y="688"/>
                  <a:pt x="499" y="454"/>
                </a:cubicBezTo>
                <a:cubicBezTo>
                  <a:pt x="386" y="220"/>
                  <a:pt x="83" y="76"/>
                  <a:pt x="0" y="0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192" name=""/>
          <p:cNvSpPr/>
          <p:nvPr/>
        </p:nvSpPr>
        <p:spPr>
          <a:xfrm>
            <a:off x="5592732" y="5374594"/>
            <a:ext cx="1370915" cy="1827328"/>
          </a:xfrm>
          <a:custGeom>
            <a:rect l="l" t="t" r="r" b="b"/>
            <a:pathLst>
              <a:path w="681" h="1089">
                <a:moveTo>
                  <a:pt x="681" y="0"/>
                </a:moveTo>
                <a:cubicBezTo>
                  <a:pt x="548" y="26"/>
                  <a:pt x="416" y="53"/>
                  <a:pt x="318" y="136"/>
                </a:cubicBezTo>
                <a:cubicBezTo>
                  <a:pt x="220" y="219"/>
                  <a:pt x="144" y="340"/>
                  <a:pt x="91" y="499"/>
                </a:cubicBezTo>
                <a:cubicBezTo>
                  <a:pt x="38" y="658"/>
                  <a:pt x="15" y="991"/>
                  <a:pt x="0" y="1089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193" name=""/>
          <p:cNvSpPr/>
          <p:nvPr/>
        </p:nvSpPr>
        <p:spPr>
          <a:xfrm>
            <a:off x="5366203" y="3168040"/>
            <a:ext cx="1342390" cy="2753578"/>
          </a:xfrm>
          <a:custGeom>
            <a:rect l="l" t="t" r="r" b="b"/>
            <a:pathLst>
              <a:path w="415" h="1739">
                <a:moveTo>
                  <a:pt x="415" y="0"/>
                </a:moveTo>
                <a:cubicBezTo>
                  <a:pt x="354" y="72"/>
                  <a:pt x="294" y="144"/>
                  <a:pt x="234" y="272"/>
                </a:cubicBezTo>
                <a:cubicBezTo>
                  <a:pt x="174" y="400"/>
                  <a:pt x="91" y="544"/>
                  <a:pt x="53" y="771"/>
                </a:cubicBezTo>
                <a:cubicBezTo>
                  <a:pt x="15" y="998"/>
                  <a:pt x="0" y="1527"/>
                  <a:pt x="7" y="1633"/>
                </a:cubicBezTo>
                <a:cubicBezTo>
                  <a:pt x="14" y="1739"/>
                  <a:pt x="45" y="1489"/>
                  <a:pt x="98" y="1406"/>
                </a:cubicBezTo>
                <a:cubicBezTo>
                  <a:pt x="151" y="1323"/>
                  <a:pt x="287" y="1179"/>
                  <a:pt x="325" y="1134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194" name=""/>
          <p:cNvSpPr/>
          <p:nvPr/>
        </p:nvSpPr>
        <p:spPr>
          <a:xfrm>
            <a:off x="3082463" y="2330726"/>
            <a:ext cx="1293728" cy="1750140"/>
          </a:xfrm>
          <a:custGeom>
            <a:rect l="l" t="t" r="r" b="b"/>
            <a:pathLst>
              <a:path w="905" h="1164">
                <a:moveTo>
                  <a:pt x="0" y="590"/>
                </a:moveTo>
                <a:cubicBezTo>
                  <a:pt x="159" y="620"/>
                  <a:pt x="318" y="651"/>
                  <a:pt x="454" y="726"/>
                </a:cubicBezTo>
                <a:cubicBezTo>
                  <a:pt x="590" y="801"/>
                  <a:pt x="742" y="1164"/>
                  <a:pt x="817" y="1043"/>
                </a:cubicBezTo>
                <a:cubicBezTo>
                  <a:pt x="892" y="922"/>
                  <a:pt x="892" y="174"/>
                  <a:pt x="907" y="0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195" name=""/>
          <p:cNvSpPr/>
          <p:nvPr/>
        </p:nvSpPr>
        <p:spPr>
          <a:xfrm>
            <a:off x="5136320" y="2255215"/>
            <a:ext cx="1218219" cy="1902838"/>
          </a:xfrm>
          <a:custGeom>
            <a:rect l="l" t="t" r="r" b="b"/>
            <a:pathLst>
              <a:path w="824" h="1171">
                <a:moveTo>
                  <a:pt x="8" y="0"/>
                </a:moveTo>
                <a:cubicBezTo>
                  <a:pt x="4" y="457"/>
                  <a:pt x="0" y="915"/>
                  <a:pt x="53" y="1043"/>
                </a:cubicBezTo>
                <a:cubicBezTo>
                  <a:pt x="106" y="1171"/>
                  <a:pt x="197" y="839"/>
                  <a:pt x="325" y="771"/>
                </a:cubicBezTo>
                <a:cubicBezTo>
                  <a:pt x="453" y="703"/>
                  <a:pt x="741" y="658"/>
                  <a:pt x="824" y="635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grpSp>
        <p:nvGrpSpPr>
          <p:cNvPr id="2196" name=""/>
          <p:cNvGrpSpPr/>
          <p:nvPr/>
        </p:nvGrpSpPr>
        <p:grpSpPr>
          <a:xfrm>
            <a:off x="1711547" y="2711628"/>
            <a:ext cx="1674631" cy="699721"/>
            <a:chOff x="1594" y="1662"/>
            <a:chExt cx="1055" cy="441"/>
          </a:xfrm>
        </p:grpSpPr>
        <p:sp>
          <p:nvSpPr>
            <p:cNvPr id="2197" name=""/>
            <p:cNvSpPr/>
            <p:nvPr/>
          </p:nvSpPr>
          <p:spPr>
            <a:xfrm>
              <a:off x="1594" y="1662"/>
              <a:ext cx="1055" cy="441"/>
            </a:xfrm>
            <a:prstGeom prst="cloudCallout">
              <a:avLst>
                <a:gd name="adj1" fmla="val 42282"/>
                <a:gd name="adj2" fmla="val 87889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198" name=""/>
            <p:cNvSpPr/>
            <p:nvPr/>
          </p:nvSpPr>
          <p:spPr>
            <a:xfrm rot="21420000">
              <a:off x="1670" y="1734"/>
              <a:ext cx="911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199" name=""/>
          <p:cNvGrpSpPr/>
          <p:nvPr/>
        </p:nvGrpSpPr>
        <p:grpSpPr>
          <a:xfrm>
            <a:off x="5742073" y="2634439"/>
            <a:ext cx="1677988" cy="667839"/>
            <a:chOff x="3391" y="1689"/>
            <a:chExt cx="1057" cy="421"/>
          </a:xfrm>
        </p:grpSpPr>
        <p:sp>
          <p:nvSpPr>
            <p:cNvPr id="2200" name=""/>
            <p:cNvSpPr/>
            <p:nvPr/>
          </p:nvSpPr>
          <p:spPr>
            <a:xfrm>
              <a:off x="3391" y="1689"/>
              <a:ext cx="1055" cy="421"/>
            </a:xfrm>
            <a:prstGeom prst="cloudCallout">
              <a:avLst>
                <a:gd name="adj1" fmla="val -39380"/>
                <a:gd name="adj2" fmla="val 97741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201" name=""/>
            <p:cNvSpPr/>
            <p:nvPr/>
          </p:nvSpPr>
          <p:spPr>
            <a:xfrm>
              <a:off x="3488" y="1754"/>
              <a:ext cx="960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202" name=""/>
          <p:cNvGrpSpPr/>
          <p:nvPr/>
        </p:nvGrpSpPr>
        <p:grpSpPr>
          <a:xfrm>
            <a:off x="2092451" y="4765485"/>
            <a:ext cx="1674631" cy="912825"/>
            <a:chOff x="735" y="1865"/>
            <a:chExt cx="1826" cy="1368"/>
          </a:xfrm>
        </p:grpSpPr>
        <p:sp>
          <p:nvSpPr>
            <p:cNvPr id="2203" name="Cloud"/>
            <p:cNvSpPr/>
            <p:nvPr/>
          </p:nvSpPr>
          <p:spPr>
            <a:xfrm>
              <a:off x="735" y="1865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04" name=""/>
            <p:cNvSpPr/>
            <p:nvPr/>
          </p:nvSpPr>
          <p:spPr>
            <a:xfrm>
              <a:off x="1168" y="2102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grpSp>
        <p:nvGrpSpPr>
          <p:cNvPr id="2205" name=""/>
          <p:cNvGrpSpPr/>
          <p:nvPr/>
        </p:nvGrpSpPr>
        <p:grpSpPr>
          <a:xfrm>
            <a:off x="6431727" y="4614466"/>
            <a:ext cx="1674631" cy="912825"/>
            <a:chOff x="990" y="1853"/>
            <a:chExt cx="1826" cy="1368"/>
          </a:xfrm>
        </p:grpSpPr>
        <p:sp>
          <p:nvSpPr>
            <p:cNvPr id="2206" name="Cloud"/>
            <p:cNvSpPr/>
            <p:nvPr/>
          </p:nvSpPr>
          <p:spPr>
            <a:xfrm>
              <a:off x="990" y="1853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07" name=""/>
            <p:cNvSpPr/>
            <p:nvPr/>
          </p:nvSpPr>
          <p:spPr>
            <a:xfrm>
              <a:off x="1424" y="2090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grpSp>
        <p:nvGrpSpPr>
          <p:cNvPr id="2208" name=""/>
          <p:cNvGrpSpPr/>
          <p:nvPr/>
        </p:nvGrpSpPr>
        <p:grpSpPr>
          <a:xfrm>
            <a:off x="3919779" y="1417900"/>
            <a:ext cx="1674631" cy="1369238"/>
            <a:chOff x="843" y="1556"/>
            <a:chExt cx="1826" cy="1368"/>
          </a:xfrm>
        </p:grpSpPr>
        <p:sp>
          <p:nvSpPr>
            <p:cNvPr id="2209" name="Cloud"/>
            <p:cNvSpPr/>
            <p:nvPr/>
          </p:nvSpPr>
          <p:spPr>
            <a:xfrm>
              <a:off x="843" y="1556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10" name=""/>
            <p:cNvSpPr/>
            <p:nvPr/>
          </p:nvSpPr>
          <p:spPr>
            <a:xfrm>
              <a:off x="1276" y="1793"/>
              <a:ext cx="1055" cy="321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cxnSp>
        <p:nvCxnSpPr>
          <p:cNvPr id="2211" name=""/>
          <p:cNvCxnSpPr/>
          <p:nvPr/>
        </p:nvCxnSpPr>
        <p:spPr>
          <a:xfrm flipH="1" flipV="1">
            <a:off x="4832603" y="656094"/>
            <a:ext cx="75510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2" name=""/>
          <p:cNvCxnSpPr/>
          <p:nvPr/>
        </p:nvCxnSpPr>
        <p:spPr>
          <a:xfrm flipV="1">
            <a:off x="6279029" y="1874313"/>
            <a:ext cx="152697" cy="7601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3" name=""/>
          <p:cNvCxnSpPr/>
          <p:nvPr/>
        </p:nvCxnSpPr>
        <p:spPr>
          <a:xfrm flipH="1" flipV="1">
            <a:off x="1483341" y="2178028"/>
            <a:ext cx="456413" cy="68461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4" name=""/>
          <p:cNvCxnSpPr/>
          <p:nvPr/>
        </p:nvCxnSpPr>
        <p:spPr>
          <a:xfrm flipV="1">
            <a:off x="6888139" y="1797126"/>
            <a:ext cx="912825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5" name=""/>
          <p:cNvCxnSpPr/>
          <p:nvPr/>
        </p:nvCxnSpPr>
        <p:spPr>
          <a:xfrm flipV="1">
            <a:off x="7572758" y="3928169"/>
            <a:ext cx="684619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6" name=""/>
          <p:cNvCxnSpPr/>
          <p:nvPr/>
        </p:nvCxnSpPr>
        <p:spPr>
          <a:xfrm flipH="1" flipV="1">
            <a:off x="1026928" y="4386259"/>
            <a:ext cx="1293729" cy="531923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7" name=""/>
          <p:cNvCxnSpPr/>
          <p:nvPr/>
        </p:nvCxnSpPr>
        <p:spPr>
          <a:xfrm flipH="1" flipV="1">
            <a:off x="3233482" y="1721615"/>
            <a:ext cx="761806" cy="22988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8" name=""/>
          <p:cNvCxnSpPr/>
          <p:nvPr/>
        </p:nvCxnSpPr>
        <p:spPr>
          <a:xfrm flipH="1" flipV="1">
            <a:off x="3614385" y="959809"/>
            <a:ext cx="761806" cy="533600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19" name=""/>
          <p:cNvCxnSpPr/>
          <p:nvPr/>
        </p:nvCxnSpPr>
        <p:spPr>
          <a:xfrm flipH="1">
            <a:off x="7269042" y="2558932"/>
            <a:ext cx="912825" cy="15269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20" name=""/>
          <p:cNvCxnSpPr/>
          <p:nvPr/>
        </p:nvCxnSpPr>
        <p:spPr>
          <a:xfrm flipH="1" flipV="1">
            <a:off x="7648266" y="5223576"/>
            <a:ext cx="914504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21" name=""/>
          <p:cNvSpPr/>
          <p:nvPr/>
        </p:nvSpPr>
        <p:spPr>
          <a:xfrm>
            <a:off x="4528888" y="4052340"/>
            <a:ext cx="516820" cy="3196565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  <a:latin typeface="Arial" pitchFamily="34" charset="0"/>
              </a:rPr>
              <a:t>八年级上册物理知识结构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222" name=""/>
          <p:cNvSpPr/>
          <p:nvPr/>
        </p:nvSpPr>
        <p:spPr>
          <a:xfrm>
            <a:off x="0" y="4158053"/>
            <a:ext cx="1179626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latin typeface="Arial" pitchFamily="34" charset="0"/>
              </a:rPr>
              <a:t>物   态</a:t>
            </a:r>
            <a:endParaRPr lang="zh-CN" altLang="en-US" sz="2114" b="1">
              <a:latin typeface="Arial" pitchFamily="34" charset="0"/>
            </a:endParaRPr>
          </a:p>
        </p:txBody>
      </p:sp>
      <p:cxnSp>
        <p:nvCxnSpPr>
          <p:cNvPr id="2223" name=""/>
          <p:cNvCxnSpPr/>
          <p:nvPr/>
        </p:nvCxnSpPr>
        <p:spPr>
          <a:xfrm flipH="1">
            <a:off x="1026928" y="2862647"/>
            <a:ext cx="837316" cy="22652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24" name=""/>
          <p:cNvCxnSpPr/>
          <p:nvPr/>
        </p:nvCxnSpPr>
        <p:spPr>
          <a:xfrm flipH="1">
            <a:off x="1939753" y="3168041"/>
            <a:ext cx="380904" cy="456413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225" name=""/>
          <p:cNvCxnSpPr/>
          <p:nvPr/>
        </p:nvCxnSpPr>
        <p:spPr>
          <a:xfrm flipV="1">
            <a:off x="2397845" y="5602801"/>
            <a:ext cx="305394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26" name=""/>
          <p:cNvSpPr/>
          <p:nvPr/>
        </p:nvSpPr>
        <p:spPr>
          <a:xfrm>
            <a:off x="265122" y="5070879"/>
            <a:ext cx="1293729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latin typeface="Arial" pitchFamily="34" charset="0"/>
              </a:rPr>
              <a:t>温度的测量</a:t>
            </a:r>
            <a:endParaRPr lang="zh-CN" altLang="en-US" sz="1691" b="1">
              <a:latin typeface="Arial" pitchFamily="34" charset="0"/>
            </a:endParaRPr>
          </a:p>
        </p:txBody>
      </p:sp>
      <p:cxnSp>
        <p:nvCxnSpPr>
          <p:cNvPr id="2227" name=""/>
          <p:cNvCxnSpPr/>
          <p:nvPr/>
        </p:nvCxnSpPr>
        <p:spPr>
          <a:xfrm flipH="1" flipV="1">
            <a:off x="6659932" y="3928170"/>
            <a:ext cx="228206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28" name=""/>
          <p:cNvSpPr/>
          <p:nvPr/>
        </p:nvSpPr>
        <p:spPr>
          <a:xfrm>
            <a:off x="8104678" y="3699963"/>
            <a:ext cx="1295406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latin typeface="Arial" pitchFamily="34" charset="0"/>
              </a:rPr>
              <a:t>光的反射</a:t>
            </a:r>
            <a:endParaRPr lang="zh-CN" altLang="en-US" sz="2114" b="1">
              <a:latin typeface="Arial" pitchFamily="34" charset="0"/>
            </a:endParaRPr>
          </a:p>
        </p:txBody>
      </p:sp>
      <p:sp>
        <p:nvSpPr>
          <p:cNvPr id="2229" name=""/>
          <p:cNvSpPr/>
          <p:nvPr/>
        </p:nvSpPr>
        <p:spPr>
          <a:xfrm>
            <a:off x="6582745" y="3624453"/>
            <a:ext cx="1370915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latin typeface="Arial" pitchFamily="34" charset="0"/>
              </a:rPr>
              <a:t>光的传播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0" name=""/>
          <p:cNvSpPr/>
          <p:nvPr/>
        </p:nvSpPr>
        <p:spPr>
          <a:xfrm>
            <a:off x="8181866" y="5755498"/>
            <a:ext cx="1102438" cy="31869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latin typeface="Arial" pitchFamily="34" charset="0"/>
              </a:rPr>
              <a:t>光的折射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1" name=""/>
          <p:cNvSpPr/>
          <p:nvPr/>
        </p:nvSpPr>
        <p:spPr>
          <a:xfrm>
            <a:off x="5822616" y="1568919"/>
            <a:ext cx="1141031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latin typeface="Arial" pitchFamily="34" charset="0"/>
              </a:rPr>
              <a:t>声音的产生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2" name=""/>
          <p:cNvSpPr/>
          <p:nvPr/>
        </p:nvSpPr>
        <p:spPr>
          <a:xfrm>
            <a:off x="4376191" y="352378"/>
            <a:ext cx="1293729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latin typeface="Arial" pitchFamily="34" charset="0"/>
              </a:rPr>
              <a:t>平均速度与瞬时速度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3" name=""/>
          <p:cNvSpPr/>
          <p:nvPr/>
        </p:nvSpPr>
        <p:spPr>
          <a:xfrm>
            <a:off x="2777070" y="731603"/>
            <a:ext cx="1218219" cy="515478"/>
          </a:xfrm>
          <a:prstGeom prst="rect">
            <a:avLst/>
          </a:prstGeom>
          <a:solidFill>
            <a:srgbClr val="339966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latin typeface="Arial" pitchFamily="34" charset="0"/>
              </a:rPr>
              <a:t>比较运动的快慢</a:t>
            </a:r>
            <a:endParaRPr lang="zh-CN" altLang="en-US" sz="1691" b="1">
              <a:latin typeface="Arial" pitchFamily="34" charset="0"/>
            </a:endParaRPr>
          </a:p>
        </p:txBody>
      </p:sp>
      <p:cxnSp>
        <p:nvCxnSpPr>
          <p:cNvPr id="2234" name=""/>
          <p:cNvCxnSpPr/>
          <p:nvPr/>
        </p:nvCxnSpPr>
        <p:spPr>
          <a:xfrm flipH="1" flipV="1">
            <a:off x="7953660" y="4689976"/>
            <a:ext cx="609110" cy="755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35" name=""/>
          <p:cNvSpPr/>
          <p:nvPr/>
        </p:nvSpPr>
        <p:spPr>
          <a:xfrm>
            <a:off x="8638279" y="4537278"/>
            <a:ext cx="1026928" cy="61414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latin typeface="Arial" pitchFamily="34" charset="0"/>
              </a:rPr>
              <a:t>平面镜成像</a:t>
            </a:r>
          </a:p>
        </p:txBody>
      </p:sp>
      <p:sp>
        <p:nvSpPr>
          <p:cNvPr id="2236" name=""/>
          <p:cNvSpPr/>
          <p:nvPr/>
        </p:nvSpPr>
        <p:spPr>
          <a:xfrm>
            <a:off x="7344551" y="1568919"/>
            <a:ext cx="1674631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latin typeface="Arial" pitchFamily="34" charset="0"/>
              </a:rPr>
              <a:t>声音的传播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7" name=""/>
          <p:cNvSpPr/>
          <p:nvPr/>
        </p:nvSpPr>
        <p:spPr>
          <a:xfrm>
            <a:off x="8181866" y="2330726"/>
            <a:ext cx="1293729" cy="333939"/>
          </a:xfrm>
          <a:prstGeom prst="rect">
            <a:avLst/>
          </a:prstGeom>
          <a:solidFill>
            <a:srgbClr val="00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latin typeface="Arial" pitchFamily="34" charset="0"/>
              </a:rPr>
              <a:t>乐音与噪声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38" name=""/>
          <p:cNvSpPr/>
          <p:nvPr/>
        </p:nvSpPr>
        <p:spPr>
          <a:xfrm>
            <a:off x="0" y="1949822"/>
            <a:ext cx="1711547" cy="36789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latin typeface="Arial" pitchFamily="34" charset="0"/>
              </a:rPr>
              <a:t>物质的密度</a:t>
            </a:r>
            <a:endParaRPr lang="zh-CN" altLang="en-US" sz="2114" b="1">
              <a:latin typeface="Arial" pitchFamily="34" charset="0"/>
            </a:endParaRPr>
          </a:p>
        </p:txBody>
      </p:sp>
      <p:sp>
        <p:nvSpPr>
          <p:cNvPr id="2239" name=""/>
          <p:cNvSpPr/>
          <p:nvPr/>
        </p:nvSpPr>
        <p:spPr>
          <a:xfrm>
            <a:off x="0" y="2939834"/>
            <a:ext cx="1407832" cy="54595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物体的质量及其测量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240" name=""/>
          <p:cNvSpPr/>
          <p:nvPr/>
        </p:nvSpPr>
        <p:spPr>
          <a:xfrm>
            <a:off x="1483341" y="3624453"/>
            <a:ext cx="1370916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latin typeface="Arial" pitchFamily="34" charset="0"/>
              </a:rPr>
              <a:t>物体的尺度及其测量</a:t>
            </a:r>
            <a:endParaRPr lang="zh-CN" altLang="en-US" sz="1691" b="1">
              <a:latin typeface="Arial" pitchFamily="34" charset="0"/>
            </a:endParaRPr>
          </a:p>
        </p:txBody>
      </p:sp>
      <p:cxnSp>
        <p:nvCxnSpPr>
          <p:cNvPr id="2241" name=""/>
          <p:cNvCxnSpPr/>
          <p:nvPr/>
        </p:nvCxnSpPr>
        <p:spPr>
          <a:xfrm flipV="1">
            <a:off x="7039158" y="5527291"/>
            <a:ext cx="229884" cy="83731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42" name=""/>
          <p:cNvSpPr/>
          <p:nvPr/>
        </p:nvSpPr>
        <p:spPr>
          <a:xfrm>
            <a:off x="6507235" y="6211910"/>
            <a:ext cx="1438036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latin typeface="Arial" pitchFamily="34" charset="0"/>
              </a:rPr>
              <a:t>物体的颜色</a:t>
            </a:r>
          </a:p>
        </p:txBody>
      </p:sp>
      <p:sp>
        <p:nvSpPr>
          <p:cNvPr id="2243" name=""/>
          <p:cNvSpPr/>
          <p:nvPr/>
        </p:nvSpPr>
        <p:spPr>
          <a:xfrm>
            <a:off x="2167960" y="6211910"/>
            <a:ext cx="1218219" cy="303459"/>
          </a:xfrm>
          <a:prstGeom prst="rect">
            <a:avLst/>
          </a:prstGeom>
          <a:solidFill>
            <a:srgbClr val="0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latin typeface="Arial" pitchFamily="34" charset="0"/>
              </a:rPr>
              <a:t>物态变化</a:t>
            </a:r>
            <a:endParaRPr lang="zh-CN" altLang="en-US" sz="1691" b="1">
              <a:latin typeface="Arial" pitchFamily="34" charset="0"/>
            </a:endParaRPr>
          </a:p>
        </p:txBody>
      </p:sp>
      <p:sp>
        <p:nvSpPr>
          <p:cNvPr id="2244" name=""/>
          <p:cNvSpPr/>
          <p:nvPr/>
        </p:nvSpPr>
        <p:spPr>
          <a:xfrm>
            <a:off x="2397845" y="4842672"/>
            <a:ext cx="914503" cy="5839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物态及其变化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245" name=""/>
          <p:cNvSpPr/>
          <p:nvPr/>
        </p:nvSpPr>
        <p:spPr>
          <a:xfrm>
            <a:off x="1939754" y="2787138"/>
            <a:ext cx="1293729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物质的尺度、属性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246" name=""/>
          <p:cNvSpPr/>
          <p:nvPr/>
        </p:nvSpPr>
        <p:spPr>
          <a:xfrm>
            <a:off x="4147985" y="1646107"/>
            <a:ext cx="1141031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物质的简单运动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247" name=""/>
          <p:cNvSpPr/>
          <p:nvPr/>
        </p:nvSpPr>
        <p:spPr>
          <a:xfrm>
            <a:off x="6050823" y="2787138"/>
            <a:ext cx="837316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声现象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248" name=""/>
          <p:cNvSpPr/>
          <p:nvPr/>
        </p:nvSpPr>
        <p:spPr>
          <a:xfrm>
            <a:off x="6735442" y="4765485"/>
            <a:ext cx="1065522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光现象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cxnSp>
        <p:nvCxnSpPr>
          <p:cNvPr id="2249" name=""/>
          <p:cNvCxnSpPr/>
          <p:nvPr/>
        </p:nvCxnSpPr>
        <p:spPr>
          <a:xfrm flipH="1">
            <a:off x="1560528" y="5299085"/>
            <a:ext cx="607431" cy="75510"/>
          </a:xfrm>
          <a:prstGeom prst="line">
            <a:avLst/>
          </a:prstGeom>
          <a:noFill/>
          <a:ln w="381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50" name=""/>
          <p:cNvSpPr/>
          <p:nvPr/>
        </p:nvSpPr>
        <p:spPr>
          <a:xfrm>
            <a:off x="570516" y="5908194"/>
            <a:ext cx="1293729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latin typeface="Arial" pitchFamily="34" charset="0"/>
              </a:rPr>
              <a:t>生活技术中的物态变化</a:t>
            </a:r>
            <a:endParaRPr lang="zh-CN" altLang="en-US" sz="1691" b="1">
              <a:latin typeface="Arial" pitchFamily="34" charset="0"/>
            </a:endParaRPr>
          </a:p>
        </p:txBody>
      </p:sp>
      <p:cxnSp>
        <p:nvCxnSpPr>
          <p:cNvPr id="2251" name=""/>
          <p:cNvCxnSpPr/>
          <p:nvPr/>
        </p:nvCxnSpPr>
        <p:spPr>
          <a:xfrm flipH="1">
            <a:off x="1864245" y="5527291"/>
            <a:ext cx="533600" cy="533600"/>
          </a:xfrm>
          <a:prstGeom prst="line">
            <a:avLst/>
          </a:prstGeom>
          <a:noFill/>
          <a:ln w="381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52" name=""/>
          <p:cNvSpPr/>
          <p:nvPr/>
        </p:nvSpPr>
        <p:spPr>
          <a:xfrm>
            <a:off x="1939753" y="2025332"/>
            <a:ext cx="1750141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latin typeface="Arial" pitchFamily="34" charset="0"/>
              </a:rPr>
              <a:t>新材料及其应用</a:t>
            </a:r>
          </a:p>
        </p:txBody>
      </p:sp>
      <p:cxnSp>
        <p:nvCxnSpPr>
          <p:cNvPr id="2253" name=""/>
          <p:cNvCxnSpPr/>
          <p:nvPr/>
        </p:nvCxnSpPr>
        <p:spPr>
          <a:xfrm flipV="1">
            <a:off x="2473353" y="2406234"/>
            <a:ext cx="303716" cy="305394"/>
          </a:xfrm>
          <a:prstGeom prst="line">
            <a:avLst/>
          </a:prstGeom>
          <a:noFill/>
          <a:ln w="381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54" name=""/>
          <p:cNvSpPr/>
          <p:nvPr/>
        </p:nvSpPr>
        <p:spPr>
          <a:xfrm>
            <a:off x="1636038" y="1417900"/>
            <a:ext cx="1521934" cy="350916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703" b="1">
                <a:latin typeface="Arial" pitchFamily="34" charset="0"/>
              </a:rPr>
              <a:t>运动与静止</a:t>
            </a:r>
            <a:endParaRPr lang="zh-CN" altLang="en-US" sz="1903" b="1">
              <a:latin typeface="Arial" pitchFamily="34" charset="0"/>
            </a:endParaRPr>
          </a:p>
        </p:txBody>
      </p:sp>
      <p:sp>
        <p:nvSpPr>
          <p:cNvPr id="2255" name=""/>
          <p:cNvSpPr/>
          <p:nvPr/>
        </p:nvSpPr>
        <p:spPr>
          <a:xfrm>
            <a:off x="5973635" y="503397"/>
            <a:ext cx="1751819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latin typeface="Arial" pitchFamily="34" charset="0"/>
              </a:rPr>
              <a:t>平均速度的测量</a:t>
            </a:r>
          </a:p>
        </p:txBody>
      </p:sp>
      <p:cxnSp>
        <p:nvCxnSpPr>
          <p:cNvPr id="2256" name=""/>
          <p:cNvCxnSpPr/>
          <p:nvPr/>
        </p:nvCxnSpPr>
        <p:spPr>
          <a:xfrm flipV="1">
            <a:off x="5441714" y="884300"/>
            <a:ext cx="760128" cy="684619"/>
          </a:xfrm>
          <a:prstGeom prst="line">
            <a:avLst/>
          </a:prstGeom>
          <a:noFill/>
          <a:ln w="381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57" name=""/>
          <p:cNvSpPr/>
          <p:nvPr/>
        </p:nvSpPr>
        <p:spPr>
          <a:xfrm>
            <a:off x="7800964" y="3015344"/>
            <a:ext cx="1521934" cy="41949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latin typeface="Arial" pitchFamily="34" charset="0"/>
              </a:rPr>
              <a:t>超声波</a:t>
            </a:r>
          </a:p>
        </p:txBody>
      </p:sp>
      <p:cxnSp>
        <p:nvCxnSpPr>
          <p:cNvPr id="2258" name=""/>
          <p:cNvCxnSpPr/>
          <p:nvPr/>
        </p:nvCxnSpPr>
        <p:spPr>
          <a:xfrm>
            <a:off x="7191854" y="3168041"/>
            <a:ext cx="609110" cy="0"/>
          </a:xfrm>
          <a:prstGeom prst="line">
            <a:avLst/>
          </a:prstGeom>
          <a:noFill/>
          <a:ln w="381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59" name=""/>
          <p:cNvSpPr/>
          <p:nvPr/>
        </p:nvSpPr>
        <p:spPr>
          <a:xfrm>
            <a:off x="8257377" y="6517304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26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2" name="chimes.wav"/>
          </p:stSnd>
        </p:sndAc>
      </p:transition>
    </mc:Choice>
    <mc:Fallback>
      <p:transition>
        <p:spli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79626" y="2711628"/>
            <a:ext cx="8295970" cy="4537278"/>
          </a:xfrm>
          <a:prstGeom prst="rect">
            <a:avLst/>
          </a:prstGeom>
          <a:noFill/>
          <a:ln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pic>
      <p:grpSp>
        <p:nvGrpSpPr>
          <p:cNvPr id="2263" name=""/>
          <p:cNvGrpSpPr/>
          <p:nvPr/>
        </p:nvGrpSpPr>
        <p:grpSpPr>
          <a:xfrm>
            <a:off x="417819" y="3777151"/>
            <a:ext cx="2194808" cy="1122573"/>
            <a:chOff x="631" y="1728"/>
            <a:chExt cx="1826" cy="1368"/>
          </a:xfrm>
        </p:grpSpPr>
        <p:sp>
          <p:nvSpPr>
            <p:cNvPr id="2264" name="Cloud"/>
            <p:cNvSpPr/>
            <p:nvPr/>
          </p:nvSpPr>
          <p:spPr>
            <a:xfrm>
              <a:off x="631" y="1728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65" name=""/>
            <p:cNvSpPr/>
            <p:nvPr/>
          </p:nvSpPr>
          <p:spPr>
            <a:xfrm>
              <a:off x="1063" y="1965"/>
              <a:ext cx="1056" cy="51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力现象</a:t>
              </a:r>
            </a:p>
          </p:txBody>
        </p:sp>
      </p:grpSp>
      <p:grpSp>
        <p:nvGrpSpPr>
          <p:cNvPr id="2266" name=""/>
          <p:cNvGrpSpPr/>
          <p:nvPr/>
        </p:nvGrpSpPr>
        <p:grpSpPr>
          <a:xfrm>
            <a:off x="1407832" y="2558931"/>
            <a:ext cx="2359250" cy="1122573"/>
            <a:chOff x="671" y="1648"/>
            <a:chExt cx="1826" cy="1368"/>
          </a:xfrm>
        </p:grpSpPr>
        <p:sp>
          <p:nvSpPr>
            <p:cNvPr id="2267" name="Cloud"/>
            <p:cNvSpPr/>
            <p:nvPr/>
          </p:nvSpPr>
          <p:spPr>
            <a:xfrm>
              <a:off x="671" y="1648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68" name=""/>
            <p:cNvSpPr/>
            <p:nvPr/>
          </p:nvSpPr>
          <p:spPr>
            <a:xfrm>
              <a:off x="1104" y="1885"/>
              <a:ext cx="1054" cy="51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声现象</a:t>
              </a:r>
            </a:p>
          </p:txBody>
        </p:sp>
      </p:grpSp>
      <p:grpSp>
        <p:nvGrpSpPr>
          <p:cNvPr id="2269" name=""/>
          <p:cNvGrpSpPr/>
          <p:nvPr/>
        </p:nvGrpSpPr>
        <p:grpSpPr>
          <a:xfrm>
            <a:off x="4147985" y="2711628"/>
            <a:ext cx="2042111" cy="1122574"/>
            <a:chOff x="812" y="1658"/>
            <a:chExt cx="1826" cy="1368"/>
          </a:xfrm>
        </p:grpSpPr>
        <p:sp>
          <p:nvSpPr>
            <p:cNvPr id="2270" name="Cloud"/>
            <p:cNvSpPr/>
            <p:nvPr/>
          </p:nvSpPr>
          <p:spPr>
            <a:xfrm>
              <a:off x="812" y="1658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71" name=""/>
            <p:cNvSpPr/>
            <p:nvPr/>
          </p:nvSpPr>
          <p:spPr>
            <a:xfrm>
              <a:off x="1244" y="1895"/>
              <a:ext cx="1056" cy="51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光现象</a:t>
              </a:r>
            </a:p>
          </p:txBody>
        </p:sp>
      </p:grpSp>
      <p:grpSp>
        <p:nvGrpSpPr>
          <p:cNvPr id="2272" name=""/>
          <p:cNvGrpSpPr/>
          <p:nvPr/>
        </p:nvGrpSpPr>
        <p:grpSpPr>
          <a:xfrm>
            <a:off x="5898126" y="3015344"/>
            <a:ext cx="1891091" cy="1122573"/>
            <a:chOff x="919" y="1678"/>
            <a:chExt cx="1826" cy="1368"/>
          </a:xfrm>
        </p:grpSpPr>
        <p:sp>
          <p:nvSpPr>
            <p:cNvPr id="2273" name="Cloud"/>
            <p:cNvSpPr/>
            <p:nvPr/>
          </p:nvSpPr>
          <p:spPr>
            <a:xfrm>
              <a:off x="919" y="1678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74" name=""/>
            <p:cNvSpPr/>
            <p:nvPr/>
          </p:nvSpPr>
          <p:spPr>
            <a:xfrm>
              <a:off x="1352" y="1915"/>
              <a:ext cx="1056" cy="51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热现象</a:t>
              </a:r>
            </a:p>
          </p:txBody>
        </p:sp>
      </p:grpSp>
      <p:grpSp>
        <p:nvGrpSpPr>
          <p:cNvPr id="2275" name=""/>
          <p:cNvGrpSpPr/>
          <p:nvPr/>
        </p:nvGrpSpPr>
        <p:grpSpPr>
          <a:xfrm>
            <a:off x="6431726" y="4005357"/>
            <a:ext cx="2434759" cy="1122573"/>
            <a:chOff x="872" y="1743"/>
            <a:chExt cx="1826" cy="1368"/>
          </a:xfrm>
        </p:grpSpPr>
        <p:sp>
          <p:nvSpPr>
            <p:cNvPr id="2276" name="Cloud"/>
            <p:cNvSpPr/>
            <p:nvPr/>
          </p:nvSpPr>
          <p:spPr>
            <a:xfrm>
              <a:off x="872" y="1743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77" name=""/>
            <p:cNvSpPr/>
            <p:nvPr/>
          </p:nvSpPr>
          <p:spPr>
            <a:xfrm>
              <a:off x="1306" y="1980"/>
              <a:ext cx="1055" cy="51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电磁现象</a:t>
              </a:r>
            </a:p>
          </p:txBody>
        </p:sp>
      </p:grpSp>
      <p:cxnSp>
        <p:nvCxnSpPr>
          <p:cNvPr id="2278" name=""/>
          <p:cNvCxnSpPr/>
          <p:nvPr/>
        </p:nvCxnSpPr>
        <p:spPr>
          <a:xfrm flipH="1" flipV="1">
            <a:off x="874232" y="2483422"/>
            <a:ext cx="531922" cy="60911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grpSp>
        <p:nvGrpSpPr>
          <p:cNvPr id="2279" name=""/>
          <p:cNvGrpSpPr/>
          <p:nvPr/>
        </p:nvGrpSpPr>
        <p:grpSpPr>
          <a:xfrm>
            <a:off x="0" y="1417900"/>
            <a:ext cx="1179625" cy="1164523"/>
            <a:chOff x="612" y="1570"/>
            <a:chExt cx="1826" cy="1368"/>
          </a:xfrm>
        </p:grpSpPr>
        <p:sp>
          <p:nvSpPr>
            <p:cNvPr id="2280" name="Cloud"/>
            <p:cNvSpPr/>
            <p:nvPr/>
          </p:nvSpPr>
          <p:spPr>
            <a:xfrm>
              <a:off x="612" y="1570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66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81" name=""/>
            <p:cNvSpPr/>
            <p:nvPr/>
          </p:nvSpPr>
          <p:spPr>
            <a:xfrm>
              <a:off x="1045" y="1807"/>
              <a:ext cx="1055" cy="493"/>
            </a:xfrm>
            <a:prstGeom prst="rect">
              <a:avLst/>
            </a:prstGeom>
            <a:solidFill>
              <a:srgbClr val="FF66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sz="2114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pic>
        <p:nvPicPr>
          <p:cNvPr id="228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255135" y="1189694"/>
            <a:ext cx="1218219" cy="988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grpSp>
        <p:nvGrpSpPr>
          <p:cNvPr id="2283" name=""/>
          <p:cNvGrpSpPr/>
          <p:nvPr/>
        </p:nvGrpSpPr>
        <p:grpSpPr>
          <a:xfrm>
            <a:off x="2777069" y="1112507"/>
            <a:ext cx="1179625" cy="1164523"/>
            <a:chOff x="844" y="1550"/>
            <a:chExt cx="1826" cy="1368"/>
          </a:xfrm>
        </p:grpSpPr>
        <p:sp>
          <p:nvSpPr>
            <p:cNvPr id="2284" name="Cloud"/>
            <p:cNvSpPr/>
            <p:nvPr/>
          </p:nvSpPr>
          <p:spPr>
            <a:xfrm>
              <a:off x="844" y="1550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66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85" name=""/>
            <p:cNvSpPr/>
            <p:nvPr/>
          </p:nvSpPr>
          <p:spPr>
            <a:xfrm>
              <a:off x="1277" y="1787"/>
              <a:ext cx="1055" cy="493"/>
            </a:xfrm>
            <a:prstGeom prst="rect">
              <a:avLst/>
            </a:prstGeom>
            <a:solidFill>
              <a:srgbClr val="FF66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sz="2114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cxnSp>
        <p:nvCxnSpPr>
          <p:cNvPr id="2286" name=""/>
          <p:cNvCxnSpPr/>
          <p:nvPr/>
        </p:nvCxnSpPr>
        <p:spPr>
          <a:xfrm flipH="1" flipV="1">
            <a:off x="1939753" y="2102519"/>
            <a:ext cx="458091" cy="456413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87" name=""/>
          <p:cNvSpPr/>
          <p:nvPr/>
        </p:nvSpPr>
        <p:spPr>
          <a:xfrm>
            <a:off x="265122" y="1646107"/>
            <a:ext cx="912825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声音的产生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288" name=""/>
          <p:cNvSpPr/>
          <p:nvPr/>
        </p:nvSpPr>
        <p:spPr>
          <a:xfrm>
            <a:off x="1483341" y="1340713"/>
            <a:ext cx="912825" cy="61414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声音的传播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cxnSp>
        <p:nvCxnSpPr>
          <p:cNvPr id="2289" name=""/>
          <p:cNvCxnSpPr/>
          <p:nvPr/>
        </p:nvCxnSpPr>
        <p:spPr>
          <a:xfrm flipV="1">
            <a:off x="3233482" y="2255215"/>
            <a:ext cx="77187" cy="303716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290" name=""/>
          <p:cNvSpPr/>
          <p:nvPr/>
        </p:nvSpPr>
        <p:spPr>
          <a:xfrm>
            <a:off x="3082464" y="1417901"/>
            <a:ext cx="912825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声音的反射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grpSp>
        <p:nvGrpSpPr>
          <p:cNvPr id="2291" name=""/>
          <p:cNvGrpSpPr/>
          <p:nvPr/>
        </p:nvGrpSpPr>
        <p:grpSpPr>
          <a:xfrm>
            <a:off x="4070797" y="1036997"/>
            <a:ext cx="1218219" cy="1164523"/>
            <a:chOff x="941" y="1546"/>
            <a:chExt cx="1826" cy="1368"/>
          </a:xfrm>
        </p:grpSpPr>
        <p:sp>
          <p:nvSpPr>
            <p:cNvPr id="2292" name="Cloud"/>
            <p:cNvSpPr/>
            <p:nvPr/>
          </p:nvSpPr>
          <p:spPr>
            <a:xfrm>
              <a:off x="941" y="1546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93" name=""/>
            <p:cNvSpPr/>
            <p:nvPr/>
          </p:nvSpPr>
          <p:spPr>
            <a:xfrm>
              <a:off x="1376" y="1782"/>
              <a:ext cx="1055" cy="493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sz="2114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sp>
        <p:nvSpPr>
          <p:cNvPr id="2294" name=""/>
          <p:cNvSpPr/>
          <p:nvPr/>
        </p:nvSpPr>
        <p:spPr>
          <a:xfrm>
            <a:off x="6050822" y="1036996"/>
            <a:ext cx="1065522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0001A5"/>
                </a:solidFill>
              </a:rPr>
              <a:t>光的反射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295" name=""/>
          <p:cNvSpPr/>
          <p:nvPr/>
        </p:nvSpPr>
        <p:spPr>
          <a:xfrm>
            <a:off x="4299003" y="1493409"/>
            <a:ext cx="609110" cy="35667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endParaRPr sz="1691" b="1">
              <a:solidFill>
                <a:schemeClr val="bg1"/>
              </a:solidFill>
            </a:endParaRPr>
          </a:p>
        </p:txBody>
      </p:sp>
      <p:sp>
        <p:nvSpPr>
          <p:cNvPr id="2296" name=""/>
          <p:cNvSpPr/>
          <p:nvPr/>
        </p:nvSpPr>
        <p:spPr>
          <a:xfrm>
            <a:off x="4223495" y="1340713"/>
            <a:ext cx="1218219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光的直线传播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grpSp>
        <p:nvGrpSpPr>
          <p:cNvPr id="2297" name=""/>
          <p:cNvGrpSpPr/>
          <p:nvPr/>
        </p:nvGrpSpPr>
        <p:grpSpPr>
          <a:xfrm>
            <a:off x="5366203" y="959809"/>
            <a:ext cx="912825" cy="1164523"/>
            <a:chOff x="1191" y="1541"/>
            <a:chExt cx="1826" cy="1368"/>
          </a:xfrm>
        </p:grpSpPr>
        <p:sp>
          <p:nvSpPr>
            <p:cNvPr id="2298" name="Cloud"/>
            <p:cNvSpPr/>
            <p:nvPr/>
          </p:nvSpPr>
          <p:spPr>
            <a:xfrm>
              <a:off x="1191" y="1541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299" name=""/>
            <p:cNvSpPr/>
            <p:nvPr/>
          </p:nvSpPr>
          <p:spPr>
            <a:xfrm>
              <a:off x="1624" y="1778"/>
              <a:ext cx="1055" cy="493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sz="2114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sp>
        <p:nvSpPr>
          <p:cNvPr id="2300" name=""/>
          <p:cNvSpPr/>
          <p:nvPr/>
        </p:nvSpPr>
        <p:spPr>
          <a:xfrm>
            <a:off x="5517223" y="1265203"/>
            <a:ext cx="684619" cy="5839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光的反射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grpSp>
        <p:nvGrpSpPr>
          <p:cNvPr id="2301" name=""/>
          <p:cNvGrpSpPr/>
          <p:nvPr/>
        </p:nvGrpSpPr>
        <p:grpSpPr>
          <a:xfrm>
            <a:off x="6507235" y="959809"/>
            <a:ext cx="912825" cy="1164523"/>
            <a:chOff x="1314" y="1541"/>
            <a:chExt cx="1826" cy="1368"/>
          </a:xfrm>
        </p:grpSpPr>
        <p:sp>
          <p:nvSpPr>
            <p:cNvPr id="2302" name="Cloud"/>
            <p:cNvSpPr/>
            <p:nvPr/>
          </p:nvSpPr>
          <p:spPr>
            <a:xfrm>
              <a:off x="1314" y="1541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03" name=""/>
            <p:cNvSpPr/>
            <p:nvPr/>
          </p:nvSpPr>
          <p:spPr>
            <a:xfrm>
              <a:off x="1748" y="1778"/>
              <a:ext cx="1055" cy="493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sz="2114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sp>
        <p:nvSpPr>
          <p:cNvPr id="2304" name=""/>
          <p:cNvSpPr/>
          <p:nvPr/>
        </p:nvSpPr>
        <p:spPr>
          <a:xfrm>
            <a:off x="6735442" y="1189694"/>
            <a:ext cx="686297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光的折射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cxnSp>
        <p:nvCxnSpPr>
          <p:cNvPr id="2305" name=""/>
          <p:cNvCxnSpPr/>
          <p:nvPr/>
        </p:nvCxnSpPr>
        <p:spPr>
          <a:xfrm>
            <a:off x="4757095" y="2255215"/>
            <a:ext cx="151019" cy="531923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06" name=""/>
          <p:cNvCxnSpPr/>
          <p:nvPr/>
        </p:nvCxnSpPr>
        <p:spPr>
          <a:xfrm flipH="1">
            <a:off x="5441714" y="2025332"/>
            <a:ext cx="303715" cy="686296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07" name=""/>
          <p:cNvCxnSpPr/>
          <p:nvPr/>
        </p:nvCxnSpPr>
        <p:spPr>
          <a:xfrm flipH="1">
            <a:off x="5898126" y="2025332"/>
            <a:ext cx="761806" cy="686296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grpSp>
        <p:nvGrpSpPr>
          <p:cNvPr id="2308" name=""/>
          <p:cNvGrpSpPr/>
          <p:nvPr/>
        </p:nvGrpSpPr>
        <p:grpSpPr>
          <a:xfrm>
            <a:off x="7191854" y="1493409"/>
            <a:ext cx="1104116" cy="1164523"/>
            <a:chOff x="1254" y="1575"/>
            <a:chExt cx="1826" cy="1368"/>
          </a:xfrm>
        </p:grpSpPr>
        <p:sp>
          <p:nvSpPr>
            <p:cNvPr id="2309" name="Cloud"/>
            <p:cNvSpPr/>
            <p:nvPr/>
          </p:nvSpPr>
          <p:spPr>
            <a:xfrm>
              <a:off x="1254" y="1575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66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10" name=""/>
            <p:cNvSpPr/>
            <p:nvPr/>
          </p:nvSpPr>
          <p:spPr>
            <a:xfrm>
              <a:off x="1687" y="1811"/>
              <a:ext cx="1055" cy="871"/>
            </a:xfrm>
            <a:prstGeom prst="rect">
              <a:avLst/>
            </a:prstGeom>
            <a:solidFill>
              <a:srgbClr val="FF66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温度</a:t>
              </a:r>
            </a:p>
          </p:txBody>
        </p:sp>
      </p:grpSp>
      <p:grpSp>
        <p:nvGrpSpPr>
          <p:cNvPr id="2311" name=""/>
          <p:cNvGrpSpPr/>
          <p:nvPr/>
        </p:nvGrpSpPr>
        <p:grpSpPr>
          <a:xfrm>
            <a:off x="7953660" y="2255215"/>
            <a:ext cx="1369238" cy="988335"/>
            <a:chOff x="1184" y="1648"/>
            <a:chExt cx="1826" cy="1368"/>
          </a:xfrm>
        </p:grpSpPr>
        <p:sp>
          <p:nvSpPr>
            <p:cNvPr id="2312" name="Cloud"/>
            <p:cNvSpPr/>
            <p:nvPr/>
          </p:nvSpPr>
          <p:spPr>
            <a:xfrm>
              <a:off x="1184" y="1648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66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13" name=""/>
            <p:cNvSpPr/>
            <p:nvPr/>
          </p:nvSpPr>
          <p:spPr>
            <a:xfrm>
              <a:off x="1619" y="1885"/>
              <a:ext cx="1054" cy="1026"/>
            </a:xfrm>
            <a:prstGeom prst="rect">
              <a:avLst/>
            </a:prstGeom>
            <a:solidFill>
              <a:srgbClr val="FF66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物态变化</a:t>
              </a:r>
            </a:p>
          </p:txBody>
        </p:sp>
      </p:grpSp>
      <p:grpSp>
        <p:nvGrpSpPr>
          <p:cNvPr id="2314" name=""/>
          <p:cNvGrpSpPr/>
          <p:nvPr/>
        </p:nvGrpSpPr>
        <p:grpSpPr>
          <a:xfrm>
            <a:off x="8104679" y="3168041"/>
            <a:ext cx="1560528" cy="885977"/>
            <a:chOff x="1124" y="1759"/>
            <a:chExt cx="1826" cy="1447"/>
          </a:xfrm>
        </p:grpSpPr>
        <p:sp>
          <p:nvSpPr>
            <p:cNvPr id="2315" name="Cloud"/>
            <p:cNvSpPr/>
            <p:nvPr/>
          </p:nvSpPr>
          <p:spPr>
            <a:xfrm>
              <a:off x="1124" y="1759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66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16" name=""/>
            <p:cNvSpPr/>
            <p:nvPr/>
          </p:nvSpPr>
          <p:spPr>
            <a:xfrm>
              <a:off x="1558" y="1995"/>
              <a:ext cx="1054" cy="1211"/>
            </a:xfrm>
            <a:prstGeom prst="rect">
              <a:avLst/>
            </a:prstGeom>
            <a:solidFill>
              <a:srgbClr val="FF66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0000FF"/>
                  </a:solidFill>
                  <a:latin typeface="Arial" pitchFamily="34" charset="0"/>
                </a:rPr>
                <a:t>分子运动</a:t>
              </a:r>
            </a:p>
          </p:txBody>
        </p:sp>
      </p:grpSp>
      <p:cxnSp>
        <p:nvCxnSpPr>
          <p:cNvPr id="2317" name=""/>
          <p:cNvCxnSpPr/>
          <p:nvPr/>
        </p:nvCxnSpPr>
        <p:spPr>
          <a:xfrm flipV="1">
            <a:off x="6963648" y="2406234"/>
            <a:ext cx="305394" cy="60911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18" name=""/>
          <p:cNvCxnSpPr/>
          <p:nvPr/>
        </p:nvCxnSpPr>
        <p:spPr>
          <a:xfrm flipV="1">
            <a:off x="7648266" y="3015344"/>
            <a:ext cx="456413" cy="152696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19" name=""/>
          <p:cNvCxnSpPr/>
          <p:nvPr/>
        </p:nvCxnSpPr>
        <p:spPr>
          <a:xfrm>
            <a:off x="7800964" y="3624453"/>
            <a:ext cx="303715" cy="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pic>
        <p:nvPicPr>
          <p:cNvPr id="2320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17223" y="5146388"/>
            <a:ext cx="761806" cy="12568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21" name=""/>
          <p:cNvSpPr/>
          <p:nvPr/>
        </p:nvSpPr>
        <p:spPr>
          <a:xfrm>
            <a:off x="5669920" y="5602801"/>
            <a:ext cx="456413" cy="61414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0001A5"/>
                </a:solidFill>
              </a:rPr>
              <a:t>电流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22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54539" y="5374594"/>
            <a:ext cx="686296" cy="12937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23" name=""/>
          <p:cNvSpPr/>
          <p:nvPr/>
        </p:nvSpPr>
        <p:spPr>
          <a:xfrm>
            <a:off x="6507235" y="5831007"/>
            <a:ext cx="305394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电压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24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91854" y="5527291"/>
            <a:ext cx="609110" cy="121821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25" name=""/>
          <p:cNvSpPr/>
          <p:nvPr/>
        </p:nvSpPr>
        <p:spPr>
          <a:xfrm>
            <a:off x="7269041" y="5908194"/>
            <a:ext cx="456413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电阻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26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5454" y="5374594"/>
            <a:ext cx="609110" cy="11410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327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10073" y="5223576"/>
            <a:ext cx="684619" cy="14464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28" name=""/>
          <p:cNvSpPr/>
          <p:nvPr/>
        </p:nvSpPr>
        <p:spPr>
          <a:xfrm>
            <a:off x="8562770" y="5602801"/>
            <a:ext cx="305394" cy="73499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电功率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29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94691" y="5146388"/>
            <a:ext cx="495007" cy="13692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0" name=""/>
          <p:cNvSpPr/>
          <p:nvPr/>
        </p:nvSpPr>
        <p:spPr>
          <a:xfrm>
            <a:off x="9170201" y="5527291"/>
            <a:ext cx="380903" cy="78071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0001A5"/>
                </a:solidFill>
              </a:rPr>
              <a:t>磁现象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31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320657" y="5070878"/>
            <a:ext cx="609109" cy="12568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2" name=""/>
          <p:cNvSpPr/>
          <p:nvPr/>
        </p:nvSpPr>
        <p:spPr>
          <a:xfrm>
            <a:off x="2473354" y="5602801"/>
            <a:ext cx="362445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0001A5"/>
                </a:solidFill>
              </a:rPr>
              <a:t>力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33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11547" y="5223576"/>
            <a:ext cx="458091" cy="15974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4" name=""/>
          <p:cNvSpPr/>
          <p:nvPr/>
        </p:nvSpPr>
        <p:spPr>
          <a:xfrm>
            <a:off x="1711547" y="5679988"/>
            <a:ext cx="402279" cy="1293728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力的测量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35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79625" y="5070878"/>
            <a:ext cx="458090" cy="159912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6" name=""/>
          <p:cNvSpPr/>
          <p:nvPr/>
        </p:nvSpPr>
        <p:spPr>
          <a:xfrm>
            <a:off x="1179626" y="5527291"/>
            <a:ext cx="432759" cy="106552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0001A5"/>
                </a:solidFill>
              </a:rPr>
              <a:t>二力平衡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37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0516" y="5070878"/>
            <a:ext cx="570516" cy="12568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8" name=""/>
          <p:cNvSpPr/>
          <p:nvPr/>
        </p:nvSpPr>
        <p:spPr>
          <a:xfrm>
            <a:off x="646026" y="5527291"/>
            <a:ext cx="449701" cy="609110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0001A5"/>
                </a:solidFill>
              </a:rPr>
              <a:t>重力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pic>
        <p:nvPicPr>
          <p:cNvPr id="233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46025" y="2939834"/>
            <a:ext cx="609109" cy="8373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40" name=""/>
          <p:cNvSpPr/>
          <p:nvPr/>
        </p:nvSpPr>
        <p:spPr>
          <a:xfrm>
            <a:off x="798722" y="3015345"/>
            <a:ext cx="380904" cy="52297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压力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cxnSp>
        <p:nvCxnSpPr>
          <p:cNvPr id="2341" name=""/>
          <p:cNvCxnSpPr/>
          <p:nvPr/>
        </p:nvCxnSpPr>
        <p:spPr>
          <a:xfrm flipH="1" flipV="1">
            <a:off x="1102438" y="3624453"/>
            <a:ext cx="152696" cy="228206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pic>
        <p:nvPicPr>
          <p:cNvPr id="234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015344"/>
            <a:ext cx="495007" cy="7618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43" name=""/>
          <p:cNvSpPr/>
          <p:nvPr/>
        </p:nvSpPr>
        <p:spPr>
          <a:xfrm>
            <a:off x="0" y="3090853"/>
            <a:ext cx="449701" cy="684619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0001A5"/>
                </a:solidFill>
              </a:rPr>
              <a:t>浮力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cxnSp>
        <p:nvCxnSpPr>
          <p:cNvPr id="2344" name=""/>
          <p:cNvCxnSpPr/>
          <p:nvPr/>
        </p:nvCxnSpPr>
        <p:spPr>
          <a:xfrm flipH="1" flipV="1">
            <a:off x="265122" y="3699963"/>
            <a:ext cx="305394" cy="380903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45" name=""/>
          <p:cNvSpPr/>
          <p:nvPr/>
        </p:nvSpPr>
        <p:spPr>
          <a:xfrm>
            <a:off x="951419" y="0"/>
            <a:ext cx="7458653" cy="73160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346" name=""/>
          <p:cNvSpPr/>
          <p:nvPr/>
        </p:nvSpPr>
        <p:spPr>
          <a:xfrm>
            <a:off x="1407832" y="0"/>
            <a:ext cx="5555816" cy="808790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347" name=""/>
          <p:cNvSpPr/>
          <p:nvPr/>
        </p:nvSpPr>
        <p:spPr>
          <a:xfrm>
            <a:off x="2016941" y="0"/>
            <a:ext cx="5480307" cy="741670"/>
          </a:xfrm>
          <a:prstGeom prst="rect">
            <a:avLst/>
          </a:prstGeom>
          <a:solidFill>
            <a:srgbClr val="008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228" b="1">
                <a:solidFill>
                  <a:srgbClr val="333571"/>
                </a:solidFill>
              </a:rPr>
              <a:t>     中学物理知识</a:t>
            </a:r>
            <a:endParaRPr lang="zh-CN" altLang="en-US" sz="4228" b="1">
              <a:solidFill>
                <a:schemeClr val="accent2"/>
              </a:solidFill>
            </a:endParaRPr>
          </a:p>
        </p:txBody>
      </p:sp>
      <p:pic>
        <p:nvPicPr>
          <p:cNvPr id="2348" name=""/>
          <p:cNvPicPr/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4918182"/>
            <a:ext cx="570516" cy="12568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49" name=""/>
          <p:cNvSpPr/>
          <p:nvPr/>
        </p:nvSpPr>
        <p:spPr>
          <a:xfrm>
            <a:off x="0" y="4386259"/>
            <a:ext cx="417819" cy="916181"/>
          </a:xfrm>
          <a:custGeom>
            <a:rect l="l" t="t" r="r" b="b"/>
            <a:pathLst>
              <a:path w="21600" h="21600">
                <a:moveTo>
                  <a:pt x="0" y="21600"/>
                </a:moveTo>
                <a:lnTo>
                  <a:pt x="0" y="12160"/>
                </a:lnTo>
                <a:cubicBezTo>
                  <a:pt x="0" y="7530"/>
                  <a:pt x="6213" y="2900"/>
                  <a:pt x="12427" y="2900"/>
                </a:cubicBezTo>
                <a:lnTo>
                  <a:pt x="15099" y="2900"/>
                </a:lnTo>
                <a:lnTo>
                  <a:pt x="15099" y="0"/>
                </a:lnTo>
                <a:lnTo>
                  <a:pt x="21600" y="6079"/>
                </a:lnTo>
                <a:lnTo>
                  <a:pt x="15099" y="12158"/>
                </a:lnTo>
                <a:lnTo>
                  <a:pt x="15099" y="9257"/>
                </a:lnTo>
                <a:lnTo>
                  <a:pt x="12427" y="9257"/>
                </a:lnTo>
                <a:cubicBezTo>
                  <a:pt x="9392" y="9257"/>
                  <a:pt x="6357" y="10708"/>
                  <a:pt x="6357" y="12160"/>
                </a:cubicBezTo>
                <a:lnTo>
                  <a:pt x="6357" y="21600"/>
                </a:lnTo>
                <a:close/>
              </a:path>
            </a:pathLst>
          </a:custGeom>
          <a:noFill/>
          <a:ln w="127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350" name=""/>
          <p:cNvSpPr/>
          <p:nvPr/>
        </p:nvSpPr>
        <p:spPr>
          <a:xfrm>
            <a:off x="0" y="5223576"/>
            <a:ext cx="402279" cy="99001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0001A5"/>
                </a:solidFill>
              </a:rPr>
              <a:t>力和运动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351" name=""/>
          <p:cNvSpPr/>
          <p:nvPr/>
        </p:nvSpPr>
        <p:spPr>
          <a:xfrm>
            <a:off x="3995288" y="5223576"/>
            <a:ext cx="617499" cy="1674631"/>
          </a:xfrm>
          <a:prstGeom prst="rect">
            <a:avLst/>
          </a:prstGeom>
          <a:solidFill>
            <a:srgbClr val="99CC00"/>
          </a:solidFill>
          <a:ln w="38100" cap="flat">
            <a:solidFill>
              <a:srgbClr val="3366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vert"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537" b="1">
                <a:solidFill>
                  <a:srgbClr val="0001A5"/>
                </a:solidFill>
              </a:rPr>
              <a:t> 初中物理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352" name=""/>
          <p:cNvSpPr/>
          <p:nvPr/>
        </p:nvSpPr>
        <p:spPr>
          <a:xfrm>
            <a:off x="7800963" y="5755497"/>
            <a:ext cx="380903" cy="5839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0001A5"/>
                </a:solidFill>
              </a:rPr>
              <a:t>电功</a:t>
            </a:r>
            <a:endParaRPr lang="zh-CN" altLang="en-US" sz="1691" b="1">
              <a:solidFill>
                <a:schemeClr val="bg1"/>
              </a:solidFill>
            </a:endParaRPr>
          </a:p>
        </p:txBody>
      </p:sp>
      <p:sp>
        <p:nvSpPr>
          <p:cNvPr id="2353" name=""/>
          <p:cNvSpPr/>
          <p:nvPr/>
        </p:nvSpPr>
        <p:spPr bwMode="auto">
          <a:xfrm>
            <a:off x="8790977" y="4322496"/>
            <a:ext cx="837315" cy="976589"/>
          </a:xfrm>
          <a:custGeom>
            <a:rect l="l" t="t" r="r" b="b"/>
            <a:pathLst>
              <a:path w="256" h="264">
                <a:moveTo>
                  <a:pt x="0" y="38"/>
                </a:moveTo>
                <a:cubicBezTo>
                  <a:pt x="98" y="19"/>
                  <a:pt x="196" y="0"/>
                  <a:pt x="226" y="38"/>
                </a:cubicBezTo>
                <a:cubicBezTo>
                  <a:pt x="256" y="76"/>
                  <a:pt x="188" y="234"/>
                  <a:pt x="181" y="264"/>
                </a:cubicBezTo>
              </a:path>
            </a:pathLst>
          </a:custGeom>
          <a:noFill/>
          <a:ln w="5715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354" name=""/>
          <p:cNvSpPr/>
          <p:nvPr/>
        </p:nvSpPr>
        <p:spPr bwMode="auto">
          <a:xfrm>
            <a:off x="239953" y="4436599"/>
            <a:ext cx="255054" cy="634279"/>
          </a:xfrm>
          <a:custGeom>
            <a:rect l="l" t="t" r="r" b="b"/>
            <a:pathLst>
              <a:path w="152" h="378">
                <a:moveTo>
                  <a:pt x="152" y="15"/>
                </a:moveTo>
                <a:cubicBezTo>
                  <a:pt x="91" y="7"/>
                  <a:pt x="30" y="0"/>
                  <a:pt x="15" y="60"/>
                </a:cubicBezTo>
                <a:cubicBezTo>
                  <a:pt x="0" y="120"/>
                  <a:pt x="53" y="325"/>
                  <a:pt x="61" y="378"/>
                </a:cubicBezTo>
              </a:path>
            </a:pathLst>
          </a:custGeom>
          <a:noFill/>
          <a:ln w="7620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355" name=""/>
          <p:cNvSpPr/>
          <p:nvPr/>
        </p:nvSpPr>
        <p:spPr bwMode="auto">
          <a:xfrm>
            <a:off x="874232" y="4842672"/>
            <a:ext cx="228206" cy="379225"/>
          </a:xfrm>
          <a:custGeom>
            <a:rect l="l" t="t" r="r" b="b"/>
            <a:pathLst>
              <a:path w="45" h="226">
                <a:moveTo>
                  <a:pt x="45" y="0"/>
                </a:moveTo>
                <a:cubicBezTo>
                  <a:pt x="26" y="94"/>
                  <a:pt x="7" y="189"/>
                  <a:pt x="0" y="227"/>
                </a:cubicBezTo>
              </a:path>
            </a:pathLst>
          </a:custGeom>
          <a:noFill/>
          <a:ln w="7620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cxnSp>
        <p:nvCxnSpPr>
          <p:cNvPr id="2356" name=""/>
          <p:cNvCxnSpPr/>
          <p:nvPr/>
        </p:nvCxnSpPr>
        <p:spPr>
          <a:xfrm flipH="1">
            <a:off x="1483341" y="4918182"/>
            <a:ext cx="0" cy="305394"/>
          </a:xfrm>
          <a:prstGeom prst="line">
            <a:avLst/>
          </a:prstGeom>
          <a:noFill/>
          <a:ln w="762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57" name=""/>
          <p:cNvCxnSpPr/>
          <p:nvPr/>
        </p:nvCxnSpPr>
        <p:spPr>
          <a:xfrm>
            <a:off x="1939753" y="4765485"/>
            <a:ext cx="77187" cy="609110"/>
          </a:xfrm>
          <a:prstGeom prst="line">
            <a:avLst/>
          </a:prstGeom>
          <a:noFill/>
          <a:ln w="7620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58" name=""/>
          <p:cNvSpPr/>
          <p:nvPr/>
        </p:nvSpPr>
        <p:spPr bwMode="auto">
          <a:xfrm>
            <a:off x="2245147" y="4689976"/>
            <a:ext cx="456413" cy="456413"/>
          </a:xfrm>
          <a:custGeom>
            <a:rect l="l" t="t" r="r" b="b"/>
            <a:pathLst>
              <a:path w="272" h="272">
                <a:moveTo>
                  <a:pt x="0" y="0"/>
                </a:moveTo>
                <a:cubicBezTo>
                  <a:pt x="91" y="0"/>
                  <a:pt x="182" y="0"/>
                  <a:pt x="227" y="45"/>
                </a:cubicBezTo>
                <a:cubicBezTo>
                  <a:pt x="272" y="90"/>
                  <a:pt x="265" y="234"/>
                  <a:pt x="272" y="272"/>
                </a:cubicBezTo>
              </a:path>
            </a:pathLst>
          </a:custGeom>
          <a:noFill/>
          <a:ln w="7620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cxnSp>
        <p:nvCxnSpPr>
          <p:cNvPr id="2359" name=""/>
          <p:cNvCxnSpPr/>
          <p:nvPr/>
        </p:nvCxnSpPr>
        <p:spPr>
          <a:xfrm flipH="1">
            <a:off x="5973635" y="4918182"/>
            <a:ext cx="609110" cy="305394"/>
          </a:xfrm>
          <a:prstGeom prst="line">
            <a:avLst/>
          </a:prstGeom>
          <a:noFill/>
          <a:ln w="76200" cap="flat">
            <a:solidFill>
              <a:srgbClr val="00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60" name=""/>
          <p:cNvCxnSpPr/>
          <p:nvPr/>
        </p:nvCxnSpPr>
        <p:spPr>
          <a:xfrm flipH="1">
            <a:off x="6810951" y="4993691"/>
            <a:ext cx="228206" cy="533600"/>
          </a:xfrm>
          <a:prstGeom prst="line">
            <a:avLst/>
          </a:prstGeom>
          <a:noFill/>
          <a:ln w="76200" cap="flat">
            <a:solidFill>
              <a:srgbClr val="00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61" name=""/>
          <p:cNvCxnSpPr/>
          <p:nvPr/>
        </p:nvCxnSpPr>
        <p:spPr>
          <a:xfrm flipH="1">
            <a:off x="7572758" y="5146388"/>
            <a:ext cx="75509" cy="456413"/>
          </a:xfrm>
          <a:prstGeom prst="line">
            <a:avLst/>
          </a:prstGeom>
          <a:noFill/>
          <a:ln w="76200" cap="flat">
            <a:solidFill>
              <a:srgbClr val="00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62" name=""/>
          <p:cNvCxnSpPr/>
          <p:nvPr/>
        </p:nvCxnSpPr>
        <p:spPr>
          <a:xfrm flipH="1">
            <a:off x="8104679" y="4993691"/>
            <a:ext cx="77187" cy="458091"/>
          </a:xfrm>
          <a:prstGeom prst="line">
            <a:avLst/>
          </a:prstGeom>
          <a:noFill/>
          <a:ln w="76200" cap="flat">
            <a:solidFill>
              <a:srgbClr val="00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63" name=""/>
          <p:cNvSpPr/>
          <p:nvPr/>
        </p:nvSpPr>
        <p:spPr bwMode="auto">
          <a:xfrm>
            <a:off x="8638279" y="4765485"/>
            <a:ext cx="152697" cy="609110"/>
          </a:xfrm>
          <a:custGeom>
            <a:rect l="l" t="t" r="r" b="b"/>
            <a:pathLst>
              <a:path w="136" h="318">
                <a:moveTo>
                  <a:pt x="0" y="0"/>
                </a:moveTo>
                <a:cubicBezTo>
                  <a:pt x="34" y="41"/>
                  <a:pt x="68" y="83"/>
                  <a:pt x="91" y="136"/>
                </a:cubicBezTo>
                <a:cubicBezTo>
                  <a:pt x="114" y="189"/>
                  <a:pt x="129" y="280"/>
                  <a:pt x="136" y="318"/>
                </a:cubicBezTo>
              </a:path>
            </a:pathLst>
          </a:custGeom>
          <a:noFill/>
          <a:ln w="76200" cap="flat">
            <a:solidFill>
              <a:srgbClr val="0099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364" name=""/>
          <p:cNvSpPr/>
          <p:nvPr/>
        </p:nvSpPr>
        <p:spPr>
          <a:xfrm>
            <a:off x="8638279" y="6715306"/>
            <a:ext cx="609110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365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5" name="chimes.wav"/>
          </p:stSnd>
        </p:sndAc>
      </p:transition>
    </mc:Choice>
    <mc:Fallback>
      <p:transition>
        <p:split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2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0" dur="500"/>
                                        <p:tgtEl>
                                          <p:spTgt spid="2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2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6" dur="500"/>
                                        <p:tgtEl>
                                          <p:spTgt spid="2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9" dur="500"/>
                                        <p:tgtEl>
                                          <p:spTgt spid="2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/>
                                        <p:tgtEl>
                                          <p:spTgt spid="2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5" dur="500"/>
                                        <p:tgtEl>
                                          <p:spTgt spid="2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8" dur="500"/>
                                        <p:tgtEl>
                                          <p:spTgt spid="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1" dur="500"/>
                                        <p:tgtEl>
                                          <p:spTgt spid="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4" dur="500"/>
                                        <p:tgtEl>
                                          <p:spTgt spid="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7" dur="500"/>
                                        <p:tgtEl>
                                          <p:spTgt spid="2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0" dur="500"/>
                                        <p:tgtEl>
                                          <p:spTgt spid="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3" dur="500"/>
                                        <p:tgtEl>
                                          <p:spTgt spid="2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48" dur="500"/>
                                        <p:tgtEl>
                                          <p:spTgt spid="2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53" dur="500"/>
                                        <p:tgtEl>
                                          <p:spTgt spid="2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58" dur="500"/>
                                        <p:tgtEl>
                                          <p:spTgt spid="2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63" dur="500"/>
                                        <p:tgtEl>
                                          <p:spTgt spid="2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68" dur="500"/>
                                        <p:tgtEl>
                                          <p:spTgt spid="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3" dur="500"/>
                                        <p:tgtEl>
                                          <p:spTgt spid="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8" dur="500"/>
                                        <p:tgtEl>
                                          <p:spTgt spid="2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83" dur="500"/>
                                        <p:tgtEl>
                                          <p:spTgt spid="2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88" dur="500"/>
                                        <p:tgtEl>
                                          <p:spTgt spid="2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93" dur="500"/>
                                        <p:tgtEl>
                                          <p:spTgt spid="2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98" dur="500"/>
                                        <p:tgtEl>
                                          <p:spTgt spid="2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  <p:cond evt="onBegin" delay="0">
                          <p:tn val="98"/>
                        </p:cond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03" dur="500"/>
                                        <p:tgtEl>
                                          <p:spTgt spid="2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7" name=""/>
          <p:cNvSpPr/>
          <p:nvPr/>
        </p:nvSpPr>
        <p:spPr>
          <a:xfrm>
            <a:off x="3082463" y="5679988"/>
            <a:ext cx="1142709" cy="1521934"/>
          </a:xfrm>
          <a:custGeom>
            <a:rect l="l" t="t" r="r" b="b"/>
            <a:pathLst>
              <a:path w="499" h="1043">
                <a:moveTo>
                  <a:pt x="0" y="0"/>
                </a:moveTo>
                <a:cubicBezTo>
                  <a:pt x="117" y="26"/>
                  <a:pt x="234" y="52"/>
                  <a:pt x="317" y="226"/>
                </a:cubicBezTo>
                <a:cubicBezTo>
                  <a:pt x="400" y="400"/>
                  <a:pt x="469" y="907"/>
                  <a:pt x="499" y="1043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368" name=""/>
          <p:cNvSpPr/>
          <p:nvPr/>
        </p:nvSpPr>
        <p:spPr>
          <a:xfrm>
            <a:off x="2626051" y="3320738"/>
            <a:ext cx="1674631" cy="2713305"/>
          </a:xfrm>
          <a:custGeom>
            <a:rect l="l" t="t" r="r" b="b"/>
            <a:pathLst>
              <a:path w="681" h="1527">
                <a:moveTo>
                  <a:pt x="227" y="1043"/>
                </a:moveTo>
                <a:cubicBezTo>
                  <a:pt x="325" y="1081"/>
                  <a:pt x="423" y="1119"/>
                  <a:pt x="499" y="1179"/>
                </a:cubicBezTo>
                <a:cubicBezTo>
                  <a:pt x="575" y="1239"/>
                  <a:pt x="681" y="1527"/>
                  <a:pt x="681" y="1406"/>
                </a:cubicBezTo>
                <a:cubicBezTo>
                  <a:pt x="681" y="1285"/>
                  <a:pt x="612" y="688"/>
                  <a:pt x="499" y="454"/>
                </a:cubicBezTo>
                <a:cubicBezTo>
                  <a:pt x="386" y="220"/>
                  <a:pt x="83" y="76"/>
                  <a:pt x="0" y="0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369" name=""/>
          <p:cNvSpPr/>
          <p:nvPr/>
        </p:nvSpPr>
        <p:spPr>
          <a:xfrm>
            <a:off x="5592732" y="5374594"/>
            <a:ext cx="1370915" cy="1827328"/>
          </a:xfrm>
          <a:custGeom>
            <a:rect l="l" t="t" r="r" b="b"/>
            <a:pathLst>
              <a:path w="681" h="1089">
                <a:moveTo>
                  <a:pt x="681" y="0"/>
                </a:moveTo>
                <a:cubicBezTo>
                  <a:pt x="548" y="26"/>
                  <a:pt x="416" y="53"/>
                  <a:pt x="318" y="136"/>
                </a:cubicBezTo>
                <a:cubicBezTo>
                  <a:pt x="220" y="219"/>
                  <a:pt x="144" y="340"/>
                  <a:pt x="91" y="499"/>
                </a:cubicBezTo>
                <a:cubicBezTo>
                  <a:pt x="38" y="658"/>
                  <a:pt x="15" y="991"/>
                  <a:pt x="0" y="1089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370" name=""/>
          <p:cNvSpPr/>
          <p:nvPr/>
        </p:nvSpPr>
        <p:spPr>
          <a:xfrm>
            <a:off x="5366203" y="3168040"/>
            <a:ext cx="1342390" cy="2753578"/>
          </a:xfrm>
          <a:custGeom>
            <a:rect l="l" t="t" r="r" b="b"/>
            <a:pathLst>
              <a:path w="415" h="1739">
                <a:moveTo>
                  <a:pt x="415" y="0"/>
                </a:moveTo>
                <a:cubicBezTo>
                  <a:pt x="354" y="72"/>
                  <a:pt x="294" y="144"/>
                  <a:pt x="234" y="272"/>
                </a:cubicBezTo>
                <a:cubicBezTo>
                  <a:pt x="174" y="400"/>
                  <a:pt x="91" y="544"/>
                  <a:pt x="53" y="771"/>
                </a:cubicBezTo>
                <a:cubicBezTo>
                  <a:pt x="15" y="998"/>
                  <a:pt x="0" y="1527"/>
                  <a:pt x="7" y="1633"/>
                </a:cubicBezTo>
                <a:cubicBezTo>
                  <a:pt x="14" y="1739"/>
                  <a:pt x="45" y="1489"/>
                  <a:pt x="98" y="1406"/>
                </a:cubicBezTo>
                <a:cubicBezTo>
                  <a:pt x="151" y="1323"/>
                  <a:pt x="287" y="1179"/>
                  <a:pt x="325" y="1134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grpSp>
        <p:nvGrpSpPr>
          <p:cNvPr id="2371" name=""/>
          <p:cNvGrpSpPr/>
          <p:nvPr/>
        </p:nvGrpSpPr>
        <p:grpSpPr>
          <a:xfrm>
            <a:off x="1939754" y="2711628"/>
            <a:ext cx="1674631" cy="699721"/>
            <a:chOff x="1602" y="1662"/>
            <a:chExt cx="1055" cy="441"/>
          </a:xfrm>
        </p:grpSpPr>
        <p:sp>
          <p:nvSpPr>
            <p:cNvPr id="2372" name=""/>
            <p:cNvSpPr/>
            <p:nvPr/>
          </p:nvSpPr>
          <p:spPr>
            <a:xfrm>
              <a:off x="1602" y="1662"/>
              <a:ext cx="1055" cy="441"/>
            </a:xfrm>
            <a:prstGeom prst="cloudCallout">
              <a:avLst>
                <a:gd name="adj1" fmla="val 42282"/>
                <a:gd name="adj2" fmla="val 87889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373" name=""/>
            <p:cNvSpPr/>
            <p:nvPr/>
          </p:nvSpPr>
          <p:spPr>
            <a:xfrm rot="21420000">
              <a:off x="1678" y="1734"/>
              <a:ext cx="911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374" name=""/>
          <p:cNvGrpSpPr/>
          <p:nvPr/>
        </p:nvGrpSpPr>
        <p:grpSpPr>
          <a:xfrm>
            <a:off x="5742073" y="2634439"/>
            <a:ext cx="1677988" cy="667839"/>
            <a:chOff x="3391" y="1689"/>
            <a:chExt cx="1057" cy="421"/>
          </a:xfrm>
        </p:grpSpPr>
        <p:sp>
          <p:nvSpPr>
            <p:cNvPr id="2375" name=""/>
            <p:cNvSpPr/>
            <p:nvPr/>
          </p:nvSpPr>
          <p:spPr>
            <a:xfrm>
              <a:off x="3391" y="1689"/>
              <a:ext cx="1055" cy="421"/>
            </a:xfrm>
            <a:prstGeom prst="cloudCallout">
              <a:avLst>
                <a:gd name="adj1" fmla="val -39380"/>
                <a:gd name="adj2" fmla="val 97741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376" name=""/>
            <p:cNvSpPr/>
            <p:nvPr/>
          </p:nvSpPr>
          <p:spPr>
            <a:xfrm>
              <a:off x="3488" y="1754"/>
              <a:ext cx="960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377" name=""/>
          <p:cNvGrpSpPr/>
          <p:nvPr/>
        </p:nvGrpSpPr>
        <p:grpSpPr>
          <a:xfrm>
            <a:off x="2092451" y="4765485"/>
            <a:ext cx="1674631" cy="912825"/>
            <a:chOff x="735" y="1865"/>
            <a:chExt cx="1826" cy="1368"/>
          </a:xfrm>
        </p:grpSpPr>
        <p:sp>
          <p:nvSpPr>
            <p:cNvPr id="2378" name="Cloud"/>
            <p:cNvSpPr/>
            <p:nvPr/>
          </p:nvSpPr>
          <p:spPr>
            <a:xfrm>
              <a:off x="735" y="1865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79" name=""/>
            <p:cNvSpPr/>
            <p:nvPr/>
          </p:nvSpPr>
          <p:spPr>
            <a:xfrm>
              <a:off x="1168" y="2102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grpSp>
        <p:nvGrpSpPr>
          <p:cNvPr id="2380" name=""/>
          <p:cNvGrpSpPr/>
          <p:nvPr/>
        </p:nvGrpSpPr>
        <p:grpSpPr>
          <a:xfrm>
            <a:off x="6431727" y="4614466"/>
            <a:ext cx="1674631" cy="912825"/>
            <a:chOff x="990" y="1853"/>
            <a:chExt cx="1826" cy="1368"/>
          </a:xfrm>
        </p:grpSpPr>
        <p:sp>
          <p:nvSpPr>
            <p:cNvPr id="2381" name="Cloud"/>
            <p:cNvSpPr/>
            <p:nvPr/>
          </p:nvSpPr>
          <p:spPr>
            <a:xfrm>
              <a:off x="990" y="1853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382" name=""/>
            <p:cNvSpPr/>
            <p:nvPr/>
          </p:nvSpPr>
          <p:spPr>
            <a:xfrm>
              <a:off x="1424" y="2090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cxnSp>
        <p:nvCxnSpPr>
          <p:cNvPr id="2383" name=""/>
          <p:cNvCxnSpPr/>
          <p:nvPr/>
        </p:nvCxnSpPr>
        <p:spPr>
          <a:xfrm flipH="1" flipV="1">
            <a:off x="6201841" y="1874313"/>
            <a:ext cx="77187" cy="7601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4" name=""/>
          <p:cNvCxnSpPr/>
          <p:nvPr/>
        </p:nvCxnSpPr>
        <p:spPr>
          <a:xfrm flipH="1" flipV="1">
            <a:off x="1788735" y="2025332"/>
            <a:ext cx="531923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5" name=""/>
          <p:cNvCxnSpPr/>
          <p:nvPr/>
        </p:nvCxnSpPr>
        <p:spPr>
          <a:xfrm flipV="1">
            <a:off x="6888139" y="1797126"/>
            <a:ext cx="912825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6" name=""/>
          <p:cNvCxnSpPr/>
          <p:nvPr/>
        </p:nvCxnSpPr>
        <p:spPr>
          <a:xfrm flipV="1">
            <a:off x="7572758" y="3928169"/>
            <a:ext cx="684619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7" name=""/>
          <p:cNvCxnSpPr/>
          <p:nvPr/>
        </p:nvCxnSpPr>
        <p:spPr>
          <a:xfrm flipH="1" flipV="1">
            <a:off x="1560528" y="4993691"/>
            <a:ext cx="761806" cy="38090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8" name=""/>
          <p:cNvCxnSpPr/>
          <p:nvPr/>
        </p:nvCxnSpPr>
        <p:spPr>
          <a:xfrm flipH="1" flipV="1">
            <a:off x="7269042" y="2711628"/>
            <a:ext cx="1065522" cy="15101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89" name=""/>
          <p:cNvCxnSpPr/>
          <p:nvPr/>
        </p:nvCxnSpPr>
        <p:spPr>
          <a:xfrm flipH="1" flipV="1">
            <a:off x="7648266" y="5223576"/>
            <a:ext cx="914504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90" name=""/>
          <p:cNvSpPr/>
          <p:nvPr/>
        </p:nvSpPr>
        <p:spPr>
          <a:xfrm>
            <a:off x="4376191" y="4005356"/>
            <a:ext cx="516820" cy="3320736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  <a:latin typeface="Arial" pitchFamily="34" charset="0"/>
              </a:rPr>
              <a:t>八年级下册物理知识结构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391" name=""/>
          <p:cNvSpPr/>
          <p:nvPr/>
        </p:nvSpPr>
        <p:spPr>
          <a:xfrm>
            <a:off x="570516" y="4537279"/>
            <a:ext cx="1179626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透   镜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392" name=""/>
          <p:cNvCxnSpPr/>
          <p:nvPr/>
        </p:nvCxnSpPr>
        <p:spPr>
          <a:xfrm flipH="1">
            <a:off x="1179625" y="3015344"/>
            <a:ext cx="837315" cy="2265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93" name=""/>
          <p:cNvCxnSpPr/>
          <p:nvPr/>
        </p:nvCxnSpPr>
        <p:spPr>
          <a:xfrm flipH="1">
            <a:off x="1939753" y="3396247"/>
            <a:ext cx="305394" cy="22820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94" name=""/>
          <p:cNvCxnSpPr/>
          <p:nvPr/>
        </p:nvCxnSpPr>
        <p:spPr>
          <a:xfrm flipV="1">
            <a:off x="2245147" y="5679988"/>
            <a:ext cx="303716" cy="68461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95" name=""/>
          <p:cNvSpPr/>
          <p:nvPr/>
        </p:nvSpPr>
        <p:spPr>
          <a:xfrm>
            <a:off x="1407832" y="6364606"/>
            <a:ext cx="1674631" cy="36789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凸透镜成像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396" name=""/>
          <p:cNvCxnSpPr/>
          <p:nvPr/>
        </p:nvCxnSpPr>
        <p:spPr>
          <a:xfrm flipH="1" flipV="1">
            <a:off x="6659932" y="3928170"/>
            <a:ext cx="228206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397" name=""/>
          <p:cNvCxnSpPr/>
          <p:nvPr/>
        </p:nvCxnSpPr>
        <p:spPr>
          <a:xfrm flipH="1" flipV="1">
            <a:off x="7420060" y="5374594"/>
            <a:ext cx="305394" cy="914503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398" name=""/>
          <p:cNvSpPr/>
          <p:nvPr/>
        </p:nvSpPr>
        <p:spPr>
          <a:xfrm>
            <a:off x="8218781" y="3699963"/>
            <a:ext cx="1446425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力的测量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399" name=""/>
          <p:cNvSpPr/>
          <p:nvPr/>
        </p:nvSpPr>
        <p:spPr>
          <a:xfrm>
            <a:off x="5745429" y="3928169"/>
            <a:ext cx="990013" cy="41949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  <a:latin typeface="Arial" pitchFamily="34" charset="0"/>
              </a:rPr>
              <a:t>力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0" name=""/>
          <p:cNvSpPr/>
          <p:nvPr/>
        </p:nvSpPr>
        <p:spPr>
          <a:xfrm>
            <a:off x="8181866" y="5755498"/>
            <a:ext cx="1102438" cy="38313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14" b="1">
                <a:solidFill>
                  <a:srgbClr val="333571"/>
                </a:solidFill>
                <a:latin typeface="Arial" pitchFamily="34" charset="0"/>
              </a:rPr>
              <a:t>摩擦力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1" name=""/>
          <p:cNvSpPr/>
          <p:nvPr/>
        </p:nvSpPr>
        <p:spPr>
          <a:xfrm>
            <a:off x="5517223" y="1568919"/>
            <a:ext cx="988335" cy="36789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杠 杆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402" name=""/>
          <p:cNvCxnSpPr/>
          <p:nvPr/>
        </p:nvCxnSpPr>
        <p:spPr>
          <a:xfrm flipH="1" flipV="1">
            <a:off x="7953660" y="4689976"/>
            <a:ext cx="837316" cy="755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03" name=""/>
          <p:cNvSpPr/>
          <p:nvPr/>
        </p:nvSpPr>
        <p:spPr>
          <a:xfrm>
            <a:off x="8866484" y="4537279"/>
            <a:ext cx="380904" cy="579912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03" b="1">
                <a:solidFill>
                  <a:srgbClr val="333571"/>
                </a:solidFill>
                <a:latin typeface="Arial" pitchFamily="34" charset="0"/>
              </a:rPr>
              <a:t>重力</a:t>
            </a:r>
            <a:endParaRPr lang="zh-CN" altLang="en-US" sz="1903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4" name=""/>
          <p:cNvSpPr/>
          <p:nvPr/>
        </p:nvSpPr>
        <p:spPr>
          <a:xfrm>
            <a:off x="7361332" y="1671276"/>
            <a:ext cx="1065521" cy="70530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机械省功吗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5" name=""/>
          <p:cNvSpPr/>
          <p:nvPr/>
        </p:nvSpPr>
        <p:spPr>
          <a:xfrm>
            <a:off x="7990575" y="2558932"/>
            <a:ext cx="1674631" cy="644347"/>
          </a:xfrm>
          <a:prstGeom prst="rect">
            <a:avLst/>
          </a:prstGeom>
          <a:solidFill>
            <a:srgbClr val="FF66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测滑轮组的机械效率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6" name=""/>
          <p:cNvSpPr/>
          <p:nvPr/>
        </p:nvSpPr>
        <p:spPr>
          <a:xfrm>
            <a:off x="265122" y="1721615"/>
            <a:ext cx="1560528" cy="644347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>
                <a:solidFill>
                  <a:srgbClr val="333571"/>
                </a:solidFill>
                <a:latin typeface="Arial" pitchFamily="34" charset="0"/>
              </a:rPr>
              <a:t>影响浮力大小的因素</a:t>
            </a:r>
            <a:endParaRPr lang="zh-CN" altLang="en-US" sz="2114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7" name=""/>
          <p:cNvSpPr/>
          <p:nvPr/>
        </p:nvSpPr>
        <p:spPr>
          <a:xfrm>
            <a:off x="189613" y="2939834"/>
            <a:ext cx="1026928" cy="41949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  <a:latin typeface="Arial" pitchFamily="34" charset="0"/>
              </a:rPr>
              <a:t>连通器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08" name=""/>
          <p:cNvSpPr/>
          <p:nvPr/>
        </p:nvSpPr>
        <p:spPr>
          <a:xfrm>
            <a:off x="874232" y="3624453"/>
            <a:ext cx="2283740" cy="36789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液体内部的压强 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409" name=""/>
          <p:cNvCxnSpPr/>
          <p:nvPr/>
        </p:nvCxnSpPr>
        <p:spPr>
          <a:xfrm flipV="1">
            <a:off x="6735442" y="5299085"/>
            <a:ext cx="305394" cy="91282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10" name=""/>
          <p:cNvSpPr/>
          <p:nvPr/>
        </p:nvSpPr>
        <p:spPr>
          <a:xfrm>
            <a:off x="5594410" y="6211910"/>
            <a:ext cx="1825650" cy="387616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03" b="1">
                <a:solidFill>
                  <a:srgbClr val="333571"/>
                </a:solidFill>
                <a:latin typeface="Arial" pitchFamily="34" charset="0"/>
              </a:rPr>
              <a:t>摩擦力的大小</a:t>
            </a:r>
            <a:endParaRPr lang="zh-CN" altLang="en-US" sz="1903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11" name=""/>
          <p:cNvSpPr/>
          <p:nvPr/>
        </p:nvSpPr>
        <p:spPr bwMode="auto">
          <a:xfrm>
            <a:off x="3386179" y="3243551"/>
            <a:ext cx="990013" cy="1218219"/>
          </a:xfrm>
          <a:custGeom>
            <a:rect l="l" t="t" r="r" b="b"/>
            <a:pathLst>
              <a:path w="590" h="726">
                <a:moveTo>
                  <a:pt x="590" y="726"/>
                </a:moveTo>
                <a:cubicBezTo>
                  <a:pt x="548" y="491"/>
                  <a:pt x="506" y="257"/>
                  <a:pt x="408" y="136"/>
                </a:cubicBezTo>
                <a:cubicBezTo>
                  <a:pt x="310" y="15"/>
                  <a:pt x="68" y="23"/>
                  <a:pt x="0" y="0"/>
                </a:cubicBezTo>
              </a:path>
            </a:pathLst>
          </a:custGeom>
          <a:noFill/>
          <a:ln w="5715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412" name=""/>
          <p:cNvSpPr/>
          <p:nvPr/>
        </p:nvSpPr>
        <p:spPr bwMode="auto">
          <a:xfrm>
            <a:off x="1179626" y="-1550460"/>
            <a:ext cx="4644669" cy="5924974"/>
          </a:xfrm>
          <a:custGeom>
            <a:rect l="l" t="t" r="r" b="b"/>
            <a:pathLst>
              <a:path w="2768" h="3530">
                <a:moveTo>
                  <a:pt x="2382" y="3199"/>
                </a:moveTo>
                <a:cubicBezTo>
                  <a:pt x="2385" y="2934"/>
                  <a:pt x="2389" y="2669"/>
                  <a:pt x="2382" y="2654"/>
                </a:cubicBezTo>
                <a:cubicBezTo>
                  <a:pt x="2375" y="2639"/>
                  <a:pt x="2337" y="3048"/>
                  <a:pt x="2337" y="3108"/>
                </a:cubicBezTo>
                <a:cubicBezTo>
                  <a:pt x="2337" y="3168"/>
                  <a:pt x="2768" y="3531"/>
                  <a:pt x="2382" y="3017"/>
                </a:cubicBezTo>
                <a:cubicBezTo>
                  <a:pt x="1996" y="2503"/>
                  <a:pt x="0" y="46"/>
                  <a:pt x="23" y="23"/>
                </a:cubicBezTo>
                <a:cubicBezTo>
                  <a:pt x="46" y="0"/>
                  <a:pt x="1282" y="1440"/>
                  <a:pt x="2518" y="2881"/>
                </a:cubicBezTo>
              </a:path>
            </a:pathLst>
          </a:custGeom>
          <a:noFill/>
          <a:ln w="127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13" name=""/>
          <p:cNvSpPr/>
          <p:nvPr/>
        </p:nvSpPr>
        <p:spPr bwMode="auto">
          <a:xfrm>
            <a:off x="4908114" y="3090853"/>
            <a:ext cx="837315" cy="1295406"/>
          </a:xfrm>
          <a:custGeom>
            <a:rect l="l" t="t" r="r" b="b"/>
            <a:pathLst>
              <a:path w="499" h="772">
                <a:moveTo>
                  <a:pt x="0" y="772"/>
                </a:moveTo>
                <a:cubicBezTo>
                  <a:pt x="26" y="586"/>
                  <a:pt x="53" y="401"/>
                  <a:pt x="136" y="273"/>
                </a:cubicBezTo>
                <a:cubicBezTo>
                  <a:pt x="219" y="145"/>
                  <a:pt x="446" y="45"/>
                  <a:pt x="499" y="0"/>
                </a:cubicBezTo>
              </a:path>
            </a:pathLst>
          </a:custGeom>
          <a:noFill/>
          <a:ln w="57150" cap="flat">
            <a:solidFill>
              <a:srgbClr val="CC66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414" name=""/>
          <p:cNvSpPr/>
          <p:nvPr/>
        </p:nvSpPr>
        <p:spPr>
          <a:xfrm>
            <a:off x="2473354" y="4918182"/>
            <a:ext cx="837316" cy="71280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</a:rPr>
              <a:t>光学仪器</a:t>
            </a:r>
            <a:endParaRPr lang="zh-CN" altLang="en-US" sz="2114" b="1">
              <a:solidFill>
                <a:schemeClr val="accent2"/>
              </a:solidFill>
            </a:endParaRPr>
          </a:p>
        </p:txBody>
      </p:sp>
      <p:sp>
        <p:nvSpPr>
          <p:cNvPr id="2415" name=""/>
          <p:cNvSpPr/>
          <p:nvPr/>
        </p:nvSpPr>
        <p:spPr>
          <a:xfrm>
            <a:off x="6582745" y="4842672"/>
            <a:ext cx="1293728" cy="419497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</a:rPr>
              <a:t>运动和力</a:t>
            </a:r>
            <a:endParaRPr lang="zh-CN" altLang="en-US" sz="2114" b="1">
              <a:solidFill>
                <a:schemeClr val="accent2"/>
              </a:solidFill>
            </a:endParaRPr>
          </a:p>
        </p:txBody>
      </p:sp>
      <p:sp>
        <p:nvSpPr>
          <p:cNvPr id="2416" name=""/>
          <p:cNvSpPr/>
          <p:nvPr/>
        </p:nvSpPr>
        <p:spPr>
          <a:xfrm>
            <a:off x="2016941" y="2862647"/>
            <a:ext cx="1902838" cy="390629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14" b="1">
                <a:solidFill>
                  <a:srgbClr val="333571"/>
                </a:solidFill>
              </a:rPr>
              <a:t>压强与浮力</a:t>
            </a:r>
            <a:endParaRPr lang="zh-CN" altLang="en-US" sz="2114" b="1">
              <a:solidFill>
                <a:schemeClr val="accent2"/>
              </a:solidFill>
            </a:endParaRPr>
          </a:p>
        </p:txBody>
      </p:sp>
      <p:sp>
        <p:nvSpPr>
          <p:cNvPr id="2417" name=""/>
          <p:cNvSpPr/>
          <p:nvPr/>
        </p:nvSpPr>
        <p:spPr>
          <a:xfrm>
            <a:off x="5898126" y="2787138"/>
            <a:ext cx="1293728" cy="390629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14" b="1">
                <a:solidFill>
                  <a:srgbClr val="333571"/>
                </a:solidFill>
              </a:rPr>
              <a:t>机械和功</a:t>
            </a:r>
            <a:endParaRPr lang="zh-CN" altLang="en-US" sz="2114" b="1">
              <a:solidFill>
                <a:schemeClr val="accent2"/>
              </a:solidFill>
            </a:endParaRPr>
          </a:p>
        </p:txBody>
      </p:sp>
      <p:sp>
        <p:nvSpPr>
          <p:cNvPr id="2418" name=""/>
          <p:cNvSpPr/>
          <p:nvPr/>
        </p:nvSpPr>
        <p:spPr>
          <a:xfrm>
            <a:off x="570516" y="5451782"/>
            <a:ext cx="1179626" cy="36789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透   镜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19" name=""/>
          <p:cNvSpPr/>
          <p:nvPr/>
        </p:nvSpPr>
        <p:spPr>
          <a:xfrm>
            <a:off x="1864245" y="4080865"/>
            <a:ext cx="1978346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生活中的透 镜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420" name=""/>
          <p:cNvCxnSpPr/>
          <p:nvPr/>
        </p:nvCxnSpPr>
        <p:spPr>
          <a:xfrm flipH="1">
            <a:off x="1711547" y="5527291"/>
            <a:ext cx="456413" cy="7551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21" name=""/>
          <p:cNvCxnSpPr/>
          <p:nvPr/>
        </p:nvCxnSpPr>
        <p:spPr>
          <a:xfrm flipH="1" flipV="1">
            <a:off x="2777070" y="4461770"/>
            <a:ext cx="0" cy="380903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22" name=""/>
          <p:cNvSpPr/>
          <p:nvPr/>
        </p:nvSpPr>
        <p:spPr>
          <a:xfrm>
            <a:off x="3767082" y="1417900"/>
            <a:ext cx="1597444" cy="387615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03" b="1">
                <a:solidFill>
                  <a:srgbClr val="333571"/>
                </a:solidFill>
                <a:latin typeface="Arial" pitchFamily="34" charset="0"/>
              </a:rPr>
              <a:t>大气压强</a:t>
            </a:r>
            <a:endParaRPr lang="zh-CN" altLang="en-US" sz="1903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23" name=""/>
          <p:cNvSpPr/>
          <p:nvPr/>
        </p:nvSpPr>
        <p:spPr>
          <a:xfrm>
            <a:off x="3919779" y="2102519"/>
            <a:ext cx="988335" cy="383134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14" b="1">
                <a:solidFill>
                  <a:srgbClr val="333571"/>
                </a:solidFill>
                <a:latin typeface="Arial" pitchFamily="34" charset="0"/>
              </a:rPr>
              <a:t>压   强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24" name=""/>
          <p:cNvSpPr/>
          <p:nvPr/>
        </p:nvSpPr>
        <p:spPr>
          <a:xfrm>
            <a:off x="1026928" y="808790"/>
            <a:ext cx="1521935" cy="741670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114" b="1">
                <a:solidFill>
                  <a:srgbClr val="333571"/>
                </a:solidFill>
                <a:latin typeface="Arial" pitchFamily="34" charset="0"/>
              </a:rPr>
              <a:t>物体的浮沉条件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25" name=""/>
          <p:cNvSpPr/>
          <p:nvPr/>
        </p:nvSpPr>
        <p:spPr>
          <a:xfrm>
            <a:off x="2854257" y="580584"/>
            <a:ext cx="1521934" cy="644347"/>
          </a:xfrm>
          <a:prstGeom prst="rect">
            <a:avLst/>
          </a:prstGeom>
          <a:solidFill>
            <a:srgbClr val="8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14" b="1">
                <a:solidFill>
                  <a:srgbClr val="333571"/>
                </a:solidFill>
                <a:latin typeface="Arial" pitchFamily="34" charset="0"/>
              </a:rPr>
              <a:t>飞机为什会上天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426" name=""/>
          <p:cNvCxnSpPr/>
          <p:nvPr/>
        </p:nvCxnSpPr>
        <p:spPr>
          <a:xfrm flipV="1">
            <a:off x="3538876" y="2558932"/>
            <a:ext cx="760128" cy="303715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27" name=""/>
          <p:cNvCxnSpPr/>
          <p:nvPr/>
        </p:nvCxnSpPr>
        <p:spPr>
          <a:xfrm flipH="1" flipV="1">
            <a:off x="2245147" y="1568919"/>
            <a:ext cx="684619" cy="1142709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28" name=""/>
          <p:cNvCxnSpPr/>
          <p:nvPr/>
        </p:nvCxnSpPr>
        <p:spPr>
          <a:xfrm flipV="1">
            <a:off x="3157972" y="1797126"/>
            <a:ext cx="684619" cy="914503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29" name=""/>
          <p:cNvCxnSpPr/>
          <p:nvPr/>
        </p:nvCxnSpPr>
        <p:spPr>
          <a:xfrm flipV="1">
            <a:off x="3082463" y="1340713"/>
            <a:ext cx="228206" cy="1370915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30" name=""/>
          <p:cNvSpPr/>
          <p:nvPr/>
        </p:nvSpPr>
        <p:spPr>
          <a:xfrm>
            <a:off x="6888138" y="3471757"/>
            <a:ext cx="990013" cy="70530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>
                <a:solidFill>
                  <a:srgbClr val="333571"/>
                </a:solidFill>
                <a:latin typeface="Arial" pitchFamily="34" charset="0"/>
              </a:rPr>
              <a:t>二力平衡</a:t>
            </a:r>
            <a:endParaRPr lang="zh-CN" altLang="en-US" sz="2114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31" name=""/>
          <p:cNvSpPr/>
          <p:nvPr/>
        </p:nvSpPr>
        <p:spPr>
          <a:xfrm>
            <a:off x="7497247" y="6364607"/>
            <a:ext cx="1444748" cy="70530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力和运动的关系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32" name=""/>
          <p:cNvSpPr/>
          <p:nvPr/>
        </p:nvSpPr>
        <p:spPr>
          <a:xfrm>
            <a:off x="6201841" y="656094"/>
            <a:ext cx="914504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滑  轮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33" name=""/>
          <p:cNvSpPr/>
          <p:nvPr/>
        </p:nvSpPr>
        <p:spPr>
          <a:xfrm>
            <a:off x="8029170" y="884300"/>
            <a:ext cx="761806" cy="398374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14" b="1">
                <a:solidFill>
                  <a:srgbClr val="333571"/>
                </a:solidFill>
                <a:latin typeface="Arial" pitchFamily="34" charset="0"/>
              </a:rPr>
              <a:t>功率</a:t>
            </a:r>
            <a:endParaRPr lang="zh-CN" altLang="en-US" sz="2114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34" name=""/>
          <p:cNvSpPr/>
          <p:nvPr/>
        </p:nvSpPr>
        <p:spPr>
          <a:xfrm>
            <a:off x="7344551" y="352378"/>
            <a:ext cx="760128" cy="350916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703" b="1">
                <a:solidFill>
                  <a:srgbClr val="333571"/>
                </a:solidFill>
                <a:latin typeface="Arial" pitchFamily="34" charset="0"/>
              </a:rPr>
              <a:t>  功</a:t>
            </a:r>
            <a:endParaRPr lang="zh-CN" altLang="en-US" sz="1903" b="1">
              <a:solidFill>
                <a:schemeClr val="accent2"/>
              </a:solidFill>
              <a:latin typeface="Arial" pitchFamily="34" charset="0"/>
            </a:endParaRPr>
          </a:p>
        </p:txBody>
      </p:sp>
      <p:sp>
        <p:nvSpPr>
          <p:cNvPr id="2435" name=""/>
          <p:cNvSpPr/>
          <p:nvPr/>
        </p:nvSpPr>
        <p:spPr>
          <a:xfrm>
            <a:off x="9056098" y="6715306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36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2" name="chimes.wav"/>
          </p:stSnd>
        </p:sndAc>
      </p:transition>
    </mc:Choice>
    <mc:Fallback>
      <p:transition>
        <p:spli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2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8" name=""/>
          <p:cNvSpPr/>
          <p:nvPr/>
        </p:nvSpPr>
        <p:spPr>
          <a:xfrm>
            <a:off x="3082463" y="5679988"/>
            <a:ext cx="1142709" cy="1521934"/>
          </a:xfrm>
          <a:custGeom>
            <a:rect l="l" t="t" r="r" b="b"/>
            <a:pathLst>
              <a:path w="499" h="1043">
                <a:moveTo>
                  <a:pt x="0" y="0"/>
                </a:moveTo>
                <a:cubicBezTo>
                  <a:pt x="117" y="26"/>
                  <a:pt x="234" y="52"/>
                  <a:pt x="317" y="226"/>
                </a:cubicBezTo>
                <a:cubicBezTo>
                  <a:pt x="400" y="400"/>
                  <a:pt x="469" y="907"/>
                  <a:pt x="499" y="1043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39" name=""/>
          <p:cNvSpPr/>
          <p:nvPr/>
        </p:nvSpPr>
        <p:spPr>
          <a:xfrm>
            <a:off x="2626051" y="3320738"/>
            <a:ext cx="1674631" cy="2713305"/>
          </a:xfrm>
          <a:custGeom>
            <a:rect l="l" t="t" r="r" b="b"/>
            <a:pathLst>
              <a:path w="681" h="1527">
                <a:moveTo>
                  <a:pt x="227" y="1043"/>
                </a:moveTo>
                <a:cubicBezTo>
                  <a:pt x="325" y="1081"/>
                  <a:pt x="423" y="1119"/>
                  <a:pt x="499" y="1179"/>
                </a:cubicBezTo>
                <a:cubicBezTo>
                  <a:pt x="575" y="1239"/>
                  <a:pt x="681" y="1527"/>
                  <a:pt x="681" y="1406"/>
                </a:cubicBezTo>
                <a:cubicBezTo>
                  <a:pt x="681" y="1285"/>
                  <a:pt x="612" y="688"/>
                  <a:pt x="499" y="454"/>
                </a:cubicBezTo>
                <a:cubicBezTo>
                  <a:pt x="386" y="220"/>
                  <a:pt x="83" y="76"/>
                  <a:pt x="0" y="0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440" name=""/>
          <p:cNvSpPr/>
          <p:nvPr/>
        </p:nvSpPr>
        <p:spPr>
          <a:xfrm>
            <a:off x="5592732" y="5374594"/>
            <a:ext cx="1370915" cy="1827328"/>
          </a:xfrm>
          <a:custGeom>
            <a:rect l="l" t="t" r="r" b="b"/>
            <a:pathLst>
              <a:path w="681" h="1089">
                <a:moveTo>
                  <a:pt x="681" y="0"/>
                </a:moveTo>
                <a:cubicBezTo>
                  <a:pt x="548" y="26"/>
                  <a:pt x="416" y="53"/>
                  <a:pt x="318" y="136"/>
                </a:cubicBezTo>
                <a:cubicBezTo>
                  <a:pt x="220" y="219"/>
                  <a:pt x="144" y="340"/>
                  <a:pt x="91" y="499"/>
                </a:cubicBezTo>
                <a:cubicBezTo>
                  <a:pt x="38" y="658"/>
                  <a:pt x="15" y="991"/>
                  <a:pt x="0" y="1089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41" name=""/>
          <p:cNvSpPr/>
          <p:nvPr/>
        </p:nvSpPr>
        <p:spPr>
          <a:xfrm>
            <a:off x="5366203" y="3168040"/>
            <a:ext cx="1342390" cy="2753578"/>
          </a:xfrm>
          <a:custGeom>
            <a:rect l="l" t="t" r="r" b="b"/>
            <a:pathLst>
              <a:path w="415" h="1739">
                <a:moveTo>
                  <a:pt x="415" y="0"/>
                </a:moveTo>
                <a:cubicBezTo>
                  <a:pt x="354" y="72"/>
                  <a:pt x="294" y="144"/>
                  <a:pt x="234" y="272"/>
                </a:cubicBezTo>
                <a:cubicBezTo>
                  <a:pt x="174" y="400"/>
                  <a:pt x="91" y="544"/>
                  <a:pt x="53" y="771"/>
                </a:cubicBezTo>
                <a:cubicBezTo>
                  <a:pt x="15" y="998"/>
                  <a:pt x="0" y="1527"/>
                  <a:pt x="7" y="1633"/>
                </a:cubicBezTo>
                <a:cubicBezTo>
                  <a:pt x="14" y="1739"/>
                  <a:pt x="45" y="1489"/>
                  <a:pt x="98" y="1406"/>
                </a:cubicBezTo>
                <a:cubicBezTo>
                  <a:pt x="151" y="1323"/>
                  <a:pt x="287" y="1179"/>
                  <a:pt x="325" y="1134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442" name=""/>
          <p:cNvSpPr/>
          <p:nvPr/>
        </p:nvSpPr>
        <p:spPr>
          <a:xfrm>
            <a:off x="3082463" y="2330726"/>
            <a:ext cx="1293728" cy="1750140"/>
          </a:xfrm>
          <a:custGeom>
            <a:rect l="l" t="t" r="r" b="b"/>
            <a:pathLst>
              <a:path w="905" h="1164">
                <a:moveTo>
                  <a:pt x="0" y="590"/>
                </a:moveTo>
                <a:cubicBezTo>
                  <a:pt x="159" y="620"/>
                  <a:pt x="318" y="651"/>
                  <a:pt x="454" y="726"/>
                </a:cubicBezTo>
                <a:cubicBezTo>
                  <a:pt x="590" y="801"/>
                  <a:pt x="742" y="1164"/>
                  <a:pt x="817" y="1043"/>
                </a:cubicBezTo>
                <a:cubicBezTo>
                  <a:pt x="892" y="922"/>
                  <a:pt x="892" y="174"/>
                  <a:pt x="907" y="0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43" name=""/>
          <p:cNvSpPr/>
          <p:nvPr/>
        </p:nvSpPr>
        <p:spPr>
          <a:xfrm>
            <a:off x="5136320" y="2255215"/>
            <a:ext cx="1218219" cy="1902838"/>
          </a:xfrm>
          <a:custGeom>
            <a:rect l="l" t="t" r="r" b="b"/>
            <a:pathLst>
              <a:path w="824" h="1171">
                <a:moveTo>
                  <a:pt x="8" y="0"/>
                </a:moveTo>
                <a:cubicBezTo>
                  <a:pt x="4" y="457"/>
                  <a:pt x="0" y="915"/>
                  <a:pt x="53" y="1043"/>
                </a:cubicBezTo>
                <a:cubicBezTo>
                  <a:pt x="106" y="1171"/>
                  <a:pt x="197" y="839"/>
                  <a:pt x="325" y="771"/>
                </a:cubicBezTo>
                <a:cubicBezTo>
                  <a:pt x="453" y="703"/>
                  <a:pt x="741" y="658"/>
                  <a:pt x="824" y="635"/>
                </a:cubicBezTo>
              </a:path>
            </a:pathLst>
          </a:custGeom>
          <a:noFill/>
          <a:ln w="38100" cap="flat">
            <a:solidFill>
              <a:srgbClr val="996633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grpSp>
        <p:nvGrpSpPr>
          <p:cNvPr id="2444" name=""/>
          <p:cNvGrpSpPr/>
          <p:nvPr/>
        </p:nvGrpSpPr>
        <p:grpSpPr>
          <a:xfrm>
            <a:off x="1939754" y="2711628"/>
            <a:ext cx="1674631" cy="699721"/>
            <a:chOff x="1602" y="1662"/>
            <a:chExt cx="1055" cy="441"/>
          </a:xfrm>
        </p:grpSpPr>
        <p:sp>
          <p:nvSpPr>
            <p:cNvPr id="2445" name=""/>
            <p:cNvSpPr/>
            <p:nvPr/>
          </p:nvSpPr>
          <p:spPr>
            <a:xfrm>
              <a:off x="1602" y="1662"/>
              <a:ext cx="1055" cy="441"/>
            </a:xfrm>
            <a:prstGeom prst="cloudCallout">
              <a:avLst>
                <a:gd name="adj1" fmla="val 42282"/>
                <a:gd name="adj2" fmla="val 87889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446" name=""/>
            <p:cNvSpPr/>
            <p:nvPr/>
          </p:nvSpPr>
          <p:spPr>
            <a:xfrm rot="21420000">
              <a:off x="1678" y="1734"/>
              <a:ext cx="911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447" name=""/>
          <p:cNvGrpSpPr/>
          <p:nvPr/>
        </p:nvGrpSpPr>
        <p:grpSpPr>
          <a:xfrm>
            <a:off x="5742073" y="2634439"/>
            <a:ext cx="1677988" cy="667839"/>
            <a:chOff x="3391" y="1689"/>
            <a:chExt cx="1057" cy="421"/>
          </a:xfrm>
        </p:grpSpPr>
        <p:sp>
          <p:nvSpPr>
            <p:cNvPr id="2448" name=""/>
            <p:cNvSpPr/>
            <p:nvPr/>
          </p:nvSpPr>
          <p:spPr>
            <a:xfrm>
              <a:off x="3391" y="1689"/>
              <a:ext cx="1055" cy="421"/>
            </a:xfrm>
            <a:prstGeom prst="cloudCallout">
              <a:avLst>
                <a:gd name="adj1" fmla="val -39380"/>
                <a:gd name="adj2" fmla="val 97741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449" name=""/>
            <p:cNvSpPr/>
            <p:nvPr/>
          </p:nvSpPr>
          <p:spPr>
            <a:xfrm>
              <a:off x="3488" y="1754"/>
              <a:ext cx="960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903" b="1">
                <a:solidFill>
                  <a:srgbClr val="FF3300"/>
                </a:solidFill>
                <a:latin typeface="Arial" pitchFamily="34" charset="0"/>
              </a:endParaRPr>
            </a:p>
          </p:txBody>
        </p:sp>
      </p:grpSp>
      <p:grpSp>
        <p:nvGrpSpPr>
          <p:cNvPr id="2450" name=""/>
          <p:cNvGrpSpPr/>
          <p:nvPr/>
        </p:nvGrpSpPr>
        <p:grpSpPr>
          <a:xfrm>
            <a:off x="2092451" y="4765485"/>
            <a:ext cx="1674631" cy="912825"/>
            <a:chOff x="735" y="1865"/>
            <a:chExt cx="1826" cy="1368"/>
          </a:xfrm>
        </p:grpSpPr>
        <p:sp>
          <p:nvSpPr>
            <p:cNvPr id="2451" name="Cloud"/>
            <p:cNvSpPr/>
            <p:nvPr/>
          </p:nvSpPr>
          <p:spPr>
            <a:xfrm>
              <a:off x="735" y="1865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452" name=""/>
            <p:cNvSpPr/>
            <p:nvPr/>
          </p:nvSpPr>
          <p:spPr>
            <a:xfrm>
              <a:off x="1168" y="2102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grpSp>
        <p:nvGrpSpPr>
          <p:cNvPr id="2453" name=""/>
          <p:cNvGrpSpPr/>
          <p:nvPr/>
        </p:nvGrpSpPr>
        <p:grpSpPr>
          <a:xfrm>
            <a:off x="6431727" y="4614466"/>
            <a:ext cx="1674631" cy="912825"/>
            <a:chOff x="990" y="1853"/>
            <a:chExt cx="1826" cy="1368"/>
          </a:xfrm>
        </p:grpSpPr>
        <p:sp>
          <p:nvSpPr>
            <p:cNvPr id="2454" name="Cloud"/>
            <p:cNvSpPr/>
            <p:nvPr/>
          </p:nvSpPr>
          <p:spPr>
            <a:xfrm>
              <a:off x="990" y="1853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455" name=""/>
            <p:cNvSpPr/>
            <p:nvPr/>
          </p:nvSpPr>
          <p:spPr>
            <a:xfrm>
              <a:off x="1424" y="2090"/>
              <a:ext cx="1055" cy="482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grpSp>
        <p:nvGrpSpPr>
          <p:cNvPr id="2456" name=""/>
          <p:cNvGrpSpPr/>
          <p:nvPr/>
        </p:nvGrpSpPr>
        <p:grpSpPr>
          <a:xfrm>
            <a:off x="3919779" y="1417900"/>
            <a:ext cx="1674631" cy="1369238"/>
            <a:chOff x="843" y="1556"/>
            <a:chExt cx="1826" cy="1368"/>
          </a:xfrm>
        </p:grpSpPr>
        <p:sp>
          <p:nvSpPr>
            <p:cNvPr id="2457" name="Cloud"/>
            <p:cNvSpPr/>
            <p:nvPr/>
          </p:nvSpPr>
          <p:spPr>
            <a:xfrm>
              <a:off x="843" y="1556"/>
              <a:ext cx="1826" cy="1368"/>
            </a:xfrm>
            <a:custGeom>
              <a:rect l="l" t="t" r="r" b="b"/>
              <a:pathLst>
                <a:path w="21600" h="21600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2172" hR="2972" stAng="-5400000" swAng="-10668022"/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80" hR="2959" stAng="-5400000" swAng="-10667442"/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3860" hR="5272" stAng="5443695" swAng="-87390"/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lnTo>
                    <a:pt x="8235" y="19545"/>
                  </a:lnTo>
                  <a:arcTo wR="3376" hR="4608" stAng="5444023" swAng="-352097"/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2892" hR="3934" stAng="5400000" swAng="-5400000"/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3388" hR="4610" stAng="5267901" swAng="-10579869"/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lnTo>
                    <a:pt x="20895" y="7665"/>
                  </a:lnTo>
                  <a:arcTo wR="2666" hR="3636" stAng="5091255" swAng="-10491255"/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lnTo>
                    <a:pt x="19140" y="2715"/>
                  </a:lnTo>
                  <a:arcTo wR="2428" hR="3298" stAng="-4730954" swAng="-580410"/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182" hR="2972" stAng="-5179710" swAng="-220290"/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666" hR="3634" stAng="-5223763" swAng="-131765"/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lnTo>
                    <a:pt x="7005" y="2580"/>
                  </a:lnTo>
                  <a:arcTo wR="3376" hR="4595" stAng="-5267470" swAng="-9797537"/>
                  <a:close/>
                </a:path>
                <a:path w="21600" h="21600" fill="none">
                  <a:moveTo>
                    <a:pt x="1080" y="12690"/>
                  </a:move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lnTo>
                    <a:pt x="1080" y="12690"/>
                  </a:lnTo>
                  <a:arcTo wR="2172" hR="2972" stAng="5400000" swAng="0"/>
                </a:path>
                <a:path w="21600" h="21600" fill="none">
                  <a:moveTo>
                    <a:pt x="2910" y="17640"/>
                  </a:move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lnTo>
                    <a:pt x="2910" y="17640"/>
                  </a:lnTo>
                  <a:arcTo wR="2180" hR="2959" stAng="5267442" swAng="0"/>
                </a:path>
                <a:path w="21600" h="21600" fill="none">
                  <a:moveTo>
                    <a:pt x="7905" y="18675"/>
                  </a:move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lnTo>
                    <a:pt x="7905" y="18675"/>
                  </a:lnTo>
                  <a:arcTo wR="3376" hR="4608" stAng="5532156" swAng="0"/>
                </a:path>
                <a:path w="21600" h="21600" fill="none">
                  <a:moveTo>
                    <a:pt x="14280" y="18330"/>
                  </a:move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lnTo>
                    <a:pt x="14280" y="18330"/>
                  </a:lnTo>
                  <a:arcTo wR="3376" hR="4608" stAng="5002933" swAng="-639281"/>
                </a:path>
                <a:path w="21600" h="21600" fill="none">
                  <a:moveTo>
                    <a:pt x="18690" y="15045"/>
                  </a:move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lnTo>
                    <a:pt x="18690" y="15045"/>
                  </a:lnTo>
                  <a:arcTo wR="2892" hR="3934" stAng="0" swAng="-5267945"/>
                </a:path>
                <a:path w="21600" h="21600" fill="none">
                  <a:moveTo>
                    <a:pt x="20175" y="9015"/>
                  </a:move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lnTo>
                    <a:pt x="20175" y="9015"/>
                  </a:lnTo>
                  <a:arcTo wR="2666" hR="3636" stAng="5267517" swAng="-43657"/>
                </a:path>
                <a:path w="21600" h="21600" fill="none">
                  <a:moveTo>
                    <a:pt x="19200" y="3345"/>
                  </a:move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lnTo>
                    <a:pt x="19200" y="3345"/>
                  </a:lnTo>
                  <a:arcTo wR="2428" hR="3298" stAng="82105" swAng="-4903441"/>
                </a:path>
                <a:path w="21600" h="21600" fill="none">
                  <a:moveTo>
                    <a:pt x="14910" y="1170"/>
                  </a:move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lnTo>
                    <a:pt x="14910" y="1170"/>
                  </a:lnTo>
                  <a:arcTo wR="2428" hR="3298" stAng="-5400000" swAng="0"/>
                </a:path>
                <a:path w="21600" h="21600" fill="none">
                  <a:moveTo>
                    <a:pt x="11250" y="1665"/>
                  </a:move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lnTo>
                    <a:pt x="11250" y="1665"/>
                  </a:lnTo>
                  <a:arcTo wR="2182" hR="2972" stAng="-5487950" swAng="-88131"/>
                </a:path>
                <a:path w="21600" h="21600" fill="none">
                  <a:moveTo>
                    <a:pt x="7650" y="3270"/>
                  </a:move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lnTo>
                    <a:pt x="7650" y="3270"/>
                  </a:lnTo>
                  <a:arcTo wR="3376" hR="4595" stAng="-5223917" swAng="0"/>
                </a:path>
                <a:path w="21600" h="21600" fill="none">
                  <a:moveTo>
                    <a:pt x="1950" y="7185"/>
                  </a:move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lnTo>
                    <a:pt x="1950" y="7185"/>
                  </a:lnTo>
                  <a:arcTo wR="3376" hR="4595" stAng="5887486" swAng="-178539"/>
                </a:path>
              </a:pathLst>
            </a:custGeom>
            <a:solidFill>
              <a:srgbClr val="FFFF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107763" dir="2700000" algn="ctr">
                <a:srgbClr val="808080"/>
              </a:outerShdw>
            </a:effectLst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458" name=""/>
            <p:cNvSpPr/>
            <p:nvPr/>
          </p:nvSpPr>
          <p:spPr>
            <a:xfrm>
              <a:off x="1276" y="1793"/>
              <a:ext cx="1055" cy="321"/>
            </a:xfrm>
            <a:prstGeom prst="rect">
              <a:avLst/>
            </a:prstGeom>
            <a:solidFill>
              <a:srgbClr val="FFFF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endParaRPr sz="1480"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cxnSp>
        <p:nvCxnSpPr>
          <p:cNvPr id="2459" name=""/>
          <p:cNvCxnSpPr/>
          <p:nvPr/>
        </p:nvCxnSpPr>
        <p:spPr>
          <a:xfrm flipH="1" flipV="1">
            <a:off x="4832603" y="656094"/>
            <a:ext cx="75510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0" name=""/>
          <p:cNvCxnSpPr/>
          <p:nvPr/>
        </p:nvCxnSpPr>
        <p:spPr>
          <a:xfrm flipV="1">
            <a:off x="6279029" y="1874313"/>
            <a:ext cx="152697" cy="7601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1" name=""/>
          <p:cNvCxnSpPr/>
          <p:nvPr/>
        </p:nvCxnSpPr>
        <p:spPr>
          <a:xfrm flipH="1" flipV="1">
            <a:off x="1179625" y="2406234"/>
            <a:ext cx="1065521" cy="38090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2" name=""/>
          <p:cNvCxnSpPr/>
          <p:nvPr/>
        </p:nvCxnSpPr>
        <p:spPr>
          <a:xfrm flipV="1">
            <a:off x="6963648" y="1493409"/>
            <a:ext cx="305394" cy="114103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3" name=""/>
          <p:cNvCxnSpPr/>
          <p:nvPr/>
        </p:nvCxnSpPr>
        <p:spPr>
          <a:xfrm flipV="1">
            <a:off x="7497248" y="3928169"/>
            <a:ext cx="760129" cy="68629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4" name=""/>
          <p:cNvCxnSpPr/>
          <p:nvPr/>
        </p:nvCxnSpPr>
        <p:spPr>
          <a:xfrm flipH="1" flipV="1">
            <a:off x="1560528" y="4993691"/>
            <a:ext cx="607431" cy="22988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5" name=""/>
          <p:cNvCxnSpPr/>
          <p:nvPr/>
        </p:nvCxnSpPr>
        <p:spPr>
          <a:xfrm flipH="1" flipV="1">
            <a:off x="3157972" y="1340713"/>
            <a:ext cx="761806" cy="76348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6" name=""/>
          <p:cNvCxnSpPr/>
          <p:nvPr/>
        </p:nvCxnSpPr>
        <p:spPr>
          <a:xfrm flipH="1" flipV="1">
            <a:off x="3614385" y="731603"/>
            <a:ext cx="761806" cy="83731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7" name=""/>
          <p:cNvCxnSpPr/>
          <p:nvPr/>
        </p:nvCxnSpPr>
        <p:spPr>
          <a:xfrm flipH="1">
            <a:off x="7269042" y="2025332"/>
            <a:ext cx="912825" cy="68629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68" name=""/>
          <p:cNvCxnSpPr/>
          <p:nvPr/>
        </p:nvCxnSpPr>
        <p:spPr>
          <a:xfrm flipH="1" flipV="1">
            <a:off x="7648266" y="5223576"/>
            <a:ext cx="914504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69" name=""/>
          <p:cNvSpPr/>
          <p:nvPr/>
        </p:nvSpPr>
        <p:spPr>
          <a:xfrm>
            <a:off x="4399683" y="3471756"/>
            <a:ext cx="633923" cy="377714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760" b="1">
                <a:solidFill>
                  <a:srgbClr val="FF683E"/>
                </a:solidFill>
                <a:latin typeface="Arial" pitchFamily="34" charset="0"/>
              </a:rPr>
              <a:t>   </a:t>
            </a:r>
            <a:r>
              <a:rPr lang="zh-CN" altLang="en-US" sz="2960" b="1">
                <a:solidFill>
                  <a:srgbClr val="333571"/>
                </a:solidFill>
                <a:latin typeface="Arial" pitchFamily="34" charset="0"/>
              </a:rPr>
              <a:t>九年级物理知识结构</a:t>
            </a:r>
            <a:endParaRPr lang="zh-CN" altLang="en-US" sz="2960" b="1">
              <a:solidFill>
                <a:schemeClr val="accent2"/>
              </a:solidFill>
              <a:latin typeface="Arial" pitchFamily="34" charset="0"/>
            </a:endParaRPr>
          </a:p>
        </p:txBody>
      </p:sp>
      <p:cxnSp>
        <p:nvCxnSpPr>
          <p:cNvPr id="2470" name=""/>
          <p:cNvCxnSpPr/>
          <p:nvPr/>
        </p:nvCxnSpPr>
        <p:spPr>
          <a:xfrm flipH="1">
            <a:off x="1102438" y="3015344"/>
            <a:ext cx="837315" cy="2265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71" name=""/>
          <p:cNvCxnSpPr/>
          <p:nvPr/>
        </p:nvCxnSpPr>
        <p:spPr>
          <a:xfrm flipV="1">
            <a:off x="2397845" y="5602801"/>
            <a:ext cx="305394" cy="6091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72" name=""/>
          <p:cNvSpPr/>
          <p:nvPr/>
        </p:nvSpPr>
        <p:spPr>
          <a:xfrm>
            <a:off x="798722" y="5451782"/>
            <a:ext cx="837316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内能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473" name=""/>
          <p:cNvCxnSpPr/>
          <p:nvPr/>
        </p:nvCxnSpPr>
        <p:spPr>
          <a:xfrm flipH="1" flipV="1">
            <a:off x="6659932" y="3928170"/>
            <a:ext cx="228206" cy="83731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474" name=""/>
          <p:cNvCxnSpPr/>
          <p:nvPr/>
        </p:nvCxnSpPr>
        <p:spPr>
          <a:xfrm flipH="1" flipV="1">
            <a:off x="7420060" y="5374594"/>
            <a:ext cx="609110" cy="106552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75" name=""/>
          <p:cNvSpPr/>
          <p:nvPr/>
        </p:nvSpPr>
        <p:spPr>
          <a:xfrm>
            <a:off x="7648266" y="3548945"/>
            <a:ext cx="1293729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电流的磁场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76" name=""/>
          <p:cNvSpPr/>
          <p:nvPr/>
        </p:nvSpPr>
        <p:spPr>
          <a:xfrm>
            <a:off x="6582745" y="3624453"/>
            <a:ext cx="686296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磁场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77" name=""/>
          <p:cNvSpPr/>
          <p:nvPr/>
        </p:nvSpPr>
        <p:spPr>
          <a:xfrm>
            <a:off x="8562770" y="5679988"/>
            <a:ext cx="912825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电磁铁的应用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78" name=""/>
          <p:cNvSpPr/>
          <p:nvPr/>
        </p:nvSpPr>
        <p:spPr>
          <a:xfrm>
            <a:off x="7876472" y="6364607"/>
            <a:ext cx="1065522" cy="515478"/>
          </a:xfrm>
          <a:prstGeom prst="rect">
            <a:avLst/>
          </a:prstGeom>
          <a:solidFill>
            <a:srgbClr val="00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磁场对电流的作用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79" name=""/>
          <p:cNvSpPr/>
          <p:nvPr/>
        </p:nvSpPr>
        <p:spPr>
          <a:xfrm>
            <a:off x="5898126" y="1568919"/>
            <a:ext cx="912825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电功和电能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80" name=""/>
          <p:cNvSpPr/>
          <p:nvPr/>
        </p:nvSpPr>
        <p:spPr>
          <a:xfrm>
            <a:off x="4376191" y="352378"/>
            <a:ext cx="1293729" cy="515478"/>
          </a:xfrm>
          <a:prstGeom prst="rect">
            <a:avLst/>
          </a:prstGeom>
          <a:solidFill>
            <a:srgbClr val="0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电流与电压电阻的关系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81" name=""/>
          <p:cNvSpPr/>
          <p:nvPr/>
        </p:nvSpPr>
        <p:spPr>
          <a:xfrm>
            <a:off x="2854258" y="427888"/>
            <a:ext cx="1218219" cy="318699"/>
          </a:xfrm>
          <a:prstGeom prst="rect">
            <a:avLst/>
          </a:prstGeom>
          <a:solidFill>
            <a:srgbClr val="339966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欧姆定律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482" name=""/>
          <p:cNvCxnSpPr/>
          <p:nvPr/>
        </p:nvCxnSpPr>
        <p:spPr>
          <a:xfrm flipH="1" flipV="1">
            <a:off x="7953660" y="4689976"/>
            <a:ext cx="988335" cy="75509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83" name=""/>
          <p:cNvSpPr/>
          <p:nvPr/>
        </p:nvSpPr>
        <p:spPr>
          <a:xfrm>
            <a:off x="8866484" y="4309073"/>
            <a:ext cx="456413" cy="727497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电磁铁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84" name=""/>
          <p:cNvSpPr/>
          <p:nvPr/>
        </p:nvSpPr>
        <p:spPr>
          <a:xfrm>
            <a:off x="6810952" y="1112507"/>
            <a:ext cx="988334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电功率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85" name=""/>
          <p:cNvSpPr/>
          <p:nvPr/>
        </p:nvSpPr>
        <p:spPr>
          <a:xfrm>
            <a:off x="8104679" y="1721615"/>
            <a:ext cx="1560528" cy="355733"/>
          </a:xfrm>
          <a:prstGeom prst="rect">
            <a:avLst/>
          </a:prstGeom>
          <a:solidFill>
            <a:srgbClr val="00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>
                <a:latin typeface="Arial" pitchFamily="34" charset="0"/>
              </a:rPr>
              <a:t>电流的热效应</a:t>
            </a:r>
          </a:p>
        </p:txBody>
      </p:sp>
      <p:sp>
        <p:nvSpPr>
          <p:cNvPr id="2486" name=""/>
          <p:cNvSpPr/>
          <p:nvPr/>
        </p:nvSpPr>
        <p:spPr>
          <a:xfrm>
            <a:off x="114103" y="2255215"/>
            <a:ext cx="1065522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组装电路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87" name=""/>
          <p:cNvSpPr/>
          <p:nvPr/>
        </p:nvSpPr>
        <p:spPr>
          <a:xfrm>
            <a:off x="189613" y="2939834"/>
            <a:ext cx="1065521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认识电路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488" name=""/>
          <p:cNvCxnSpPr/>
          <p:nvPr/>
        </p:nvCxnSpPr>
        <p:spPr>
          <a:xfrm flipV="1">
            <a:off x="6507235" y="5451782"/>
            <a:ext cx="380904" cy="76012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489" name=""/>
          <p:cNvSpPr/>
          <p:nvPr/>
        </p:nvSpPr>
        <p:spPr>
          <a:xfrm>
            <a:off x="5669920" y="6060890"/>
            <a:ext cx="912825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电动机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90" name=""/>
          <p:cNvSpPr/>
          <p:nvPr/>
        </p:nvSpPr>
        <p:spPr>
          <a:xfrm>
            <a:off x="2167960" y="6211910"/>
            <a:ext cx="837316" cy="355733"/>
          </a:xfrm>
          <a:prstGeom prst="rect">
            <a:avLst/>
          </a:prstGeom>
          <a:solidFill>
            <a:srgbClr val="CCFFCC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endParaRPr sz="1691" b="1">
              <a:latin typeface="Arial" pitchFamily="34" charset="0"/>
            </a:endParaRPr>
          </a:p>
        </p:txBody>
      </p:sp>
      <p:sp>
        <p:nvSpPr>
          <p:cNvPr id="2491" name=""/>
          <p:cNvSpPr/>
          <p:nvPr/>
        </p:nvSpPr>
        <p:spPr bwMode="auto">
          <a:xfrm>
            <a:off x="1255135" y="3409671"/>
            <a:ext cx="3399603" cy="1825650"/>
          </a:xfrm>
          <a:custGeom>
            <a:rect l="l" t="t" r="r" b="b"/>
            <a:pathLst>
              <a:path w="2026" h="1088">
                <a:moveTo>
                  <a:pt x="1678" y="763"/>
                </a:moveTo>
                <a:cubicBezTo>
                  <a:pt x="1187" y="464"/>
                  <a:pt x="696" y="166"/>
                  <a:pt x="454" y="83"/>
                </a:cubicBezTo>
                <a:cubicBezTo>
                  <a:pt x="212" y="0"/>
                  <a:pt x="0" y="113"/>
                  <a:pt x="227" y="264"/>
                </a:cubicBezTo>
                <a:cubicBezTo>
                  <a:pt x="454" y="415"/>
                  <a:pt x="1602" y="892"/>
                  <a:pt x="1814" y="990"/>
                </a:cubicBezTo>
                <a:cubicBezTo>
                  <a:pt x="2026" y="1088"/>
                  <a:pt x="1512" y="862"/>
                  <a:pt x="1497" y="854"/>
                </a:cubicBezTo>
                <a:cubicBezTo>
                  <a:pt x="1482" y="846"/>
                  <a:pt x="1603" y="895"/>
                  <a:pt x="1724" y="944"/>
                </a:cubicBezTo>
              </a:path>
            </a:pathLst>
          </a:custGeom>
          <a:noFill/>
          <a:ln w="127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492" name=""/>
          <p:cNvSpPr/>
          <p:nvPr/>
        </p:nvSpPr>
        <p:spPr>
          <a:xfrm>
            <a:off x="2397845" y="4918182"/>
            <a:ext cx="760128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能及转化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493" name=""/>
          <p:cNvSpPr/>
          <p:nvPr/>
        </p:nvSpPr>
        <p:spPr>
          <a:xfrm>
            <a:off x="2245147" y="2862647"/>
            <a:ext cx="1293729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简单电路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494" name=""/>
          <p:cNvSpPr/>
          <p:nvPr/>
        </p:nvSpPr>
        <p:spPr>
          <a:xfrm>
            <a:off x="4299003" y="1874313"/>
            <a:ext cx="1142710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欧姆定律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495" name=""/>
          <p:cNvSpPr/>
          <p:nvPr/>
        </p:nvSpPr>
        <p:spPr>
          <a:xfrm>
            <a:off x="5973635" y="2711628"/>
            <a:ext cx="837316" cy="55345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电功和电功率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496" name=""/>
          <p:cNvSpPr/>
          <p:nvPr/>
        </p:nvSpPr>
        <p:spPr>
          <a:xfrm>
            <a:off x="6659933" y="4765485"/>
            <a:ext cx="1065521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电磁现象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497" name=""/>
          <p:cNvSpPr/>
          <p:nvPr/>
        </p:nvSpPr>
        <p:spPr>
          <a:xfrm>
            <a:off x="2245147" y="6211910"/>
            <a:ext cx="760129" cy="31869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热机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498" name=""/>
          <p:cNvSpPr/>
          <p:nvPr/>
        </p:nvSpPr>
        <p:spPr>
          <a:xfrm>
            <a:off x="570516" y="3928169"/>
            <a:ext cx="684619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>
                <a:latin typeface="Arial" pitchFamily="34" charset="0"/>
              </a:rPr>
              <a:t>火箭</a:t>
            </a:r>
          </a:p>
        </p:txBody>
      </p:sp>
      <p:sp>
        <p:nvSpPr>
          <p:cNvPr id="2499" name=""/>
          <p:cNvSpPr/>
          <p:nvPr/>
        </p:nvSpPr>
        <p:spPr>
          <a:xfrm>
            <a:off x="1102438" y="6136400"/>
            <a:ext cx="912825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比热容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00" name=""/>
          <p:cNvSpPr/>
          <p:nvPr/>
        </p:nvSpPr>
        <p:spPr>
          <a:xfrm>
            <a:off x="1711547" y="3699963"/>
            <a:ext cx="1521935" cy="57643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燃料的利用和环境保护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01" name=""/>
          <p:cNvSpPr/>
          <p:nvPr/>
        </p:nvSpPr>
        <p:spPr>
          <a:xfrm>
            <a:off x="646026" y="4765485"/>
            <a:ext cx="912825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机械能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502" name=""/>
          <p:cNvCxnSpPr/>
          <p:nvPr/>
        </p:nvCxnSpPr>
        <p:spPr>
          <a:xfrm flipH="1" flipV="1">
            <a:off x="2473353" y="4309072"/>
            <a:ext cx="379225" cy="45809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03" name=""/>
          <p:cNvCxnSpPr/>
          <p:nvPr/>
        </p:nvCxnSpPr>
        <p:spPr>
          <a:xfrm flipH="1" flipV="1">
            <a:off x="1026928" y="4309072"/>
            <a:ext cx="1369238" cy="535278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04" name=""/>
          <p:cNvCxnSpPr/>
          <p:nvPr/>
        </p:nvCxnSpPr>
        <p:spPr>
          <a:xfrm flipH="1">
            <a:off x="1636038" y="5451782"/>
            <a:ext cx="531922" cy="22820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05" name=""/>
          <p:cNvCxnSpPr/>
          <p:nvPr/>
        </p:nvCxnSpPr>
        <p:spPr>
          <a:xfrm flipH="1">
            <a:off x="1864245" y="5602801"/>
            <a:ext cx="607431" cy="53024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506" name=""/>
          <p:cNvSpPr/>
          <p:nvPr/>
        </p:nvSpPr>
        <p:spPr>
          <a:xfrm>
            <a:off x="342309" y="1568919"/>
            <a:ext cx="684619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电流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07" name=""/>
          <p:cNvSpPr/>
          <p:nvPr/>
        </p:nvSpPr>
        <p:spPr>
          <a:xfrm>
            <a:off x="1788735" y="1265203"/>
            <a:ext cx="684619" cy="30345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电阻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08" name=""/>
          <p:cNvSpPr/>
          <p:nvPr/>
        </p:nvSpPr>
        <p:spPr>
          <a:xfrm>
            <a:off x="2701560" y="2025332"/>
            <a:ext cx="990013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变阻器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09" name=""/>
          <p:cNvSpPr/>
          <p:nvPr/>
        </p:nvSpPr>
        <p:spPr>
          <a:xfrm>
            <a:off x="5973635" y="352378"/>
            <a:ext cx="1523613" cy="515478"/>
          </a:xfrm>
          <a:prstGeom prst="rect">
            <a:avLst/>
          </a:prstGeom>
          <a:solidFill>
            <a:srgbClr val="0080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>
                <a:latin typeface="Arial" pitchFamily="34" charset="0"/>
              </a:rPr>
              <a:t>串并联电路中的电阻关系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10" name=""/>
          <p:cNvSpPr/>
          <p:nvPr/>
        </p:nvSpPr>
        <p:spPr>
          <a:xfrm>
            <a:off x="646025" y="959809"/>
            <a:ext cx="760128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电压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511" name=""/>
          <p:cNvCxnSpPr/>
          <p:nvPr/>
        </p:nvCxnSpPr>
        <p:spPr>
          <a:xfrm flipH="1" flipV="1">
            <a:off x="951419" y="1646107"/>
            <a:ext cx="1597444" cy="106552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12" name=""/>
          <p:cNvCxnSpPr/>
          <p:nvPr/>
        </p:nvCxnSpPr>
        <p:spPr>
          <a:xfrm flipV="1">
            <a:off x="2854257" y="2406234"/>
            <a:ext cx="228206" cy="305394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13" name=""/>
          <p:cNvCxnSpPr/>
          <p:nvPr/>
        </p:nvCxnSpPr>
        <p:spPr>
          <a:xfrm flipH="1" flipV="1">
            <a:off x="2016941" y="1646107"/>
            <a:ext cx="684619" cy="106552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14" name=""/>
          <p:cNvCxnSpPr/>
          <p:nvPr/>
        </p:nvCxnSpPr>
        <p:spPr>
          <a:xfrm flipH="1" flipV="1">
            <a:off x="951419" y="1265203"/>
            <a:ext cx="1597444" cy="144642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515" name=""/>
          <p:cNvSpPr/>
          <p:nvPr/>
        </p:nvSpPr>
        <p:spPr>
          <a:xfrm>
            <a:off x="2701560" y="1265203"/>
            <a:ext cx="1218219" cy="545958"/>
          </a:xfrm>
          <a:prstGeom prst="rect">
            <a:avLst/>
          </a:prstGeom>
          <a:solidFill>
            <a:srgbClr val="339966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欧姆定律的应用</a:t>
            </a:r>
            <a:endParaRPr lang="zh-CN" altLang="en-US" sz="1691">
              <a:latin typeface="Arial" pitchFamily="34" charset="0"/>
            </a:endParaRPr>
          </a:p>
        </p:txBody>
      </p:sp>
      <p:cxnSp>
        <p:nvCxnSpPr>
          <p:cNvPr id="2516" name=""/>
          <p:cNvCxnSpPr/>
          <p:nvPr/>
        </p:nvCxnSpPr>
        <p:spPr>
          <a:xfrm flipV="1">
            <a:off x="5366203" y="959809"/>
            <a:ext cx="912825" cy="60911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517" name=""/>
          <p:cNvSpPr/>
          <p:nvPr/>
        </p:nvSpPr>
        <p:spPr>
          <a:xfrm>
            <a:off x="7953659" y="808790"/>
            <a:ext cx="912825" cy="545958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测灯泡功率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18" name=""/>
          <p:cNvSpPr/>
          <p:nvPr/>
        </p:nvSpPr>
        <p:spPr>
          <a:xfrm>
            <a:off x="8257376" y="2330726"/>
            <a:ext cx="1407831" cy="33393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>
                <a:latin typeface="Arial" pitchFamily="34" charset="0"/>
              </a:rPr>
              <a:t>家庭电路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19" name=""/>
          <p:cNvSpPr/>
          <p:nvPr/>
        </p:nvSpPr>
        <p:spPr>
          <a:xfrm>
            <a:off x="7800964" y="2862647"/>
            <a:ext cx="1141031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>
                <a:latin typeface="Arial" pitchFamily="34" charset="0"/>
              </a:rPr>
              <a:t>安全用电</a:t>
            </a:r>
          </a:p>
        </p:txBody>
      </p:sp>
      <p:cxnSp>
        <p:nvCxnSpPr>
          <p:cNvPr id="2520" name=""/>
          <p:cNvCxnSpPr/>
          <p:nvPr/>
        </p:nvCxnSpPr>
        <p:spPr>
          <a:xfrm flipV="1">
            <a:off x="7344552" y="2483422"/>
            <a:ext cx="912825" cy="379225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21" name=""/>
          <p:cNvCxnSpPr/>
          <p:nvPr/>
        </p:nvCxnSpPr>
        <p:spPr>
          <a:xfrm>
            <a:off x="7344552" y="3015344"/>
            <a:ext cx="456413" cy="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522" name=""/>
          <p:cNvSpPr/>
          <p:nvPr/>
        </p:nvSpPr>
        <p:spPr>
          <a:xfrm>
            <a:off x="6126333" y="6668322"/>
            <a:ext cx="1904515" cy="318699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>
                <a:latin typeface="Arial" pitchFamily="34" charset="0"/>
              </a:rPr>
              <a:t>电磁感应 发电机</a:t>
            </a:r>
            <a:endParaRPr lang="zh-CN" altLang="en-US" sz="1691">
              <a:latin typeface="Arial" pitchFamily="34" charset="0"/>
            </a:endParaRPr>
          </a:p>
        </p:txBody>
      </p:sp>
      <p:sp>
        <p:nvSpPr>
          <p:cNvPr id="2523" name=""/>
          <p:cNvSpPr/>
          <p:nvPr/>
        </p:nvSpPr>
        <p:spPr>
          <a:xfrm>
            <a:off x="5594410" y="4005357"/>
            <a:ext cx="1065522" cy="355733"/>
          </a:xfrm>
          <a:prstGeom prst="rect">
            <a:avLst/>
          </a:prstGeom>
          <a:solidFill>
            <a:srgbClr val="00FF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>
                <a:latin typeface="Arial" pitchFamily="34" charset="0"/>
              </a:rPr>
              <a:t>磁现象</a:t>
            </a:r>
          </a:p>
        </p:txBody>
      </p:sp>
      <p:cxnSp>
        <p:nvCxnSpPr>
          <p:cNvPr id="2524" name=""/>
          <p:cNvCxnSpPr/>
          <p:nvPr/>
        </p:nvCxnSpPr>
        <p:spPr>
          <a:xfrm flipH="1">
            <a:off x="7039158" y="5527291"/>
            <a:ext cx="77187" cy="1141031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525" name=""/>
          <p:cNvSpPr/>
          <p:nvPr/>
        </p:nvSpPr>
        <p:spPr>
          <a:xfrm>
            <a:off x="9056098" y="6715306"/>
            <a:ext cx="609109" cy="53360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26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2" name="chimes.wav"/>
          </p:stSnd>
        </p:sndAc>
      </p:transition>
    </mc:Choice>
    <mc:Fallback>
      <p:transition>
        <p:split/>
        <p:sndAc>
          <p:stSnd>
            <p:snd r:embed="rId2" name="chimes.wav"/>
          </p:stSnd>
        </p:sndAc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8" name=""/>
          <p:cNvSpPr/>
          <p:nvPr/>
        </p:nvSpPr>
        <p:spPr>
          <a:xfrm>
            <a:off x="2320657" y="4842672"/>
            <a:ext cx="4913147" cy="2094128"/>
          </a:xfrm>
          <a:prstGeom prst="pentagon">
            <a:avLst>
              <a:gd name="hf" fmla="val 105146"/>
              <a:gd name="vf" fmla="val 110557"/>
            </a:avLst>
          </a:prstGeom>
          <a:solidFill>
            <a:srgbClr val="66FF33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529" name=""/>
          <p:cNvSpPr/>
          <p:nvPr/>
        </p:nvSpPr>
        <p:spPr>
          <a:xfrm rot="20400000">
            <a:off x="1179626" y="3320738"/>
            <a:ext cx="1560528" cy="1599121"/>
          </a:xfrm>
          <a:prstGeom prst="cloudCallout">
            <a:avLst>
              <a:gd name="adj1" fmla="val 15162"/>
              <a:gd name="adj2" fmla="val 74556"/>
            </a:avLst>
          </a:prstGeom>
          <a:solidFill>
            <a:srgbClr val="0000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603">
                <a:latin typeface="Arial" pitchFamily="34" charset="0"/>
              </a:rPr>
              <a:t>  </a:t>
            </a:r>
            <a:endParaRPr lang="zh-CN" altLang="en-US" sz="1903">
              <a:latin typeface="Arial" pitchFamily="34" charset="0"/>
            </a:endParaRPr>
          </a:p>
          <a:p>
            <a:pPr lvl="0" algn="ctr" eaLnBrk="1" hangingPunct="1"/>
            <a:endParaRPr lang="zh-CN" altLang="en-US" sz="296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530" name=""/>
          <p:cNvSpPr/>
          <p:nvPr/>
        </p:nvSpPr>
        <p:spPr>
          <a:xfrm rot="3120000">
            <a:off x="5784023" y="2520338"/>
            <a:ext cx="1446425" cy="1218219"/>
          </a:xfrm>
          <a:prstGeom prst="cloudCallout">
            <a:avLst>
              <a:gd name="adj1" fmla="val 57194"/>
              <a:gd name="adj2" fmla="val 94764"/>
            </a:avLst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703">
                <a:latin typeface="Arial" pitchFamily="34" charset="0"/>
              </a:rPr>
              <a:t>  </a:t>
            </a:r>
            <a:endParaRPr lang="zh-CN" altLang="en-US" sz="1903">
              <a:latin typeface="Arial" pitchFamily="34" charset="0"/>
            </a:endParaRPr>
          </a:p>
          <a:p>
            <a:pPr lvl="0" algn="ctr" eaLnBrk="1" hangingPunct="1"/>
            <a:endParaRPr lang="zh-CN" altLang="en-US" sz="296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531" name=""/>
          <p:cNvSpPr/>
          <p:nvPr/>
        </p:nvSpPr>
        <p:spPr>
          <a:xfrm rot="1080000">
            <a:off x="2777070" y="2634441"/>
            <a:ext cx="1369238" cy="1370916"/>
          </a:xfrm>
          <a:prstGeom prst="cloudCallout">
            <a:avLst>
              <a:gd name="adj1" fmla="val 63236"/>
              <a:gd name="adj2" fmla="val 73134"/>
            </a:avLst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603">
                <a:latin typeface="Arial" pitchFamily="34" charset="0"/>
              </a:rPr>
              <a:t>  </a:t>
            </a:r>
            <a:endParaRPr lang="zh-CN" altLang="en-US" sz="1903">
              <a:latin typeface="Arial" pitchFamily="34" charset="0"/>
            </a:endParaRPr>
          </a:p>
          <a:p>
            <a:pPr lvl="0" algn="ctr" eaLnBrk="1" hangingPunct="1"/>
            <a:endParaRPr lang="zh-CN" altLang="en-US" sz="296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532" name=""/>
          <p:cNvSpPr/>
          <p:nvPr/>
        </p:nvSpPr>
        <p:spPr>
          <a:xfrm rot="19560000">
            <a:off x="4215104" y="2335759"/>
            <a:ext cx="1328966" cy="1255135"/>
          </a:xfrm>
          <a:prstGeom prst="cloudCallout">
            <a:avLst>
              <a:gd name="adj1" fmla="val -165903"/>
              <a:gd name="adj2" fmla="val 182292"/>
            </a:avLst>
          </a:prstGeom>
          <a:solidFill>
            <a:srgbClr val="0000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703">
                <a:latin typeface="Arial" pitchFamily="34" charset="0"/>
              </a:rPr>
              <a:t>  </a:t>
            </a:r>
            <a:endParaRPr lang="zh-CN" altLang="en-US" sz="1903">
              <a:latin typeface="Arial" pitchFamily="34" charset="0"/>
            </a:endParaRPr>
          </a:p>
          <a:p>
            <a:pPr lvl="0" algn="ctr" eaLnBrk="1" hangingPunct="1"/>
            <a:endParaRPr lang="zh-CN" altLang="en-US" sz="296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533" name=""/>
          <p:cNvSpPr/>
          <p:nvPr/>
        </p:nvSpPr>
        <p:spPr>
          <a:xfrm rot="5400000">
            <a:off x="7092852" y="3267042"/>
            <a:ext cx="1776989" cy="1122574"/>
          </a:xfrm>
          <a:prstGeom prst="cloudCallout">
            <a:avLst>
              <a:gd name="adj1" fmla="val 104218"/>
              <a:gd name="adj2" fmla="val 120569"/>
            </a:avLst>
          </a:prstGeom>
          <a:solidFill>
            <a:srgbClr val="0000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703">
                <a:latin typeface="Arial" pitchFamily="34" charset="0"/>
              </a:rPr>
              <a:t>  </a:t>
            </a:r>
            <a:endParaRPr lang="zh-CN" altLang="en-US" sz="1903">
              <a:latin typeface="Arial" pitchFamily="34" charset="0"/>
            </a:endParaRPr>
          </a:p>
          <a:p>
            <a:pPr lvl="0" algn="ctr" eaLnBrk="1" hangingPunct="1"/>
            <a:endParaRPr lang="zh-CN" altLang="en-US" sz="296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534" name=""/>
          <p:cNvSpPr/>
          <p:nvPr/>
        </p:nvSpPr>
        <p:spPr>
          <a:xfrm rot="3360000">
            <a:off x="2133561" y="4900563"/>
            <a:ext cx="956453" cy="290292"/>
          </a:xfrm>
          <a:prstGeom prst="flowChartTerminator">
            <a:avLst/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35" name=""/>
          <p:cNvSpPr/>
          <p:nvPr/>
        </p:nvSpPr>
        <p:spPr>
          <a:xfrm rot="4320000" flipH="1">
            <a:off x="3220058" y="4324174"/>
            <a:ext cx="1337355" cy="243308"/>
          </a:xfrm>
          <a:prstGeom prst="flowChartTerminator">
            <a:avLst/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36" name=""/>
          <p:cNvSpPr/>
          <p:nvPr/>
        </p:nvSpPr>
        <p:spPr>
          <a:xfrm rot="5700000" flipH="1">
            <a:off x="4230207" y="4074154"/>
            <a:ext cx="1293728" cy="243309"/>
          </a:xfrm>
          <a:prstGeom prst="flowChartTerminator">
            <a:avLst/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37" name=""/>
          <p:cNvSpPr/>
          <p:nvPr/>
        </p:nvSpPr>
        <p:spPr>
          <a:xfrm rot="6420000" flipH="1">
            <a:off x="5240355" y="4205037"/>
            <a:ext cx="1750140" cy="283580"/>
          </a:xfrm>
          <a:prstGeom prst="flowChartTerminator">
            <a:avLst/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538" name=""/>
          <p:cNvSpPr/>
          <p:nvPr/>
        </p:nvSpPr>
        <p:spPr>
          <a:xfrm rot="7440000" flipH="1">
            <a:off x="6486262" y="4692493"/>
            <a:ext cx="1521934" cy="228206"/>
          </a:xfrm>
          <a:prstGeom prst="flowChartTerminator">
            <a:avLst/>
          </a:prstGeom>
          <a:solidFill>
            <a:srgbClr val="00CC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39" name=""/>
          <p:cNvSpPr/>
          <p:nvPr/>
        </p:nvSpPr>
        <p:spPr>
          <a:xfrm rot="20640000">
            <a:off x="1326758" y="3777697"/>
            <a:ext cx="1218219" cy="45506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337" b="1">
                <a:solidFill>
                  <a:srgbClr val="0001A5"/>
                </a:solidFill>
              </a:rPr>
              <a:t>电    路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540" name=""/>
          <p:cNvSpPr/>
          <p:nvPr/>
        </p:nvSpPr>
        <p:spPr>
          <a:xfrm rot="20160000">
            <a:off x="2791728" y="3086019"/>
            <a:ext cx="1218219" cy="43982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237" b="1">
                <a:solidFill>
                  <a:srgbClr val="0001A5"/>
                </a:solidFill>
              </a:rPr>
              <a:t>电   功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541" name=""/>
          <p:cNvSpPr/>
          <p:nvPr/>
        </p:nvSpPr>
        <p:spPr>
          <a:xfrm rot="21360000">
            <a:off x="4381226" y="2548864"/>
            <a:ext cx="1141031" cy="869197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537" b="1">
                <a:solidFill>
                  <a:srgbClr val="0001A5"/>
                </a:solidFill>
              </a:rPr>
              <a:t>欧姆定律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542" name=""/>
          <p:cNvSpPr/>
          <p:nvPr/>
        </p:nvSpPr>
        <p:spPr>
          <a:xfrm rot="2520000">
            <a:off x="7359083" y="3554523"/>
            <a:ext cx="1439713" cy="43982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237" b="1">
                <a:solidFill>
                  <a:srgbClr val="0001A5"/>
                </a:solidFill>
              </a:rPr>
              <a:t>电磁学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543" name=""/>
          <p:cNvSpPr/>
          <p:nvPr/>
        </p:nvSpPr>
        <p:spPr>
          <a:xfrm rot="840000">
            <a:off x="5903380" y="2787783"/>
            <a:ext cx="1216540" cy="43982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237" b="1">
                <a:solidFill>
                  <a:srgbClr val="0001A5"/>
                </a:solidFill>
              </a:rPr>
              <a:t>电功率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544" name=""/>
          <p:cNvSpPr/>
          <p:nvPr/>
        </p:nvSpPr>
        <p:spPr>
          <a:xfrm>
            <a:off x="-191291" y="2330726"/>
            <a:ext cx="1521935" cy="1369238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45" name=""/>
          <p:cNvSpPr/>
          <p:nvPr/>
        </p:nvSpPr>
        <p:spPr>
          <a:xfrm rot="2220000">
            <a:off x="5594410" y="656094"/>
            <a:ext cx="1141031" cy="1369238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46" name=""/>
          <p:cNvSpPr/>
          <p:nvPr/>
        </p:nvSpPr>
        <p:spPr>
          <a:xfrm>
            <a:off x="3082463" y="884300"/>
            <a:ext cx="1521934" cy="1142709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47" name=""/>
          <p:cNvSpPr/>
          <p:nvPr/>
        </p:nvSpPr>
        <p:spPr>
          <a:xfrm>
            <a:off x="2167960" y="1340713"/>
            <a:ext cx="990013" cy="912825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48" name=""/>
          <p:cNvSpPr/>
          <p:nvPr/>
        </p:nvSpPr>
        <p:spPr>
          <a:xfrm>
            <a:off x="1026928" y="1493409"/>
            <a:ext cx="1141031" cy="1141031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49" name=""/>
          <p:cNvSpPr/>
          <p:nvPr/>
        </p:nvSpPr>
        <p:spPr>
          <a:xfrm>
            <a:off x="189613" y="2862647"/>
            <a:ext cx="837315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串联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0" name=""/>
          <p:cNvSpPr/>
          <p:nvPr/>
        </p:nvSpPr>
        <p:spPr>
          <a:xfrm>
            <a:off x="1179626" y="1949822"/>
            <a:ext cx="761806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333571"/>
                </a:solidFill>
              </a:rPr>
              <a:t>并联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1" name=""/>
          <p:cNvSpPr/>
          <p:nvPr/>
        </p:nvSpPr>
        <p:spPr>
          <a:xfrm>
            <a:off x="2167960" y="1646107"/>
            <a:ext cx="990013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电功率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2" name=""/>
          <p:cNvSpPr/>
          <p:nvPr/>
        </p:nvSpPr>
        <p:spPr>
          <a:xfrm>
            <a:off x="3310670" y="1340713"/>
            <a:ext cx="1141031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焦耳定律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3" name=""/>
          <p:cNvSpPr/>
          <p:nvPr/>
        </p:nvSpPr>
        <p:spPr>
          <a:xfrm rot="3480000">
            <a:off x="7038318" y="960649"/>
            <a:ext cx="1141031" cy="1216541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54" name=""/>
          <p:cNvSpPr/>
          <p:nvPr/>
        </p:nvSpPr>
        <p:spPr>
          <a:xfrm rot="3660000">
            <a:off x="8217943" y="1341552"/>
            <a:ext cx="1446425" cy="1370916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555" name=""/>
          <p:cNvSpPr/>
          <p:nvPr/>
        </p:nvSpPr>
        <p:spPr>
          <a:xfrm>
            <a:off x="5594410" y="1189694"/>
            <a:ext cx="1065522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额定功率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6" name=""/>
          <p:cNvSpPr/>
          <p:nvPr/>
        </p:nvSpPr>
        <p:spPr>
          <a:xfrm>
            <a:off x="6963647" y="1417900"/>
            <a:ext cx="1065522" cy="31095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实际功率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57" name=""/>
          <p:cNvSpPr/>
          <p:nvPr/>
        </p:nvSpPr>
        <p:spPr>
          <a:xfrm rot="3660000">
            <a:off x="8468803" y="2970038"/>
            <a:ext cx="1369238" cy="1026928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58" name=""/>
          <p:cNvSpPr/>
          <p:nvPr/>
        </p:nvSpPr>
        <p:spPr>
          <a:xfrm rot="3660000">
            <a:off x="8525015" y="4955937"/>
            <a:ext cx="1446425" cy="1370915"/>
          </a:xfrm>
          <a:prstGeom prst="irregularSeal2">
            <a:avLst/>
          </a:prstGeom>
          <a:solidFill>
            <a:srgbClr val="99CC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59" name=""/>
          <p:cNvSpPr/>
          <p:nvPr/>
        </p:nvSpPr>
        <p:spPr>
          <a:xfrm>
            <a:off x="8410072" y="1721615"/>
            <a:ext cx="1255135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333571"/>
                </a:solidFill>
              </a:rPr>
              <a:t>发电机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60" name=""/>
          <p:cNvSpPr/>
          <p:nvPr/>
        </p:nvSpPr>
        <p:spPr>
          <a:xfrm>
            <a:off x="8866484" y="3015345"/>
            <a:ext cx="533600" cy="73499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>
                <a:solidFill>
                  <a:srgbClr val="333571"/>
                </a:solidFill>
              </a:rPr>
              <a:t>电动机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61" name=""/>
          <p:cNvSpPr/>
          <p:nvPr/>
        </p:nvSpPr>
        <p:spPr>
          <a:xfrm>
            <a:off x="8866485" y="5223576"/>
            <a:ext cx="798722" cy="61414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333571"/>
                </a:solidFill>
              </a:rPr>
              <a:t>电磁感应</a:t>
            </a:r>
            <a:endParaRPr lang="zh-CN" altLang="en-US" sz="1691" b="1">
              <a:solidFill>
                <a:schemeClr val="accent2"/>
              </a:solidFill>
            </a:endParaRPr>
          </a:p>
        </p:txBody>
      </p:sp>
      <p:sp>
        <p:nvSpPr>
          <p:cNvPr id="2562" name=""/>
          <p:cNvSpPr/>
          <p:nvPr/>
        </p:nvSpPr>
        <p:spPr>
          <a:xfrm>
            <a:off x="4528888" y="0"/>
            <a:ext cx="912825" cy="380904"/>
          </a:xfrm>
          <a:prstGeom prst="wedgeEllipseCallout">
            <a:avLst>
              <a:gd name="adj1" fmla="val -1838"/>
              <a:gd name="adj2" fmla="val 501102"/>
            </a:avLst>
          </a:prstGeom>
          <a:solidFill>
            <a:srgbClr val="FFFF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1691" b="1">
              <a:solidFill>
                <a:schemeClr val="bg1"/>
              </a:solidFill>
            </a:endParaRPr>
          </a:p>
        </p:txBody>
      </p:sp>
      <p:sp>
        <p:nvSpPr>
          <p:cNvPr id="2563" name=""/>
          <p:cNvSpPr/>
          <p:nvPr/>
        </p:nvSpPr>
        <p:spPr>
          <a:xfrm>
            <a:off x="3157972" y="275190"/>
            <a:ext cx="912825" cy="380904"/>
          </a:xfrm>
          <a:prstGeom prst="wedgeEllipseCallout">
            <a:avLst>
              <a:gd name="adj1" fmla="val 136213"/>
              <a:gd name="adj2" fmla="val 444273"/>
            </a:avLst>
          </a:prstGeom>
          <a:solidFill>
            <a:srgbClr val="FFFF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1691" b="1">
              <a:solidFill>
                <a:schemeClr val="bg1"/>
              </a:solidFill>
            </a:endParaRPr>
          </a:p>
        </p:txBody>
      </p:sp>
      <p:sp>
        <p:nvSpPr>
          <p:cNvPr id="2564" name=""/>
          <p:cNvSpPr/>
          <p:nvPr/>
        </p:nvSpPr>
        <p:spPr>
          <a:xfrm>
            <a:off x="5745429" y="0"/>
            <a:ext cx="912825" cy="380904"/>
          </a:xfrm>
          <a:prstGeom prst="wedgeEllipseCallout">
            <a:avLst>
              <a:gd name="adj1" fmla="val -131065"/>
              <a:gd name="adj2" fmla="val 537227"/>
            </a:avLst>
          </a:prstGeom>
          <a:solidFill>
            <a:srgbClr val="FFFF00"/>
          </a:solidFill>
          <a:ln w="28575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sz="1691" b="1">
              <a:solidFill>
                <a:schemeClr val="bg1"/>
              </a:solidFill>
            </a:endParaRPr>
          </a:p>
        </p:txBody>
      </p:sp>
      <p:sp>
        <p:nvSpPr>
          <p:cNvPr id="2565" name=""/>
          <p:cNvSpPr/>
          <p:nvPr/>
        </p:nvSpPr>
        <p:spPr>
          <a:xfrm>
            <a:off x="3233482" y="275190"/>
            <a:ext cx="760128" cy="35573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91" b="1">
                <a:solidFill>
                  <a:srgbClr val="808225"/>
                </a:solidFill>
              </a:rPr>
              <a:t>电流</a:t>
            </a:r>
            <a:endParaRPr lang="zh-CN" altLang="en-US" sz="1691" b="1">
              <a:solidFill>
                <a:schemeClr val="tx2"/>
              </a:solidFill>
            </a:endParaRPr>
          </a:p>
        </p:txBody>
      </p:sp>
      <p:sp>
        <p:nvSpPr>
          <p:cNvPr id="2566" name=""/>
          <p:cNvSpPr/>
          <p:nvPr/>
        </p:nvSpPr>
        <p:spPr>
          <a:xfrm>
            <a:off x="4679907" y="0"/>
            <a:ext cx="686296" cy="34143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>
                <a:solidFill>
                  <a:srgbClr val="808225"/>
                </a:solidFill>
              </a:rPr>
              <a:t>电压</a:t>
            </a:r>
            <a:endParaRPr lang="zh-CN" altLang="en-US" sz="1691" b="1">
              <a:solidFill>
                <a:schemeClr val="tx2"/>
              </a:solidFill>
            </a:endParaRPr>
          </a:p>
        </p:txBody>
      </p:sp>
      <p:sp>
        <p:nvSpPr>
          <p:cNvPr id="2567" name=""/>
          <p:cNvSpPr/>
          <p:nvPr/>
        </p:nvSpPr>
        <p:spPr>
          <a:xfrm>
            <a:off x="5898126" y="0"/>
            <a:ext cx="684619" cy="326194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491" b="1">
                <a:solidFill>
                  <a:srgbClr val="808225"/>
                </a:solidFill>
              </a:rPr>
              <a:t>电阻</a:t>
            </a:r>
            <a:endParaRPr lang="zh-CN" altLang="en-US" sz="1691" b="1">
              <a:solidFill>
                <a:schemeClr val="tx2"/>
              </a:solidFill>
            </a:endParaRPr>
          </a:p>
        </p:txBody>
      </p:sp>
      <p:sp>
        <p:nvSpPr>
          <p:cNvPr id="2568" name=""/>
          <p:cNvSpPr/>
          <p:nvPr/>
        </p:nvSpPr>
        <p:spPr>
          <a:xfrm rot="600000">
            <a:off x="3572435" y="1780346"/>
            <a:ext cx="513464" cy="927926"/>
          </a:xfrm>
          <a:prstGeom prst="upArrow">
            <a:avLst>
              <a:gd name="adj1" fmla="val 50000"/>
              <a:gd name="adj2" fmla="val 45180"/>
            </a:avLst>
          </a:prstGeom>
          <a:solidFill>
            <a:srgbClr val="FF0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69" name=""/>
          <p:cNvSpPr/>
          <p:nvPr/>
        </p:nvSpPr>
        <p:spPr>
          <a:xfrm rot="20280000">
            <a:off x="1624292" y="2360929"/>
            <a:ext cx="513464" cy="877587"/>
          </a:xfrm>
          <a:prstGeom prst="upArrow">
            <a:avLst>
              <a:gd name="adj1" fmla="val 50000"/>
              <a:gd name="adj2" fmla="val 42729"/>
            </a:avLst>
          </a:prstGeom>
          <a:solidFill>
            <a:srgbClr val="FF0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70" name=""/>
          <p:cNvSpPr/>
          <p:nvPr/>
        </p:nvSpPr>
        <p:spPr>
          <a:xfrm rot="20040000">
            <a:off x="2763646" y="2016941"/>
            <a:ext cx="513464" cy="763485"/>
          </a:xfrm>
          <a:prstGeom prst="upArrow">
            <a:avLst>
              <a:gd name="adj1" fmla="val 50000"/>
              <a:gd name="adj2" fmla="val 37173"/>
            </a:avLst>
          </a:prstGeom>
          <a:solidFill>
            <a:srgbClr val="FF0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71" name=""/>
          <p:cNvSpPr/>
          <p:nvPr/>
        </p:nvSpPr>
        <p:spPr>
          <a:xfrm rot="18360000">
            <a:off x="783621" y="3230127"/>
            <a:ext cx="513464" cy="607431"/>
          </a:xfrm>
          <a:prstGeom prst="upArrow">
            <a:avLst>
              <a:gd name="adj1" fmla="val 50000"/>
              <a:gd name="adj2" fmla="val 29575"/>
            </a:avLst>
          </a:prstGeom>
          <a:solidFill>
            <a:srgbClr val="FF0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72" name=""/>
          <p:cNvSpPr/>
          <p:nvPr/>
        </p:nvSpPr>
        <p:spPr>
          <a:xfrm rot="2040000">
            <a:off x="6888139" y="1874313"/>
            <a:ext cx="513464" cy="877587"/>
          </a:xfrm>
          <a:prstGeom prst="upArrow">
            <a:avLst>
              <a:gd name="adj1" fmla="val 50000"/>
              <a:gd name="adj2" fmla="val 42729"/>
            </a:avLst>
          </a:prstGeom>
          <a:solidFill>
            <a:srgbClr val="FF00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73" name=""/>
          <p:cNvSpPr/>
          <p:nvPr/>
        </p:nvSpPr>
        <p:spPr>
          <a:xfrm rot="20280000">
            <a:off x="5951822" y="1724971"/>
            <a:ext cx="513464" cy="761806"/>
          </a:xfrm>
          <a:prstGeom prst="upArrow">
            <a:avLst>
              <a:gd name="adj1" fmla="val 50000"/>
              <a:gd name="adj2" fmla="val 37092"/>
            </a:avLst>
          </a:prstGeom>
          <a:solidFill>
            <a:srgbClr val="9933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337"/>
          </a:p>
        </p:txBody>
      </p:sp>
      <p:sp>
        <p:nvSpPr>
          <p:cNvPr id="2574" name=""/>
          <p:cNvSpPr/>
          <p:nvPr/>
        </p:nvSpPr>
        <p:spPr>
          <a:xfrm rot="1920000">
            <a:off x="7891576" y="2084061"/>
            <a:ext cx="513464" cy="988335"/>
          </a:xfrm>
          <a:prstGeom prst="upArrow">
            <a:avLst>
              <a:gd name="adj1" fmla="val 50000"/>
              <a:gd name="adj2" fmla="val 48121"/>
            </a:avLst>
          </a:prstGeom>
          <a:solidFill>
            <a:srgbClr val="9933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575" name=""/>
          <p:cNvSpPr/>
          <p:nvPr/>
        </p:nvSpPr>
        <p:spPr>
          <a:xfrm rot="4200000">
            <a:off x="8494811" y="3650463"/>
            <a:ext cx="513464" cy="518498"/>
          </a:xfrm>
          <a:prstGeom prst="upArrow">
            <a:avLst>
              <a:gd name="adj1" fmla="val 50000"/>
              <a:gd name="adj2" fmla="val 25245"/>
            </a:avLst>
          </a:prstGeom>
          <a:solidFill>
            <a:srgbClr val="9933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76" name=""/>
          <p:cNvSpPr/>
          <p:nvPr/>
        </p:nvSpPr>
        <p:spPr>
          <a:xfrm rot="9060000">
            <a:off x="8222138" y="4614466"/>
            <a:ext cx="513464" cy="788654"/>
          </a:xfrm>
          <a:prstGeom prst="upArrow">
            <a:avLst>
              <a:gd name="adj1" fmla="val 50000"/>
              <a:gd name="adj2" fmla="val 38399"/>
            </a:avLst>
          </a:prstGeom>
          <a:solidFill>
            <a:srgbClr val="993300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77" name=""/>
          <p:cNvSpPr/>
          <p:nvPr/>
        </p:nvSpPr>
        <p:spPr>
          <a:xfrm>
            <a:off x="3005276" y="5602801"/>
            <a:ext cx="3730165" cy="609109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37"/>
          </a:p>
        </p:txBody>
      </p:sp>
      <p:sp>
        <p:nvSpPr>
          <p:cNvPr id="2578" name=""/>
          <p:cNvSpPr/>
          <p:nvPr/>
        </p:nvSpPr>
        <p:spPr>
          <a:xfrm>
            <a:off x="3233482" y="5679988"/>
            <a:ext cx="3198244" cy="470303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437" b="1">
                <a:solidFill>
                  <a:srgbClr val="0001A5"/>
                </a:solidFill>
              </a:rPr>
              <a:t>     电学主要知识点</a:t>
            </a:r>
            <a:endParaRPr lang="zh-CN" altLang="en-US" b="1">
              <a:solidFill>
                <a:schemeClr val="bg1"/>
              </a:solidFill>
            </a:endParaRPr>
          </a:p>
        </p:txBody>
      </p:sp>
      <p:pic>
        <p:nvPicPr>
          <p:cNvPr id="257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374594"/>
            <a:ext cx="2320657" cy="18743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580" name=""/>
          <p:cNvSpPr/>
          <p:nvPr/>
        </p:nvSpPr>
        <p:spPr>
          <a:xfrm>
            <a:off x="8334564" y="6440115"/>
            <a:ext cx="760128" cy="808790"/>
          </a:xfrm>
          <a:prstGeom prst="actionButtonForwardNext">
            <a:avLst/>
          </a:prstGeom>
          <a:solidFill>
            <a:srgbClr val="003366"/>
          </a:solidFill>
          <a:ln w="12700" cap="flat">
            <a:solidFill>
              <a:srgbClr val="FF66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37"/>
          </a:p>
        </p:txBody>
      </p:sp>
      <p:sp>
        <p:nvSpPr>
          <p:cNvPr id="2581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3" name="chimes.wav"/>
          </p:stSnd>
        </p:sndAc>
      </p:transition>
    </mc:Choice>
    <mc:Fallback>
      <p:transition>
        <p:split/>
        <p:sndAc>
          <p:stSnd>
            <p:snd r:embed="rId3" name="chimes.wav"/>
          </p:stSnd>
        </p:sndAc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583" name=""/>
          <p:cNvCxnSpPr/>
          <p:nvPr/>
        </p:nvCxnSpPr>
        <p:spPr>
          <a:xfrm flipH="1">
            <a:off x="2016941" y="5679988"/>
            <a:ext cx="533600" cy="320495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4" name=""/>
          <p:cNvCxnSpPr/>
          <p:nvPr/>
        </p:nvCxnSpPr>
        <p:spPr>
          <a:xfrm flipH="1" flipV="1">
            <a:off x="1711547" y="5374594"/>
            <a:ext cx="558770" cy="72153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5" name=""/>
          <p:cNvCxnSpPr/>
          <p:nvPr/>
        </p:nvCxnSpPr>
        <p:spPr>
          <a:xfrm flipH="1" flipV="1">
            <a:off x="1939753" y="4386259"/>
            <a:ext cx="458091" cy="466480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6" name=""/>
          <p:cNvCxnSpPr/>
          <p:nvPr/>
        </p:nvCxnSpPr>
        <p:spPr>
          <a:xfrm flipH="1" flipV="1">
            <a:off x="2626051" y="2178028"/>
            <a:ext cx="837315" cy="609110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7" name=""/>
          <p:cNvCxnSpPr/>
          <p:nvPr/>
        </p:nvCxnSpPr>
        <p:spPr>
          <a:xfrm flipV="1">
            <a:off x="5669920" y="2102519"/>
            <a:ext cx="75509" cy="456413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8" name=""/>
          <p:cNvCxnSpPr/>
          <p:nvPr/>
        </p:nvCxnSpPr>
        <p:spPr>
          <a:xfrm flipV="1">
            <a:off x="6993851" y="4005357"/>
            <a:ext cx="426209" cy="619177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89" name=""/>
          <p:cNvCxnSpPr/>
          <p:nvPr/>
        </p:nvCxnSpPr>
        <p:spPr>
          <a:xfrm>
            <a:off x="7420060" y="4993691"/>
            <a:ext cx="380904" cy="10571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590" name=""/>
          <p:cNvCxnSpPr/>
          <p:nvPr/>
        </p:nvCxnSpPr>
        <p:spPr>
          <a:xfrm>
            <a:off x="6735442" y="5406475"/>
            <a:ext cx="258410" cy="424531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grpSp>
        <p:nvGrpSpPr>
          <p:cNvPr id="2591" name=""/>
          <p:cNvGrpSpPr/>
          <p:nvPr/>
        </p:nvGrpSpPr>
        <p:grpSpPr>
          <a:xfrm>
            <a:off x="3386179" y="3263687"/>
            <a:ext cx="3045546" cy="3985219"/>
            <a:chOff x="2223" y="2028"/>
            <a:chExt cx="1918" cy="2510"/>
          </a:xfrm>
        </p:grpSpPr>
        <p:sp>
          <p:nvSpPr>
            <p:cNvPr id="2592" name=""/>
            <p:cNvSpPr/>
            <p:nvPr/>
          </p:nvSpPr>
          <p:spPr>
            <a:xfrm>
              <a:off x="2223" y="3580"/>
              <a:ext cx="527" cy="959"/>
            </a:xfrm>
            <a:custGeom>
              <a:rect l="l" t="t" r="r" b="b"/>
              <a:pathLst>
                <a:path w="499" h="1043">
                  <a:moveTo>
                    <a:pt x="0" y="0"/>
                  </a:moveTo>
                  <a:cubicBezTo>
                    <a:pt x="117" y="26"/>
                    <a:pt x="234" y="52"/>
                    <a:pt x="317" y="226"/>
                  </a:cubicBezTo>
                  <a:cubicBezTo>
                    <a:pt x="400" y="400"/>
                    <a:pt x="469" y="907"/>
                    <a:pt x="499" y="1043"/>
                  </a:cubicBezTo>
                </a:path>
              </a:pathLst>
            </a:custGeom>
            <a:noFill/>
            <a:ln w="38100" cap="flat">
              <a:solidFill>
                <a:srgbClr val="9966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593" name=""/>
            <p:cNvSpPr/>
            <p:nvPr/>
          </p:nvSpPr>
          <p:spPr>
            <a:xfrm>
              <a:off x="2224" y="2093"/>
              <a:ext cx="653" cy="1853"/>
            </a:xfrm>
            <a:custGeom>
              <a:rect l="l" t="t" r="r" b="b"/>
              <a:pathLst>
                <a:path w="681" h="1527">
                  <a:moveTo>
                    <a:pt x="227" y="1043"/>
                  </a:moveTo>
                  <a:cubicBezTo>
                    <a:pt x="325" y="1081"/>
                    <a:pt x="423" y="1119"/>
                    <a:pt x="499" y="1179"/>
                  </a:cubicBezTo>
                  <a:cubicBezTo>
                    <a:pt x="575" y="1239"/>
                    <a:pt x="681" y="1527"/>
                    <a:pt x="681" y="1406"/>
                  </a:cubicBezTo>
                  <a:cubicBezTo>
                    <a:pt x="681" y="1285"/>
                    <a:pt x="612" y="688"/>
                    <a:pt x="499" y="454"/>
                  </a:cubicBezTo>
                  <a:cubicBezTo>
                    <a:pt x="386" y="220"/>
                    <a:pt x="83" y="76"/>
                    <a:pt x="0" y="0"/>
                  </a:cubicBezTo>
                </a:path>
              </a:pathLst>
            </a:custGeom>
            <a:noFill/>
            <a:ln w="38100" cap="flat">
              <a:solidFill>
                <a:srgbClr val="9966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594" name=""/>
            <p:cNvSpPr/>
            <p:nvPr/>
          </p:nvSpPr>
          <p:spPr>
            <a:xfrm>
              <a:off x="2498" y="2028"/>
              <a:ext cx="1054" cy="767"/>
            </a:xfrm>
            <a:custGeom>
              <a:rect l="l" t="t" r="r" b="b"/>
              <a:pathLst>
                <a:path w="1088" h="643">
                  <a:moveTo>
                    <a:pt x="0" y="0"/>
                  </a:moveTo>
                  <a:cubicBezTo>
                    <a:pt x="109" y="60"/>
                    <a:pt x="219" y="121"/>
                    <a:pt x="317" y="227"/>
                  </a:cubicBezTo>
                  <a:cubicBezTo>
                    <a:pt x="415" y="333"/>
                    <a:pt x="498" y="627"/>
                    <a:pt x="589" y="635"/>
                  </a:cubicBezTo>
                  <a:cubicBezTo>
                    <a:pt x="680" y="643"/>
                    <a:pt x="778" y="378"/>
                    <a:pt x="861" y="272"/>
                  </a:cubicBezTo>
                  <a:cubicBezTo>
                    <a:pt x="944" y="166"/>
                    <a:pt x="1050" y="45"/>
                    <a:pt x="1088" y="0"/>
                  </a:cubicBezTo>
                </a:path>
              </a:pathLst>
            </a:custGeom>
            <a:noFill/>
            <a:ln w="38100" cap="flat">
              <a:solidFill>
                <a:srgbClr val="9966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595" name=""/>
            <p:cNvSpPr/>
            <p:nvPr/>
          </p:nvSpPr>
          <p:spPr>
            <a:xfrm>
              <a:off x="3422" y="3387"/>
              <a:ext cx="720" cy="1151"/>
            </a:xfrm>
            <a:custGeom>
              <a:rect l="l" t="t" r="r" b="b"/>
              <a:pathLst>
                <a:path w="681" h="1089">
                  <a:moveTo>
                    <a:pt x="681" y="0"/>
                  </a:moveTo>
                  <a:cubicBezTo>
                    <a:pt x="548" y="26"/>
                    <a:pt x="416" y="53"/>
                    <a:pt x="318" y="136"/>
                  </a:cubicBezTo>
                  <a:cubicBezTo>
                    <a:pt x="220" y="219"/>
                    <a:pt x="144" y="340"/>
                    <a:pt x="91" y="499"/>
                  </a:cubicBezTo>
                  <a:cubicBezTo>
                    <a:pt x="38" y="658"/>
                    <a:pt x="15" y="991"/>
                    <a:pt x="0" y="1089"/>
                  </a:cubicBezTo>
                </a:path>
              </a:pathLst>
            </a:custGeom>
            <a:noFill/>
            <a:ln w="38100" cap="flat">
              <a:solidFill>
                <a:srgbClr val="9966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  <p:sp>
          <p:nvSpPr>
            <p:cNvPr id="2596" name=""/>
            <p:cNvSpPr/>
            <p:nvPr/>
          </p:nvSpPr>
          <p:spPr>
            <a:xfrm>
              <a:off x="2923" y="2775"/>
              <a:ext cx="384" cy="1626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endParaRPr lang="zh-CN" altLang="en-US" sz="2960" b="1">
                <a:solidFill>
                  <a:srgbClr val="FF0066"/>
                </a:solidFill>
                <a:latin typeface="Arial" pitchFamily="34" charset="0"/>
                <a:ea typeface="黑体" charset="-122"/>
              </a:endParaRPr>
            </a:p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960" b="1">
                  <a:solidFill>
                    <a:srgbClr val="FF0066"/>
                  </a:solidFill>
                  <a:latin typeface="Arial" pitchFamily="34" charset="0"/>
                  <a:ea typeface="黑体" charset="-122"/>
                </a:rPr>
                <a:t>简单电路</a:t>
              </a:r>
            </a:p>
          </p:txBody>
        </p:sp>
        <p:sp>
          <p:nvSpPr>
            <p:cNvPr id="2597" name=""/>
            <p:cNvSpPr/>
            <p:nvPr/>
          </p:nvSpPr>
          <p:spPr>
            <a:xfrm>
              <a:off x="3345" y="2085"/>
              <a:ext cx="439" cy="1838"/>
            </a:xfrm>
            <a:custGeom>
              <a:rect l="l" t="t" r="r" b="b"/>
              <a:pathLst>
                <a:path w="415" h="1739">
                  <a:moveTo>
                    <a:pt x="415" y="0"/>
                  </a:moveTo>
                  <a:cubicBezTo>
                    <a:pt x="354" y="72"/>
                    <a:pt x="294" y="144"/>
                    <a:pt x="234" y="272"/>
                  </a:cubicBezTo>
                  <a:cubicBezTo>
                    <a:pt x="174" y="400"/>
                    <a:pt x="91" y="544"/>
                    <a:pt x="53" y="771"/>
                  </a:cubicBezTo>
                  <a:cubicBezTo>
                    <a:pt x="15" y="998"/>
                    <a:pt x="0" y="1527"/>
                    <a:pt x="7" y="1633"/>
                  </a:cubicBezTo>
                  <a:cubicBezTo>
                    <a:pt x="14" y="1739"/>
                    <a:pt x="45" y="1489"/>
                    <a:pt x="98" y="1406"/>
                  </a:cubicBezTo>
                  <a:cubicBezTo>
                    <a:pt x="151" y="1323"/>
                    <a:pt x="287" y="1179"/>
                    <a:pt x="325" y="1134"/>
                  </a:cubicBezTo>
                </a:path>
              </a:pathLst>
            </a:custGeom>
            <a:noFill/>
            <a:ln w="38100" cap="flat">
              <a:solidFill>
                <a:srgbClr val="9966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537"/>
            </a:p>
          </p:txBody>
        </p:sp>
      </p:grpSp>
      <p:sp>
        <p:nvSpPr>
          <p:cNvPr id="2598" name=""/>
          <p:cNvSpPr/>
          <p:nvPr/>
        </p:nvSpPr>
        <p:spPr>
          <a:xfrm>
            <a:off x="2092451" y="0"/>
            <a:ext cx="5280625" cy="671352"/>
          </a:xfrm>
          <a:prstGeom prst="rect">
            <a:avLst/>
          </a:prstGeom>
          <a:solidFill>
            <a:srgbClr val="0000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en-US" altLang="zh-CN" sz="3505">
                <a:solidFill>
                  <a:srgbClr val="FF9AA5"/>
                </a:solidFill>
                <a:latin typeface="Arial" pitchFamily="34" charset="0"/>
              </a:rPr>
              <a:t>《</a:t>
            </a:r>
            <a:r>
              <a:rPr lang="zh-CN" altLang="en-US" sz="3805">
                <a:solidFill>
                  <a:srgbClr val="FF9AA5"/>
                </a:solidFill>
                <a:latin typeface="Arial" pitchFamily="34" charset="0"/>
              </a:rPr>
              <a:t>简单电路</a:t>
            </a:r>
            <a:r>
              <a:rPr lang="en-US" altLang="zh-CN" sz="3605">
                <a:solidFill>
                  <a:srgbClr val="FF9AA5"/>
                </a:solidFill>
                <a:latin typeface="Arial" pitchFamily="34" charset="0"/>
              </a:rPr>
              <a:t>》</a:t>
            </a:r>
            <a:r>
              <a:rPr lang="zh-CN" altLang="en-US" sz="3605">
                <a:solidFill>
                  <a:srgbClr val="FF9AA5"/>
                </a:solidFill>
                <a:latin typeface="Arial" pitchFamily="34" charset="0"/>
              </a:rPr>
              <a:t>内容分析</a:t>
            </a:r>
            <a:endParaRPr lang="zh-CN" altLang="en-US" sz="3805">
              <a:solidFill>
                <a:srgbClr val="FF9900"/>
              </a:solidFill>
              <a:latin typeface="Arial" pitchFamily="34" charset="0"/>
            </a:endParaRPr>
          </a:p>
        </p:txBody>
      </p:sp>
      <p:sp>
        <p:nvSpPr>
          <p:cNvPr id="2599" name=""/>
          <p:cNvSpPr/>
          <p:nvPr/>
        </p:nvSpPr>
        <p:spPr>
          <a:xfrm>
            <a:off x="2225011" y="4985302"/>
            <a:ext cx="1683022" cy="3876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03" b="1">
                <a:solidFill>
                  <a:srgbClr val="FF34A5"/>
                </a:solidFill>
                <a:latin typeface="Arial" pitchFamily="34" charset="0"/>
              </a:rPr>
              <a:t> </a:t>
            </a:r>
            <a:endParaRPr lang="zh-CN" altLang="en-US" sz="1903" b="1">
              <a:solidFill>
                <a:srgbClr val="FF3300"/>
              </a:solidFill>
              <a:latin typeface="Arial" pitchFamily="34" charset="0"/>
            </a:endParaRPr>
          </a:p>
        </p:txBody>
      </p:sp>
      <p:grpSp>
        <p:nvGrpSpPr>
          <p:cNvPr id="2600" name=""/>
          <p:cNvGrpSpPr/>
          <p:nvPr/>
        </p:nvGrpSpPr>
        <p:grpSpPr>
          <a:xfrm>
            <a:off x="2701560" y="2634441"/>
            <a:ext cx="2156214" cy="1255134"/>
            <a:chOff x="1607" y="1622"/>
            <a:chExt cx="1055" cy="456"/>
          </a:xfrm>
        </p:grpSpPr>
        <p:sp>
          <p:nvSpPr>
            <p:cNvPr id="2601" name=""/>
            <p:cNvSpPr/>
            <p:nvPr/>
          </p:nvSpPr>
          <p:spPr>
            <a:xfrm>
              <a:off x="1607" y="1622"/>
              <a:ext cx="1055" cy="441"/>
            </a:xfrm>
            <a:prstGeom prst="cloudCallout">
              <a:avLst>
                <a:gd name="adj1" fmla="val 42282"/>
                <a:gd name="adj2" fmla="val 87889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602" name=""/>
            <p:cNvSpPr/>
            <p:nvPr/>
          </p:nvSpPr>
          <p:spPr>
            <a:xfrm rot="21420000">
              <a:off x="1684" y="1691"/>
              <a:ext cx="910" cy="386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r>
                <a:rPr lang="zh-CN" altLang="en-US" sz="2537" b="1">
                  <a:solidFill>
                    <a:srgbClr val="3366FF"/>
                  </a:solidFill>
                  <a:latin typeface="Arial" pitchFamily="34" charset="0"/>
                  <a:ea typeface="黑体" charset="-122"/>
                </a:rPr>
                <a:t>电压</a:t>
              </a:r>
              <a:endParaRPr lang="zh-CN" altLang="en-US" b="1">
                <a:solidFill>
                  <a:srgbClr val="3366FF"/>
                </a:solidFill>
                <a:latin typeface="Arial" pitchFamily="34" charset="0"/>
                <a:ea typeface="黑体" charset="-122"/>
              </a:endParaRPr>
            </a:p>
            <a:p>
              <a:pPr lvl="0" eaLnBrk="1" hangingPunct="1">
                <a:spcBef>
                  <a:spcPct val="50000"/>
                </a:spcBef>
              </a:pPr>
              <a:endParaRPr lang="zh-CN" altLang="en-US" b="1">
                <a:solidFill>
                  <a:srgbClr val="3366FF"/>
                </a:solidFill>
                <a:latin typeface="Arial" pitchFamily="34" charset="0"/>
                <a:ea typeface="黑体" charset="-122"/>
              </a:endParaRPr>
            </a:p>
          </p:txBody>
        </p:sp>
      </p:grpSp>
      <p:grpSp>
        <p:nvGrpSpPr>
          <p:cNvPr id="2603" name=""/>
          <p:cNvGrpSpPr/>
          <p:nvPr/>
        </p:nvGrpSpPr>
        <p:grpSpPr>
          <a:xfrm>
            <a:off x="4908114" y="2558931"/>
            <a:ext cx="2059796" cy="1134319"/>
            <a:chOff x="3332" y="1651"/>
            <a:chExt cx="1055" cy="421"/>
          </a:xfrm>
        </p:grpSpPr>
        <p:sp>
          <p:nvSpPr>
            <p:cNvPr id="2604" name=""/>
            <p:cNvSpPr/>
            <p:nvPr/>
          </p:nvSpPr>
          <p:spPr>
            <a:xfrm>
              <a:off x="3332" y="1651"/>
              <a:ext cx="1055" cy="421"/>
            </a:xfrm>
            <a:prstGeom prst="cloudCallout">
              <a:avLst>
                <a:gd name="adj1" fmla="val -39380"/>
                <a:gd name="adj2" fmla="val 97741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605" name=""/>
            <p:cNvSpPr/>
            <p:nvPr/>
          </p:nvSpPr>
          <p:spPr>
            <a:xfrm>
              <a:off x="3429" y="1716"/>
              <a:ext cx="960" cy="1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1903" b="1">
                  <a:solidFill>
                    <a:srgbClr val="3366FF"/>
                  </a:solidFill>
                  <a:latin typeface="Arial" pitchFamily="34" charset="0"/>
                  <a:ea typeface="黑体" charset="-122"/>
                </a:rPr>
                <a:t>       电阻</a:t>
              </a:r>
            </a:p>
          </p:txBody>
        </p:sp>
      </p:grpSp>
      <p:grpSp>
        <p:nvGrpSpPr>
          <p:cNvPr id="2606" name=""/>
          <p:cNvGrpSpPr/>
          <p:nvPr/>
        </p:nvGrpSpPr>
        <p:grpSpPr>
          <a:xfrm>
            <a:off x="5341032" y="4310751"/>
            <a:ext cx="2292131" cy="1209829"/>
            <a:chOff x="3611" y="2910"/>
            <a:chExt cx="1055" cy="412"/>
          </a:xfrm>
        </p:grpSpPr>
        <p:sp>
          <p:nvSpPr>
            <p:cNvPr id="2607" name=""/>
            <p:cNvSpPr/>
            <p:nvPr/>
          </p:nvSpPr>
          <p:spPr>
            <a:xfrm>
              <a:off x="3611" y="2910"/>
              <a:ext cx="1055" cy="412"/>
            </a:xfrm>
            <a:prstGeom prst="cloudCallout">
              <a:avLst>
                <a:gd name="adj1" fmla="val -56912"/>
                <a:gd name="adj2" fmla="val 81537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endParaRPr sz="1903">
                <a:latin typeface="Arial" pitchFamily="34" charset="0"/>
              </a:endParaRPr>
            </a:p>
          </p:txBody>
        </p:sp>
        <p:sp>
          <p:nvSpPr>
            <p:cNvPr id="2608" name=""/>
            <p:cNvSpPr/>
            <p:nvPr/>
          </p:nvSpPr>
          <p:spPr>
            <a:xfrm>
              <a:off x="3650" y="2987"/>
              <a:ext cx="911" cy="143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</a:pPr>
              <a:r>
                <a:rPr lang="zh-CN" altLang="en-US" sz="2114" b="1">
                  <a:solidFill>
                    <a:srgbClr val="3366FF"/>
                  </a:solidFill>
                  <a:latin typeface="Arial" pitchFamily="34" charset="0"/>
                  <a:ea typeface="黑体" charset="-122"/>
                </a:rPr>
                <a:t>电     流</a:t>
              </a:r>
            </a:p>
          </p:txBody>
        </p:sp>
      </p:grpSp>
      <p:grpSp>
        <p:nvGrpSpPr>
          <p:cNvPr id="2609" name=""/>
          <p:cNvGrpSpPr/>
          <p:nvPr/>
        </p:nvGrpSpPr>
        <p:grpSpPr>
          <a:xfrm>
            <a:off x="1939753" y="4537278"/>
            <a:ext cx="2176350" cy="1308830"/>
            <a:chOff x="1222" y="2858"/>
            <a:chExt cx="1371" cy="824"/>
          </a:xfrm>
        </p:grpSpPr>
        <p:sp>
          <p:nvSpPr>
            <p:cNvPr id="2610" name=""/>
            <p:cNvSpPr/>
            <p:nvPr/>
          </p:nvSpPr>
          <p:spPr>
            <a:xfrm>
              <a:off x="1222" y="2858"/>
              <a:ext cx="1371" cy="824"/>
            </a:xfrm>
            <a:prstGeom prst="cloudCallout">
              <a:avLst>
                <a:gd name="adj1" fmla="val 54472"/>
                <a:gd name="adj2" fmla="val 48718"/>
              </a:avLst>
            </a:prstGeom>
            <a:solidFill>
              <a:srgbClr val="66FF33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 sz="1903" b="1">
                <a:latin typeface="Arial" pitchFamily="34" charset="0"/>
              </a:endParaRPr>
            </a:p>
          </p:txBody>
        </p:sp>
        <p:sp>
          <p:nvSpPr>
            <p:cNvPr id="2611" name=""/>
            <p:cNvSpPr/>
            <p:nvPr/>
          </p:nvSpPr>
          <p:spPr>
            <a:xfrm>
              <a:off x="1366" y="3146"/>
              <a:ext cx="1055" cy="244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1pPr>
              <a:lvl2pPr marL="483260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2pPr>
              <a:lvl3pPr marL="96652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3pPr>
              <a:lvl4pPr marL="1449781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4pPr>
              <a:lvl5pPr marL="1933042" indent="0" algn="l" defTabSz="966521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2537" b="0" i="0" u="none" kern="1200">
                  <a:solidFill>
                    <a:schemeClr val="tx1"/>
                  </a:solidFill>
                  <a:latin typeface="Times New Roman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1903" b="1">
                  <a:solidFill>
                    <a:srgbClr val="3333FF"/>
                  </a:solidFill>
                  <a:latin typeface="Arial" pitchFamily="34" charset="0"/>
                  <a:ea typeface="黑体" charset="-122"/>
                </a:rPr>
                <a:t>    电  路</a:t>
              </a:r>
            </a:p>
          </p:txBody>
        </p:sp>
      </p:grpSp>
      <p:sp>
        <p:nvSpPr>
          <p:cNvPr id="2612" name="Cloud"/>
          <p:cNvSpPr/>
          <p:nvPr/>
        </p:nvSpPr>
        <p:spPr>
          <a:xfrm>
            <a:off x="1560528" y="1417900"/>
            <a:ext cx="1980025" cy="106552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13" name="Cloud"/>
          <p:cNvSpPr/>
          <p:nvPr/>
        </p:nvSpPr>
        <p:spPr>
          <a:xfrm>
            <a:off x="3691572" y="884300"/>
            <a:ext cx="1597444" cy="139105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>
            <a:no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803" b="1">
                <a:latin typeface="Arial" pitchFamily="34" charset="0"/>
                <a:ea typeface="黑体" charset="-122"/>
              </a:rPr>
              <a:t>电压的测量工具</a:t>
            </a:r>
            <a:endParaRPr lang="zh-CN" altLang="en-US" sz="1903" b="1">
              <a:latin typeface="Arial" pitchFamily="34" charset="0"/>
              <a:ea typeface="黑体" charset="-122"/>
            </a:endParaRPr>
          </a:p>
        </p:txBody>
      </p:sp>
      <p:cxnSp>
        <p:nvCxnSpPr>
          <p:cNvPr id="2614" name=""/>
          <p:cNvCxnSpPr/>
          <p:nvPr/>
        </p:nvCxnSpPr>
        <p:spPr>
          <a:xfrm flipV="1">
            <a:off x="4299003" y="2178028"/>
            <a:ext cx="179545" cy="547024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615" name="Cloud"/>
          <p:cNvSpPr/>
          <p:nvPr/>
        </p:nvSpPr>
        <p:spPr>
          <a:xfrm>
            <a:off x="5289016" y="731603"/>
            <a:ext cx="1141031" cy="1422933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803" b="1">
                <a:latin typeface="Verdana" charset="0"/>
                <a:ea typeface="黑体" charset="-122"/>
              </a:rPr>
              <a:t>电阻的定义</a:t>
            </a:r>
            <a:endParaRPr lang="zh-CN" altLang="en-US" sz="1903" b="1">
              <a:latin typeface="Verdana" charset="0"/>
              <a:ea typeface="黑体" charset="-122"/>
            </a:endParaRPr>
          </a:p>
        </p:txBody>
      </p:sp>
      <p:sp>
        <p:nvSpPr>
          <p:cNvPr id="2616" name="Cloud"/>
          <p:cNvSpPr/>
          <p:nvPr/>
        </p:nvSpPr>
        <p:spPr>
          <a:xfrm>
            <a:off x="0" y="4918182"/>
            <a:ext cx="1750141" cy="106552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1803" b="1">
                <a:latin typeface="Arial" pitchFamily="34" charset="0"/>
                <a:ea typeface="黑体" charset="-122"/>
              </a:rPr>
              <a:t>电路符号</a:t>
            </a:r>
            <a:r>
              <a:rPr lang="zh-CN" altLang="en-US" sz="1803" u="sng">
                <a:latin typeface="Arial" pitchFamily="34" charset="0"/>
              </a:rPr>
              <a:t> </a:t>
            </a:r>
            <a:endParaRPr lang="zh-CN" altLang="en-US" sz="1903" u="sng">
              <a:latin typeface="Arial" pitchFamily="34" charset="0"/>
            </a:endParaRPr>
          </a:p>
        </p:txBody>
      </p:sp>
      <p:sp>
        <p:nvSpPr>
          <p:cNvPr id="2617" name="Cloud"/>
          <p:cNvSpPr/>
          <p:nvPr/>
        </p:nvSpPr>
        <p:spPr>
          <a:xfrm>
            <a:off x="342309" y="5908194"/>
            <a:ext cx="2434760" cy="941350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1703" b="1">
                <a:latin typeface="Arial" pitchFamily="34" charset="0"/>
                <a:ea typeface="黑体" charset="-122"/>
              </a:rPr>
              <a:t>电路的连接</a:t>
            </a:r>
            <a:endParaRPr lang="zh-CN" altLang="en-US"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18" name="Cloud"/>
          <p:cNvSpPr/>
          <p:nvPr/>
        </p:nvSpPr>
        <p:spPr>
          <a:xfrm>
            <a:off x="6582745" y="3015344"/>
            <a:ext cx="1523613" cy="106552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19" name="Cloud"/>
          <p:cNvSpPr/>
          <p:nvPr/>
        </p:nvSpPr>
        <p:spPr>
          <a:xfrm>
            <a:off x="7648266" y="4537278"/>
            <a:ext cx="1370916" cy="1065522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1803" b="1">
                <a:latin typeface="Arial" pitchFamily="34" charset="0"/>
                <a:ea typeface="黑体" charset="-122"/>
              </a:rPr>
              <a:t>电流的形成</a:t>
            </a:r>
            <a:endParaRPr lang="zh-CN" altLang="en-US"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20" name="Cloud"/>
          <p:cNvSpPr/>
          <p:nvPr/>
        </p:nvSpPr>
        <p:spPr>
          <a:xfrm rot="21240000">
            <a:off x="6126333" y="5755497"/>
            <a:ext cx="1978346" cy="1065522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2114" b="1">
              <a:latin typeface="Arial" pitchFamily="34" charset="0"/>
              <a:ea typeface="黑体" charset="-122"/>
            </a:endParaRPr>
          </a:p>
        </p:txBody>
      </p:sp>
      <p:sp>
        <p:nvSpPr>
          <p:cNvPr id="2621" name="Cloud"/>
          <p:cNvSpPr/>
          <p:nvPr/>
        </p:nvSpPr>
        <p:spPr>
          <a:xfrm>
            <a:off x="0" y="3852659"/>
            <a:ext cx="2320657" cy="833960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1603" b="1">
                <a:latin typeface="黑体" charset="-122"/>
                <a:ea typeface="黑体" charset="-122"/>
              </a:rPr>
              <a:t>电路的组成</a:t>
            </a:r>
            <a:r>
              <a:rPr lang="zh-CN" altLang="en-US" sz="1703" u="sng">
                <a:latin typeface="黑体" charset="-122"/>
                <a:ea typeface="黑体" charset="-122"/>
              </a:rPr>
              <a:t> </a:t>
            </a:r>
            <a:endParaRPr lang="zh-CN" altLang="en-US" sz="1903" u="sng">
              <a:latin typeface="黑体" charset="-122"/>
              <a:ea typeface="黑体" charset="-122"/>
            </a:endParaRPr>
          </a:p>
        </p:txBody>
      </p:sp>
      <p:sp>
        <p:nvSpPr>
          <p:cNvPr id="2622" name="Cloud"/>
          <p:cNvSpPr/>
          <p:nvPr/>
        </p:nvSpPr>
        <p:spPr>
          <a:xfrm>
            <a:off x="570516" y="2634441"/>
            <a:ext cx="1446425" cy="850740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1603" b="1">
                <a:latin typeface="Arial" pitchFamily="34" charset="0"/>
                <a:ea typeface="黑体" charset="-122"/>
              </a:rPr>
              <a:t>电压的定义</a:t>
            </a:r>
            <a:endParaRPr lang="zh-CN" altLang="en-US" sz="1903" b="1">
              <a:latin typeface="Arial" pitchFamily="34" charset="0"/>
              <a:ea typeface="黑体" charset="-122"/>
            </a:endParaRPr>
          </a:p>
        </p:txBody>
      </p:sp>
      <p:cxnSp>
        <p:nvCxnSpPr>
          <p:cNvPr id="2623" name=""/>
          <p:cNvCxnSpPr/>
          <p:nvPr/>
        </p:nvCxnSpPr>
        <p:spPr>
          <a:xfrm flipH="1" flipV="1">
            <a:off x="2016941" y="3168041"/>
            <a:ext cx="609110" cy="228206"/>
          </a:xfrm>
          <a:prstGeom prst="line">
            <a:avLst/>
          </a:prstGeom>
          <a:noFill/>
          <a:ln w="57150" cap="flat">
            <a:solidFill>
              <a:srgbClr val="996633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624" name=""/>
          <p:cNvSpPr/>
          <p:nvPr/>
        </p:nvSpPr>
        <p:spPr>
          <a:xfrm>
            <a:off x="1939754" y="1721615"/>
            <a:ext cx="1446425" cy="587408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03" b="1">
                <a:ea typeface="黑体" charset="-122"/>
              </a:rPr>
              <a:t>电压的单位及符号</a:t>
            </a:r>
            <a:endParaRPr lang="zh-CN" altLang="en-US" sz="1903" b="1">
              <a:ea typeface="黑体" charset="-122"/>
            </a:endParaRPr>
          </a:p>
        </p:txBody>
      </p:sp>
      <p:sp>
        <p:nvSpPr>
          <p:cNvPr id="2625" name="Cloud"/>
          <p:cNvSpPr/>
          <p:nvPr/>
        </p:nvSpPr>
        <p:spPr>
          <a:xfrm>
            <a:off x="6507235" y="731603"/>
            <a:ext cx="1141031" cy="1218219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26" name="Cloud"/>
          <p:cNvSpPr/>
          <p:nvPr/>
        </p:nvSpPr>
        <p:spPr>
          <a:xfrm>
            <a:off x="7648266" y="1189694"/>
            <a:ext cx="1218219" cy="106552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1903" b="1">
              <a:latin typeface="Arial" pitchFamily="34" charset="0"/>
              <a:ea typeface="黑体" charset="-122"/>
            </a:endParaRPr>
          </a:p>
        </p:txBody>
      </p:sp>
      <p:cxnSp>
        <p:nvCxnSpPr>
          <p:cNvPr id="2627" name=""/>
          <p:cNvCxnSpPr/>
          <p:nvPr/>
        </p:nvCxnSpPr>
        <p:spPr>
          <a:xfrm flipV="1">
            <a:off x="6354538" y="1874313"/>
            <a:ext cx="533600" cy="684619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628" name=""/>
          <p:cNvCxnSpPr/>
          <p:nvPr/>
        </p:nvCxnSpPr>
        <p:spPr>
          <a:xfrm flipV="1">
            <a:off x="6810951" y="2178028"/>
            <a:ext cx="914503" cy="533600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629" name=""/>
          <p:cNvSpPr/>
          <p:nvPr/>
        </p:nvSpPr>
        <p:spPr>
          <a:xfrm>
            <a:off x="6659933" y="959809"/>
            <a:ext cx="912825" cy="73499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391" b="1"/>
              <a:t>影响电阻大小的因素</a:t>
            </a:r>
            <a:endParaRPr lang="zh-CN" altLang="en-US" sz="1691" b="1"/>
          </a:p>
        </p:txBody>
      </p:sp>
      <p:sp>
        <p:nvSpPr>
          <p:cNvPr id="2630" name=""/>
          <p:cNvSpPr/>
          <p:nvPr/>
        </p:nvSpPr>
        <p:spPr>
          <a:xfrm>
            <a:off x="7800963" y="1265203"/>
            <a:ext cx="1065521" cy="82643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591" b="1"/>
              <a:t>滑动变阻器、电阻箱</a:t>
            </a:r>
            <a:endParaRPr lang="zh-CN" altLang="en-US" sz="1691" b="1"/>
          </a:p>
        </p:txBody>
      </p:sp>
      <p:sp>
        <p:nvSpPr>
          <p:cNvPr id="2631" name=""/>
          <p:cNvSpPr/>
          <p:nvPr/>
        </p:nvSpPr>
        <p:spPr>
          <a:xfrm>
            <a:off x="6810951" y="3168041"/>
            <a:ext cx="1065521" cy="677907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03" b="1">
                <a:ea typeface="黑体" charset="-122"/>
              </a:rPr>
              <a:t>电流的方向</a:t>
            </a:r>
          </a:p>
        </p:txBody>
      </p:sp>
      <p:sp>
        <p:nvSpPr>
          <p:cNvPr id="2632" name="Cloud"/>
          <p:cNvSpPr/>
          <p:nvPr/>
        </p:nvSpPr>
        <p:spPr>
          <a:xfrm>
            <a:off x="7837880" y="3243551"/>
            <a:ext cx="1827328" cy="1065521"/>
          </a:xfrm>
          <a:custGeom>
            <a:rect l="l" t="t" r="r" b="b"/>
            <a:pathLst>
              <a:path w="21600" h="21600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2172" hR="2972" stAng="-5400000" swAng="-10668022"/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80" hR="2959" stAng="-5400000" swAng="-10667442"/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3860" hR="5272" stAng="5443695" swAng="-87390"/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lnTo>
                  <a:pt x="8235" y="19545"/>
                </a:lnTo>
                <a:arcTo wR="3376" hR="4608" stAng="5444023" swAng="-352097"/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2892" hR="3934" stAng="5400000" swAng="-5400000"/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3388" hR="4610" stAng="5267901" swAng="-10579869"/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lnTo>
                  <a:pt x="20895" y="7665"/>
                </a:lnTo>
                <a:arcTo wR="2666" hR="3636" stAng="5091255" swAng="-10491255"/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lnTo>
                  <a:pt x="19140" y="2715"/>
                </a:lnTo>
                <a:arcTo wR="2428" hR="3298" stAng="-4730954" swAng="-580410"/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182" hR="2972" stAng="-5179710" swAng="-220290"/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666" hR="3634" stAng="-5223763" swAng="-131765"/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lnTo>
                  <a:pt x="7005" y="2580"/>
                </a:lnTo>
                <a:arcTo wR="3376" hR="4595" stAng="-5267470" swAng="-9797537"/>
                <a:close/>
              </a:path>
              <a:path w="21600" h="21600" fill="none">
                <a:moveTo>
                  <a:pt x="1080" y="12690"/>
                </a:move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lnTo>
                  <a:pt x="1080" y="12690"/>
                </a:lnTo>
                <a:arcTo wR="2172" hR="2972" stAng="5400000" swAng="0"/>
              </a:path>
              <a:path w="21600" h="21600" fill="none">
                <a:moveTo>
                  <a:pt x="2910" y="17640"/>
                </a:move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lnTo>
                  <a:pt x="2910" y="17640"/>
                </a:lnTo>
                <a:arcTo wR="2180" hR="2959" stAng="5267442" swAng="0"/>
              </a:path>
              <a:path w="21600" h="21600" fill="none">
                <a:moveTo>
                  <a:pt x="7905" y="18675"/>
                </a:move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lnTo>
                  <a:pt x="7905" y="18675"/>
                </a:lnTo>
                <a:arcTo wR="3376" hR="4608" stAng="5532156" swAng="0"/>
              </a:path>
              <a:path w="21600" h="21600" fill="none">
                <a:moveTo>
                  <a:pt x="14280" y="18330"/>
                </a:move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lnTo>
                  <a:pt x="14280" y="18330"/>
                </a:lnTo>
                <a:arcTo wR="3376" hR="4608" stAng="5002933" swAng="-639281"/>
              </a:path>
              <a:path w="21600" h="21600" fill="none">
                <a:moveTo>
                  <a:pt x="18690" y="15045"/>
                </a:move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lnTo>
                  <a:pt x="18690" y="15045"/>
                </a:lnTo>
                <a:arcTo wR="2892" hR="3934" stAng="0" swAng="-5267945"/>
              </a:path>
              <a:path w="21600" h="21600" fill="none">
                <a:moveTo>
                  <a:pt x="20175" y="9015"/>
                </a:move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lnTo>
                  <a:pt x="20175" y="9015"/>
                </a:lnTo>
                <a:arcTo wR="2666" hR="3636" stAng="5267517" swAng="-43657"/>
              </a:path>
              <a:path w="21600" h="21600" fill="none">
                <a:moveTo>
                  <a:pt x="19200" y="3345"/>
                </a:move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lnTo>
                  <a:pt x="19200" y="3345"/>
                </a:lnTo>
                <a:arcTo wR="2428" hR="3298" stAng="82105" swAng="-4903441"/>
              </a:path>
              <a:path w="21600" h="21600" fill="none">
                <a:moveTo>
                  <a:pt x="14910" y="1170"/>
                </a:move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lnTo>
                  <a:pt x="14910" y="1170"/>
                </a:lnTo>
                <a:arcTo wR="2428" hR="3298" stAng="-5400000" swAng="0"/>
              </a:path>
              <a:path w="21600" h="21600" fill="none">
                <a:moveTo>
                  <a:pt x="11250" y="1665"/>
                </a:move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lnTo>
                  <a:pt x="11250" y="1665"/>
                </a:lnTo>
                <a:arcTo wR="2182" hR="2972" stAng="-5487950" swAng="-88131"/>
              </a:path>
              <a:path w="21600" h="21600" fill="none">
                <a:moveTo>
                  <a:pt x="7650" y="3270"/>
                </a:move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lnTo>
                  <a:pt x="7650" y="3270"/>
                </a:lnTo>
                <a:arcTo wR="3376" hR="4595" stAng="-5223917" swAng="0"/>
              </a:path>
              <a:path w="21600" h="21600" fill="none">
                <a:moveTo>
                  <a:pt x="1950" y="7185"/>
                </a:move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lnTo>
                  <a:pt x="1950" y="7185"/>
                </a:lnTo>
                <a:arcTo wR="3376" hR="4595" stAng="5887486" swAng="-178539"/>
              </a:path>
            </a:pathLst>
          </a:custGeom>
          <a:solidFill>
            <a:srgbClr val="FFFF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107763" dir="2700000" algn="ctr">
              <a:srgbClr val="808080"/>
            </a:outerShdw>
          </a:effectLst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sz="1903" b="1">
              <a:latin typeface="Arial" pitchFamily="34" charset="0"/>
              <a:ea typeface="黑体" charset="-122"/>
            </a:endParaRPr>
          </a:p>
        </p:txBody>
      </p:sp>
      <p:sp>
        <p:nvSpPr>
          <p:cNvPr id="2633" name=""/>
          <p:cNvSpPr/>
          <p:nvPr/>
        </p:nvSpPr>
        <p:spPr>
          <a:xfrm>
            <a:off x="8181866" y="3471757"/>
            <a:ext cx="1218219" cy="587408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03" b="1">
                <a:ea typeface="黑体" charset="-122"/>
              </a:rPr>
              <a:t>电流的单位和符号</a:t>
            </a:r>
            <a:endParaRPr lang="zh-CN" altLang="en-US" sz="1903" b="1">
              <a:ea typeface="黑体" charset="-122"/>
            </a:endParaRPr>
          </a:p>
        </p:txBody>
      </p:sp>
      <p:cxnSp>
        <p:nvCxnSpPr>
          <p:cNvPr id="2634" name=""/>
          <p:cNvCxnSpPr/>
          <p:nvPr/>
        </p:nvCxnSpPr>
        <p:spPr>
          <a:xfrm flipV="1">
            <a:off x="7497248" y="4158053"/>
            <a:ext cx="684619" cy="379225"/>
          </a:xfrm>
          <a:prstGeom prst="line">
            <a:avLst/>
          </a:prstGeom>
          <a:noFill/>
          <a:ln w="57150" cap="flat">
            <a:solidFill>
              <a:srgbClr val="CC66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635" name=""/>
          <p:cNvSpPr/>
          <p:nvPr/>
        </p:nvSpPr>
        <p:spPr>
          <a:xfrm>
            <a:off x="6507235" y="6060891"/>
            <a:ext cx="1218219" cy="1113782"/>
          </a:xfrm>
          <a:prstGeom prst="rect">
            <a:avLst/>
          </a:prstGeom>
          <a:noFill/>
          <a:ln w="1270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5130" tIns="49468" rIns="95130" bIns="49468">
            <a:spAutoFit/>
          </a:bodyPr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903" b="1">
                <a:ea typeface="黑体" charset="-122"/>
              </a:rPr>
              <a:t>电流的测量工具</a:t>
            </a:r>
          </a:p>
          <a:p>
            <a:pPr lvl="0" eaLnBrk="1" hangingPunct="1">
              <a:spcBef>
                <a:spcPct val="50000"/>
              </a:spcBef>
            </a:pPr>
            <a:endParaRPr lang="zh-CN" altLang="en-US" sz="1903" b="1">
              <a:ea typeface="黑体" charset="-122"/>
            </a:endParaRPr>
          </a:p>
        </p:txBody>
      </p:sp>
      <p:sp>
        <p:nvSpPr>
          <p:cNvPr id="2636" name=""/>
          <p:cNvSpPr/>
          <p:nvPr/>
        </p:nvSpPr>
        <p:spPr>
          <a:xfrm>
            <a:off x="9056098" y="6211909"/>
            <a:ext cx="609109" cy="731602"/>
          </a:xfrm>
          <a:prstGeom prst="actionButtonHome">
            <a:avLst/>
          </a:prstGeom>
          <a:solidFill>
            <a:srgbClr val="3333CC"/>
          </a:solidFill>
          <a:ln w="12700" cap="flat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83260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6652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49781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933042" indent="0" algn="l" defTabSz="96652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537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537"/>
          </a:p>
        </p:txBody>
      </p:sp>
      <p:sp>
        <p:nvSpPr>
          <p:cNvPr id="2637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第十一页，共22页。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  <p:sndAc>
          <p:stSnd>
            <p:snd r:embed="rId2" name="chimes.wav"/>
          </p:stSnd>
        </p:sndAc>
      </p:transition>
    </mc:Choice>
    <mc:Fallback>
      <p:transition>
        <p:spli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8" dur="500"/>
                                        <p:tgtEl>
                                          <p:spTgt spid="2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3" dur="500"/>
                                        <p:tgtEl>
                                          <p:spTgt spid="2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8" dur="500"/>
                                        <p:tgtEl>
                                          <p:spTgt spid="2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3" dur="500"/>
                                        <p:tgtEl>
                                          <p:spTgt spid="2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6" dur="500"/>
                                        <p:tgtEl>
                                          <p:spTgt spid="2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9" dur="500"/>
                                        <p:tgtEl>
                                          <p:spTgt spid="2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6" dur="500"/>
                                        <p:tgtEl>
                                          <p:spTgt spid="2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1" dur="500"/>
                                        <p:tgtEl>
                                          <p:spTgt spid="2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6" dur="500"/>
                                        <p:tgtEl>
                                          <p:spTgt spid="2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1" dur="500"/>
                                        <p:tgtEl>
                                          <p:spTgt spid="2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64" dur="500"/>
                                        <p:tgtEl>
                                          <p:spTgt spid="2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67" dur="500"/>
                                        <p:tgtEl>
                                          <p:spTgt spid="2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2" dur="500"/>
                                        <p:tgtEl>
                                          <p:spTgt spid="2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7" dur="500"/>
                                        <p:tgtEl>
                                          <p:spTgt spid="2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82" dur="500"/>
                                        <p:tgtEl>
                                          <p:spTgt spid="2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91" dur="500"/>
                                        <p:tgtEl>
                                          <p:spTgt spid="2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94" dur="500"/>
                                        <p:tgtEl>
                                          <p:spTgt spid="2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1" dur="500"/>
                                        <p:tgtEl>
                                          <p:spTgt spid="2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6" dur="500"/>
                                        <p:tgtEl>
                                          <p:spTgt spid="2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1" dur="500"/>
                                        <p:tgtEl>
                                          <p:spTgt spid="2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6" dur="500"/>
                                        <p:tgtEl>
                                          <p:spTgt spid="2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3" presetClass="entr" presetSubtype="1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1" dur="500"/>
                                        <p:tgtEl>
                                          <p:spTgt spid="2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3" presetClass="entr" presetSubtype="1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6" dur="500"/>
                                        <p:tgtEl>
                                          <p:spTgt spid="2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12" grpId="0"/>
      <p:bldP spid="2613" grpId="1"/>
      <p:bldP spid="2615" grpId="2"/>
      <p:bldP spid="2616" grpId="3"/>
      <p:bldP spid="2617" grpId="4"/>
      <p:bldP spid="2618" grpId="5"/>
      <p:bldP spid="2619" grpId="6"/>
      <p:bldP spid="2620" grpId="7"/>
      <p:bldP spid="2621" grpId="8"/>
      <p:bldP spid="2622" grpId="9"/>
      <p:bldP spid="2625" grpId="10"/>
      <p:bldP spid="2626" grpId="11"/>
      <p:bldP spid="2632" grpId="1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395208" cy="597890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https://d.book118.com/225201141241011113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活力">
  <a:themeElements>
    <a:clrScheme name="都市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波形">
      <a:majorFont>
        <a:latin typeface="Candara"/>
        <a:ea typeface="Arial" pitchFamily="34" charset="0"/>
        <a:cs typeface="Arial" pitchFamily="34" charset="0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Arial" pitchFamily="34" charset="0"/>
        <a:cs typeface="Arial" pitchFamily="34" charset="0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活力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Candara</vt:lpstr>
      <vt:lpstr>Times New Roman</vt:lpstr>
      <vt:lpstr>宋体</vt:lpstr>
      <vt:lpstr>Wingdings 2</vt:lpstr>
      <vt:lpstr>Verdana</vt:lpstr>
      <vt:lpstr>黑体</vt:lpstr>
      <vt:lpstr>Office Theme</vt:lpstr>
      <vt:lpstr>八年级物理知识树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2024-09-20T13:56:49.467</cp:lastPrinted>
  <dcterms:created xsi:type="dcterms:W3CDTF">2024-09-20T05:56:49Z</dcterms:created>
  <dcterms:modified xsi:type="dcterms:W3CDTF">2024-09-20T05:56:52Z</dcterms:modified>
</cp:coreProperties>
</file>