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0071FF-B01E-494C-B41D-4279FBB4E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732BB6-089F-4143-8A69-A9AD63A1D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8C8EB0-9740-43B3-84A1-BC4F6610A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A60AF3-5C24-4CB8-945F-10091B68B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839A85-386A-4615-82C2-10BFD931F6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D796CC-D8E6-4C9C-8DF2-39722C37D2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A36013-2C23-42FA-A6B9-32026C9E90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8073EE-2A5C-4073-B8BF-E6CDEA8662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E54540-1FE8-4876-9081-5872DCAB3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1EA06-283D-41D8-91E3-42863D15F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3D610-D9A3-4D2D-8ED2-CF9B34F9C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925900" y="2709267"/>
            <a:ext cx="6340197" cy="1421928"/>
          </a:xfrm>
          <a:effectLst>
            <a:outerShdw blurRad="508000" dist="50800" dir="5400000" algn="ctr" rotWithShape="0">
              <a:schemeClr val="tx2">
                <a:alpha val="20000"/>
              </a:schemeClr>
            </a:outerShdw>
          </a:effectLst>
        </p:spPr>
        <p:txBody>
          <a:bodyPr wrap="none" anchor="t">
            <a:spAutoFit/>
          </a:bodyPr>
          <a:lstStyle>
            <a:lvl1pPr algn="ctr">
              <a:defRPr sz="9600" b="1" i="0" spc="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4080063" y="1687090"/>
            <a:ext cx="4031873" cy="923330"/>
          </a:xfrm>
          <a:effectLst>
            <a:outerShdw blurRad="508000" dist="50800" dir="5400000" algn="ctr" rotWithShape="0">
              <a:schemeClr val="tx2">
                <a:alpha val="20000"/>
              </a:schemeClr>
            </a:outerShdw>
          </a:effectLst>
        </p:spPr>
        <p:txBody>
          <a:bodyPr wrap="none" anchor="b">
            <a:spAutoFit/>
          </a:bodyPr>
          <a:lstStyle>
            <a:lvl1pPr marL="0" indent="0" algn="ctr">
              <a:buNone/>
              <a:defRPr sz="6000" b="0" i="0" spc="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pic>
        <p:nvPicPr>
          <p:cNvPr id="12" name="图片 12"/>
          <p:cNvPicPr>
            <a:picLocks noChangeAspect="1"/>
          </p:cNvPicPr>
          <p:nvPr userDrawn="1"/>
        </p:nvPicPr>
        <p:blipFill>
          <a:blip r:embed="rId1"/>
          <a:stretch>
            <a:fillRect/>
          </a:stretch>
        </p:blipFill>
        <p:spPr>
          <a:xfrm>
            <a:off x="0" y="-1"/>
            <a:ext cx="12192000" cy="6858000"/>
          </a:xfrm>
          <a:prstGeom prst="rect">
            <a:avLst/>
          </a:prstGeom>
        </p:spPr>
      </p:pic>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28" name=""/>
        <p:cNvGrpSpPr/>
        <p:nvPr/>
      </p:nvGrpSpPr>
      <p:grpSpPr>
        <a:xfrm>
          <a:off x="0" y="0"/>
          <a:ext cx="0" cy="0"/>
        </a:xfrm>
      </p:grpSpPr>
      <p:sp>
        <p:nvSpPr>
          <p:cNvPr id="29" name="标题 1"/>
          <p:cNvSpPr>
            <a:spLocks noGrp="1"/>
          </p:cNvSpPr>
          <p:nvPr>
            <p:ph type="title" idx="2147483647"/>
          </p:nvPr>
        </p:nvSpPr>
        <p:spPr/>
        <p:txBody>
          <a:bodyPr/>
          <a:lstStyle/>
          <a:p>
            <a:r>
              <a:rPr kumimoji="1" lang="zh-CN" altLang="en-US"/>
              <a:t>单击此处编辑母版标题样式</a:t>
            </a:r>
            <a:endParaRPr/>
          </a:p>
        </p:txBody>
      </p:sp>
      <p:sp>
        <p:nvSpPr>
          <p:cNvPr id="30" name="日期占位符 2"/>
          <p:cNvSpPr>
            <a:spLocks noGrp="1"/>
          </p:cNvSpPr>
          <p:nvPr>
            <p:ph type="dt" sz="half" idx="10"/>
          </p:nvPr>
        </p:nvSpPr>
        <p:spPr/>
        <p:txBody>
          <a:bodyPr/>
          <a:lstStyle/>
          <a:p>
            <a:fld id="{6D4D8950-B778-354B-9DD9-533C0A0C7F06}" type="datetimeFigureOut">
              <a:rPr/>
              <a:t>2023/11/21</a:t>
            </a:fld>
            <a:endParaRPr kumimoji="1" lang="zh-CN" altLang="en-US"/>
          </a:p>
        </p:txBody>
      </p:sp>
      <p:sp>
        <p:nvSpPr>
          <p:cNvPr id="31" name="页脚占位符 3"/>
          <p:cNvSpPr>
            <a:spLocks noGrp="1"/>
          </p:cNvSpPr>
          <p:nvPr>
            <p:ph type="ftr" sz="quarter" idx="11"/>
          </p:nvPr>
        </p:nvSpPr>
        <p:spPr/>
        <p:txBody>
          <a:bodyPr/>
          <a:lstStyle/>
          <a:p>
            <a:endParaRPr kumimoji="1" lang="zh-CN" altLang="en-US"/>
          </a:p>
        </p:txBody>
      </p:sp>
      <p:sp>
        <p:nvSpPr>
          <p:cNvPr id="32"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0304324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边民出入境的人员检查\n## 1.边民出入境人员检查的背景与重要性\n### 1.1 边民出入境人员检查的定义与目的\n### 1.2 边民出入境人员检查的历史与发展\n### 1.3 边民出入境人员检查在国家安全与边境管理中的重要性\n## 2.边民出入境人员检查的法律依据与制度\n### 2.1 边民出入境人员检查的法律依据\n### 2.2 边民出入境人员检查的制度建设\n### 2.3 边民出入境人员检查的操作流程\n## 3.边民出入境人员检查的技术手段与方法\n### 3.1 边民出入境人员检查的技术手段\n### 3.2 边民出入境人员检查的方法与技巧\n### 3.3 边民出入境人员检查的信息管理与数据分析\n## 4.边民出入境人员检查的实践案例分析\n### 4.1 边民出入境人员检查的成功案例分析\n### 4.2 边民出入境人员检查的失败案例分析\n### 4.3 边民出入境人员检查的经验教训与改进措施\n## 5.边民出入境人员检查的未来发展趋势与挑战\n### 5.1 边民出入境人员检查的未来发展趋势\n### 5.2 边民出入境人员检查面临的挑战\n### 5.3 加强边民出入境人员检查的对策建议\n&quot;,&quot;templateId&quot;:&quot;ofidqcx4cjbazcx6nnrq4sfx3o&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709267"/>
            <a:ext cx="11055350" cy="1409700"/>
          </a:xfrm>
        </p:spPr>
        <p:txBody>
          <a:bodyPr vert="horz" wrap="square" lIns="91440" tIns="45720" rIns="91440" bIns="45720" anchor="b">
            <a:spAutoFit/>
          </a:bodyPr>
          <a:lstStyle/>
          <a:p>
            <a:pPr>
              <a:buNone/>
            </a:pPr>
            <a:r>
              <a:rPr lang="zh-CN" sz="7600"/>
              <a:t>边民出入境的人员检查</a:t>
            </a:r>
            <a:endParaRPr/>
          </a:p>
        </p:txBody>
      </p:sp>
      <p:sp>
        <p:nvSpPr>
          <p:cNvPr id="3" name="圆角矩形 3"/>
          <p:cNvSpPr/>
          <p:nvPr/>
        </p:nvSpPr>
        <p:spPr>
          <a:xfrm>
            <a:off x="3819167" y="4205996"/>
            <a:ext cx="4559300" cy="698500"/>
          </a:xfrm>
          <a:prstGeom prst="roundRect">
            <a:avLst>
              <a:gd name="adj" fmla="val 50000"/>
            </a:avLst>
          </a:prstGeom>
          <a:gradFill>
            <a:gsLst>
              <a:gs pos="0">
                <a:schemeClr val="accent1">
                  <a:lumMod val="50000"/>
                  <a:alpha val="90275"/>
                </a:schemeClr>
              </a:gs>
              <a:gs pos="100000">
                <a:schemeClr val="accent1">
                  <a:lumMod val="75000"/>
                  <a:alpha val="90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wrap="none" lIns="360000" tIns="108000" rIns="360000" bIns="108000" rtlCol="0" anchor="ctr">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0" algn="ctr" defTabSz="914400">
              <a:lnSpc>
                <a:spcPct val="100000"/>
              </a:lnSpc>
              <a:spcBef>
                <a:spcPct val="0"/>
              </a:spcBef>
              <a:spcAft>
                <a:spcPct val="0"/>
              </a:spcAft>
              <a:defRPr sz="1800">
                <a:solidFill>
                  <a:schemeClr val="lt1">
                    <a:alpha val="100000"/>
                  </a:schemeClr>
                </a:solidFill>
                <a:latin typeface="Arial"/>
                <a:ea typeface="黑体"/>
              </a:defRPr>
            </a:pPr>
            <a:r>
              <a:rPr lang="en-US"/>
              <a:t> </a:t>
            </a:r>
            <a:endParaRPr/>
          </a:p>
        </p:txBody>
      </p:sp>
      <p:sp>
        <p:nvSpPr>
          <p:cNvPr id="4" name="文本占位符 20"/>
          <p:cNvSpPr txBox="1"/>
          <p:nvPr/>
        </p:nvSpPr>
        <p:spPr>
          <a:xfrm>
            <a:off x="571499" y="6171840"/>
            <a:ext cx="1843774"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descr="{&quot;isTemplate&quot;:true,&quot;type&quot;:2}"/>
        <p:cNvGrpSpPr/>
        <p:nvPr/>
      </p:nvGrpSpPr>
      <p:grpSpPr>
        <a:xfrm>
          <a:off x="0" y="0"/>
          <a:ext cx="0" cy="0"/>
        </a:xfrm>
      </p:grpSpPr>
      <p:sp>
        <p:nvSpPr>
          <p:cNvPr id="88"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4500" b="0">
                <a:latin typeface="Microsoft YaHei Light"/>
                <a:ea typeface="Microsoft YaHei Light"/>
              </a:rPr>
              <a:t>边民出入境人员检查的背景与重要性</a:t>
            </a:r>
            <a:endParaRPr/>
          </a:p>
        </p:txBody>
      </p:sp>
      <p:sp>
        <p:nvSpPr>
          <p:cNvPr id="89"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01</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8" name="" descr="{&quot;isTemplate&quot;:true,&quot;type&quot;:3}"/>
        <p:cNvGrpSpPr/>
        <p:nvPr/>
      </p:nvGrpSpPr>
      <p:grpSpPr>
        <a:xfrm>
          <a:off x="0" y="0"/>
          <a:ext cx="0" cy="0"/>
        </a:xfrm>
      </p:grpSpPr>
      <p:sp>
        <p:nvSpPr>
          <p:cNvPr id="11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 边民出入境人员检查的定义与目的</a:t>
            </a:r>
            <a:endParaRPr lang="en-US" sz="3600" b="1">
              <a:latin typeface="微软雅黑"/>
              <a:ea typeface="微软雅黑"/>
            </a:endParaRPr>
          </a:p>
        </p:txBody>
      </p:sp>
      <p:grpSp>
        <p:nvGrpSpPr>
          <p:cNvPr id="120" name="" descr="{&quot;isTemplate&quot;:true,&quot;type&quot;:&quot;list&quot;,&quot;alignment&quot;:&quot;left&quot;,&quot;alignmentVertical&quot;:&quot;top&quot;,&quot;canOmit&quot;:false,&quot;scalable&quot;:false,&quot;minItemsCount&quot;:-1}"/>
          <p:cNvGrpSpPr/>
          <p:nvPr/>
        </p:nvGrpSpPr>
        <p:grpSpPr>
          <a:xfrm>
            <a:off x="2826111" y="2144759"/>
            <a:ext cx="6539782" cy="4397325"/>
            <a:chOff x="2826110" y="2144759"/>
            <a:chExt cx="6539782" cy="4397325"/>
          </a:xfrm>
        </p:grpSpPr>
        <p:grpSp>
          <p:nvGrpSpPr>
            <p:cNvPr id="121" name=""/>
            <p:cNvGrpSpPr/>
            <p:nvPr/>
          </p:nvGrpSpPr>
          <p:grpSpPr>
            <a:xfrm>
              <a:off x="2826110" y="2144759"/>
              <a:ext cx="2880000" cy="4397325"/>
              <a:chOff x="2826109" y="2144759"/>
              <a:chExt cx="2880000" cy="4397325"/>
            </a:xfrm>
          </p:grpSpPr>
          <p:sp>
            <p:nvSpPr>
              <p:cNvPr id="122" name="椭圆 10" descr="{&quot;isTemplate&quot;:true,&quot;type&quot;:&quot;title&quot;,&quot;canOmit&quot;:false,&quot;range&quot;:0}"/>
              <p:cNvSpPr>
                <a:spLocks noChangeAspect="1"/>
              </p:cNvSpPr>
              <p:nvPr/>
            </p:nvSpPr>
            <p:spPr>
              <a:xfrm>
                <a:off x="2826109"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边民出入境人员检查是指对边境地区的居民在进出境时进行的一系列检查措施</a:t>
                </a:r>
                <a:endParaRPr kumimoji="1" lang="en-US" altLang="zh-CN" sz="2200" b="1">
                  <a:solidFill>
                    <a:schemeClr val="bg1"/>
                  </a:solidFill>
                  <a:latin typeface="+mj-ea"/>
                  <a:ea typeface="+mj-ea"/>
                </a:endParaRPr>
              </a:p>
            </p:txBody>
          </p:sp>
          <p:sp>
            <p:nvSpPr>
              <p:cNvPr id="123" name="Tencent" descr="{&quot;isTemplate&quot;:true,&quot;type&quot;:&quot;content&quot;,&quot;canOmit&quot;:true,&quot;range&quot;:0}"/>
              <p:cNvSpPr txBox="1"/>
              <p:nvPr/>
            </p:nvSpPr>
            <p:spPr>
              <a:xfrm>
                <a:off x="3006109"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核对身份信息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检查携带物品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询问行程目的</a:t>
                </a:r>
                <a:endParaRPr/>
              </a:p>
            </p:txBody>
          </p:sp>
          <p:sp>
            <p:nvSpPr>
              <p:cNvPr id="124" name="Tencent"/>
              <p:cNvSpPr/>
              <p:nvPr/>
            </p:nvSpPr>
            <p:spPr>
              <a:xfrm>
                <a:off x="4015079"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25" name=""/>
            <p:cNvGrpSpPr/>
            <p:nvPr/>
          </p:nvGrpSpPr>
          <p:grpSpPr>
            <a:xfrm>
              <a:off x="6485892" y="2144759"/>
              <a:ext cx="2880000" cy="4397325"/>
              <a:chOff x="6485892" y="2144759"/>
              <a:chExt cx="2880000" cy="4397325"/>
            </a:xfrm>
          </p:grpSpPr>
          <p:sp>
            <p:nvSpPr>
              <p:cNvPr id="126" name="椭圆 11" descr="{&quot;isTemplate&quot;:true,&quot;type&quot;:&quot;title&quot;,&quot;canOmit&quot;:false,&quot;range&quot;:0}"/>
              <p:cNvSpPr>
                <a:spLocks noChangeAspect="1"/>
              </p:cNvSpPr>
              <p:nvPr/>
            </p:nvSpPr>
            <p:spPr>
              <a:xfrm>
                <a:off x="6485892"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目的：确保边境安全，防止非法活动，维护国家安全和公共利益</a:t>
                </a:r>
                <a:endParaRPr kumimoji="1" lang="en-US" altLang="zh-CN" sz="2200" b="1">
                  <a:solidFill>
                    <a:schemeClr val="bg1"/>
                  </a:solidFill>
                  <a:latin typeface="+mj-ea"/>
                  <a:ea typeface="+mj-ea"/>
                </a:endParaRPr>
              </a:p>
            </p:txBody>
          </p:sp>
          <p:sp>
            <p:nvSpPr>
              <p:cNvPr id="127" name="Tencent" descr="{&quot;isTemplate&quot;:true,&quot;type&quot;:&quot;content&quot;,&quot;canOmit&quot;:true,&quot;range&quot;:0}"/>
              <p:cNvSpPr txBox="1"/>
              <p:nvPr/>
            </p:nvSpPr>
            <p:spPr>
              <a:xfrm>
                <a:off x="6665892" y="5561464"/>
                <a:ext cx="2520950" cy="9806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防止非法出入境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打击跨境犯罪</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保护国家资源和生态环境</a:t>
                </a:r>
                <a:endParaRPr/>
              </a:p>
            </p:txBody>
          </p:sp>
          <p:sp>
            <p:nvSpPr>
              <p:cNvPr id="128" name="Tencent"/>
              <p:cNvSpPr/>
              <p:nvPr/>
            </p:nvSpPr>
            <p:spPr>
              <a:xfrm>
                <a:off x="7674862"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descr="{&quot;isTemplate&quot;:true,&quot;type&quot;:3}"/>
        <p:cNvGrpSpPr/>
        <p:nvPr/>
      </p:nvGrpSpPr>
      <p:grpSpPr>
        <a:xfrm>
          <a:off x="0" y="0"/>
          <a:ext cx="0" cy="0"/>
        </a:xfrm>
      </p:grpSpPr>
      <p:grpSp>
        <p:nvGrpSpPr>
          <p:cNvPr id="13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1" name=""/>
            <p:cNvGrpSpPr/>
            <p:nvPr/>
          </p:nvGrpSpPr>
          <p:grpSpPr>
            <a:xfrm>
              <a:off x="685800" y="3146904"/>
              <a:ext cx="5760000" cy="3225487"/>
              <a:chOff x="685800" y="3146904"/>
              <a:chExt cx="5760000" cy="3225487"/>
            </a:xfrm>
          </p:grpSpPr>
          <p:sp>
            <p:nvSpPr>
              <p:cNvPr id="13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历史：边民出入境人员检查制度起源于20世纪初，随着国际关系和边境管理的发展，逐渐形成了一套完善的检查制度</a:t>
                </a:r>
                <a:endParaRPr kumimoji="1" lang="en-US" altLang="zh-CN" sz="1800" b="1">
                  <a:solidFill>
                    <a:schemeClr val="bg1"/>
                  </a:solidFill>
                  <a:latin typeface="+mj-ea"/>
                  <a:ea typeface="+mj-ea"/>
                </a:endParaRPr>
              </a:p>
            </p:txBody>
          </p:sp>
          <p:sp>
            <p:nvSpPr>
              <p:cNvPr id="13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20世纪初：初步建立边境检查制度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二战后：加强边境管理，完善检查制度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冷战时期：边境检查制度进一步发展，严密防范非法活动</a:t>
                </a:r>
                <a:endParaRPr/>
              </a:p>
            </p:txBody>
          </p:sp>
        </p:grpSp>
        <p:grpSp>
          <p:nvGrpSpPr>
            <p:cNvPr id="134" name=""/>
            <p:cNvGrpSpPr/>
            <p:nvPr/>
          </p:nvGrpSpPr>
          <p:grpSpPr>
            <a:xfrm>
              <a:off x="6016236" y="3146904"/>
              <a:ext cx="5400000" cy="3225487"/>
              <a:chOff x="6016236" y="3146904"/>
              <a:chExt cx="5400000" cy="3225487"/>
            </a:xfrm>
          </p:grpSpPr>
          <p:sp>
            <p:nvSpPr>
              <p:cNvPr id="13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发展：随着科学技术的进步和全球安全形势的变化，边民出入境人员检查制度不断发展和完善</a:t>
                </a:r>
                <a:endParaRPr kumimoji="1" lang="en-US" altLang="zh-CN" sz="1800" b="1">
                  <a:solidFill>
                    <a:schemeClr val="bg1"/>
                  </a:solidFill>
                  <a:latin typeface="+mj-ea"/>
                  <a:ea typeface="+mj-ea"/>
                </a:endParaRPr>
              </a:p>
            </p:txBody>
          </p:sp>
          <p:sp>
            <p:nvSpPr>
              <p:cNvPr id="13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技术创新：引入先进的检查设备和技术手段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制度创新：优化检查流程，提高检查效率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管理创新：加强国际合作，共同应对跨境犯罪和非法活动</a:t>
                </a:r>
                <a:endParaRPr/>
              </a:p>
            </p:txBody>
          </p:sp>
        </p:grpSp>
      </p:grpSp>
      <p:sp>
        <p:nvSpPr>
          <p:cNvPr id="13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边民出入境人员检查的历史与发展</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8" name="" descr="{&quot;isTemplate&quot;:true,&quot;type&quot;:3}"/>
        <p:cNvGrpSpPr/>
        <p:nvPr/>
      </p:nvGrpSpPr>
      <p:grpSpPr>
        <a:xfrm>
          <a:off x="0" y="0"/>
          <a:ext cx="0" cy="0"/>
        </a:xfrm>
      </p:grpSpPr>
      <p:grpSp>
        <p:nvGrpSpPr>
          <p:cNvPr id="139"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40" name=""/>
            <p:cNvGrpSpPr/>
            <p:nvPr/>
          </p:nvGrpSpPr>
          <p:grpSpPr>
            <a:xfrm>
              <a:off x="996217" y="2144759"/>
              <a:ext cx="2880000" cy="4458640"/>
              <a:chOff x="996217" y="2144759"/>
              <a:chExt cx="2880000" cy="4458640"/>
            </a:xfrm>
          </p:grpSpPr>
          <p:sp>
            <p:nvSpPr>
              <p:cNvPr id="141"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维护国家安全：防止非法出入境，打击跨境犯罪，保护国家资源和生态环境</a:t>
                </a:r>
                <a:endParaRPr kumimoji="1" lang="en-US" altLang="zh-CN" sz="2200" b="1">
                  <a:solidFill>
                    <a:schemeClr val="bg1"/>
                  </a:solidFill>
                  <a:latin typeface="+mj-ea"/>
                  <a:ea typeface="+mj-ea"/>
                </a:endParaRPr>
              </a:p>
            </p:txBody>
          </p:sp>
          <p:sp>
            <p:nvSpPr>
              <p:cNvPr id="142"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防止间谍活动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打击恐怖活动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防止非法贩运武器和毒品</a:t>
                </a:r>
                <a:endParaRPr/>
              </a:p>
            </p:txBody>
          </p:sp>
          <p:sp>
            <p:nvSpPr>
              <p:cNvPr id="143"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44" name=""/>
            <p:cNvGrpSpPr/>
            <p:nvPr/>
          </p:nvGrpSpPr>
          <p:grpSpPr>
            <a:xfrm>
              <a:off x="4656000" y="2144759"/>
              <a:ext cx="2880000" cy="4458640"/>
              <a:chOff x="4656000" y="2144759"/>
              <a:chExt cx="2880000" cy="4458640"/>
            </a:xfrm>
          </p:grpSpPr>
          <p:sp>
            <p:nvSpPr>
              <p:cNvPr id="145"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保护边境地区稳定：维护边境地区正常的社会秩序和经济秩序，保障边民合法权益</a:t>
                </a:r>
                <a:endParaRPr kumimoji="1" lang="en-US" altLang="zh-CN" sz="22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防止非法移民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打击跨境诈骗和盗窃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保护边境地区生态环境和资源</a:t>
                </a:r>
                <a:endParaRPr/>
              </a:p>
            </p:txBody>
          </p:sp>
          <p:sp>
            <p:nvSpPr>
              <p:cNvPr id="147"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48" name=""/>
            <p:cNvGrpSpPr/>
            <p:nvPr/>
          </p:nvGrpSpPr>
          <p:grpSpPr>
            <a:xfrm>
              <a:off x="8315783" y="2144759"/>
              <a:ext cx="2880000" cy="4458640"/>
              <a:chOff x="8315783" y="2144759"/>
              <a:chExt cx="2880000" cy="4458640"/>
            </a:xfrm>
          </p:grpSpPr>
          <p:sp>
            <p:nvSpPr>
              <p:cNvPr id="149"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促进国际合作：加强与其他国家的边境管理合作，共同应对跨境犯罪和非法活动</a:t>
                </a:r>
                <a:endParaRPr kumimoji="1" lang="en-US" altLang="zh-CN" sz="2200" b="1">
                  <a:solidFill>
                    <a:schemeClr val="bg1"/>
                  </a:solidFill>
                  <a:latin typeface="+mj-ea"/>
                  <a:ea typeface="+mj-ea"/>
                </a:endParaRPr>
              </a:p>
            </p:txBody>
          </p:sp>
          <p:sp>
            <p:nvSpPr>
              <p:cNvPr id="150"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加强情报交流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开展联合执法行动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建立长期有效的合作机制</a:t>
                </a:r>
                <a:endParaRPr/>
              </a:p>
            </p:txBody>
          </p:sp>
          <p:sp>
            <p:nvSpPr>
              <p:cNvPr id="151"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52"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 边民出入境人员检查在国家安全与边境管理中的重要性</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descr="{&quot;isTemplate&quot;:true,&quot;type&quot;:2}"/>
        <p:cNvGrpSpPr/>
        <p:nvPr/>
      </p:nvGrpSpPr>
      <p:grpSpPr>
        <a:xfrm>
          <a:off x="0" y="0"/>
          <a:ext cx="0" cy="0"/>
        </a:xfrm>
      </p:grpSpPr>
      <p:sp>
        <p:nvSpPr>
          <p:cNvPr id="154"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4300" b="0">
                <a:latin typeface="Microsoft YaHei Light"/>
                <a:ea typeface="Microsoft YaHei Light"/>
              </a:rPr>
              <a:t>边民出入境人员检查的法律依据与制度</a:t>
            </a:r>
            <a:endParaRPr/>
          </a:p>
        </p:txBody>
      </p:sp>
      <p:sp>
        <p:nvSpPr>
          <p:cNvPr id="155"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02</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grpSp>
        <p:nvGrpSpPr>
          <p:cNvPr id="15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8" name=""/>
            <p:cNvGrpSpPr/>
            <p:nvPr/>
          </p:nvGrpSpPr>
          <p:grpSpPr>
            <a:xfrm>
              <a:off x="685800" y="3146904"/>
              <a:ext cx="5760000" cy="3225487"/>
              <a:chOff x="685800" y="3146904"/>
              <a:chExt cx="5760000" cy="3225487"/>
            </a:xfrm>
          </p:grpSpPr>
          <p:sp>
            <p:nvSpPr>
              <p:cNvPr id="15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国家法律：根据《中华人民共和国出境入境管理法》等相关法律法规，制定边民出入境人员检查制度</a:t>
                </a:r>
                <a:endParaRPr kumimoji="1" lang="en-US" altLang="zh-CN" sz="1800" b="1">
                  <a:solidFill>
                    <a:schemeClr val="bg1"/>
                  </a:solidFill>
                  <a:latin typeface="+mj-ea"/>
                  <a:ea typeface="+mj-ea"/>
                </a:endParaRPr>
              </a:p>
            </p:txBody>
          </p:sp>
          <p:sp>
            <p:nvSpPr>
              <p:cNvPr id="16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规定检查权限和程序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明确违法行为的法律责任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保障边民合法权益</a:t>
                </a:r>
                <a:endParaRPr/>
              </a:p>
            </p:txBody>
          </p:sp>
        </p:grpSp>
        <p:grpSp>
          <p:nvGrpSpPr>
            <p:cNvPr id="161" name=""/>
            <p:cNvGrpSpPr/>
            <p:nvPr/>
          </p:nvGrpSpPr>
          <p:grpSpPr>
            <a:xfrm>
              <a:off x="6016236" y="3146904"/>
              <a:ext cx="5400000" cy="3225487"/>
              <a:chOff x="6016236" y="3146904"/>
              <a:chExt cx="5400000" cy="3225487"/>
            </a:xfrm>
          </p:grpSpPr>
          <p:sp>
            <p:nvSpPr>
              <p:cNvPr id="16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国际条约：参与签署国际公约和协议，如《联合国打击跨国有组织犯罪公约》等，为边民出入境人员检查提供国际法律依据</a:t>
                </a:r>
                <a:endParaRPr kumimoji="1" lang="en-US" altLang="zh-CN" sz="1800" b="1">
                  <a:solidFill>
                    <a:schemeClr val="bg1"/>
                  </a:solidFill>
                  <a:latin typeface="+mj-ea"/>
                  <a:ea typeface="+mj-ea"/>
                </a:endParaRPr>
              </a:p>
            </p:txBody>
          </p:sp>
          <p:sp>
            <p:nvSpPr>
              <p:cNvPr id="16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规定国际合作和信息交流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明确国际犯罪行为的法律追责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保障国家在国际舞台上的合法权益</a:t>
                </a:r>
                <a:endParaRPr/>
              </a:p>
            </p:txBody>
          </p:sp>
        </p:grpSp>
      </p:grpSp>
      <p:sp>
        <p:nvSpPr>
          <p:cNvPr id="16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边民出入境人员检查的法律依据</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descr="{&quot;isTemplate&quot;:true,&quot;type&quot;:3}"/>
        <p:cNvGrpSpPr/>
        <p:nvPr/>
      </p:nvGrpSpPr>
      <p:grpSpPr>
        <a:xfrm>
          <a:off x="0" y="0"/>
          <a:ext cx="0" cy="0"/>
        </a:xfrm>
      </p:grpSpPr>
      <p:grpSp>
        <p:nvGrpSpPr>
          <p:cNvPr id="16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7" name=""/>
            <p:cNvGrpSpPr/>
            <p:nvPr/>
          </p:nvGrpSpPr>
          <p:grpSpPr>
            <a:xfrm>
              <a:off x="685800" y="3146904"/>
              <a:ext cx="5760000" cy="3225487"/>
              <a:chOff x="685800" y="3146904"/>
              <a:chExt cx="5760000" cy="3225487"/>
            </a:xfrm>
          </p:grpSpPr>
          <p:sp>
            <p:nvSpPr>
              <p:cNvPr id="16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制度建设：制定一系列规章制度，明确边民出入境人员检查的职责、权限和程序</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设立专门的检查机构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明确检查人员的职责和权限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制定检查流程和操作规程</a:t>
                </a:r>
                <a:endParaRPr/>
              </a:p>
            </p:txBody>
          </p:sp>
        </p:grpSp>
        <p:grpSp>
          <p:nvGrpSpPr>
            <p:cNvPr id="170" name=""/>
            <p:cNvGrpSpPr/>
            <p:nvPr/>
          </p:nvGrpSpPr>
          <p:grpSpPr>
            <a:xfrm>
              <a:off x="6016236" y="3146904"/>
              <a:ext cx="5400000" cy="3225487"/>
              <a:chOff x="6016236" y="3146904"/>
              <a:chExt cx="5400000" cy="3225487"/>
            </a:xfrm>
          </p:grpSpPr>
          <p:sp>
            <p:nvSpPr>
              <p:cNvPr id="17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制度创新：根据边境管理需要，不断调整和优化检查制度，提高检查效率</a:t>
                </a:r>
                <a:endParaRPr kumimoji="1" lang="en-US" altLang="zh-CN" sz="1800" b="1">
                  <a:solidFill>
                    <a:schemeClr val="bg1"/>
                  </a:solidFill>
                  <a:latin typeface="+mj-ea"/>
                  <a:ea typeface="+mj-ea"/>
                </a:endParaRPr>
              </a:p>
            </p:txBody>
          </p:sp>
          <p:sp>
            <p:nvSpPr>
              <p:cNvPr id="17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优化检查流程，减少等待时间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引入先进技术手段，提高检查准确性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加强国际合作，提高检查效果</a:t>
                </a:r>
                <a:endParaRPr/>
              </a:p>
            </p:txBody>
          </p:sp>
        </p:grpSp>
      </p:grpSp>
      <p:sp>
        <p:nvSpPr>
          <p:cNvPr id="17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边民出入境人员检查的制度建设</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grpSp>
        <p:nvGrpSpPr>
          <p:cNvPr id="17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6" name=""/>
            <p:cNvGrpSpPr/>
            <p:nvPr/>
          </p:nvGrpSpPr>
          <p:grpSpPr>
            <a:xfrm>
              <a:off x="685801" y="3146904"/>
              <a:ext cx="4207178" cy="3287791"/>
              <a:chOff x="685801" y="3146904"/>
              <a:chExt cx="4207178" cy="3287791"/>
            </a:xfrm>
          </p:grpSpPr>
          <p:sp>
            <p:nvSpPr>
              <p:cNvPr id="17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核对身份信息：检查边民的有效身份证件，核实身份信息和出入境目的</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核对身份证、护照等证件信息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询问出入境目的和行程安排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核对指纹、面部识别等信息</a:t>
                </a:r>
                <a:endParaRPr/>
              </a:p>
            </p:txBody>
          </p:sp>
        </p:grpSp>
        <p:grpSp>
          <p:nvGrpSpPr>
            <p:cNvPr id="179" name=""/>
            <p:cNvGrpSpPr/>
            <p:nvPr/>
          </p:nvGrpSpPr>
          <p:grpSpPr>
            <a:xfrm>
              <a:off x="4408278" y="3146904"/>
              <a:ext cx="3798485" cy="3287791"/>
              <a:chOff x="4408278" y="3146904"/>
              <a:chExt cx="3798485" cy="3287791"/>
            </a:xfrm>
          </p:grpSpPr>
          <p:sp>
            <p:nvSpPr>
              <p:cNvPr id="18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检查携带物品：对边民携带的物品进行检查，防止非法物品出入境</a:t>
                </a:r>
                <a:endParaRPr kumimoji="1" lang="en-US" altLang="zh-CN" sz="1800" b="1">
                  <a:solidFill>
                    <a:schemeClr val="bg1"/>
                  </a:solidFill>
                  <a:latin typeface="+mj-ea"/>
                  <a:ea typeface="+mj-ea"/>
                </a:endParaRPr>
              </a:p>
            </p:txBody>
          </p:sp>
          <p:sp>
            <p:nvSpPr>
              <p:cNvPr id="18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检查行李、包裹等物品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询问携带物品的来源和用途</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对可疑物品进行进一步检查</a:t>
                </a:r>
                <a:endParaRPr/>
              </a:p>
            </p:txBody>
          </p:sp>
        </p:grpSp>
        <p:grpSp>
          <p:nvGrpSpPr>
            <p:cNvPr id="182" name=""/>
            <p:cNvGrpSpPr/>
            <p:nvPr/>
          </p:nvGrpSpPr>
          <p:grpSpPr>
            <a:xfrm>
              <a:off x="7707715" y="3146904"/>
              <a:ext cx="3798485" cy="3287791"/>
              <a:chOff x="7707715" y="3146904"/>
              <a:chExt cx="3798485" cy="3287791"/>
            </a:xfrm>
          </p:grpSpPr>
          <p:sp>
            <p:nvSpPr>
              <p:cNvPr id="18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询问行程目的：了解边民的出入境目的，排查非法活动嫌疑</a:t>
                </a:r>
                <a:endParaRPr kumimoji="1" lang="en-US" altLang="zh-CN" sz="1800" b="1">
                  <a:solidFill>
                    <a:schemeClr val="bg1"/>
                  </a:solidFill>
                  <a:latin typeface="+mj-ea"/>
                  <a:ea typeface="+mj-ea"/>
                </a:endParaRPr>
              </a:p>
            </p:txBody>
          </p:sp>
          <p:sp>
            <p:nvSpPr>
              <p:cNvPr id="18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询问行程安排和联系人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了解资金来源和活动安排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对可疑行为进行进一步调查</a:t>
                </a:r>
                <a:endParaRPr/>
              </a:p>
            </p:txBody>
          </p:sp>
        </p:grpSp>
      </p:grpSp>
      <p:sp>
        <p:nvSpPr>
          <p:cNvPr id="18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边民出入境人员检查的操作流程</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792263" y="2998062"/>
            <a:ext cx="10826750" cy="914400"/>
          </a:xfrm>
          <a:prstGeom prst="rect">
            <a:avLst/>
          </a:prstGeom>
          <a:effectLst>
            <a:outerShdw blurRad="254000" dist="50800" dir="5400000" algn="ctr" rotWithShape="0">
              <a:schemeClr val="tx2">
                <a:alpha val="20000"/>
              </a:schemeClr>
            </a:outerShdw>
          </a:effectLst>
        </p:spPr>
        <p:txBody>
          <a:bodyPr vert="horz" wrap="square" lIns="91440" tIns="45720" rIns="91440" bIns="45720" rtlCol="0" anchor="b">
            <a:spAutoFit/>
          </a:bodyPr>
          <a:lstStyle>
            <a:defPPr>
              <a:defRPr lang="zh-CN"/>
            </a:defPPr>
            <a:lvl1pPr marL="0" algn="ctr" defTabSz="914400" rtl="0" eaLnBrk="1" latinLnBrk="0" hangingPunct="1">
              <a:lnSpc>
                <a:spcPct val="90000"/>
              </a:lnSpc>
              <a:spcBef>
                <a:spcPct val="0"/>
              </a:spcBef>
              <a:buNone/>
              <a:defRPr sz="9600" b="1" i="0" kern="1200" spc="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1000"/>
              </a:spcBef>
              <a:buNone/>
            </a:pPr>
            <a:r>
              <a:rPr lang="zh-CN" sz="4300" b="0">
                <a:latin typeface="Microsoft YaHei Light"/>
                <a:ea typeface="Microsoft YaHei Light"/>
              </a:rPr>
              <a:t>边民出入境人员检查的技术手段与方法</a:t>
            </a:r>
            <a:endParaRPr/>
          </a:p>
        </p:txBody>
      </p:sp>
      <p:sp>
        <p:nvSpPr>
          <p:cNvPr id="8" name="文本占位符 2"/>
          <p:cNvSpPr txBox="1"/>
          <p:nvPr/>
        </p:nvSpPr>
        <p:spPr>
          <a:xfrm>
            <a:off x="5461852" y="1894964"/>
            <a:ext cx="1268296" cy="1089529"/>
          </a:xfrm>
          <a:prstGeom prst="rect">
            <a:avLst/>
          </a:prstGeom>
          <a:effectLst>
            <a:outerShdw blurRad="254000" dist="50800" dir="5400000" algn="ctr" rotWithShape="0">
              <a:schemeClr val="tx2">
                <a:alpha val="20000"/>
              </a:schemeClr>
            </a:outerShdw>
          </a:effectLst>
        </p:spPr>
        <p:txBody>
          <a:bodyPr vert="horz" wrap="none" lIns="91440" tIns="45720" rIns="91440" bIns="45720" rtlCol="0" anchor="b">
            <a:spAutoFit/>
          </a:bodyPr>
          <a:lstStyle>
            <a:defPPr>
              <a:defRPr lang="zh-CN"/>
            </a:defPPr>
            <a:lvl1pPr marL="0" indent="0" algn="ctr" defTabSz="914400" rtl="0" eaLnBrk="1" latinLnBrk="0" hangingPunct="1">
              <a:lnSpc>
                <a:spcPct val="90000"/>
              </a:lnSpc>
              <a:spcBef>
                <a:spcPts val="1000"/>
              </a:spcBef>
              <a:buFont typeface="Arial" pitchFamily="34" charset="0"/>
              <a:buNone/>
              <a:defRPr sz="6000" b="0" i="0" kern="1200" spc="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kumimoji="1" lang="en-US" altLang="zh-CN" sz="7200">
                <a:latin typeface="Microsoft YaHei" panose="020b0503020204020204" pitchFamily="34" charset="-122"/>
                <a:ea typeface="Microsoft YaHei" panose="020b0503020204020204" pitchFamily="34" charset="-122"/>
                <a:cs typeface="+mj-cs"/>
              </a:rPr>
              <a:t>03</a:t>
            </a:r>
            <a:endParaRPr kumimoji="1" lang="zh-CN" altLang="en-US" sz="7200">
              <a:latin typeface="Microsoft YaHei" panose="020b0503020204020204" pitchFamily="34" charset="-122"/>
              <a:ea typeface="Microsoft YaHei" panose="020b0503020204020204" pitchFamily="34"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grpSp>
        <p:nvGrpSpPr>
          <p:cNvPr id="10"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1" name=""/>
            <p:cNvGrpSpPr/>
            <p:nvPr/>
          </p:nvGrpSpPr>
          <p:grpSpPr>
            <a:xfrm>
              <a:off x="685801" y="3146904"/>
              <a:ext cx="4207178" cy="3287791"/>
              <a:chOff x="685801" y="3146904"/>
              <a:chExt cx="4207178" cy="3287791"/>
            </a:xfrm>
          </p:grpSpPr>
          <p:sp>
            <p:nvSpPr>
              <p:cNvPr id="1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信息技术：运用计算机、通信等技术手段，实现边民出入境人员信息的快速查询和比对</a:t>
                </a:r>
                <a:endParaRPr kumimoji="1" lang="en-US" altLang="zh-CN" sz="1800" b="1">
                  <a:solidFill>
                    <a:schemeClr val="bg1"/>
                  </a:solidFill>
                  <a:latin typeface="+mj-ea"/>
                  <a:ea typeface="+mj-ea"/>
                </a:endParaRPr>
              </a:p>
            </p:txBody>
          </p:sp>
          <p:sp>
            <p:nvSpPr>
              <p:cNvPr id="1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建立边民出入境信息数据库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实现与其他部门的信息共享和交换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利用大数据技术进行分析和预测</a:t>
                </a:r>
                <a:endParaRPr/>
              </a:p>
            </p:txBody>
          </p:sp>
        </p:grpSp>
        <p:grpSp>
          <p:nvGrpSpPr>
            <p:cNvPr id="14" name=""/>
            <p:cNvGrpSpPr/>
            <p:nvPr/>
          </p:nvGrpSpPr>
          <p:grpSpPr>
            <a:xfrm>
              <a:off x="4408278" y="3146904"/>
              <a:ext cx="3798485" cy="3287791"/>
              <a:chOff x="4408278" y="3146904"/>
              <a:chExt cx="3798485" cy="3287791"/>
            </a:xfrm>
          </p:grpSpPr>
          <p:sp>
            <p:nvSpPr>
              <p:cNvPr id="1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生物识别技术：采用指纹识别、面部识别等生物识别技术，提高边民出入境人员检查的准确性和效率</a:t>
                </a:r>
                <a:endParaRPr kumimoji="1" lang="en-US" altLang="zh-CN" sz="1800" b="1">
                  <a:solidFill>
                    <a:schemeClr val="bg1"/>
                  </a:solidFill>
                  <a:latin typeface="+mj-ea"/>
                  <a:ea typeface="+mj-ea"/>
                </a:endParaRPr>
              </a:p>
            </p:txBody>
          </p:sp>
          <p:sp>
            <p:nvSpPr>
              <p:cNvPr id="1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对边民进行指纹、面部等信息采集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与数据库中的信息进行比对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及时发现可疑人员和行为</a:t>
                </a:r>
                <a:endParaRPr/>
              </a:p>
            </p:txBody>
          </p:sp>
        </p:grpSp>
        <p:grpSp>
          <p:nvGrpSpPr>
            <p:cNvPr id="17" name=""/>
            <p:cNvGrpSpPr/>
            <p:nvPr/>
          </p:nvGrpSpPr>
          <p:grpSpPr>
            <a:xfrm>
              <a:off x="7707715" y="3146904"/>
              <a:ext cx="3798485" cy="3287791"/>
              <a:chOff x="7707715" y="3146904"/>
              <a:chExt cx="3798485" cy="3287791"/>
            </a:xfrm>
          </p:grpSpPr>
          <p:sp>
            <p:nvSpPr>
              <p:cNvPr id="1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监控技术：利用视频监控、无人机等监控技术，对边境地区进行实时监控和追踪</a:t>
                </a:r>
                <a:endParaRPr kumimoji="1" lang="en-US" altLang="zh-CN" sz="1800" b="1">
                  <a:solidFill>
                    <a:schemeClr val="bg1"/>
                  </a:solidFill>
                  <a:latin typeface="+mj-ea"/>
                  <a:ea typeface="+mj-ea"/>
                </a:endParaRPr>
              </a:p>
            </p:txBody>
          </p:sp>
          <p:sp>
            <p:nvSpPr>
              <p:cNvPr id="1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建立边境地区视频监控网络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利用无人机进行空中巡查和侦查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对可疑活动进行跟踪和调查</a:t>
                </a:r>
                <a:endParaRPr/>
              </a:p>
            </p:txBody>
          </p:sp>
        </p:grpSp>
      </p:grpSp>
      <p:sp>
        <p:nvSpPr>
          <p:cNvPr id="2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边民出入境人员检查的技术手段</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https://d.book118.com/225203043242011111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geometry_green">
      <a:dk1>
        <a:srgbClr val="000000"/>
      </a:dk1>
      <a:lt1>
        <a:srgbClr val="FFFFFF"/>
      </a:lt1>
      <a:dk2>
        <a:srgbClr val="273B3A"/>
      </a:dk2>
      <a:lt2>
        <a:srgbClr val="E6E2DF"/>
      </a:lt2>
      <a:accent1>
        <a:srgbClr val="377B5C"/>
      </a:accent1>
      <a:accent2>
        <a:srgbClr val="315246"/>
      </a:accent2>
      <a:accent3>
        <a:srgbClr val="3A8C9D"/>
      </a:accent3>
      <a:accent4>
        <a:srgbClr val="245565"/>
      </a:accent4>
      <a:accent5>
        <a:srgbClr val="A48B6E"/>
      </a:accent5>
      <a:accent6>
        <a:srgbClr val="796B58"/>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边民出入境的人员检查</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2024-09-17T15:23:41.469</cp:lastPrinted>
  <dcterms:created xsi:type="dcterms:W3CDTF">2024-09-17T07:23:41Z</dcterms:created>
  <dcterms:modified xsi:type="dcterms:W3CDTF">2024-09-17T07:23:43Z</dcterms:modified>
</cp:coreProperties>
</file>