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1B819-0816-42F8-8A5D-0F69E841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5862-6F7F-4AED-BE88-F62C817A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62220-3597-46BB-9095-E1F83392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DC9EA-91E3-4FEB-9FBA-97FC6960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9AAD1-DB88-4937-BDC5-A4BBF62D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1CD62-7080-405B-AFC8-1EA51617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656C5-246F-4530-A8BE-272A98AA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A1EA0-BF10-4233-90C7-4DADC6BD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407F4-25E5-4FB7-898A-9AEC875D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EC522-F072-404C-B6C4-012790E6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78347-F267-428D-BAD3-35C203133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42302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2">
            <a:lum bright="23999" contrast="24000"/>
          </a:blip>
          <a:stretch>
            <a:fillRect/>
          </a:stretch>
        </p:blipFill>
        <p:spPr>
          <a:xfrm>
            <a:off x="2339975" y="476250"/>
            <a:ext cx="6553200" cy="5354638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051" name="Object 6"/>
          <p:cNvGraphicFramePr>
            <a:graphicFrameLocks noChangeAspect="1"/>
          </p:cNvGraphicFramePr>
          <p:nvPr/>
        </p:nvGraphicFramePr>
        <p:xfrm>
          <a:off x="250825" y="476250"/>
          <a:ext cx="2878138" cy="5337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428750" imgH="2609850" progId="MSPhotoEd.3">
                  <p:embed/>
                </p:oleObj>
              </mc:Choice>
              <mc:Fallback>
                <p:oleObj r:id="rId3" imgW="1428750" imgH="260985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lum bright="6000" contrast="30000"/>
                      </a:blip>
                      <a:stretch>
                        <a:fillRect/>
                      </a:stretch>
                    </p:blipFill>
                    <p:spPr>
                      <a:xfrm>
                        <a:off x="250825" y="476250"/>
                        <a:ext cx="2878138" cy="53371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5" descr="荀子像"/>
          <p:cNvPicPr>
            <a:picLocks noChangeAspect="1"/>
          </p:cNvPicPr>
          <p:nvPr/>
        </p:nvPicPr>
        <p:blipFill>
          <a:blip r:embed="rId2">
            <a:lum bright="17999" contrast="18000"/>
          </a:blip>
          <a:stretch>
            <a:fillRect/>
          </a:stretch>
        </p:blipFill>
        <p:spPr>
          <a:xfrm>
            <a:off x="107950" y="914400"/>
            <a:ext cx="3092450" cy="37131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2" name="Text Box 14"/>
          <p:cNvSpPr txBox="1"/>
          <p:nvPr/>
        </p:nvSpPr>
        <p:spPr>
          <a:xfrm>
            <a:off x="3397250" y="339725"/>
            <a:ext cx="5489575" cy="6518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荀子（前３３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－前２３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），名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况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，战国末期赵国人，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思想家，教育家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  先秦时期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儒家学派代表人物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  荀子具有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朴素的唯物主义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思想，认为“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人定胜天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”；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在政治上，主张适时行政，兼用“礼”“法”“术”实行统治；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提出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性恶论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，注重后天教育的作用。与孟子形成儒家的对立两派。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   韩非和李斯都是他的学生。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大部分是荀子所著，一小部分出于其弟子之手，现存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卷，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32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篇，内容涉及哲学、政治、治学、处世学术等。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说理透彻，气势浑厚，语言质朴，句法绵密，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善用比喻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20000"/>
              </a:spcBef>
              <a:buChar char="•"/>
            </a:pP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20000"/>
              </a:spcBef>
              <a:buChar char="•"/>
            </a:pP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endParaRPr lang="zh-CN" altLang="zh-CN"/>
          </a:p>
        </p:txBody>
      </p:sp>
      <p:sp>
        <p:nvSpPr>
          <p:cNvPr id="4099" name="Rectangle 3"/>
          <p:cNvSpPr>
            <a:spLocks noGrp="1"/>
          </p:cNvSpPr>
          <p:nvPr>
            <p:ph type="subTitle"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buClrTx/>
              <a:buSzTx/>
              <a:buFontTx/>
            </a:pPr>
            <a:endParaRPr lang="zh-CN" altLang="zh-CN">
              <a:latin typeface="+mn-lt"/>
              <a:ea typeface="+mn-ea"/>
              <a:cs typeface="+mn-cs"/>
            </a:endParaRPr>
          </a:p>
        </p:txBody>
      </p:sp>
      <p:sp>
        <p:nvSpPr>
          <p:cNvPr id="4100" name="Rectangle 5"/>
          <p:cNvSpPr/>
          <p:nvPr/>
        </p:nvSpPr>
        <p:spPr>
          <a:xfrm>
            <a:off x="0" y="1962150"/>
            <a:ext cx="9072563" cy="48958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20000"/>
              </a:spcBef>
            </a:pPr>
            <a:endParaRPr lang="zh-CN" altLang="zh-CN" sz="3200" b="1">
              <a:latin typeface="Arial" pitchFamily="34" charset="0"/>
            </a:endParaRPr>
          </a:p>
        </p:txBody>
      </p:sp>
      <p:sp>
        <p:nvSpPr>
          <p:cNvPr id="4101" name="Text Box 6"/>
          <p:cNvSpPr txBox="1"/>
          <p:nvPr/>
        </p:nvSpPr>
        <p:spPr>
          <a:xfrm>
            <a:off x="250825" y="2060575"/>
            <a:ext cx="8642350" cy="3970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中（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zhòng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    輮（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róu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）舆（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y ú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有（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yòu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槁暴（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gǎo pù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砺（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lì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参省（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cānxǐng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须臾（</a:t>
            </a:r>
            <a:r>
              <a:rPr lang="zh-CN" altLang="en-US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yú</a:t>
            </a:r>
            <a:r>
              <a:rPr lang="en-US" altLang="zh-CN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跂 （</a:t>
            </a:r>
            <a:r>
              <a:rPr lang="zh-CN" altLang="en-US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qì</a:t>
            </a:r>
            <a:r>
              <a:rPr lang="en-US" altLang="zh-CN" sz="3400" b="1">
                <a:solidFill>
                  <a:schemeClr val="folHlin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楫（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jÍ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 生（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xìng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 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蛟（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jiāo</a:t>
            </a:r>
            <a:r>
              <a:rPr lang="en-US" altLang="zh-CN" sz="3400" b="1">
                <a:solidFill>
                  <a:schemeClr val="folHlin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）跬（</a:t>
            </a:r>
            <a:r>
              <a:rPr lang="zh-CN" altLang="en-US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kuǐ</a:t>
            </a:r>
            <a:r>
              <a:rPr lang="en-US" altLang="zh-CN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骐骥（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qí jì</a:t>
            </a:r>
            <a:r>
              <a:rPr lang="en-US" altLang="zh-CN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）驽（</a:t>
            </a:r>
            <a:r>
              <a:rPr lang="zh-CN" altLang="en-US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nú</a:t>
            </a:r>
            <a:r>
              <a:rPr lang="en-US" altLang="zh-CN" sz="3400" b="1">
                <a:solidFill>
                  <a:schemeClr val="folHlin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锲（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qiè</a:t>
            </a:r>
            <a:r>
              <a:rPr lang="en-US" altLang="zh-CN" sz="3400" b="1">
                <a:solidFill>
                  <a:schemeClr val="folHlin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）镂（</a:t>
            </a:r>
            <a:r>
              <a:rPr lang="zh-CN" altLang="en-US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lòu</a:t>
            </a:r>
            <a:r>
              <a:rPr lang="en-US" altLang="zh-CN" sz="3400" b="1">
                <a:solidFill>
                  <a:schemeClr val="folHlin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跪（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guì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）蟮（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shàn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螯（</a:t>
            </a:r>
            <a:r>
              <a:rPr lang="en-US" altLang="zh-CN" sz="34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áo</a:t>
            </a:r>
            <a:r>
              <a:rPr lang="zh-CN" altLang="en-US" sz="3400" b="1">
                <a:latin typeface="华文楷体" panose="02010600040101010101" pitchFamily="2" charset="-122"/>
                <a:ea typeface="华文楷体" panose="02010600040101010101" pitchFamily="2" charset="-122"/>
              </a:rPr>
              <a:t>） </a:t>
            </a:r>
            <a:endParaRPr lang="zh-CN" altLang="en-US" sz="3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ct val="50000"/>
              </a:spcBef>
            </a:pPr>
            <a:endParaRPr lang="en-US" altLang="zh-CN" sz="3200">
              <a:latin typeface="Arial" pitchFamily="34" charset="0"/>
            </a:endParaRPr>
          </a:p>
        </p:txBody>
      </p:sp>
      <p:sp>
        <p:nvSpPr>
          <p:cNvPr id="4102" name="Text Box 7"/>
          <p:cNvSpPr txBox="1"/>
          <p:nvPr/>
        </p:nvSpPr>
        <p:spPr>
          <a:xfrm>
            <a:off x="-973137" y="636588"/>
            <a:ext cx="954087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400" b="1">
                <a:solidFill>
                  <a:schemeClr val="tx2"/>
                </a:solidFill>
                <a:latin typeface="Arial" pitchFamily="34" charset="0"/>
              </a:rPr>
              <a:t>边听边注意读音</a:t>
            </a:r>
            <a:endParaRPr lang="zh-CN" altLang="en-US" sz="4400" b="1">
              <a:solidFill>
                <a:schemeClr val="tx2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/>
          <p:nvPr/>
        </p:nvSpPr>
        <p:spPr>
          <a:xfrm>
            <a:off x="1508125" y="2362200"/>
            <a:ext cx="64166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123" name="Text Box 3"/>
          <p:cNvSpPr txBox="1"/>
          <p:nvPr/>
        </p:nvSpPr>
        <p:spPr>
          <a:xfrm>
            <a:off x="1828800" y="2362200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124" name="Text Box 4"/>
          <p:cNvSpPr txBox="1"/>
          <p:nvPr/>
        </p:nvSpPr>
        <p:spPr>
          <a:xfrm>
            <a:off x="1279525" y="2382838"/>
            <a:ext cx="61880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409575" y="2057400"/>
            <a:ext cx="77771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君子</a:t>
            </a:r>
            <a:r>
              <a:rPr kumimoji="0" lang="zh-CN" altLang="en-US" sz="3200" b="1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rPr>
              <a:t>：此指有学问、有修养的人</a:t>
            </a:r>
            <a:endParaRPr kumimoji="0" lang="zh-CN" altLang="en-US" sz="3200" b="1" kern="1200" cap="none" spc="0" normalizeH="0" baseline="0" noProof="0"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rPr>
              <a:t>②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已</a:t>
            </a:r>
            <a:r>
              <a:rPr kumimoji="0" lang="zh-CN" altLang="en-US" sz="3200" b="1" kern="1200" cap="none" spc="0" normalizeH="0" baseline="0" noProof="0">
                <a:latin typeface="Arial" pitchFamily="34" charset="0"/>
                <a:ea typeface="宋体" panose="02010600030101010101" pitchFamily="2" charset="-122"/>
                <a:cs typeface="+mn-cs"/>
              </a:rPr>
              <a:t>：动词，停止</a:t>
            </a:r>
            <a:endParaRPr kumimoji="0" lang="zh-CN" altLang="en-US" sz="3200" b="1" kern="1200" cap="none" spc="0" normalizeH="0" baseline="0" noProof="0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393700" y="549275"/>
            <a:ext cx="8353425" cy="112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第一段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君子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曰：学不可以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已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5127" name="Text Box 7"/>
          <p:cNvSpPr txBox="1"/>
          <p:nvPr/>
        </p:nvSpPr>
        <p:spPr>
          <a:xfrm>
            <a:off x="827088" y="4365625"/>
            <a:ext cx="7488237" cy="1085850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 i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译文：</a:t>
            </a:r>
            <a:r>
              <a:rPr lang="zh-CN" altLang="en-US" sz="3200" b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有学问、有修养的人说：“学习不可以停止。”</a:t>
            </a:r>
            <a:endParaRPr lang="zh-CN" altLang="en-US" sz="3200" b="1">
              <a:solidFill>
                <a:srgbClr val="3333FF"/>
              </a:solidFill>
              <a:latin typeface="Arial" pitchFamily="34" charset="0"/>
              <a:ea typeface="楷体_GB2312" pitchFamily="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5"/>
          <p:cNvSpPr txBox="1"/>
          <p:nvPr/>
        </p:nvSpPr>
        <p:spPr>
          <a:xfrm>
            <a:off x="428625" y="5013325"/>
            <a:ext cx="7848600" cy="1085850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 i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译文：</a:t>
            </a:r>
            <a:r>
              <a:rPr lang="zh-CN" altLang="en-US" sz="3200" b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靛青，从蓝草中提取，可是比蓝草（的颜色）深。</a:t>
            </a:r>
            <a:endParaRPr lang="zh-CN" altLang="en-US" sz="3200" b="1">
              <a:solidFill>
                <a:srgbClr val="3333FF"/>
              </a:solidFill>
              <a:latin typeface="Arial" pitchFamily="34" charset="0"/>
              <a:ea typeface="楷体_GB2312" pitchFamily="1" charset="-122"/>
            </a:endParaRP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395288" y="333375"/>
            <a:ext cx="83534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青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，取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之于蓝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而青于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蓝；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395288" y="1196975"/>
            <a:ext cx="8281988" cy="350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青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：第一个意为靛青，一种染料；第二个意为蓝色</a:t>
            </a:r>
            <a:r>
              <a:rPr kumimoji="0" 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(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深</a:t>
            </a:r>
            <a:r>
              <a:rPr kumimoji="0" 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)</a:t>
            </a:r>
            <a:endParaRPr kumimoji="0" 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②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之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：代词，代指第一个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青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，它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③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于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：介词，第一个意为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从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；第二个表比较，意为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比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”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④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而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：表转折的连词，但是、可是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⑤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取之于蓝，而青于蓝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：介词结构后置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322" name="Picture 2" descr="https://ss0.bdstatic.com/70cFvHSh_Q1YnxGkpoWK1HF6hhy/it/u=2670413664,841316010&amp;fm=27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476250"/>
            <a:ext cx="4762500" cy="4229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6324" name="Picture 4" descr="https://timgsa.baidu.com/timg?image&amp;quality=80&amp;size=b9999_10000&amp;sec=1505877972071&amp;di=33cf7268a691d027365900d949449dad&amp;imgtype=0&amp;src=http%3A%2F%2Fs10.sinaimg.cn%2Fmw690%2F001LPod7gy6KYDmUe01f9%266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375" y="1989138"/>
            <a:ext cx="6572250" cy="39243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6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5"/>
          <p:cNvSpPr txBox="1"/>
          <p:nvPr/>
        </p:nvSpPr>
        <p:spPr>
          <a:xfrm>
            <a:off x="395288" y="4724400"/>
            <a:ext cx="8064500" cy="598488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 i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译文：</a:t>
            </a:r>
            <a:r>
              <a:rPr lang="zh-CN" altLang="en-US" sz="3200" b="1">
                <a:solidFill>
                  <a:srgbClr val="3333FF"/>
                </a:solidFill>
                <a:latin typeface="Arial" pitchFamily="34" charset="0"/>
                <a:ea typeface="楷体_GB2312" pitchFamily="1" charset="-122"/>
              </a:rPr>
              <a:t>冰，水凝结成它，可是比水寒冷。</a:t>
            </a:r>
            <a:endParaRPr lang="zh-CN" altLang="en-US" sz="3200" b="1">
              <a:solidFill>
                <a:srgbClr val="3333FF"/>
              </a:solidFill>
              <a:latin typeface="Arial" pitchFamily="34" charset="0"/>
              <a:ea typeface="楷体_GB2312" pitchFamily="1" charset="-122"/>
            </a:endParaRP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395288" y="549275"/>
            <a:ext cx="83534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冰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，水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为之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而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寒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于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水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287338" y="1557338"/>
            <a:ext cx="8280400" cy="2528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为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：w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é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i，动词，形成，凝结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②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之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：代词，代指 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冰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，它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③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而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：表转折的连词，但是、可是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④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于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：介词，意为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比</a:t>
            </a:r>
            <a:r>
              <a:rPr kumimoji="0" lang="zh-CN" altLang="en-US" sz="3200" b="1" kern="1200" cap="none" spc="0" normalizeH="0" baseline="0" noProof="0">
                <a:latin typeface="Times New Roman" panose="02020603050405020304"/>
                <a:ea typeface="宋体" panose="02010600030101010101" pitchFamily="2" charset="-122"/>
                <a:cs typeface="+mn-cs"/>
              </a:rPr>
              <a:t>”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⑤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而寒于水</a:t>
            </a:r>
            <a:r>
              <a:rPr kumimoji="0" lang="zh-CN" altLang="en-US" sz="3200" b="1" kern="1200" cap="none" spc="0" normalizeH="0" baseline="0" noProof="0"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：介词结构后置</a:t>
            </a:r>
            <a:endParaRPr kumimoji="0" lang="zh-CN" altLang="en-US" sz="3200" b="1" kern="1200" cap="none" spc="0" normalizeH="0" baseline="0" noProof="0"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4" descr="https://timgsa.baidu.com/timg?image&amp;quality=80&amp;size=b9999_10000&amp;sec=1505881029725&amp;di=0722cfa3b8dbff6cd2b058729a81f172&amp;imgtype=0&amp;src=http%3A%2F%2Fimgsrc.baidu.com%2Fimage%2Fc0%253Dshijue1%252C0%252C0%252C294%252C40%2Fsign%3D746bfecd5d2c11dfcadcb7600b4e08a5%2Fa8ec8a13632762d0e1b19d91aaec08fa513dc6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287"/>
            <a:ext cx="10074275" cy="6699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3" descr="荀子"/>
          <p:cNvPicPr>
            <a:picLocks noChangeAspect="1"/>
          </p:cNvPicPr>
          <p:nvPr/>
        </p:nvPicPr>
        <p:blipFill>
          <a:blip r:embed="rId2">
            <a:lum bright="17999" contrast="36000"/>
          </a:blip>
          <a:stretch>
            <a:fillRect/>
          </a:stretch>
        </p:blipFill>
        <p:spPr>
          <a:xfrm>
            <a:off x="6378575" y="3268663"/>
            <a:ext cx="2765425" cy="3589337"/>
          </a:xfrm>
          <a:prstGeom prst="rect">
            <a:avLst/>
          </a:prstGeom>
          <a:noFill/>
          <a:ln w="9525" cap="flat" cmpd="sng">
            <a:solidFill>
              <a:srgbClr val="CC2C47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10243" name="AutoShape 4"/>
          <p:cNvSpPr/>
          <p:nvPr/>
        </p:nvSpPr>
        <p:spPr>
          <a:xfrm>
            <a:off x="107950" y="800100"/>
            <a:ext cx="8280400" cy="1628775"/>
          </a:xfrm>
          <a:prstGeom prst="cloudCallout">
            <a:avLst>
              <a:gd name="adj1" fmla="val 37903"/>
              <a:gd name="adj2" fmla="val 99000"/>
            </a:avLst>
          </a:prstGeom>
          <a:solidFill>
            <a:srgbClr val="F0FDFE"/>
          </a:solidFill>
          <a:ln w="34925" cap="flat" cmpd="sng">
            <a:solidFill>
              <a:srgbClr val="CC2C47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青，取之于蓝，而青于蓝；冰，水为之，而寒于水。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6" name="Text Box 6"/>
          <p:cNvSpPr txBox="1"/>
          <p:nvPr/>
        </p:nvSpPr>
        <p:spPr>
          <a:xfrm>
            <a:off x="179388" y="4672013"/>
            <a:ext cx="6121400" cy="782637"/>
          </a:xfrm>
          <a:prstGeom prst="rect">
            <a:avLst/>
          </a:prstGeom>
          <a:solidFill>
            <a:srgbClr val="F0FDFE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客观事物经过一定变化会进一步提高、发展。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7" name="AutoShape 7"/>
          <p:cNvSpPr/>
          <p:nvPr/>
        </p:nvSpPr>
        <p:spPr>
          <a:xfrm>
            <a:off x="3095625" y="2852738"/>
            <a:ext cx="287338" cy="863600"/>
          </a:xfrm>
          <a:prstGeom prst="downArrow">
            <a:avLst>
              <a:gd name="adj1" fmla="val 35120"/>
              <a:gd name="adj2" fmla="val 114265"/>
            </a:avLst>
          </a:prstGeom>
          <a:solidFill>
            <a:srgbClr val="D40000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395288" y="333375"/>
            <a:ext cx="8353425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木直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中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绳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，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輮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以为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轮，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其曲中规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。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中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：zhòng，两个均意为符合、适合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绳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：木工用来取直的墨线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輮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：róu，通“煣”，使动，（用火烤）使…弯曲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以为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：“以之为”的省略，把…当做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其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：代词，代前文的“木”，它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⑥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曲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：q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ū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，形容词作名词，曲度，弧度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：圆规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11267" name="AutoShape 6"/>
          <p:cNvSpPr/>
          <p:nvPr/>
        </p:nvSpPr>
        <p:spPr>
          <a:xfrm>
            <a:off x="2800350" y="2876550"/>
            <a:ext cx="914400" cy="466725"/>
          </a:xfrm>
          <a:prstGeom prst="callout1">
            <a:avLst>
              <a:gd name="adj1" fmla="val 18750"/>
              <a:gd name="adj2" fmla="val -8333"/>
              <a:gd name="adj3" fmla="val 18750"/>
              <a:gd name="adj4" fmla="val -8333"/>
            </a:avLst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1268" name="Text Box 7"/>
          <p:cNvSpPr txBox="1"/>
          <p:nvPr/>
        </p:nvSpPr>
        <p:spPr>
          <a:xfrm>
            <a:off x="395288" y="4941888"/>
            <a:ext cx="8353425" cy="830262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：木材笔直得合乎拉直的墨线,（用火烤）使它弯曲，把它做成车轮，它弯曲（的弧度）符合圆规（的要求）。</a:t>
            </a:r>
            <a:endParaRPr lang="zh-CN" altLang="en-US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 descr="https://timgsa.baidu.com/timg?image&amp;quality=80&amp;size=b9999_10000&amp;sec=1505881310980&amp;di=ba25b0d6f8fceee7faeb7be9857b185b&amp;imgtype=0&amp;src=http%3A%2F%2Fwww.fjsen.com%2Fimages%2Fattachement%2Fjpg%2Fsite2%2F20120509%2Fa4badbfdc3de111424ef3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333375"/>
            <a:ext cx="7259637" cy="48275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AutoShape 4" descr="data:image/jpeg;base64,/9j/4AAQSkZJRgABAQAAAQABAAD/2wBDAAgGBgcGBQgHBwcJCQgKDBQNDAsLDBkSEw8UHRofHh0aHBwgJC4nICIsIxwcKDcpLDAxNDQ0Hyc5PTgyPC4zNDL/2wBDAQkJCQwLDBgNDRgyIRwhMjIyMjIyMjIyMjIyMjIyMjIyMjIyMjIyMjIyMjIyMjIyMjIyMjIyMjIyMjIyMjIyMjL/wAARCAFNAf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0fGeKcEoAxT65zpExTTgU/HNGKAIyKTFScGk2jtQAzFFP20BRQA0LSFalAxSMABTQiLHPSm7sMRUg5GRzQwoAZSU5sZGaQDFIY4UEcZoTuaU/dpgQynkU3FOl+8B7UmKACnDFN704UCCiilxQAUlLRQAnel6UUfjSGKeaBSfjThwKLCDFLRmkoGLRSZpM0APzRTSaTcKAH0tR7xS78UAPzSiot1ODUgH55xS0zdSg0DHGlFNzSimIXrS5x9KTFLQAYxQaUmkNACClwKSl70hhTD1p5phHegATrT8Cmp1NPoAaaQ0ppKYABS9TQKDwPrSASjFB6YooAMUh4paSgAooNJQAlFIck9cUUDJcUooxRVEhS9qKKQCbfwpCCDT6TvQA2ilwBRimIBSMMjFOopgR7cDA6U1jjp1qQ9cUx8AZoAYQc80ooG4nPanYpDEHFGeKKQ0AQyn5x9KBTZj3x0pVGFApAOoooHWqAdQKKWkIKKKKYBSGlpDzSAUUvakHSgnigAzRnrTSwxUbSAUDJC1MaQDvWFq/ijTdJUie4BkH/LJOW/L/ABrh9V8fajchhZIttHnAY/Mx/pUtoai2eoSXKIMswA9SazpvEWmQ5339uMdQJAa8gu5b68kH2q6eR25yzE/pTU05fJeQXHKnGAOpqOctU/M9bHinSiQBfwZ/3qtRaxaTcRXMT/7rg14m9tGDkyH69hUYidSDC7Bgc7gcflRzBydj3lbtT3qZZweK8Vs/EGq2r/NcO2OznIrptL8bpI4jul8tj0Ycg0+YTg0ekCTPepA9YNrqaTqGVwynoQa0orgMBzVJ3JsXg1OzVdZM1IGoAmzS1GDzS5xTAeTk0vamUucUgF70HrS0hPNMAPWkpaQ9KAHL1paRTzS0AIaTFBooAUUnegUdqAE70tIPSlNIBKKSloAQ0hpTTSaAG8iincUUATUUYoqiQopaKLAFIaWg0hiUYpaQ5piEpaKMUwGmmE8ZqQiowAAQKACg0lHXPakMFAxQRgUYIGAaDnFCAglXI69+aB0p0o+UU2hAFOXrSUo70xDqTNDMFxnvSAYpAO7UUUUAFGaQ00nFADs00txTC3FZ+qarbaVZvc3UgVR90d2PoPU0MZPe30FlbtPcyrFEvVmOK891jxnd6lObbS2Nvb9DMwwzfT0rK1nX7jXHL3W1LeJsxW465/2j3rIlv9oifaAU6+lZuTexaSW43aiGVnYswPVupNNnlEvfgADaBjmoDcq0Ryc5bOTUU0rnOxdwb+ICpUWW5I0Y7thIT5fzbdqO1StcbLZC6gFTkgL1NYiiRyC4l8sd1U4psrTjGyViPeM1XsyfaWNSS6SdW/dBSR8oANRpjy1jJACjAz1HvWZHPIrgnJHX5e1aNvKbmUFUO7+LcKHGwlNMtSRMI1Kp5hPGBmoprPkMmUcHo1WYGwfMMg8xRygHGaIybkyTMrbl6DNZs1TCy12602YMr5BOGjI4r0HRfEEOoRAxttcfejJ5FeZzqsi7XUq+SQcdKgt7qewuN8cjBlOQy1SJn3PdoLkMBVyOQGuF0DxFHqUYRvknUcr2b3FdVb3GR1qkzNo1lang1UjlyOtTK9UInBpQ2TUQanA0ASg8j0oJwaQHikPLUAO60dqToaU0AKvWlNIMA59aD3pgBooNGaQAKD0oB4ooASilpKAEpaSimAh+tNIJNPAoAoAQDAxRS0UASd6WgCiqJCiiigAooopWAO9FFFABRR3opgFN2inUUgGFAabswev0qSkoGMxyRTeKeRUW0hs5P0oAbIMLTBUkn+rqMUALThnmkpc0xDXXcR7HNPpKWkAUmaCaaTTACajdqcTVeZwqFmIVQMkntSAhvr6CwtJLm4cLGg59/Ye9eU65q82p3gvbjOzOIYW6Rj1PvWhruvtq2oFUDC0jJ8rPQ4/jP9K5S8uQibCTz0Hr71m3zOyLSsriN5s0j7fmyckimTRQIoWWTLt94ZwBUkUpt4I2ZVw+dzZ/SqN9OkpKRx5Y4AxySKaTbsDaSLgmt7eAJHhkznJpqi6u/lt48/7vaqoQC2LEHAOCteh6DpsUdnE23JZA2aaVyZOxx8eg6g6u87FYUUsQDzVCQGGJdpYY54Jr0PxKTb6JOI15fCEj0Jrj4rcTXVlanBLyKD9O/wClJvVJDSXK2zUtfDCXMKTGZzvQHDDI5qC60G/0+RJbdFZUP8OScfTrXdwwqMAAYAwKqa5cjTtLmuAyiQDCZ/vHpVuxMb3ODlQvveF8uxywBHH+FN3+XOIpMqF+YY55qn9snW4admDPK2XAGMmrl/a3cc67k2NjkEfeFY2NrjbqX5WaQ7cnAb+dZ8zt9mBZcnPynHUVMyNI5jlLNtXgCnRxvJGd6lQmdmeKBt3YlleTWs6yQsV2nj2r03QdYTUrUPwsi4DrnvXk4mKNjYduMOfT3rZ0fUpNOvVdW+TOGB7ih6B8SPYoJsgc1cR+KwrO5WaJJUOVcAitWF8irRmXlbpUi1XRqlQ0xE4p1Rg0/PFAC9xS96aDk06mADrmlpBS0gCkoooABS9qSl7UAIefrRR3+tHagAoxS4ooATFFLRxTASiiigCWiloqiBKKWigBKSnUnegYlFLRigQCjFFFAxKKWkoAKTFLRSAb2pnBOfSpKjbGcUhjZhmM4NQCppTiM5quvWmA7PIpc80U1yVGRTEPzQTUCue/JqbPFAATTS3OKUmmHrmkAjNXC+N9fEaf2XAxLtgzFew/u102uaouk6bJcsAzj5UX+8x6V5ReStLdGSWQu0vzOR3PWolLoXGNypcyBLV85Bz8ozVCGCQ7Z5mG88qrD9a0rlYmjimmAUKOhPWssXJnu853K3A+lKL00Bq7Gs8l5MLeJAWLcnHA966zSPDaIoklG5j1YiszRLcHUJEAGcBuld9AgEIwKtbEdTzi8tBbw3MXUFyAce9egaEc6TaHr+6X+VcZqilmuMf3m/nXXeHm/wCJPac5/d4/Wpg9yprUPEjD7JHH/ebcfwrl9Fi8/wASRnqIlLfpj+tbviKbNzs7Ig/XmszwfHuvr24Jz0Ufic/0pLWTYPSKO3t+vPpXG+MZJbrVobVW/cwpvYe5/wDrV2G9ba3lmkICopY1weoXRcyTHl5SSfaicug4K2oug6bFqOsiSSPdHbruII4z2/z7V2Go6ZHqFq0bKu8DKMR0NVPC1i1rpSvIMSTne2ew7D8v510AXAqkrKxN9bnml1ZEyPCx8uRTgnuPas+ZxciOIZBQ4Y9zXc+ItORojfRriSMfPgfeX/61cZcIPKDxRjdu+bisrWZtzXKdzErYljZQUOXUc5x0NVLeRmkZW5Ydau3dubHy5A28TKQR6Vj3G+3ugx6ZzgdxVpXQm+V3PSfCGpblazkcHun9RXbwPivHdLupIriKeHOUOa9ZsbgXNrFMBgOoNTHsE1bU2IzkVMhqpC2eKsrmtDMnU1ID2qFDUooAcOtO7U0daUUAOo7UlBoAWiig0AFFJS0AFHNLRQAtFFFMBDSfSloPSgBvNFLmigCfFFKaOtUQJikxTqKAG0d6U80lAAaKKQ0AFHelooASkp1JQAlFLSUhiU1hzT6a1AEchAQ59KqqeanZ8h1xjAHPrVdcdqBklNYZU0tIRmgQxFAOfSpO1IOKM0wA1Gx96cxrH8Q6n/ZmkTzqf3pGyIerHpUvQDifF+t/atZ+yxMrw2/ykZ/iPU/0/OuYO95ApBVACSx7/Sktkw0omYFixLNnO6i6uhGPLjXcQMBaye5qtEQak6SqLYNucdfb2q1pWjMqGWRBuxkD0FV9JsRJd/aJVOAcYPPNd7aW6CLgA5FaJWVjO+pyEUgsdYgmJwpbY30Nd3EflK5riNXs9pkB6qa6bRrz7XpsE2cnbtY+44pQd1YclZnKaqSpuFA6Ow/Wuk8LyZ0W1Gc4DD/x41z2sjY9wf8AbP8AOtTw5cBdFVjgBC3T65/rShsEiHXLndNPJnq3H4cVb8HR7NNeU9ZZSfy4rB1mYKmCfwrptAAt9HtgxwAm4n680obXHLexa1+7xbx2itjedz49BXNW0P23V4IEztJ+bjoo61PqN2ZpXlY43nC+wrQ8MWuBJdtyW+RD7d6S1lcb0VjqoVAUADAHSp3IC9eKji4Fc54m1WQxvYWjAOwxK+fuj0HvVt2ISuYHi/Wxfzi0tJW8iP77KeGb/AVj292ZLZhtJdQM/wCNWbeweSdbSBDJI2ATjgV0lx4atLLR2MUYM6DdJJ3b1qd1c02dkcxFb/aLEyyuchiFINZl7Gs1vvXl4/lNWvO2LJDbvnBwRjpUkkCrCo4xImeD3pJ2YbhcxrF9k2CNQYVOYXyGPQn9K9G8K6j9tsPKfaHhAAx3HavJYG8q78rJI5Ndv4SvEt9USPLBZAV+vpQ9JFJJw9D0uLirSGqMbZq1GfetDInBxUoaoB0p4NAEwNPFQq1SdqAHUUmaWgBaKTNGeaAFpe9JRQAtLSUtAC0hopO9MBT1pDS0EZoAb+FFLRTAsdaKWimzMSkpc0meaADFFIWwM8/hS0DEopaQ0AJS0lLQAUlLSUABpKDRQMKY54pxpjcjFICOUfIapBir+1XZf9WQKp8H8KQyQNmlzTACBzQTTEOppNFNJoAGPFeeePb6Ge6htElDmAF5IwDwxxj+td7cSpDA8zthUUsT7V41dTfabh5yQ00zF2J9+30qJPoVFdSJiqwqzfKMZJI5rFRpJrr5JC2TxWne3KopG0Mcc57UeGbHz5pbsr8o+RR796IrQJSs9C7ZyiG4VG+VHPPsfWuys/3a7DXH6hp7QEg5KnlDW14c1P7bA1rMf9JhHf8AiX1oi+gn3E1+AiYsOjrn8az/AAtdeXNdWR4/5aoP0P8ASt3WI/MtA2OVb9D/AJFcSlwdP1m3uCcKH2v9DxSjpJoctYova2+Rdd8selO8PyltCZOmZSP5VDqpBFwfVzUPh6cf2fKvGVkJ/SktIsb1kiDWZBJcKgPLNjFdbcSC3slgXqVC/gK4wf6V4itUPQSgn6Dn+ldDqNzh3Yn5RTekUhLWVyheM880cMWS7HaAK7vToRbW0UKnOxQPrXF+HYjdag9y33I+R9T0rqbrUVs7fIw0rcIv9aEuVBuyxrGr/Y4vIgObhxyR/APWuLnuGJ8uHc0jnGepJp1zdMzuXYtI2SxzW74b0QIRf3S/vG5jU/wj1+tTbmY72NHQNFGnW4ll+a6kA3k/w+1bDRh1ZWGVIwaegpW547VZJ5Te28un61MkcRI5UnGaesSFoC0gIK7SO4NdB4ig8rVWOMCVA+R69D/SucKPLujEeArY3HvUPc1RnXkaxagGxjHOa2bCRoporhWAwQQDVPULFGhjO8hygwSepHUGltDuRM7twNKWqLhu0ezQPuiR/VQauRtzXP8Ah64afR4d/wB5cqfwrbjNaXuYWtoWweKcDUa08UwJVPFSA9KiXpTxmgCSlpopaAF4oopfegAFOFA6UtABilxSUtMQtIOtBooASjPWloxigY2ilA9hRQIsUUuKSrIAjNM24NP7UUANoIpaKAEoIzS0maQxKKXtSUAFJilpDQAhpKXNIaACkIpTTSaTGRP90+lVAnze1WpeYyKr5oGDcLTAac3IOaZQA7NNJozTGNDEc340vjb6P9mjJ825YKMf3Rya8zd1DOzfIMflXV+Mrt7jXFiiORbxbSP9o8/yxXHai7SQgY25b5vWsm7yLS90yru4aRsrzu4/+tXoGi6eLKwhgI+YLlvqetcbZQRx6lbzSODFG4LDGeK7mK5RgJI3DoehFaXVtCLO5cvLAXdqUAHmLyh964edp9Pu0vLfKzRNyPUdwa76C6Vqw/EliFb7VGPkk4cejev41D7opdmaUV1Dq+k/aIT8sikEf3W9K4LXo8ZIzjFWtH1UaLqnkSti0nOGz/Cexpvid1iupYCevzKR3BptapoV9GiGSfzNIV3bLFeTTtGXy9IkkPV2J/pWbKwFhsUnGRkZqysht9LY5wDwBmk1pYrZkemMz66ZBzsVj9O1WtYuiP3eee9RaOBb28078OefwqlE7X+qoH5XduP0FVvL0I2R2GkgadpMZcfvZPnI9z0H5YqvdXTFjI7fMensKJp9ke9zzjgelVdNtH1e8y5IgjOXPr7Co+Jlr3TQ0HSft9z9tuB+4VsopH3z/hXcR9OlUbZVjjVEUKqjAA7VaaeO3iMksiog6kmqJLgOBVe91C1sIjLdTLGvoep+grnr7xK+1lsUHp5j/wBBXIXn2u6uDLcSs7H1OfypcxSj3LWteI5tV1SACFUhjYiPH3iCe/6UFsRuHyrqxI9xUX/CP6l5a38kSxQLgDe2G56cUsm8yskrZJbcMelKRS30HXFs86QFzhCO3YkVFYIVhKBsMp6Z61djMj2vGGAO7g8jFVopRFdSNGBgtnBHTNZN6WN4Wvc9A8KyFtMZGbcVc10kZrlPCMsbJOqjBIDV1cY6VrDWKOerpNllTUi9aiQ4qVTyfarJJFqUdetRL0qQdqAHil96QUo6UwAdacDTO9O70gHjpilpAeKWmIWjvSUooAB1oo7UdKACjNFBoAQMB14opMj0opgWqMc0tJVGYGkpaKBiUlLRQAlJS0UAIaSlpKQBSEUtJmgYlFFFADe9NJ4px601ulJjIHOEOagBpbxisTEVDExPXikMlbpTe1Iz9hSDkVQgPWonYKCTwB1NSE1naxOLfSLuY87YmwPfFJgeWXt0L7Uru7jb53lYgE8YHArI1JQ6Hc5U55xVpUURFVGxy2SfXvVDUW3HAX7p5rKO5ctEW/D9jcXsU8yopWM7RnqfapkFxaTMYWaNx96M9D9RXSeG7Q22hwhk2s5Lmr93pkF6nzja46OOoq5LW6JT0szE0/WYJnEU37ib0P3W+hrbk/ewPBKMo4wa5fUdGkt2bzkDIfuyDof8Kpw6je2cT2y3BZP4QeSv0NK/cdirrNhIZGiVQzocZ9ay7j7ZceUkyMZI1CBieoHStUXB8zEn3+9S3duDBvC4fPXPShStoJrqZDW1yY1VoXwDzg0+5y/l269uoIIrT06bzGMM3DjpmrM9pHId4wsijgmpcrPUtK6uZF3MYbMW6fMx44q3pFtHZWxuHwZGHWqMVvJcTmSVlABxxTb+/Z2WCLgDjiqtdWRL0d2XXlk1O8WGP7vc+grr7FIrO1WKPARR1Pf3NczpkYtbYFV+ZuWY8VbluC335Mj0HSk5JaILdWb0usLECsC73x949BWRc3ckz77iUu3Zew/Cqscst5KIrWJnfpgVuWPh+JWEl43mOP4AePx9amze5V0tjLtLO61KTECfID8znhRXTafoVrZsJH/fTf3mHA+gq/CgVAiKFUcAAYq2kfrVJWJbM3XFJ0ac+m0/+PCuEupWLIqqOQMsfQ16XqECy6ZcJgfcJGR3HNeZ3MRhjRG+Yk8HpipluXHYnjWSC3kwFU5AGOwqvP8A8fAAK7ig5zSN5v2eRlXhPWo4WafYz4BAxx7VNuprF9DuPBin7RKQ+4GMZHpzXbIOK4fweyrfPGoxmPJ5zmu4TpWlP4TGr8ZMlSj1qJak7VRBIpqQGolNPBoAlFKDTQaUUwHE0optLQMdkHI7Yp1NFLmgQ6jOKSjPSgB2aQnimZpGcZwKAH5ppamlsio2egZLuoqt5vvRTuKxr0lOpp61ZmLSUZ5ooASilpDSAKKKSgYU3vTqYTzQApppzS5ooASkpTSUhjTTGNPNROcA0AVLrlCOtRdADS3DYWos+v4VPUokzRnHem5pc0xCM3bvWD4tmMWgyKMZldUGfrn+lbhNcp42lH2S3gJwGZmz9Bj+tKWw1ucKTJECCoKevvWTnH3/AOPOKt6kjLZkLISSRxWdHbsZIkMhYjn2qIrS5Tdz1KGH7PZwRf3UUH8qfvxWG/id24a1UY9Hqt/wkhbgQAZ/26fMibM29Tu0tdMuJGUN8uAD0Jrhwq2yl2wZMck9q0L/AFV79Yrfywo3gnDZziqN4AIpZJOcEgCok7mkVZamZIqlvtCc8885BrYtyZ7YgZyo5IPNYWnfvUmDfcJzW1AvlWcjKRyAM+hpy7CVrXJIrBS6TsW35yxq5KEPPHvVCO5d3DBznIz71py8cYzkVM79Qi10Od1YrFP5cPCkBjj+lQ6fEImMrKuD/EetaepCIPHJgF8EH6VjyyXE5KRpwPQ1UdVYUrGjPejDAdSOverthpLTbXmbah52r1NY0EDRMGKknuDXWaVeWyWcfnSqjAYINVZLYl3e5rWUS26hYkCjtitGGE1Qi1CwGP8ASYvzq2uq2OP+PqH/AL6FAF+NQtShsEVnDVLP/n6h/wC+xThqtkT/AMfUP/fYouBoStm2l9Nh/lXnNzIkcig5+Y8fnXY3euafDbspu4i7gqqq2SSeO1cheSxQyqjrlmGQfSs57o1gtGRLL/o8hKnjnPUYqrC4SOIhc5BPHepftYEBVF6Hg+1RQJmSIMw2YzkUuhcXrodh4QZhf4YLzEcHHPau7Q8VxHhGI/a3cuGCR4H4120dXT+EzrfGSrUg6VGuakFWZjgakFRinCgCUGlBxTBTqYD80qmo804HigB+aM03NGaAH5pC3NMLU0tQA8tTN9Rs9QvLQBO0oA61Xkm96ryT4zzVOW4oHYuNcc9aK5u51+wtZzFLcorjqOuKKVyuV9j0yigikrUwExzS0UUAJRmik5oAKTNGKMUAITTTTqacUhhSUtJQAGmk0pprUANJqCRuKezVWkakMo38jCEkeoH61JEMgH2pk7DYcjPtRGwIHvUFEgpabnBoJ4qhDTXCePJR9s06BiMHcc/5+ld0TzXnXxA+fWbRQcBYCfzJ/wAKmWqHHc5q5t0ELEkMM457VDo8Hn6rBA+7y2kAYZxxRI+Ldkz7n61Y8MoJNftAeuS35A0ooJM69/DenMPlSRfpIf61Uk8KWRBw849ww/wrpjgVXkYYNU0hI4vVNHj0kQzJJI6l9p3Y449qyLwS3Fs6DhicjPGRXU6/e2k1k9rv3SEggr0U1zS3LYCyLkDuKzktbmkH0ZBY2i2lmyOQzNySPWrnzLb4QbhkHGKjVWlYSSDbGvSrJkWGJySSo9RxS1uNstQASss7QqjMAML2qaQNJITximWlwlzArICOORTLvJGxXMbA5571DvfUFsZuqI7TYQfLjBA7+9UYBHbMST8/1okv3E8gb5ueh7CkktfPQXEJ5PUGtIq24peRbXUYwmCCSewFTLI8yjFvIQPRDisy1jLT7HHzHgCu4sbbyoFX0HNVyojmZz+yTZtNtIT6+WakggbcD9ml98oa6yP5atRODS5UNNnEzWcucrbykeu01WSJ4WLPbSNz02npg/8A1q9JjGasBQaOVApO9zyUZbUrVfJ2ZfuK0rt1m1RIZAPL2ZYnrwO1d1rip/ZbFlBO4YOORXCXGZLuTYFDBTgn0NRLc1TursUPAbYqgAPKjjk1VMZjuvLUHIXvVm2gWSKNWG1gc8d6i2l7xyfoM1OxUdXc7TwfFIGnZ88KAK7JOBXL+DoyLCZucF8c/SupUcYrWC90xqfEx61IOlMAp46VRI4GnCmCnigB45pwNM6UAkmmA/pS9KYTS5oGOBoJpmcGml6BDi1RtJimu/FV5JcUhj3l681Tlnpsk3FZeoajDZQtNM+1R+tFxpFi6u44ImkkcKijJJ7Vw2teJZrwPDZFo4ehk/iP+ArO1zWrjUZlBAEJPyxjt7ms+QoAu0nJGGA/pWbl2N400tyNbbeNzSKW7kmin5c8qUA7Aiildl8q7H0zSd6WkrqPOEopaSgYhpKWkoEIaKOlIaBiGkpaSgBB3pO9FJmgANNalJqNjSGRSHrVR2JBqzIapycZqWUivK+FJPAFNQhgrDvUV2wW3fJwMU61b9wh9qkonJ+enVGTk5HenZqiQavPfHcpbVraEgbRDnOOTknjP4V6A3PFcD44VRrNs56eR+fJqZbDW5xgH3y3TNXfCcinxPbYzg7/AP0E1QulLLIRwMZ+tQabHLbXK3CMw25ww468cULTULHqGoavaWQKu+5/7icn/wCtXKajrc9yCC4ii/uj+tQ22lXuoEPDEyKesknA/wDr1qweGraBg9wxuJB2bhc/Slq9w0Ry4ivdTfZZQsy9DIeFH41qHRZdP08y3FykjLy3YAex710yRhBtUBVHYcAVy/iXUUliNupzGpycdzQ7WsC7jUlgaMOrK2BgDNUbgvclQ3HqvYVg2/MnmDj0I7Cr8OozmN2ID7TxxRyuOwX5jpLZkiiUfdwOB61nareCLYykeaxxn0FZz3s72+9eCepx0HtSC3S6szIWbeD3qFGzuy76E8kKPB567mz19RUdpflW8phjnAwKsaQ4KNGSD2IpfLSw1aOZ1DQscHj7ue9Wl9lky7osG3WTayHa46Edc1q2GtPbEQ3ykp0EoHT61bbT4bgCQDa+OHWqUto8R2XKgr/Cw6Gk04grS0Oni8uaIPGwdD0IOacFZTXLRzzaa/mWjjaTzGfun/Cui07VINQXb/q5h1jY/wAvWhSTBxaL8bkYq3G4IqqI/SpUBBpiMnxbfC20+NBy7ZYD6Y/xriXQmPzDlZHH4Vq+MLzzdUEKnd5aBcD1Jyf6Vl25lKASrn0B7VLVtTRO+iJIrW6RUbLbVXO4djTYk2yB2DFmOaspesY3VV4Hy/SmaZbXNzLmCJ5MDnaucVDuzSOm56T4aiWPRosZ+YliT3rcFUNMhNvYQRP95UG7696vjrWy2Odu7uPFO7U0U40xCinZpgpc0DJAaKbnFKDQA6jNNzTWbigYpbmo2akZuetQu+M0AJJJiqkkmRSyPnvVG4nEaMzHAAySe1SCIr++is7Z5pnCoorzfV9Xn1K6DuP3WfkTP3R/jU/iTUZdVmCo5S2U4UdyfWsdYzEpG4HI4qW0zeMWh0ilm3/dz0pCedoYHinRuETDc8cg0jLHjfgAjBqSyeBj5QxBu9zRRvVQNoOCM8HFFTYd2j6WpCKWkJrtPOENJSmikAhFJTjTaAE70lKaQ0DGmkoPNFACGmnFKaaaAEJpjcinmmNSY0QOfWqc2SavkVRuMAVLKRi6sxFuFAPzMBxVmzP7hR7VFexiVV5Iwc/WpYPljyO1QUWBxilzUStnrUmatEsM5FcX44VRd6e7LkEOo+vFdmTXKeOQBp9rMV3bJu3XkUpbDW5wk0WYizDDdMUWkccGo2bkZXzF3L2696jmciXMjck4yOKjmYjkDCjoe9Qhux6k6YbHaq0gwckYFTW1wLqxguFIPmIG/HFZGt6mtqBDFzKwz/uitHoiVuUNe1MW0ZghfEjD5iOwrhJ2m1C4EMClu5PoPU1fvZZr27+zwgvK/HrWwdOi0XTPIUhrmbmWT29B7VK01YPXRHM3KLbWwRMZA5PrRboy2RkAwCO/enfZ31PUo7WL+I8n0Hc1f1DZbWQjjGEIIX6U3sgXUbYgNZSZHy7e1SaWVe2kXHJyrD3pdMQHSsjGWU/zNQ6Kjia5I5RWUH6nNR3KvqhdNjK64Is4Lghfr2rUurUzRsrdc4wexrPvf9E1O3uR/C6tn8a6vUbUMBcxdG5bH86GrpSQLflZV8P3heNrKb/Wwjj3Wt4xK6EMAQexrj5N1rdpcxdUOfqK7GxnS7tkmj+64z9PaqjK5MlYybvRw5L27bWH8B6fhWS0TxTbSGjkXnPQg12TpUc9jb30WyZef4WHValxKjIx9O8T/Z3EN/l1HHmgcj6+tdVFNDPAJ4ZFeMjO5TkV55rXh+605HkVTLAST5qjkex9Ky9N1S7sLkIlw6xuMyKvRhQrjsty1qTmbW5ZD83zl2qzbsGkyV6DqayzI0jyzZHLbj9K1LWJnt2cnBxgZpS2Kja4twqgYC5BPIJ6mt3wuBHqFv5fyF9wZV6EAd6w+RICrKFUc7u9dZ4TtW3SXDBfkG1StZx+KxrJWhqdfH0qUGolHFSrXQcpICKdnmmCloAcDS0ylBoGPpc0yjNADieKYWNIWqNnoAR3xVWWXJ606V+OtU5G5pDEkeuQ8UaqVU20bfKuDJ7+1b2qXy2VlJO5+6OOep7V5dPfSSys8rby7EnA9aiV3oawstWNe5eaUEHCnjpSxyEAoTuI6Y65qB4lEqgEkdQDU8BjMjAZ3Zz7UNK2hUW76jmlXYAxxKOMUE4VSxDGkuNoG5U/SoGXdH8mWIGTjtSSG3YtJLGF6miqaSMV6n9KKOUFNH1RTadSYrqOETFFKaQ0AITTaU4pOtACE4pKDSZFIAJplPOKjJoGBNNJ5o3UUgENMNPNRMcEgUDEfpWfctgVcdvl561m3bcGpZSKU7AqaS1P7kAnNRSvlcZpbdhjCnoaguxbzg07PFQFs/Wnh+lUSS1g+LozJ4fnIB/dlX468GtsMM1R1mFrnSLuJOWaIgD1ND1FseVRKspx0A55H+eaq6m7JbIVPQ4q6m3o67Rjp3NUr9BLZKcEFX5HtWa3La0Ok0HxAsHhzyuGuI5Cqj2POf1rIuLi6vpxFH+8uZeuO1U9NtpJpUtoOZZeAvTArvdM0WHS4eMPOw+eT19h7VduZ3IbsihpOiw6TCzMQ9w3LyensPasDXL7zDI4z6LXUavN5FsVB+d+B9K4/wCztqOopaJ9zOXI7DuaT1Y1oi/4YsPs2m3GpzL+9lUqmew/+uaytaXBCHjA6V2l4scFgkKgKmQoA9B/+quUu4vtusW8H99wD9KG7zBK0SeC1+yWogIORGpP4jP9aPDtu0q6nHg/dVl+oJrS1JANTuAOm0fyFR+FVH2u/PsvH50R3YPZGbqcQntj13LzXWaQ4udFty/J2bG/Disa+tyJZoscDNXPDDkW09ux5Rtw/H/9VKD6BJdSvqNp9mkKjG08gkdRS+H7wW92baRv3cpymegb/wCvW7eWYu7cr0ccofeuPuont23YKsp59sUmuV6FJ3Wp6BtyKQLg1S0PUBqNiGJ/epw4/rWntrQhaEiAOm1gCCMEHvXmHiCxtdP1m5itS4U4+UnoT2HsK9Fvb2LTrN7iU4C8Aep9K8q1G4kuruS6DbmYlj70luPoXIViWxSPHzyHg47CtWGURxeUUOQo59axrKUyRICMeWNoB7mtuSYvaqqp8/GfpWM9GbQXNsQwwK0hZwVOcgGvQfD9p9k0qNSuGclyPr0rjNFikvLxUwdu4Y+lekIMAU6S1bY60tEkSDtUgOKjFOrY5yQUZpu7HWjPTFAx9KDTAaXNAD800mkJxTC1IYrNULPSs3FQu1ICKV6qO3vUkrVUuJViiZ2OAoJJ9qCjlvFFybjNqhyU+Zh71yBRgQhHWtO8uZHnaUrh5STknoKybmZ0l2SDlR+NZq7Zs1FIWM7WGVDN9adCME8jPfA6VGsqFgAcFRz71MsiqzZXrxxTYo2IZldsYYnbVlcQwRyxJkuPnWqzuA4IOOcc96siVo7M5wAcgMKT2Q47sgJLnIhVfYNRVdjGD8xJPrmirsTzH1WeKKaaAa6DjHUw04mmHI7UAIwFHag9KQHtQAlNPFOJFRnmgB2QRmmOwoJITIHSqN0ZMblyBSeg0WNwzShge9Z9vIz7uee1cJrn9uWt1Lcz+YIi3+tR/k9gO9S2PrqelMaiY81z/hbWZNR0l2uCTJC+zcTyRjit080XuNqwyU8Vl3b4BrRlPy1jXbjJB60mxopSy9abbSASEZ61DMRg1n216GvnhjG4oeWH8PtWZr0OjzzntilyKijfK0bucUyGTg4odiEJAyfTPWo+cCndRTFY821i3WHU7lJPl2SZAHYNz/WszaGyh+ZHXAJHU10vi+28u/humx5Ui7HGcYIyQa51gp+ZW2hT8o9al6D3Ira6TR9Yt7pAfJBAbJ6etelMysoZWBVhkEdCK8s1NGEWTyG68dK3NI8Sonh5oJZf9JjPlx57r2P4VpF6ENakmtX/AJ17IVI2INi/1NTeHbPyrdruQfPN046LWNbW7X97HBztJy/0rsMLGoVQAqjAAqUuo7lLVZDmNF9M1maLF52vGQgERKTn36Vavpd00rY+4MCl8OxkQzznq74H0FSviuU9iW+Xdqs2fulB/wCg1F4YG2a8467f61LfH/T2b/pnxTPDuA9367hQviBr3S3qkYSdZQPvjFVdIcQ6uUyAJVIx79a09VQvYFgOVOawOYbi2uc8xuD/AI0npK41rE7EDBrF8QWaqFuQvyMdsmO3oa2wQcEdDSywrPC8bgFXGCDWrV0Zp2OI0+9bSNUjlBzC3yyD29a9CRldFdCGVhkEdxXl95DJbXU9tN95CR9R2Na+geJhBpVzYyt+/gQm3J/iHp+FRF2RclqV/GV9Jc6qtvG58qIbRzxuPU/hWDCrRxcfNnjipDNJd3G/livH+JqysRknjC/wctgUN2VmNK70LOnW5SaJTH8hG4tir7gPOzNkJnbx3qOO/wB1syiPax4BFSadbNPeIinduPOe1YSu2dFNKKudZ4cskghaXqc7VJ9K6JTVO2jWCFIk6KMCrQOK3irKxzSlzO5MppwaolJp2aokk3DBzRkdqiznvTgT2NIZJmjOKZmjNADiwphag0w5z7UhiM1V5G61I2Tniq8vAoGQO3FY+uXX2ewY4yWYLjr9a05GNcr4qmyIogcEAmlLYuCuznrpxPKSqhMDAANZtwu9g7OCe+fWrUjsy8rlu59apyKCDwVK+p61MdDSeo1SjBsgK4GAfU1I0WFSYPvY9VFJBahk3SHk8jnpVqRIUUKoxxnrTbV9CYp21KzJks2F/GpvLCQGNyOec9aaQ4baOhHenvH5jLHj5vajcG7FNrd5GzGuV6CitNE8tQuOlFaWMOZn0rkdDTScdKAeaRuRxWxkKG45pCwqHJbpRtY5GfxpCHNJTVctyKTZx704CgYNTV60400daYhx4qtdAeUTVnoKpX00UEBaV8CpY0Z9tJ5e/HNZ3iuUDwpfEgNtjyCR3yKx5dfuRqrQwKiQjkl+4rL8S6tc3WlyxBwsbjPyDhuRWdzRrQ1/A1yJNBcyIMCYjI7kYrbuNZijbPmQqBwdzdDXnGgtNFpjRtM6fvCeDirwt4jluuTyc1LmloUot6ncyatbPA8iXELBepD8CuZvdeQx58shz2BziqGEAx29M8U1kQjO0fWodS5XLYhfUZp0KAlCOct0NFpJNEzyRiNi7fMOlJII16sKgYvjMUUjL6gYFGo7o6S01ONwquQkn9096t/bIg+wsA3pXFGS6VP9RtUnk5BYVDcSXcbBkeR2HTnBApi0PRIpklUFCCKl7YrgbLxE9tAyvEWk3E4ZiDg/hWtbeJPtAZFjKnHBLdT6UcwcpoeILAahpE8IGXC70+orziN/NVVUD5RgnFei22obk3SjbIex6Vxmv2yWWrtHDCEhnw6henPBp3uJKxQI+0WckcjZJyQW9ay7O0IG7qVJ3CrN2DkBG5HBGf1pJGMKNEcpIRwQSAw9aavbQluzOo8NQD7E90ykPIxAyP4RWo5/DFct4e1n7AVtLmTNs5wrn+Bv8K6XUZVt7KWYngLwfUmtOhJhXM2IJGzyxJrW0keTpsKHqRk/jzWHMPMSNF53MBW0rGMBR0HFZRLl2GXbZvuf7n+NLoXytdem4YqC9fZLvx/CMGn6ExzcnoCwpL4hv4TedBNA8Z/iUiuVnkxA6kAFT0rqY3/OuWvXQX93EMcN/PmnNdRROp0q4+06bby5GSoBx6jitJeRXMeFLkSWs0HQxvnH1rpVYYrRPQlow/FGnefZfaoot00XLY6lf61w9uuxmaTAMv3yOoHpXV+JtfRY5LKBiSRhmB6n0rnLa2jcGNy2WGckdah23LV3oBjUSq0fHOBj096sRgwyqyvz0zTYUWMgBRhTwDUysfM2Y++D27Vm2aKLHwYneU8AFjsrrfDlgFjFwwHoPr3rmbDT3nuUhQHr+VehWsKW8CQoMKoxRCN3cdSdlyonHGKlHSou1PU84rWxgSjg07OBmmA07qOaYC7qcD61EFA6E07JFICTNFM3cUZ45oGBPNIWoJphNIBrmq0pNTsarSHrQNFSVua4vXnM1/OMgBAAM9+OldlJ941w+oSst/cvjP7w9RUT2NqW5iyBsMcjHbmoBvklGU+7ztA61ZuMyElBgddpNLboNu8jZjii+g3qxrbiu0x7QeRg9KieUO4Gc7Pap5U82VjuwAOBTUAZWLqy+ueppFWd7Ihkk37W34J9KRrswXKsiKdvY96mSKAkhhjHJqs0ZYl1idgPTmri9TKa0u2XDrCHk27Z9morMDugxs/SitLmNkfVRGaRcktnp2p9Ga2sYjdo9KYVO4bcAd6lJ4qPOTxQAh603NKaaaBATTSc0pHvSAYPrikMUDjk1ma2m+wY9lOa08iqGrLu06cdPkP8qAPJ72SU3VyA/wAuOeOcZFV7q4lOjy71BVCqnJ556D9KtTkR3NwSvEgChvxB/pVWfJgkj4dHIJXHU9v5msHa5trYq2Tww2yCUlHLH51P8604ppCpKSRsv97FYNynlKABwDk57VFaXEqyMsZG0npmlKN9QTsdVGm85lnb6KAKnWCDkYMn+8c1gpfyI58xOM4BFaVpcpK3+v2ehx1qGmilY0I2gUkRoin0wKcEErkDZ9ScVW3Wi48yVix9D1py3duhO2Pd9TU3KsJJB1BI/CqMsLpJxyvcnoK001EJ923iHvtzTZb95FKYG0/7NMDGeKMgghSSMZpqRBMMuN3tVx7cE/KOetV3R06s3P6Uhim8lXtwOevFUdVu1urEMRiaM7kOfzFQXV+sGRuJbsAKoNemUEvjA7VUUyWxilGjjZMF8d6WQq0KiZ93ZW9DUCyiKcsOEJ4P901YupFzux8vA2gfjVrcllSZWu0JXapToAMbhV221OW40kafLuLwuCHJyCvPFUmjeN96/Mh5x6VP50btvULGxGHI4Bq3toStHqatm0cuoRRIT+7Qsa1ZGKmubsLiXTb0zTws0UibQyjoK3I7iG7UtDIGH5UktAb1EuW3LkgkAdqTR7kGS4XHCkVWvboxuYOMbc5qrok2Z7rkckGpS1ZT2OvjlBPXmsDVoTDq/m4ysy56dxxV1Z9vOcVm6zexzRKsE+bhfuhBng9aGroIuz1E0DU1tPEDW8p2rMuPoevP61p6v4gBVre1Y4zhnHU+wrlxbfv1ZYyJCuS7deOpqzHCgO3BLtxkmhsEtblcQGRyzA7icr9KvkCFQyglmAwQafHGXG3bwg25pPs6mOTcQNg4Gahu5UY2FtSZnZSmFB5z1zV+KNISPlyzHr6VQtk8s7sk5P4102m2ZfbLMPlByoNZtczsjeLUI3e5oaTZrbx+ay4kbrnqBWurVTVqnRuK6ErKxzPV3ZbBp24Ae9V1alJ+XiqJLIbPSnBqrIWC1KGOOKLgTBqNwqMNQTUlEtKT61HnFLnIoAU4ph6UuaaxpAMc1Wk6GrDVWl6UDKj9TXA3Ycajcsc+XvOc9Otd845riblN2pTxsBks2M+uamZrS3MxwNuQdoboSKhcBD8jdTnOKneIByCTuHoKZ5Y+U5Cr3FQaNMjYptVlOcdDipMFhuMmB6Y60ir1KMGUDgelSwf65PNAPPAoYIjeIbW2kE5qey/dRFcYO7OKsTWKuo8lSrenrTYIfLjKNgkGqpu7M6y0vYmDx45Vc/SioCYgTlwPxorc5rH0RnNLmkAoPStTIa7c49ab0pcfnSE0AGMDFJQTTe9AC9aaRTqQ9aBjD05qlqZ/0OTH90/yq81UdR5tZBnHynn0pMDyq8Vf37bcyFgU9sVREoR4mkI5HP4Vp3B3XEiqPuE5bGcVnBN86pgEsxOe4HpXO9zboMvfKlh3Kn7stgE9c/T0rLNq0ciGP585Kkf1ravFUMFIwRx16VT2SRHcnLDnjoRRfUEhGJRcMBu60EJLExHykfpQWeeVflxnkjHSjYQkoHPFMCKIzpu+beB3qeO7AO2QFT9Kq+a0QVVPzYzjFAuxcMqMCCOuPWk1cLmqtySu3eSPSnCYDo3PvWBcyyQxZTIYkAD6mriLG4w7Pn3bipcRqVzRN4F6sKjlvEYbQh3dutQqBkFQMD2qZGBOSPzqNC7mTcaPPcymRW5POGPSqs+mNboCXOT2ro1dSOCODSMscg+YZ96rmYrHKtbyOp3Yx9aIJNzpHcNt8v7pI+99a35bON1ymD7Gsi7gAXBQqR0JNUncWw4oMNIFyu4jb7e1RTQRSY2EL9O9Q216qTCG4+6p4Ze1W5FTaZQRtB4YdCPWnqmJpMpyXNxHIEbcVjHTtx7VGLtWcsU2c9UO2nXblppSCdhXP41EG2QxjYMk9x1rRGZPcXCzFCZHbAxzirVhBNEjGIGPPJLd6oRzR+YxaHIHVR3FXhd+ZIykssZAbJH3fapldLQqKTeoX7Sqqlm3bjjG4jH61WgVw0yDqMfd7VZlTzjtJXI5De3v70+OAnezDqQGA9BU82hXLrcjVZD5YaQ724OD1rSSMecA+Nu0AeuaZKiGGMxgEjngdKsSGBRGEJaQj1qGy0iZ9ttsbJ2nkiq4Yz3OSuwdhTXDXD7Z3xg/Kq/zrRsrRo8tL26VNm9i01EsWdkJHE0ygEdFrejf5QB0rNEioUQkbnzt98VbjbpzWsY2MpNtl9W4zUqk9jVRGzUyvimInDEEetOEhHWog2aeGpgTK5PSpA2KrqR1FPDUgLAalBqIGnZpAS54ozUe6loAkzTDxSbqTPNMBGPGarSnmrB5qtJwaAIXrjNQiV9Wuw4zsIIP1Ga7NuRXK6u32fWSdoImi/UVE1oaUn72phsnHYKTwc00RoM55z0qxJ8mdw3D+VMCrxg/h6VkdOmxAEKrhRg464pxjYhTu2kdD0qaNtsqgpkDkGtOZrSWDLLyOuO1KU+XoVGnzX1KH2l41yzEv2rNuQJZCzkrk9jWhKsKocPj8KSbTUntRJE+OOR2NOLSdyZptWMsW3HABHuaKeNMlxxPgegFFb8rOTnj2PpgHHU0wTI5wjoxHUBs4rhPF2rzpqzWQkZYkRSFBxuJHWsK11C7tLhZrdyki/jkVo6tnYxjTur3PWTTScVyNl4ydvlvIFP+1Hx+hrWk8TaRG0SyX0aNJ0B6j6+lWpxfUlwkjWo7UgO4Ag5B7ilqyReKaetKeBTTwM0gGSHsKrXmDbt06EVZHLY/OqmpuIrR39FJoYHmtwojnuSV+VjtBHY/5xWbJIftMbAgGPJJxVvUJwxeF+srEqc9OOf8+1Zu90nyT1I6+1c73NlsJfN5kglwVDHkE0+38syp5zkAEYx/KotTk82RmOBhsjHHFVnmIZcjpjp/Ooe5cXoa05hXUI3LrsC/iQar3caNMdhITjGDximTQFoIblSAzA9OwprTKsSYJLhsbMdB/nNJAzNvkaKQnzNyqAMg0WscUzOXcqQPzq8YjNbS4RflyQcdPas6ApHKAW4ZRnHY1adyHuaFtCDvYkfJGxwfpiqobaxXk8DFWFuljiZRyCCpP1rO+eN0bccfzo6jb0L6yBFBzjipftMYxvBGehqk2WOPxpzqTBheR1pWuFzQ+fG8DKZxml3ZGD1qkJ9ijfnbjt1zUkNyXf7oK4yDUuJSkWGfaQDUUqxyZDJuBHJqRMO+0AhvQ1LLCYj8205HQHpS2Gc/d6QHUtBgEc4rKaWe0JRwQO4PSuseMsOD+VQSwoy7WCsPcZq1PuTbsc0J1bK5wSPwq0iqcsSDsHy+5qxc6IkjboG2MO3aqckFzbKRLHkdmUZFXdPYXqRxxsPMIz9BV9cBk3JkhRnP8VVI7jGd2RzUoud8LDPzDuRzSlcqK8y2gLZLfIGOPpU0KZZwrMwPJxVSOdWAOCxxzxVhLpghCptPv3rN36GqUVuyWOYZaPG0UyUrbyA5OB361TeXEucc/WoWnLckZNNQdyHUSWhYbWfLDlYWLNwGJrU0vWw9r5dwHz2J7isNEmfOEwD1qQ+bEu1gxx69hWlktjPmu9TrIdQtnRNzAFSQM8kVqRSo4JU5xxkVwEU5iwHzx0BrRtNTAfAc+9LYFZnbxtwOanDYrkI9deEAOQQD29K1LXWraYgGXbzSuUkb4b0pd5HeqK3UZOA6n8atRurqCDwe9FwsWBIaer5Oc81AOnWlyaALSvgVJvqoH6U8SdqALIfNO3VWDD15qQNigCbOaUVFn3pyuOxpiHkVBKBipd3FV3ZuRQBAwIGK57xGgT7Pc7chWKH2BroieKoanB9osJowOduR9aT1RSdnc5OU4CqDuYjsaYqKoORk+nSolG6MDcXwc/SpzAWClgck8Y61znanchkxkEAe3tSRNhmAUtnt6+9SOBn5lKqASCarhZosKBtJwRyKdiG9SWWKQICE+Q9Sexp8F0ogeEbgRyvv60n2iSP5R1JGc96Zcxm2n3kABj0BpLXRly0V4lqGMzRhx9DRWZJJMjkRv8p54orpU1Y4HTd9D0L4kQPDqUN4qttki27vcE/0IrDsbsSxqCeor1TxBaQ3mg3qTxLIFiZlyOhAOCK8Wtg1uOuMcGlVVmTSk2rHS44BPNVJNN1SK0vLqJonsn4uBxvUccjjNPtblXRRuy5zkdxV1JnWGVFOBLGyN7gipi7M0PSLExvptq0BJjMS7SeuMVaHNYnhNl/4R22gEod4gVb1HJx+mK3MY6V1p3VzmnpJoQkA0yXletONMb7tMkYg5NVtUUPaOp6EYq4px1FZutS+XZyFfvAcUmM8u1W3ZLsyIN0cbY3epNVvJ+0SRgEA85NW9SV5plYyH725h64qHTwRcHH3dmcVg9zZbGVeYZWTeN6n16c4qFpDGMvGQSPlPYinakpS+ugAcF8n2qWZla1Tnnb9aljjsW4lklh2xgFRyFP8qpWz7pZJBGQEzlCc81btpzBaPdRkYjThT3NYWkX/ANvubkSy+UzvvA7Y5496lLcpl1JnlkUK2Mj5hUUrR7Y0n+RgTnA5x61Ve4mtGkZFBMvI9vpUJ3y3YEkjE+WCoxjmqSsTcvyx7zNJA6lM/dz2phEhhRzyrZAx6iooYDHM5x1GOKneCZrCOSCVWQMxEXdelAugqHK59KlhYmUKeA3FZ9vOOUPDeh61ci+d8N1xmjYaLHlkEqw9jmnxBI2RVOB0ag5kjDqeTxxURyPMVx8wPI9aAJ5cphlJ+oqA3DBjtOcjOKdA5kXLEEYwKQxBX3gZSl6gSm7ULlcj1pwfdzgEe1VJlGRgYPT60633b0RcgdDSsO5YwCQzcU2SIuWGTt96r6hdfZSQFGOnNUraa7u+E+VM9T0p8vUXMTtZ7mYpGSO59KjbTlyMyAAD6mrcOlyk7prgsPRTirYsogRkbsUc1uoWMQxiNsRlj6E0gidgWlDYHZR+tb/kqvRB7cUpjHXHNHOHKY0NpAwwDlh2q3FaIrDYgB+lX7TRW1e9FtHtSVwzBycY2qW/kDVfT7HUJ7u1trdo5ftDrGhkO3liACfzou2FrC+ScdMY74pnkBiSxz9anlm8hpElU5jcoSBkEg4OPanw3MDkhGBJ7Gp1KVmZ81vEDkxhgOoIzVGSxSQ7oWC+oIronQNk8ZPpTPJiUEvFvPrmmpWCyOaNu8anIz9KIxgYHBHU10F1ZxxTmJZo5CoXJiOQCQDj6jNUrmFEzjk9vWnzdBWK0NzMrL5cuSeNprWTV73Thtn8thnoDXPsm19q7s+9DG4kO3BYgdT2FFhpnXReK48x5Tt831rSi163kQlOoGSDXnxilixuHX0pUmZfWizGmj0iHU4ZOGdVcds1dWVHAKsORmvNYrtsZwPzrRstVlhcFGI+vNK7Q3Y75euamByK5m08Q8gSoCvcjtXQWU6XbxxxH5pGCqPUnpVJ3JaLHzdeKX0yKCYwIWSVJFmDshXPIVyhPI6ZFGePUVVhXE3cVFIxpznjPao0jeeeOFPvSMFXPTJOKQETOMc1E7Aih/lkdAwbY7ISOmQcH9aYzDHTAoHuYE1sEu3iUAAHcp+tV5Wni8wHMoB6gdPpWjq1uWiE6fejByfasvzmKjP7wHnPpXPNWZ105c0SFlaV9rDahwc+3tVZlCh1C7zkbWParUszoBmPdx8vaonLtGepB5APrQmNohO4Nxnpn6UkzySNlvmHbjpThDs+bpu46U4hsbeopi1sVGj3nJj56cGirIxj7poqrk8p75f4k0y6jyMmFxj8DXgEzzRPHcD5k24Ye1NsL65jkE6TOJRzuzzVuPD6a2VB61pUldnJCNth9vdsm2RT8rdPpW/a3IlhU9zXDabM3nTQ/wAOMj2Oa3NMkfLAsTipasWnc7LTdTk0y5SaMnB+Vl7MK9Bs72G+t1mhfKt27j615QzsxRc/exUq7oJVeN2U5xwaqFRx0IlFSPWTTSK5aw8Q3Fvos80yee0JCqWbBOR3Na2gau2tWDXLwiIqxXAbOa6FJPYydOSTZfcEng4xWZqsJNjIDySK12Gaz785t3zTZB5vqkBhhRyMszkcelUtMbF24/uqQR6c9K3dejHkqw6qCR6feArO05Ek1Z0KjaUOcd+M1jLc1jsczqMv+k3ScgiT5sdccVCFIKxhsr3I54qXxIxgv5JU6tLginpjyI3AGdtQyo6k9laSXtjPbeZ5YhRn92HpWHYaetletKy7mTICg9sYNayyGP8AeL1FF0qrcZA4YZx9R0pJjZQuTbzzM8AYxKQBuHPvUcVtHKTKxKzI20HHAq4tvEYo2Vduc5ANQ3RKCSQHnfiqEx+P3jKx5xkGo/MaKCQDAwM5FQxzMCAeee9W57RZbViGKjnilbuO5WtxaTzM9wntuB71bjs54ZZJEAlhUAgg/MP8axIsiReeprRt7uaCTKMRz0qnElNFmK4G5lxty3TvVuTZcBiBtfGQaiu8XWnvcbQksfIYUIDGsXOQ6g4x04qPMq3QjsZMCRHHQ4T+tPhWVJGjGDGfmU+lRGTy7gAKCA2AKtrxMMUMZFLEfLzyTuwAaPLYbeeV6EelTXPzRsvQE7vpUUchfkjnb/KlcNjN8Q/OIDGMF+Dn1psO62hWIH7tSat82nrIfvRyDb+NH3gx9BxV30J6lu3utu0FyW/pVuK8R9wOVx61jgYUY9aeGKlvcYNS4jTN5WDKCMYNLtB6VgJcSRABTWhb3rvgMo9M1LiVzXOq8Ihx4mtvKRXkCy7FI4J8tsA1p6VJeG30g6uHN3/a0CQGVNrY5LqBgfKMLx0FciJGHKsykgjKkg4IweRTXmladJ2mmaaMbUd5GYoPYk8fhTjKysS43Z0rDUrfT7GTRldRLdXH2poU3M7hwERjj7uCeO+T6VPqsU8Umoy+HosXC6iIrlrZAzIvlA7BwcL5hcHHpiuN+3XFohignmjV+G8uVlJ+uDzT7DWLeysJ7eayd13gq9vcGFx1BUsAcg+laRld2RLjY1vFdteP4huCIzG0VrA0yIg2R5jXJPYDJra1QXE2mX8Kvc2TQ2Ila3nhV7UKqqcxOp4Y4zkjqcZNcJcalLq1xPdsPJScKghjYhVjQAKvXnAUde9SGWee3W3luZ3gTBWFpGKDHT5c4pcyTY+VtI7DU724sLbXJrMxxTLDp6xybATHuQbiueh68+9NkS5ubiHUxJsmTRY5p54rYSzFjKybkXIG/AHzHpya5Bizlt8kjbiCwLk7scDP07VJFPPFP5sdxMkirsVkkIKqOwOeByaPaIORnQeJ7Ke9tvDrJb3klzcQ3AJuY1E8oVl27guexPc8U+1i1Sz03QxocZKTNIbnZGGEsu/ARzjptxx7msCNpAwl8+bzBkhzIxILdTnPU+tSI0sFu0MM80UTLhljkZQR6HB5pc6vcai7WN949Ws10pdHjj8uWSX7ULWMPHJP5pBjY85UKBgZxzmk1S8/sjT7k6I8UIOvTosqIrEIsafICRwuc/gKxxvtIPJgmmiiZBlI5GQH64IzVZVjECRBSFjOUAYgKTjoOnYUe0FyHQ69LLNP4zsCIlsrZA1vAkSqsbiRPmGB1OTn61h+H7HUbCw1maGBxq0dpFJaAx5YIzrudQe+zkH8agdWmaQNI/71syEsTv5zz6802ZZre7EqXMwmAGJA5DAAYABzkccUe0Tdx8jSsbtvqGtW+n6le6jFDFejSkaF2jHmkeeFEjg5+brg47d6ttrF0dP0rV5ZN80WmzzvIwGXdZCkZPqdzLXHyKZWlMkkrvNjzWeQkyY6bs9elQSIxiMXnS+WABs3nbjO7GPrz9afOhODPQNKkk/s/R4LdSXfRL6OILyxcb9uPfIrR0y6d7fRGngMZnuLkJHMMCRwibAc9t3FeUCe4hkjdZ5A0QxGQxBTnPHpz6VI97cTSebNPNLJnduklZjnjnk+wp8wcp6np95P/ZMDa3LMzvf28Qa6G1izE+Yo9AFycDpinWlzq/2r/iYs0ajUIwfPTATMmFSMcYyMdM8DNeXS31zdTJLcTyzSIMI0khYqPbPSpv7Qu5pYXkuZ3aE5i3yM2w+qgng/SjnDlPRftstzYa008xdUul2pgBYh5+35QOnB59as6pO1rLrcf2bVJbZIZPJDpCltEAPkdSXBxnBzjJyfWvNobyZwY/MbbuyRu4JHPPrzzT5tSuJ4hFcSPLGpysbSNsB7HbnFPnQezZ6Il5NN4lTTnfFk9gitbqo2MWg3Fm45Pv2xWZokOqQ6j4Wg0+J30uaCJ59sQZJZSx8zzDjsMYz0xXLQX0ghlnBbey4YlzkjGOvUccVPH4pis7C0l/s0G4tHHlFLhkjZgcqzoPvYOO46UJ82gWcTfs0tL+0Wa5VNmjTSz3fABa3O5/x5Ur/wOm2dyTommX1v/aX2i9uZZLn+z7aOQNIWBEbliMAA8L0OT6Vxza28ejtp4hzPesFubln+/GrbtgXtkgZ5PSotOuLmGWSKC6mhRxlhHIy5/Iiouo6mqTm+U7ZbKHXbjU9MigFqLa/E6oxUmOI4WUHaSPl4OM8YNZl2ZNc8OXV5aW7MH1cMscaZMcPlFYxx2wB+NYyajFpmlvDbWuy4vla3MwkP7uNuHAXuSMjOe9RxyT225Le5mhVwQwicoSPqKnnVvUtU25W7WLfjOKWDxPPCP3flwwKVHAB8pM/rRWdJCGbcxZiQBliSeBgdfYCipck2WoNKzP/Z"/>
          <p:cNvSpPr>
            <a:spLocks noChangeAspect="1"/>
          </p:cNvSpPr>
          <p:nvPr/>
        </p:nvSpPr>
        <p:spPr>
          <a:xfrm>
            <a:off x="155575" y="-144462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3315" name="AutoShape 6" descr="data:image/jpeg;base64,/9j/4AAQSkZJRgABAQAAAQABAAD/2wBDAAgGBgcGBQgHBwcJCQgKDBQNDAsLDBkSEw8UHRofHh0aHBwgJC4nICIsIxwcKDcpLDAxNDQ0Hyc5PTgyPC4zNDL/2wBDAQkJCQwLDBgNDRgyIRwhMjIyMjIyMjIyMjIyMjIyMjIyMjIyMjIyMjIyMjIyMjIyMjIyMjIyMjIyMjIyMjIyMjL/wAARCAFNAf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0fGeKcEoAxT65zpExTTgU/HNGKAIyKTFScGk2jtQAzFFP20BRQA0LSFalAxSMABTQiLHPSm7sMRUg5GRzQwoAZSU5sZGaQDFIY4UEcZoTuaU/dpgQynkU3FOl+8B7UmKACnDFN704UCCiilxQAUlLRQAnel6UUfjSGKeaBSfjThwKLCDFLRmkoGLRSZpM0APzRTSaTcKAH0tR7xS78UAPzSiot1ODUgH55xS0zdSg0DHGlFNzSimIXrS5x9KTFLQAYxQaUmkNACClwKSl70hhTD1p5phHegATrT8Cmp1NPoAaaQ0ppKYABS9TQKDwPrSASjFB6YooAMUh4paSgAooNJQAlFIck9cUUDJcUooxRVEhS9qKKQCbfwpCCDT6TvQA2ilwBRimIBSMMjFOopgR7cDA6U1jjp1qQ9cUx8AZoAYQc80ooG4nPanYpDEHFGeKKQ0AQyn5x9KBTZj3x0pVGFApAOoooHWqAdQKKWkIKKKKYBSGlpDzSAUUvakHSgnigAzRnrTSwxUbSAUDJC1MaQDvWFq/ijTdJUie4BkH/LJOW/L/ABrh9V8fajchhZIttHnAY/Mx/pUtoai2eoSXKIMswA9SazpvEWmQ5339uMdQJAa8gu5b68kH2q6eR25yzE/pTU05fJeQXHKnGAOpqOctU/M9bHinSiQBfwZ/3qtRaxaTcRXMT/7rg14m9tGDkyH69hUYidSDC7Bgc7gcflRzBydj3lbtT3qZZweK8Vs/EGq2r/NcO2OznIrptL8bpI4jul8tj0Ycg0+YTg0ekCTPepA9YNrqaTqGVwynoQa0orgMBzVJ3JsXg1OzVdZM1IGoAmzS1GDzS5xTAeTk0vamUucUgF70HrS0hPNMAPWkpaQ9KAHL1paRTzS0AIaTFBooAUUnegUdqAE70tIPSlNIBKKSloAQ0hpTTSaAG8iincUUATUUYoqiQopaKLAFIaWg0hiUYpaQ5piEpaKMUwGmmE8ZqQiowAAQKACg0lHXPakMFAxQRgUYIGAaDnFCAglXI69+aB0p0o+UU2hAFOXrSUo70xDqTNDMFxnvSAYpAO7UUUUAFGaQ00nFADs00txTC3FZ+qarbaVZvc3UgVR90d2PoPU0MZPe30FlbtPcyrFEvVmOK891jxnd6lObbS2Nvb9DMwwzfT0rK1nX7jXHL3W1LeJsxW465/2j3rIlv9oifaAU6+lZuTexaSW43aiGVnYswPVupNNnlEvfgADaBjmoDcq0Ryc5bOTUU0rnOxdwb+ICpUWW5I0Y7thIT5fzbdqO1StcbLZC6gFTkgL1NYiiRyC4l8sd1U4psrTjGyViPeM1XsyfaWNSS6SdW/dBSR8oANRpjy1jJACjAz1HvWZHPIrgnJHX5e1aNvKbmUFUO7+LcKHGwlNMtSRMI1Kp5hPGBmoprPkMmUcHo1WYGwfMMg8xRygHGaIybkyTMrbl6DNZs1TCy12602YMr5BOGjI4r0HRfEEOoRAxttcfejJ5FeZzqsi7XUq+SQcdKgt7qewuN8cjBlOQy1SJn3PdoLkMBVyOQGuF0DxFHqUYRvknUcr2b3FdVb3GR1qkzNo1lang1UjlyOtTK9UInBpQ2TUQanA0ASg8j0oJwaQHikPLUAO60dqToaU0AKvWlNIMA59aD3pgBooNGaQAKD0oB4ooASilpKAEpaSimAh+tNIJNPAoAoAQDAxRS0UASd6WgCiqJCiiigAooopWAO9FFFABRR3opgFN2inUUgGFAabswev0qSkoGMxyRTeKeRUW0hs5P0oAbIMLTBUkn+rqMUALThnmkpc0xDXXcR7HNPpKWkAUmaCaaTTACajdqcTVeZwqFmIVQMkntSAhvr6CwtJLm4cLGg59/Ye9eU65q82p3gvbjOzOIYW6Rj1PvWhruvtq2oFUDC0jJ8rPQ4/jP9K5S8uQibCTz0Hr71m3zOyLSsriN5s0j7fmyckimTRQIoWWTLt94ZwBUkUpt4I2ZVw+dzZ/SqN9OkpKRx5Y4AxySKaTbsDaSLgmt7eAJHhkznJpqi6u/lt48/7vaqoQC2LEHAOCteh6DpsUdnE23JZA2aaVyZOxx8eg6g6u87FYUUsQDzVCQGGJdpYY54Jr0PxKTb6JOI15fCEj0Jrj4rcTXVlanBLyKD9O/wClJvVJDSXK2zUtfDCXMKTGZzvQHDDI5qC60G/0+RJbdFZUP8OScfTrXdwwqMAAYAwKqa5cjTtLmuAyiQDCZ/vHpVuxMb3ODlQvveF8uxywBHH+FN3+XOIpMqF+YY55qn9snW4admDPK2XAGMmrl/a3cc67k2NjkEfeFY2NrjbqX5WaQ7cnAb+dZ8zt9mBZcnPynHUVMyNI5jlLNtXgCnRxvJGd6lQmdmeKBt3YlleTWs6yQsV2nj2r03QdYTUrUPwsi4DrnvXk4mKNjYduMOfT3rZ0fUpNOvVdW+TOGB7ih6B8SPYoJsgc1cR+KwrO5WaJJUOVcAitWF8irRmXlbpUi1XRqlQ0xE4p1Rg0/PFAC9xS96aDk06mADrmlpBS0gCkoooABS9qSl7UAIefrRR3+tHagAoxS4ooATFFLRxTASiiigCWiloqiBKKWigBKSnUnegYlFLRigQCjFFFAxKKWkoAKTFLRSAb2pnBOfSpKjbGcUhjZhmM4NQCppTiM5quvWmA7PIpc80U1yVGRTEPzQTUCue/JqbPFAATTS3OKUmmHrmkAjNXC+N9fEaf2XAxLtgzFew/u102uaouk6bJcsAzj5UX+8x6V5ReStLdGSWQu0vzOR3PWolLoXGNypcyBLV85Bz8ozVCGCQ7Z5mG88qrD9a0rlYmjimmAUKOhPWssXJnu853K3A+lKL00Bq7Gs8l5MLeJAWLcnHA966zSPDaIoklG5j1YiszRLcHUJEAGcBuld9AgEIwKtbEdTzi8tBbw3MXUFyAce9egaEc6TaHr+6X+VcZqilmuMf3m/nXXeHm/wCJPac5/d4/Wpg9yprUPEjD7JHH/ebcfwrl9Fi8/wASRnqIlLfpj+tbviKbNzs7Ig/XmszwfHuvr24Jz0Ufic/0pLWTYPSKO3t+vPpXG+MZJbrVobVW/cwpvYe5/wDrV2G9ba3lmkICopY1weoXRcyTHl5SSfaicug4K2oug6bFqOsiSSPdHbruII4z2/z7V2Go6ZHqFq0bKu8DKMR0NVPC1i1rpSvIMSTne2ew7D8v510AXAqkrKxN9bnml1ZEyPCx8uRTgnuPas+ZxciOIZBQ4Y9zXc+ItORojfRriSMfPgfeX/61cZcIPKDxRjdu+bisrWZtzXKdzErYljZQUOXUc5x0NVLeRmkZW5Ydau3dubHy5A28TKQR6Vj3G+3ugx6ZzgdxVpXQm+V3PSfCGpblazkcHun9RXbwPivHdLupIriKeHOUOa9ZsbgXNrFMBgOoNTHsE1bU2IzkVMhqpC2eKsrmtDMnU1ID2qFDUooAcOtO7U0daUUAOo7UlBoAWiig0AFFJS0AFHNLRQAtFFFMBDSfSloPSgBvNFLmigCfFFKaOtUQJikxTqKAG0d6U80lAAaKKQ0AFHelooASkp1JQAlFLSUhiU1hzT6a1AEchAQ59KqqeanZ8h1xjAHPrVdcdqBklNYZU0tIRmgQxFAOfSpO1IOKM0wA1Gx96cxrH8Q6n/ZmkTzqf3pGyIerHpUvQDifF+t/atZ+yxMrw2/ykZ/iPU/0/OuYO95ApBVACSx7/Sktkw0omYFixLNnO6i6uhGPLjXcQMBaye5qtEQak6SqLYNucdfb2q1pWjMqGWRBuxkD0FV9JsRJd/aJVOAcYPPNd7aW6CLgA5FaJWVjO+pyEUgsdYgmJwpbY30Nd3EflK5riNXs9pkB6qa6bRrz7XpsE2cnbtY+44pQd1YclZnKaqSpuFA6Ow/Wuk8LyZ0W1Gc4DD/x41z2sjY9wf8AbP8AOtTw5cBdFVjgBC3T65/rShsEiHXLndNPJnq3H4cVb8HR7NNeU9ZZSfy4rB1mYKmCfwrptAAt9HtgxwAm4n680obXHLexa1+7xbx2itjedz49BXNW0P23V4IEztJ+bjoo61PqN2ZpXlY43nC+wrQ8MWuBJdtyW+RD7d6S1lcb0VjqoVAUADAHSp3IC9eKji4Fc54m1WQxvYWjAOwxK+fuj0HvVt2ISuYHi/Wxfzi0tJW8iP77KeGb/AVj292ZLZhtJdQM/wCNWbeweSdbSBDJI2ATjgV0lx4atLLR2MUYM6DdJJ3b1qd1c02dkcxFb/aLEyyuchiFINZl7Gs1vvXl4/lNWvO2LJDbvnBwRjpUkkCrCo4xImeD3pJ2YbhcxrF9k2CNQYVOYXyGPQn9K9G8K6j9tsPKfaHhAAx3HavJYG8q78rJI5Ndv4SvEt9USPLBZAV+vpQ9JFJJw9D0uLirSGqMbZq1GfetDInBxUoaoB0p4NAEwNPFQq1SdqAHUUmaWgBaKTNGeaAFpe9JRQAtLSUtAC0hopO9MBT1pDS0EZoAb+FFLRTAsdaKWimzMSkpc0meaADFFIWwM8/hS0DEopaQ0AJS0lLQAUlLSUABpKDRQMKY54pxpjcjFICOUfIapBir+1XZf9WQKp8H8KQyQNmlzTACBzQTTEOppNFNJoAGPFeeePb6Ge6htElDmAF5IwDwxxj+td7cSpDA8zthUUsT7V41dTfabh5yQ00zF2J9+30qJPoVFdSJiqwqzfKMZJI5rFRpJrr5JC2TxWne3KopG0Mcc57UeGbHz5pbsr8o+RR796IrQJSs9C7ZyiG4VG+VHPPsfWuys/3a7DXH6hp7QEg5KnlDW14c1P7bA1rMf9JhHf8AiX1oi+gn3E1+AiYsOjrn8az/AAtdeXNdWR4/5aoP0P8ASt3WI/MtA2OVb9D/AJFcSlwdP1m3uCcKH2v9DxSjpJoctYova2+Rdd8selO8PyltCZOmZSP5VDqpBFwfVzUPh6cf2fKvGVkJ/SktIsb1kiDWZBJcKgPLNjFdbcSC3slgXqVC/gK4wf6V4itUPQSgn6Dn+ldDqNzh3Yn5RTekUhLWVyheM880cMWS7HaAK7vToRbW0UKnOxQPrXF+HYjdag9y33I+R9T0rqbrUVs7fIw0rcIv9aEuVBuyxrGr/Y4vIgObhxyR/APWuLnuGJ8uHc0jnGepJp1zdMzuXYtI2SxzW74b0QIRf3S/vG5jU/wj1+tTbmY72NHQNFGnW4ll+a6kA3k/w+1bDRh1ZWGVIwaegpW547VZJ5Te28un61MkcRI5UnGaesSFoC0gIK7SO4NdB4ig8rVWOMCVA+R69D/SucKPLujEeArY3HvUPc1RnXkaxagGxjHOa2bCRoporhWAwQQDVPULFGhjO8hygwSepHUGltDuRM7twNKWqLhu0ezQPuiR/VQauRtzXP8Ah64afR4d/wB5cqfwrbjNaXuYWtoWweKcDUa08UwJVPFSA9KiXpTxmgCSlpopaAF4oopfegAFOFA6UtABilxSUtMQtIOtBooASjPWloxigY2ilA9hRQIsUUuKSrIAjNM24NP7UUANoIpaKAEoIzS0maQxKKXtSUAFJilpDQAhpKXNIaACkIpTTSaTGRP90+lVAnze1WpeYyKr5oGDcLTAac3IOaZQA7NNJozTGNDEc340vjb6P9mjJ825YKMf3Rya8zd1DOzfIMflXV+Mrt7jXFiiORbxbSP9o8/yxXHai7SQgY25b5vWsm7yLS90yru4aRsrzu4/+tXoGi6eLKwhgI+YLlvqetcbZQRx6lbzSODFG4LDGeK7mK5RgJI3DoehFaXVtCLO5cvLAXdqUAHmLyh964edp9Pu0vLfKzRNyPUdwa76C6Vqw/EliFb7VGPkk4cejev41D7opdmaUV1Dq+k/aIT8sikEf3W9K4LXo8ZIzjFWtH1UaLqnkSti0nOGz/Cexpvid1iupYCevzKR3BptapoV9GiGSfzNIV3bLFeTTtGXy9IkkPV2J/pWbKwFhsUnGRkZqysht9LY5wDwBmk1pYrZkemMz66ZBzsVj9O1WtYuiP3eee9RaOBb28078OefwqlE7X+qoH5XduP0FVvL0I2R2GkgadpMZcfvZPnI9z0H5YqvdXTFjI7fMensKJp9ke9zzjgelVdNtH1e8y5IgjOXPr7Co+Jlr3TQ0HSft9z9tuB+4VsopH3z/hXcR9OlUbZVjjVEUKqjAA7VaaeO3iMksiog6kmqJLgOBVe91C1sIjLdTLGvoep+grnr7xK+1lsUHp5j/wBBXIXn2u6uDLcSs7H1OfypcxSj3LWteI5tV1SACFUhjYiPH3iCe/6UFsRuHyrqxI9xUX/CP6l5a38kSxQLgDe2G56cUsm8yskrZJbcMelKRS30HXFs86QFzhCO3YkVFYIVhKBsMp6Z61djMj2vGGAO7g8jFVopRFdSNGBgtnBHTNZN6WN4Wvc9A8KyFtMZGbcVc10kZrlPCMsbJOqjBIDV1cY6VrDWKOerpNllTUi9aiQ4qVTyfarJJFqUdetRL0qQdqAHil96QUo6UwAdacDTO9O70gHjpilpAeKWmIWjvSUooAB1oo7UdKACjNFBoAQMB14opMj0opgWqMc0tJVGYGkpaKBiUlLRQAlJS0UAIaSlpKQBSEUtJmgYlFFFADe9NJ4px601ulJjIHOEOagBpbxisTEVDExPXikMlbpTe1Iz9hSDkVQgPWonYKCTwB1NSE1naxOLfSLuY87YmwPfFJgeWXt0L7Uru7jb53lYgE8YHArI1JQ6Hc5U55xVpUURFVGxy2SfXvVDUW3HAX7p5rKO5ctEW/D9jcXsU8yopWM7RnqfapkFxaTMYWaNx96M9D9RXSeG7Q22hwhk2s5Lmr93pkF6nzja46OOoq5LW6JT0szE0/WYJnEU37ib0P3W+hrbk/ewPBKMo4wa5fUdGkt2bzkDIfuyDof8Kpw6je2cT2y3BZP4QeSv0NK/cdirrNhIZGiVQzocZ9ay7j7ZceUkyMZI1CBieoHStUXB8zEn3+9S3duDBvC4fPXPShStoJrqZDW1yY1VoXwDzg0+5y/l269uoIIrT06bzGMM3DjpmrM9pHId4wsijgmpcrPUtK6uZF3MYbMW6fMx44q3pFtHZWxuHwZGHWqMVvJcTmSVlABxxTb+/Z2WCLgDjiqtdWRL0d2XXlk1O8WGP7vc+grr7FIrO1WKPARR1Pf3NczpkYtbYFV+ZuWY8VbluC335Mj0HSk5JaILdWb0usLECsC73x949BWRc3ckz77iUu3Zew/Cqscst5KIrWJnfpgVuWPh+JWEl43mOP4AePx9amze5V0tjLtLO61KTECfID8znhRXTafoVrZsJH/fTf3mHA+gq/CgVAiKFUcAAYq2kfrVJWJbM3XFJ0ac+m0/+PCuEupWLIqqOQMsfQ16XqECy6ZcJgfcJGR3HNeZ3MRhjRG+Yk8HpipluXHYnjWSC3kwFU5AGOwqvP8A8fAAK7ig5zSN5v2eRlXhPWo4WafYz4BAxx7VNuprF9DuPBin7RKQ+4GMZHpzXbIOK4fweyrfPGoxmPJ5zmu4TpWlP4TGr8ZMlSj1qJak7VRBIpqQGolNPBoAlFKDTQaUUwHE0optLQMdkHI7Yp1NFLmgQ6jOKSjPSgB2aQnimZpGcZwKAH5ppamlsio2egZLuoqt5vvRTuKxr0lOpp61ZmLSUZ5ooASilpDSAKKKSgYU3vTqYTzQApppzS5ooASkpTSUhjTTGNPNROcA0AVLrlCOtRdADS3DYWos+v4VPUokzRnHem5pc0xCM3bvWD4tmMWgyKMZldUGfrn+lbhNcp42lH2S3gJwGZmz9Bj+tKWw1ucKTJECCoKevvWTnH3/AOPOKt6kjLZkLISSRxWdHbsZIkMhYjn2qIrS5Tdz1KGH7PZwRf3UUH8qfvxWG/id24a1UY9Hqt/wkhbgQAZ/26fMibM29Tu0tdMuJGUN8uAD0Jrhwq2yl2wZMck9q0L/AFV79Yrfywo3gnDZziqN4AIpZJOcEgCok7mkVZamZIqlvtCc8885BrYtyZ7YgZyo5IPNYWnfvUmDfcJzW1AvlWcjKRyAM+hpy7CVrXJIrBS6TsW35yxq5KEPPHvVCO5d3DBznIz71py8cYzkVM79Qi10Od1YrFP5cPCkBjj+lQ6fEImMrKuD/EetaepCIPHJgF8EH6VjyyXE5KRpwPQ1UdVYUrGjPejDAdSOverthpLTbXmbah52r1NY0EDRMGKknuDXWaVeWyWcfnSqjAYINVZLYl3e5rWUS26hYkCjtitGGE1Qi1CwGP8ASYvzq2uq2OP+PqH/AL6FAF+NQtShsEVnDVLP/n6h/wC+xThqtkT/AMfUP/fYouBoStm2l9Nh/lXnNzIkcig5+Y8fnXY3euafDbspu4i7gqqq2SSeO1cheSxQyqjrlmGQfSs57o1gtGRLL/o8hKnjnPUYqrC4SOIhc5BPHepftYEBVF6Hg+1RQJmSIMw2YzkUuhcXrodh4QZhf4YLzEcHHPau7Q8VxHhGI/a3cuGCR4H4120dXT+EzrfGSrUg6VGuakFWZjgakFRinCgCUGlBxTBTqYD80qmo804HigB+aM03NGaAH5pC3NMLU0tQA8tTN9Rs9QvLQBO0oA61Xkm96ryT4zzVOW4oHYuNcc9aK5u51+wtZzFLcorjqOuKKVyuV9j0yigikrUwExzS0UUAJRmik5oAKTNGKMUAITTTTqacUhhSUtJQAGmk0pprUANJqCRuKezVWkakMo38jCEkeoH61JEMgH2pk7DYcjPtRGwIHvUFEgpabnBoJ4qhDTXCePJR9s06BiMHcc/5+ld0TzXnXxA+fWbRQcBYCfzJ/wAKmWqHHc5q5t0ELEkMM457VDo8Hn6rBA+7y2kAYZxxRI+Ldkz7n61Y8MoJNftAeuS35A0ooJM69/DenMPlSRfpIf61Uk8KWRBw849ww/wrpjgVXkYYNU0hI4vVNHj0kQzJJI6l9p3Y449qyLwS3Fs6DhicjPGRXU6/e2k1k9rv3SEggr0U1zS3LYCyLkDuKzktbmkH0ZBY2i2lmyOQzNySPWrnzLb4QbhkHGKjVWlYSSDbGvSrJkWGJySSo9RxS1uNstQASss7QqjMAML2qaQNJITximWlwlzArICOORTLvJGxXMbA5571DvfUFsZuqI7TYQfLjBA7+9UYBHbMST8/1okv3E8gb5ueh7CkktfPQXEJ5PUGtIq24peRbXUYwmCCSewFTLI8yjFvIQPRDisy1jLT7HHzHgCu4sbbyoFX0HNVyojmZz+yTZtNtIT6+WakggbcD9ml98oa6yP5atRODS5UNNnEzWcucrbykeu01WSJ4WLPbSNz02npg/8A1q9JjGasBQaOVApO9zyUZbUrVfJ2ZfuK0rt1m1RIZAPL2ZYnrwO1d1rip/ZbFlBO4YOORXCXGZLuTYFDBTgn0NRLc1TursUPAbYqgAPKjjk1VMZjuvLUHIXvVm2gWSKNWG1gc8d6i2l7xyfoM1OxUdXc7TwfFIGnZ88KAK7JOBXL+DoyLCZucF8c/SupUcYrWC90xqfEx61IOlMAp46VRI4GnCmCnigB45pwNM6UAkmmA/pS9KYTS5oGOBoJpmcGml6BDi1RtJimu/FV5JcUhj3l681Tlnpsk3FZeoajDZQtNM+1R+tFxpFi6u44ImkkcKijJJ7Vw2teJZrwPDZFo4ehk/iP+ArO1zWrjUZlBAEJPyxjt7ms+QoAu0nJGGA/pWbl2N400tyNbbeNzSKW7kmin5c8qUA7Aiildl8q7H0zSd6WkrqPOEopaSgYhpKWkoEIaKOlIaBiGkpaSgBB3pO9FJmgANNalJqNjSGRSHrVR2JBqzIapycZqWUivK+FJPAFNQhgrDvUV2wW3fJwMU61b9wh9qkonJ+enVGTk5HenZqiQavPfHcpbVraEgbRDnOOTknjP4V6A3PFcD44VRrNs56eR+fJqZbDW5xgH3y3TNXfCcinxPbYzg7/AP0E1QulLLIRwMZ+tQabHLbXK3CMw25ww468cULTULHqGoavaWQKu+5/7icn/wCtXKajrc9yCC4ii/uj+tQ22lXuoEPDEyKesknA/wDr1qweGraBg9wxuJB2bhc/Slq9w0Ry4ivdTfZZQsy9DIeFH41qHRZdP08y3FykjLy3YAex710yRhBtUBVHYcAVy/iXUUliNupzGpycdzQ7WsC7jUlgaMOrK2BgDNUbgvclQ3HqvYVg2/MnmDj0I7Cr8OozmN2ID7TxxRyuOwX5jpLZkiiUfdwOB61nareCLYykeaxxn0FZz3s72+9eCepx0HtSC3S6szIWbeD3qFGzuy76E8kKPB567mz19RUdpflW8phjnAwKsaQ4KNGSD2IpfLSw1aOZ1DQscHj7ue9Wl9lky7osG3WTayHa46Edc1q2GtPbEQ3ykp0EoHT61bbT4bgCQDa+OHWqUto8R2XKgr/Cw6Gk04grS0Oni8uaIPGwdD0IOacFZTXLRzzaa/mWjjaTzGfun/Cui07VINQXb/q5h1jY/wAvWhSTBxaL8bkYq3G4IqqI/SpUBBpiMnxbfC20+NBy7ZYD6Y/xriXQmPzDlZHH4Vq+MLzzdUEKnd5aBcD1Jyf6Vl25lKASrn0B7VLVtTRO+iJIrW6RUbLbVXO4djTYk2yB2DFmOaspesY3VV4Hy/SmaZbXNzLmCJ5MDnaucVDuzSOm56T4aiWPRosZ+YliT3rcFUNMhNvYQRP95UG7696vjrWy2Odu7uPFO7U0U40xCinZpgpc0DJAaKbnFKDQA6jNNzTWbigYpbmo2akZuetQu+M0AJJJiqkkmRSyPnvVG4nEaMzHAAySe1SCIr++is7Z5pnCoorzfV9Xn1K6DuP3WfkTP3R/jU/iTUZdVmCo5S2U4UdyfWsdYzEpG4HI4qW0zeMWh0ilm3/dz0pCedoYHinRuETDc8cg0jLHjfgAjBqSyeBj5QxBu9zRRvVQNoOCM8HFFTYd2j6WpCKWkJrtPOENJSmikAhFJTjTaAE70lKaQ0DGmkoPNFACGmnFKaaaAEJpjcinmmNSY0QOfWqc2SavkVRuMAVLKRi6sxFuFAPzMBxVmzP7hR7VFexiVV5Iwc/WpYPljyO1QUWBxilzUStnrUmatEsM5FcX44VRd6e7LkEOo+vFdmTXKeOQBp9rMV3bJu3XkUpbDW5wk0WYizDDdMUWkccGo2bkZXzF3L2696jmciXMjck4yOKjmYjkDCjoe9Qhux6k6YbHaq0gwckYFTW1wLqxguFIPmIG/HFZGt6mtqBDFzKwz/uitHoiVuUNe1MW0ZghfEjD5iOwrhJ2m1C4EMClu5PoPU1fvZZr27+zwgvK/HrWwdOi0XTPIUhrmbmWT29B7VK01YPXRHM3KLbWwRMZA5PrRboy2RkAwCO/enfZ31PUo7WL+I8n0Hc1f1DZbWQjjGEIIX6U3sgXUbYgNZSZHy7e1SaWVe2kXHJyrD3pdMQHSsjGWU/zNQ6Kjia5I5RWUH6nNR3KvqhdNjK64Is4Lghfr2rUurUzRsrdc4wexrPvf9E1O3uR/C6tn8a6vUbUMBcxdG5bH86GrpSQLflZV8P3heNrKb/Wwjj3Wt4xK6EMAQexrj5N1rdpcxdUOfqK7GxnS7tkmj+64z9PaqjK5MlYybvRw5L27bWH8B6fhWS0TxTbSGjkXnPQg12TpUc9jb30WyZef4WHValxKjIx9O8T/Z3EN/l1HHmgcj6+tdVFNDPAJ4ZFeMjO5TkV55rXh+605HkVTLAST5qjkex9Ky9N1S7sLkIlw6xuMyKvRhQrjsty1qTmbW5ZD83zl2qzbsGkyV6DqayzI0jyzZHLbj9K1LWJnt2cnBxgZpS2Kja4twqgYC5BPIJ6mt3wuBHqFv5fyF9wZV6EAd6w+RICrKFUc7u9dZ4TtW3SXDBfkG1StZx+KxrJWhqdfH0qUGolHFSrXQcpICKdnmmCloAcDS0ylBoGPpc0yjNADieKYWNIWqNnoAR3xVWWXJ606V+OtU5G5pDEkeuQ8UaqVU20bfKuDJ7+1b2qXy2VlJO5+6OOep7V5dPfSSys8rby7EnA9aiV3oawstWNe5eaUEHCnjpSxyEAoTuI6Y65qB4lEqgEkdQDU8BjMjAZ3Zz7UNK2hUW76jmlXYAxxKOMUE4VSxDGkuNoG5U/SoGXdH8mWIGTjtSSG3YtJLGF6miqaSMV6n9KKOUFNH1RTadSYrqOETFFKaQ0AITTaU4pOtACE4pKDSZFIAJplPOKjJoGBNNJ5o3UUgENMNPNRMcEgUDEfpWfctgVcdvl561m3bcGpZSKU7AqaS1P7kAnNRSvlcZpbdhjCnoaguxbzg07PFQFs/Wnh+lUSS1g+LozJ4fnIB/dlX468GtsMM1R1mFrnSLuJOWaIgD1ND1FseVRKspx0A55H+eaq6m7JbIVPQ4q6m3o67Rjp3NUr9BLZKcEFX5HtWa3La0Ok0HxAsHhzyuGuI5Cqj2POf1rIuLi6vpxFH+8uZeuO1U9NtpJpUtoOZZeAvTArvdM0WHS4eMPOw+eT19h7VduZ3IbsihpOiw6TCzMQ9w3LyensPasDXL7zDI4z6LXUavN5FsVB+d+B9K4/wCztqOopaJ9zOXI7DuaT1Y1oi/4YsPs2m3GpzL+9lUqmew/+uaytaXBCHjA6V2l4scFgkKgKmQoA9B/+quUu4vtusW8H99wD9KG7zBK0SeC1+yWogIORGpP4jP9aPDtu0q6nHg/dVl+oJrS1JANTuAOm0fyFR+FVH2u/PsvH50R3YPZGbqcQntj13LzXWaQ4udFty/J2bG/Disa+tyJZoscDNXPDDkW09ux5Rtw/H/9VKD6BJdSvqNp9mkKjG08gkdRS+H7wW92baRv3cpymegb/wCvW7eWYu7cr0ccofeuPuont23YKsp59sUmuV6FJ3Wp6BtyKQLg1S0PUBqNiGJ/epw4/rWntrQhaEiAOm1gCCMEHvXmHiCxtdP1m5itS4U4+UnoT2HsK9Fvb2LTrN7iU4C8Aep9K8q1G4kuruS6DbmYlj70luPoXIViWxSPHzyHg47CtWGURxeUUOQo59axrKUyRICMeWNoB7mtuSYvaqqp8/GfpWM9GbQXNsQwwK0hZwVOcgGvQfD9p9k0qNSuGclyPr0rjNFikvLxUwdu4Y+lekIMAU6S1bY60tEkSDtUgOKjFOrY5yQUZpu7HWjPTFAx9KDTAaXNAD800mkJxTC1IYrNULPSs3FQu1ICKV6qO3vUkrVUuJViiZ2OAoJJ9qCjlvFFybjNqhyU+Zh71yBRgQhHWtO8uZHnaUrh5STknoKybmZ0l2SDlR+NZq7Zs1FIWM7WGVDN9adCME8jPfA6VGsqFgAcFRz71MsiqzZXrxxTYo2IZldsYYnbVlcQwRyxJkuPnWqzuA4IOOcc96siVo7M5wAcgMKT2Q47sgJLnIhVfYNRVdjGD8xJPrmirsTzH1WeKKaaAa6DjHUw04mmHI7UAIwFHag9KQHtQAlNPFOJFRnmgB2QRmmOwoJITIHSqN0ZMblyBSeg0WNwzShge9Z9vIz7uee1cJrn9uWt1Lcz+YIi3+tR/k9gO9S2PrqelMaiY81z/hbWZNR0l2uCTJC+zcTyRjit080XuNqwyU8Vl3b4BrRlPy1jXbjJB60mxopSy9abbSASEZ61DMRg1n216GvnhjG4oeWH8PtWZr0OjzzntilyKijfK0bucUyGTg4odiEJAyfTPWo+cCndRTFY821i3WHU7lJPl2SZAHYNz/WszaGyh+ZHXAJHU10vi+28u/humx5Ui7HGcYIyQa51gp+ZW2hT8o9al6D3Ira6TR9Yt7pAfJBAbJ6etelMysoZWBVhkEdCK8s1NGEWTyG68dK3NI8Sonh5oJZf9JjPlx57r2P4VpF6ENakmtX/AJ17IVI2INi/1NTeHbPyrdruQfPN046LWNbW7X97HBztJy/0rsMLGoVQAqjAAqUuo7lLVZDmNF9M1maLF52vGQgERKTn36Vavpd00rY+4MCl8OxkQzznq74H0FSviuU9iW+Xdqs2fulB/wCg1F4YG2a8467f61LfH/T2b/pnxTPDuA9367hQviBr3S3qkYSdZQPvjFVdIcQ6uUyAJVIx79a09VQvYFgOVOawOYbi2uc8xuD/AI0npK41rE7EDBrF8QWaqFuQvyMdsmO3oa2wQcEdDSywrPC8bgFXGCDWrV0Zp2OI0+9bSNUjlBzC3yyD29a9CRldFdCGVhkEdxXl95DJbXU9tN95CR9R2Na+geJhBpVzYyt+/gQm3J/iHp+FRF2RclqV/GV9Jc6qtvG58qIbRzxuPU/hWDCrRxcfNnjipDNJd3G/livH+JqysRknjC/wctgUN2VmNK70LOnW5SaJTH8hG4tir7gPOzNkJnbx3qOO/wB1syiPax4BFSadbNPeIinduPOe1YSu2dFNKKudZ4cskghaXqc7VJ9K6JTVO2jWCFIk6KMCrQOK3irKxzSlzO5MppwaolJp2aokk3DBzRkdqiznvTgT2NIZJmjOKZmjNADiwphag0w5z7UhiM1V5G61I2Tniq8vAoGQO3FY+uXX2ewY4yWYLjr9a05GNcr4qmyIogcEAmlLYuCuznrpxPKSqhMDAANZtwu9g7OCe+fWrUjsy8rlu59apyKCDwVK+p61MdDSeo1SjBsgK4GAfU1I0WFSYPvY9VFJBahk3SHk8jnpVqRIUUKoxxnrTbV9CYp21KzJks2F/GpvLCQGNyOec9aaQ4baOhHenvH5jLHj5vajcG7FNrd5GzGuV6CitNE8tQuOlFaWMOZn0rkdDTScdKAeaRuRxWxkKG45pCwqHJbpRtY5GfxpCHNJTVctyKTZx704CgYNTV60400daYhx4qtdAeUTVnoKpX00UEBaV8CpY0Z9tJ5e/HNZ3iuUDwpfEgNtjyCR3yKx5dfuRqrQwKiQjkl+4rL8S6tc3WlyxBwsbjPyDhuRWdzRrQ1/A1yJNBcyIMCYjI7kYrbuNZijbPmQqBwdzdDXnGgtNFpjRtM6fvCeDirwt4jluuTyc1LmloUot6ncyatbPA8iXELBepD8CuZvdeQx58shz2BziqGEAx29M8U1kQjO0fWodS5XLYhfUZp0KAlCOct0NFpJNEzyRiNi7fMOlJII16sKgYvjMUUjL6gYFGo7o6S01ONwquQkn9096t/bIg+wsA3pXFGS6VP9RtUnk5BYVDcSXcbBkeR2HTnBApi0PRIpklUFCCKl7YrgbLxE9tAyvEWk3E4ZiDg/hWtbeJPtAZFjKnHBLdT6UcwcpoeILAahpE8IGXC70+orziN/NVVUD5RgnFei22obk3SjbIex6Vxmv2yWWrtHDCEhnw6henPBp3uJKxQI+0WckcjZJyQW9ay7O0IG7qVJ3CrN2DkBG5HBGf1pJGMKNEcpIRwQSAw9aavbQluzOo8NQD7E90ykPIxAyP4RWo5/DFct4e1n7AVtLmTNs5wrn+Bv8K6XUZVt7KWYngLwfUmtOhJhXM2IJGzyxJrW0keTpsKHqRk/jzWHMPMSNF53MBW0rGMBR0HFZRLl2GXbZvuf7n+NLoXytdem4YqC9fZLvx/CMGn6ExzcnoCwpL4hv4TedBNA8Z/iUiuVnkxA6kAFT0rqY3/OuWvXQX93EMcN/PmnNdRROp0q4+06bby5GSoBx6jitJeRXMeFLkSWs0HQxvnH1rpVYYrRPQlow/FGnefZfaoot00XLY6lf61w9uuxmaTAMv3yOoHpXV+JtfRY5LKBiSRhmB6n0rnLa2jcGNy2WGckdah23LV3oBjUSq0fHOBj096sRgwyqyvz0zTYUWMgBRhTwDUysfM2Y++D27Vm2aKLHwYneU8AFjsrrfDlgFjFwwHoPr3rmbDT3nuUhQHr+VehWsKW8CQoMKoxRCN3cdSdlyonHGKlHSou1PU84rWxgSjg07OBmmA07qOaYC7qcD61EFA6E07JFICTNFM3cUZ45oGBPNIWoJphNIBrmq0pNTsarSHrQNFSVua4vXnM1/OMgBAAM9+OldlJ941w+oSst/cvjP7w9RUT2NqW5iyBsMcjHbmoBvklGU+7ztA61ZuMyElBgddpNLboNu8jZjii+g3qxrbiu0x7QeRg9KieUO4Gc7Pap5U82VjuwAOBTUAZWLqy+ueppFWd7Ihkk37W34J9KRrswXKsiKdvY96mSKAkhhjHJqs0ZYl1idgPTmri9TKa0u2XDrCHk27Z9morMDugxs/SitLmNkfVRGaRcktnp2p9Ga2sYjdo9KYVO4bcAd6lJ4qPOTxQAh603NKaaaBATTSc0pHvSAYPrikMUDjk1ma2m+wY9lOa08iqGrLu06cdPkP8qAPJ72SU3VyA/wAuOeOcZFV7q4lOjy71BVCqnJ556D9KtTkR3NwSvEgChvxB/pVWfJgkj4dHIJXHU9v5msHa5trYq2Tww2yCUlHLH51P8604ppCpKSRsv97FYNynlKABwDk57VFaXEqyMsZG0npmlKN9QTsdVGm85lnb6KAKnWCDkYMn+8c1gpfyI58xOM4BFaVpcpK3+v2ehx1qGmilY0I2gUkRoin0wKcEErkDZ9ScVW3Wi48yVix9D1py3duhO2Pd9TU3KsJJB1BI/CqMsLpJxyvcnoK001EJ923iHvtzTZb95FKYG0/7NMDGeKMgghSSMZpqRBMMuN3tVx7cE/KOetV3R06s3P6Uhim8lXtwOevFUdVu1urEMRiaM7kOfzFQXV+sGRuJbsAKoNemUEvjA7VUUyWxilGjjZMF8d6WQq0KiZ93ZW9DUCyiKcsOEJ4P901YupFzux8vA2gfjVrcllSZWu0JXapToAMbhV221OW40kafLuLwuCHJyCvPFUmjeN96/Mh5x6VP50btvULGxGHI4Bq3toStHqatm0cuoRRIT+7Qsa1ZGKmubsLiXTb0zTws0UibQyjoK3I7iG7UtDIGH5UktAb1EuW3LkgkAdqTR7kGS4XHCkVWvboxuYOMbc5qrok2Z7rkckGpS1ZT2OvjlBPXmsDVoTDq/m4ysy56dxxV1Z9vOcVm6zexzRKsE+bhfuhBng9aGroIuz1E0DU1tPEDW8p2rMuPoevP61p6v4gBVre1Y4zhnHU+wrlxbfv1ZYyJCuS7deOpqzHCgO3BLtxkmhsEtblcQGRyzA7icr9KvkCFQyglmAwQafHGXG3bwg25pPs6mOTcQNg4Gahu5UY2FtSZnZSmFB5z1zV+KNISPlyzHr6VQtk8s7sk5P4102m2ZfbLMPlByoNZtczsjeLUI3e5oaTZrbx+ay4kbrnqBWurVTVqnRuK6ErKxzPV3ZbBp24Ae9V1alJ+XiqJLIbPSnBqrIWC1KGOOKLgTBqNwqMNQTUlEtKT61HnFLnIoAU4ph6UuaaxpAMc1Wk6GrDVWl6UDKj9TXA3Ycajcsc+XvOc9Otd845riblN2pTxsBks2M+uamZrS3MxwNuQdoboSKhcBD8jdTnOKneIByCTuHoKZ5Y+U5Cr3FQaNMjYptVlOcdDipMFhuMmB6Y60ir1KMGUDgelSwf65PNAPPAoYIjeIbW2kE5qey/dRFcYO7OKsTWKuo8lSrenrTYIfLjKNgkGqpu7M6y0vYmDx45Vc/SioCYgTlwPxorc5rH0RnNLmkAoPStTIa7c49ab0pcfnSE0AGMDFJQTTe9AC9aaRTqQ9aBjD05qlqZ/0OTH90/yq81UdR5tZBnHynn0pMDyq8Vf37bcyFgU9sVREoR4mkI5HP4Vp3B3XEiqPuE5bGcVnBN86pgEsxOe4HpXO9zboMvfKlh3Kn7stgE9c/T0rLNq0ciGP585Kkf1ravFUMFIwRx16VT2SRHcnLDnjoRRfUEhGJRcMBu60EJLExHykfpQWeeVflxnkjHSjYQkoHPFMCKIzpu+beB3qeO7AO2QFT9Kq+a0QVVPzYzjFAuxcMqMCCOuPWk1cLmqtySu3eSPSnCYDo3PvWBcyyQxZTIYkAD6mriLG4w7Pn3bipcRqVzRN4F6sKjlvEYbQh3dutQqBkFQMD2qZGBOSPzqNC7mTcaPPcymRW5POGPSqs+mNboCXOT2ro1dSOCODSMscg+YZ96rmYrHKtbyOp3Yx9aIJNzpHcNt8v7pI+99a35bON1ymD7Gsi7gAXBQqR0JNUncWw4oMNIFyu4jb7e1RTQRSY2EL9O9Q216qTCG4+6p4Ze1W5FTaZQRtB4YdCPWnqmJpMpyXNxHIEbcVjHTtx7VGLtWcsU2c9UO2nXblppSCdhXP41EG2QxjYMk9x1rRGZPcXCzFCZHbAxzirVhBNEjGIGPPJLd6oRzR+YxaHIHVR3FXhd+ZIykssZAbJH3fapldLQqKTeoX7Sqqlm3bjjG4jH61WgVw0yDqMfd7VZlTzjtJXI5De3v70+OAnezDqQGA9BU82hXLrcjVZD5YaQ724OD1rSSMecA+Nu0AeuaZKiGGMxgEjngdKsSGBRGEJaQj1qGy0iZ9ttsbJ2nkiq4Yz3OSuwdhTXDXD7Z3xg/Kq/zrRsrRo8tL26VNm9i01EsWdkJHE0ygEdFrejf5QB0rNEioUQkbnzt98VbjbpzWsY2MpNtl9W4zUqk9jVRGzUyvimInDEEetOEhHWog2aeGpgTK5PSpA2KrqR1FPDUgLAalBqIGnZpAS54ozUe6loAkzTDxSbqTPNMBGPGarSnmrB5qtJwaAIXrjNQiV9Wuw4zsIIP1Ga7NuRXK6u32fWSdoImi/UVE1oaUn72phsnHYKTwc00RoM55z0qxJ8mdw3D+VMCrxg/h6VkdOmxAEKrhRg464pxjYhTu2kdD0qaNtsqgpkDkGtOZrSWDLLyOuO1KU+XoVGnzX1KH2l41yzEv2rNuQJZCzkrk9jWhKsKocPj8KSbTUntRJE+OOR2NOLSdyZptWMsW3HABHuaKeNMlxxPgegFFb8rOTnj2PpgHHU0wTI5wjoxHUBs4rhPF2rzpqzWQkZYkRSFBxuJHWsK11C7tLhZrdyki/jkVo6tnYxjTur3PWTTScVyNl4ydvlvIFP+1Hx+hrWk8TaRG0SyX0aNJ0B6j6+lWpxfUlwkjWo7UgO4Ag5B7ilqyReKaetKeBTTwM0gGSHsKrXmDbt06EVZHLY/OqmpuIrR39FJoYHmtwojnuSV+VjtBHY/5xWbJIftMbAgGPJJxVvUJwxeF+srEqc9OOf8+1Zu90nyT1I6+1c73NlsJfN5kglwVDHkE0+38syp5zkAEYx/KotTk82RmOBhsjHHFVnmIZcjpjp/Ooe5cXoa05hXUI3LrsC/iQar3caNMdhITjGDximTQFoIblSAzA9OwprTKsSYJLhsbMdB/nNJAzNvkaKQnzNyqAMg0WscUzOXcqQPzq8YjNbS4RflyQcdPas6ApHKAW4ZRnHY1adyHuaFtCDvYkfJGxwfpiqobaxXk8DFWFuljiZRyCCpP1rO+eN0bccfzo6jb0L6yBFBzjipftMYxvBGehqk2WOPxpzqTBheR1pWuFzQ+fG8DKZxml3ZGD1qkJ9ijfnbjt1zUkNyXf7oK4yDUuJSkWGfaQDUUqxyZDJuBHJqRMO+0AhvQ1LLCYj8205HQHpS2Gc/d6QHUtBgEc4rKaWe0JRwQO4PSuseMsOD+VQSwoy7WCsPcZq1PuTbsc0J1bK5wSPwq0iqcsSDsHy+5qxc6IkjboG2MO3aqckFzbKRLHkdmUZFXdPYXqRxxsPMIz9BV9cBk3JkhRnP8VVI7jGd2RzUoud8LDPzDuRzSlcqK8y2gLZLfIGOPpU0KZZwrMwPJxVSOdWAOCxxzxVhLpghCptPv3rN36GqUVuyWOYZaPG0UyUrbyA5OB361TeXEucc/WoWnLckZNNQdyHUSWhYbWfLDlYWLNwGJrU0vWw9r5dwHz2J7isNEmfOEwD1qQ+bEu1gxx69hWlktjPmu9TrIdQtnRNzAFSQM8kVqRSo4JU5xxkVwEU5iwHzx0BrRtNTAfAc+9LYFZnbxtwOanDYrkI9deEAOQQD29K1LXWraYgGXbzSuUkb4b0pd5HeqK3UZOA6n8atRurqCDwe9FwsWBIaer5Oc81AOnWlyaALSvgVJvqoH6U8SdqALIfNO3VWDD15qQNigCbOaUVFn3pyuOxpiHkVBKBipd3FV3ZuRQBAwIGK57xGgT7Pc7chWKH2BroieKoanB9osJowOduR9aT1RSdnc5OU4CqDuYjsaYqKoORk+nSolG6MDcXwc/SpzAWClgck8Y61znanchkxkEAe3tSRNhmAUtnt6+9SOBn5lKqASCarhZosKBtJwRyKdiG9SWWKQICE+Q9Sexp8F0ogeEbgRyvv60n2iSP5R1JGc96Zcxm2n3kABj0BpLXRly0V4lqGMzRhx9DRWZJJMjkRv8p54orpU1Y4HTd9D0L4kQPDqUN4qttki27vcE/0IrDsbsSxqCeor1TxBaQ3mg3qTxLIFiZlyOhAOCK8Wtg1uOuMcGlVVmTSk2rHS44BPNVJNN1SK0vLqJonsn4uBxvUccjjNPtblXRRuy5zkdxV1JnWGVFOBLGyN7gipi7M0PSLExvptq0BJjMS7SeuMVaHNYnhNl/4R22gEod4gVb1HJx+mK3MY6V1p3VzmnpJoQkA0yXletONMb7tMkYg5NVtUUPaOp6EYq4px1FZutS+XZyFfvAcUmM8u1W3ZLsyIN0cbY3epNVvJ+0SRgEA85NW9SV5plYyH725h64qHTwRcHH3dmcVg9zZbGVeYZWTeN6n16c4qFpDGMvGQSPlPYinakpS+ugAcF8n2qWZla1Tnnb9aljjsW4lklh2xgFRyFP8qpWz7pZJBGQEzlCc81btpzBaPdRkYjThT3NYWkX/ANvubkSy+UzvvA7Y5496lLcpl1JnlkUK2Mj5hUUrR7Y0n+RgTnA5x61Ve4mtGkZFBMvI9vpUJ3y3YEkjE+WCoxjmqSsTcvyx7zNJA6lM/dz2phEhhRzyrZAx6iooYDHM5x1GOKneCZrCOSCVWQMxEXdelAugqHK59KlhYmUKeA3FZ9vOOUPDeh61ci+d8N1xmjYaLHlkEqw9jmnxBI2RVOB0ag5kjDqeTxxURyPMVx8wPI9aAJ5cphlJ+oqA3DBjtOcjOKdA5kXLEEYwKQxBX3gZSl6gSm7ULlcj1pwfdzgEe1VJlGRgYPT60633b0RcgdDSsO5YwCQzcU2SIuWGTt96r6hdfZSQFGOnNUraa7u+E+VM9T0p8vUXMTtZ7mYpGSO59KjbTlyMyAAD6mrcOlyk7prgsPRTirYsogRkbsUc1uoWMQxiNsRlj6E0gidgWlDYHZR+tb/kqvRB7cUpjHXHNHOHKY0NpAwwDlh2q3FaIrDYgB+lX7TRW1e9FtHtSVwzBycY2qW/kDVfT7HUJ7u1trdo5ftDrGhkO3liACfzou2FrC+ScdMY74pnkBiSxz9anlm8hpElU5jcoSBkEg4OPanw3MDkhGBJ7Gp1KVmZ81vEDkxhgOoIzVGSxSQ7oWC+oIronQNk8ZPpTPJiUEvFvPrmmpWCyOaNu8anIz9KIxgYHBHU10F1ZxxTmJZo5CoXJiOQCQDj6jNUrmFEzjk9vWnzdBWK0NzMrL5cuSeNprWTV73Thtn8thnoDXPsm19q7s+9DG4kO3BYgdT2FFhpnXReK48x5Tt831rSi163kQlOoGSDXnxilixuHX0pUmZfWizGmj0iHU4ZOGdVcds1dWVHAKsORmvNYrtsZwPzrRstVlhcFGI+vNK7Q3Y75euamByK5m08Q8gSoCvcjtXQWU6XbxxxH5pGCqPUnpVJ3JaLHzdeKX0yKCYwIWSVJFmDshXPIVyhPI6ZFGePUVVhXE3cVFIxpznjPao0jeeeOFPvSMFXPTJOKQETOMc1E7Aih/lkdAwbY7ISOmQcH9aYzDHTAoHuYE1sEu3iUAAHcp+tV5Wni8wHMoB6gdPpWjq1uWiE6fejByfasvzmKjP7wHnPpXPNWZ105c0SFlaV9rDahwc+3tVZlCh1C7zkbWParUszoBmPdx8vaonLtGepB5APrQmNohO4Nxnpn6UkzySNlvmHbjpThDs+bpu46U4hsbeopi1sVGj3nJj56cGirIxj7poqrk8p75f4k0y6jyMmFxj8DXgEzzRPHcD5k24Ye1NsL65jkE6TOJRzuzzVuPD6a2VB61pUldnJCNth9vdsm2RT8rdPpW/a3IlhU9zXDabM3nTQ/wAOMj2Oa3NMkfLAsTipasWnc7LTdTk0y5SaMnB+Vl7MK9Bs72G+t1mhfKt27j615QzsxRc/exUq7oJVeN2U5xwaqFRx0IlFSPWTTSK5aw8Q3Fvos80yee0JCqWbBOR3Na2gau2tWDXLwiIqxXAbOa6FJPYydOSTZfcEng4xWZqsJNjIDySK12Gaz785t3zTZB5vqkBhhRyMszkcelUtMbF24/uqQR6c9K3dejHkqw6qCR6feArO05Ek1Z0KjaUOcd+M1jLc1jsczqMv+k3ScgiT5sdccVCFIKxhsr3I54qXxIxgv5JU6tLginpjyI3AGdtQyo6k9laSXtjPbeZ5YhRn92HpWHYaetletKy7mTICg9sYNayyGP8AeL1FF0qrcZA4YZx9R0pJjZQuTbzzM8AYxKQBuHPvUcVtHKTKxKzI20HHAq4tvEYo2Vduc5ANQ3RKCSQHnfiqEx+P3jKx5xkGo/MaKCQDAwM5FQxzMCAeee9W57RZbViGKjnilbuO5WtxaTzM9wntuB71bjs54ZZJEAlhUAgg/MP8axIsiReeprRt7uaCTKMRz0qnElNFmK4G5lxty3TvVuTZcBiBtfGQaiu8XWnvcbQksfIYUIDGsXOQ6g4x04qPMq3QjsZMCRHHQ4T+tPhWVJGjGDGfmU+lRGTy7gAKCA2AKtrxMMUMZFLEfLzyTuwAaPLYbeeV6EelTXPzRsvQE7vpUUchfkjnb/KlcNjN8Q/OIDGMF+Dn1psO62hWIH7tSat82nrIfvRyDb+NH3gx9BxV30J6lu3utu0FyW/pVuK8R9wOVx61jgYUY9aeGKlvcYNS4jTN5WDKCMYNLtB6VgJcSRABTWhb3rvgMo9M1LiVzXOq8Ihx4mtvKRXkCy7FI4J8tsA1p6VJeG30g6uHN3/a0CQGVNrY5LqBgfKMLx0FciJGHKsykgjKkg4IweRTXmladJ2mmaaMbUd5GYoPYk8fhTjKysS43Z0rDUrfT7GTRldRLdXH2poU3M7hwERjj7uCeO+T6VPqsU8Umoy+HosXC6iIrlrZAzIvlA7BwcL5hcHHpiuN+3XFohignmjV+G8uVlJ+uDzT7DWLeysJ7eayd13gq9vcGFx1BUsAcg+laRld2RLjY1vFdteP4huCIzG0VrA0yIg2R5jXJPYDJra1QXE2mX8Kvc2TQ2Ila3nhV7UKqqcxOp4Y4zkjqcZNcJcalLq1xPdsPJScKghjYhVjQAKvXnAUde9SGWee3W3luZ3gTBWFpGKDHT5c4pcyTY+VtI7DU724sLbXJrMxxTLDp6xybATHuQbiueh68+9NkS5ubiHUxJsmTRY5p54rYSzFjKybkXIG/AHzHpya5Bizlt8kjbiCwLk7scDP07VJFPPFP5sdxMkirsVkkIKqOwOeByaPaIORnQeJ7Ke9tvDrJb3klzcQ3AJuY1E8oVl27guexPc8U+1i1Sz03QxocZKTNIbnZGGEsu/ARzjptxx7msCNpAwl8+bzBkhzIxILdTnPU+tSI0sFu0MM80UTLhljkZQR6HB5pc6vcai7WN949Ws10pdHjj8uWSX7ULWMPHJP5pBjY85UKBgZxzmk1S8/sjT7k6I8UIOvTosqIrEIsafICRwuc/gKxxvtIPJgmmiiZBlI5GQH64IzVZVjECRBSFjOUAYgKTjoOnYUe0FyHQ69LLNP4zsCIlsrZA1vAkSqsbiRPmGB1OTn61h+H7HUbCw1maGBxq0dpFJaAx5YIzrudQe+zkH8agdWmaQNI/71syEsTv5zz6802ZZre7EqXMwmAGJA5DAAYABzkccUe0Tdx8jSsbtvqGtW+n6le6jFDFejSkaF2jHmkeeFEjg5+brg47d6ttrF0dP0rV5ZN80WmzzvIwGXdZCkZPqdzLXHyKZWlMkkrvNjzWeQkyY6bs9elQSIxiMXnS+WABs3nbjO7GPrz9afOhODPQNKkk/s/R4LdSXfRL6OILyxcb9uPfIrR0y6d7fRGngMZnuLkJHMMCRwibAc9t3FeUCe4hkjdZ5A0QxGQxBTnPHpz6VI97cTSebNPNLJnduklZjnjnk+wp8wcp6np95P/ZMDa3LMzvf28Qa6G1izE+Yo9AFycDpinWlzq/2r/iYs0ajUIwfPTATMmFSMcYyMdM8DNeXS31zdTJLcTyzSIMI0khYqPbPSpv7Qu5pYXkuZ3aE5i3yM2w+qgng/SjnDlPRftstzYa008xdUul2pgBYh5+35QOnB59as6pO1rLrcf2bVJbZIZPJDpCltEAPkdSXBxnBzjJyfWvNobyZwY/MbbuyRu4JHPPrzzT5tSuJ4hFcSPLGpysbSNsB7HbnFPnQezZ6Il5NN4lTTnfFk9gitbqo2MWg3Fm45Pv2xWZokOqQ6j4Wg0+J30uaCJ59sQZJZSx8zzDjsMYz0xXLQX0ghlnBbey4YlzkjGOvUccVPH4pis7C0l/s0G4tHHlFLhkjZgcqzoPvYOO46UJ82gWcTfs0tL+0Wa5VNmjTSz3fABa3O5/x5Ur/wOm2dyTommX1v/aX2i9uZZLn+z7aOQNIWBEbliMAA8L0OT6Vxza28ejtp4hzPesFubln+/GrbtgXtkgZ5PSotOuLmGWSKC6mhRxlhHIy5/Iiouo6mqTm+U7ZbKHXbjU9MigFqLa/E6oxUmOI4WUHaSPl4OM8YNZl2ZNc8OXV5aW7MH1cMscaZMcPlFYxx2wB+NYyajFpmlvDbWuy4vla3MwkP7uNuHAXuSMjOe9RxyT225Le5mhVwQwicoSPqKnnVvUtU25W7WLfjOKWDxPPCP3flwwKVHAB8pM/rRWdJCGbcxZiQBliSeBgdfYCipck2WoNKzP/Z"/>
          <p:cNvSpPr>
            <a:spLocks noChangeAspect="1"/>
          </p:cNvSpPr>
          <p:nvPr/>
        </p:nvSpPr>
        <p:spPr>
          <a:xfrm>
            <a:off x="307975" y="7938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3316" name="AutoShape 8" descr="data:image/jpeg;base64,/9j/4AAQSkZJRgABAQAAAQABAAD/2wBDAAgGBgcGBQgHBwcJCQgKDBQNDAsLDBkSEw8UHRofHh0aHBwgJC4nICIsIxwcKDcpLDAxNDQ0Hyc5PTgyPC4zNDL/2wBDAQkJCQwLDBgNDRgyIRwhMjIyMjIyMjIyMjIyMjIyMjIyMjIyMjIyMjIyMjIyMjIyMjIyMjIyMjIyMjIyMjIyMjL/wAARCAFNAfQ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0fGeKcEoAxT65zpExTTgU/HNGKAIyKTFScGk2jtQAzFFP20BRQA0LSFalAxSMABTQiLHPSm7sMRUg5GRzQwoAZSU5sZGaQDFIY4UEcZoTuaU/dpgQynkU3FOl+8B7UmKACnDFN704UCCiilxQAUlLRQAnel6UUfjSGKeaBSfjThwKLCDFLRmkoGLRSZpM0APzRTSaTcKAH0tR7xS78UAPzSiot1ODUgH55xS0zdSg0DHGlFNzSimIXrS5x9KTFLQAYxQaUmkNACClwKSl70hhTD1p5phHegATrT8Cmp1NPoAaaQ0ppKYABS9TQKDwPrSASjFB6YooAMUh4paSgAooNJQAlFIck9cUUDJcUooxRVEhS9qKKQCbfwpCCDT6TvQA2ilwBRimIBSMMjFOopgR7cDA6U1jjp1qQ9cUx8AZoAYQc80ooG4nPanYpDEHFGeKKQ0AQyn5x9KBTZj3x0pVGFApAOoooHWqAdQKKWkIKKKKYBSGlpDzSAUUvakHSgnigAzRnrTSwxUbSAUDJC1MaQDvWFq/ijTdJUie4BkH/LJOW/L/ABrh9V8fajchhZIttHnAY/Mx/pUtoai2eoSXKIMswA9SazpvEWmQ5339uMdQJAa8gu5b68kH2q6eR25yzE/pTU05fJeQXHKnGAOpqOctU/M9bHinSiQBfwZ/3qtRaxaTcRXMT/7rg14m9tGDkyH69hUYidSDC7Bgc7gcflRzBydj3lbtT3qZZweK8Vs/EGq2r/NcO2OznIrptL8bpI4jul8tj0Ycg0+YTg0ekCTPepA9YNrqaTqGVwynoQa0orgMBzVJ3JsXg1OzVdZM1IGoAmzS1GDzS5xTAeTk0vamUucUgF70HrS0hPNMAPWkpaQ9KAHL1paRTzS0AIaTFBooAUUnegUdqAE70tIPSlNIBKKSloAQ0hpTTSaAG8iincUUATUUYoqiQopaKLAFIaWg0hiUYpaQ5piEpaKMUwGmmE8ZqQiowAAQKACg0lHXPakMFAxQRgUYIGAaDnFCAglXI69+aB0p0o+UU2hAFOXrSUo70xDqTNDMFxnvSAYpAO7UUUUAFGaQ00nFADs00txTC3FZ+qarbaVZvc3UgVR90d2PoPU0MZPe30FlbtPcyrFEvVmOK891jxnd6lObbS2Nvb9DMwwzfT0rK1nX7jXHL3W1LeJsxW465/2j3rIlv9oifaAU6+lZuTexaSW43aiGVnYswPVupNNnlEvfgADaBjmoDcq0Ryc5bOTUU0rnOxdwb+ICpUWW5I0Y7thIT5fzbdqO1StcbLZC6gFTkgL1NYiiRyC4l8sd1U4psrTjGyViPeM1XsyfaWNSS6SdW/dBSR8oANRpjy1jJACjAz1HvWZHPIrgnJHX5e1aNvKbmUFUO7+LcKHGwlNMtSRMI1Kp5hPGBmoprPkMmUcHo1WYGwfMMg8xRygHGaIybkyTMrbl6DNZs1TCy12602YMr5BOGjI4r0HRfEEOoRAxttcfejJ5FeZzqsi7XUq+SQcdKgt7qewuN8cjBlOQy1SJn3PdoLkMBVyOQGuF0DxFHqUYRvknUcr2b3FdVb3GR1qkzNo1lang1UjlyOtTK9UInBpQ2TUQanA0ASg8j0oJwaQHikPLUAO60dqToaU0AKvWlNIMA59aD3pgBooNGaQAKD0oB4ooASilpKAEpaSimAh+tNIJNPAoAoAQDAxRS0UASd6WgCiqJCiiigAooopWAO9FFFABRR3opgFN2inUUgGFAabswev0qSkoGMxyRTeKeRUW0hs5P0oAbIMLTBUkn+rqMUALThnmkpc0xDXXcR7HNPpKWkAUmaCaaTTACajdqcTVeZwqFmIVQMkntSAhvr6CwtJLm4cLGg59/Ye9eU65q82p3gvbjOzOIYW6Rj1PvWhruvtq2oFUDC0jJ8rPQ4/jP9K5S8uQibCTz0Hr71m3zOyLSsriN5s0j7fmyckimTRQIoWWTLt94ZwBUkUpt4I2ZVw+dzZ/SqN9OkpKRx5Y4AxySKaTbsDaSLgmt7eAJHhkznJpqi6u/lt48/7vaqoQC2LEHAOCteh6DpsUdnE23JZA2aaVyZOxx8eg6g6u87FYUUsQDzVCQGGJdpYY54Jr0PxKTb6JOI15fCEj0Jrj4rcTXVlanBLyKD9O/wClJvVJDSXK2zUtfDCXMKTGZzvQHDDI5qC60G/0+RJbdFZUP8OScfTrXdwwqMAAYAwKqa5cjTtLmuAyiQDCZ/vHpVuxMb3ODlQvveF8uxywBHH+FN3+XOIpMqF+YY55qn9snW4admDPK2XAGMmrl/a3cc67k2NjkEfeFY2NrjbqX5WaQ7cnAb+dZ8zt9mBZcnPynHUVMyNI5jlLNtXgCnRxvJGd6lQmdmeKBt3YlleTWs6yQsV2nj2r03QdYTUrUPwsi4DrnvXk4mKNjYduMOfT3rZ0fUpNOvVdW+TOGB7ih6B8SPYoJsgc1cR+KwrO5WaJJUOVcAitWF8irRmXlbpUi1XRqlQ0xE4p1Rg0/PFAC9xS96aDk06mADrmlpBS0gCkoooABS9qSl7UAIefrRR3+tHagAoxS4ooATFFLRxTASiiigCWiloqiBKKWigBKSnUnegYlFLRigQCjFFFAxKKWkoAKTFLRSAb2pnBOfSpKjbGcUhjZhmM4NQCppTiM5quvWmA7PIpc80U1yVGRTEPzQTUCue/JqbPFAATTS3OKUmmHrmkAjNXC+N9fEaf2XAxLtgzFew/u102uaouk6bJcsAzj5UX+8x6V5ReStLdGSWQu0vzOR3PWolLoXGNypcyBLV85Bz8ozVCGCQ7Z5mG88qrD9a0rlYmjimmAUKOhPWssXJnu853K3A+lKL00Bq7Gs8l5MLeJAWLcnHA966zSPDaIoklG5j1YiszRLcHUJEAGcBuld9AgEIwKtbEdTzi8tBbw3MXUFyAce9egaEc6TaHr+6X+VcZqilmuMf3m/nXXeHm/wCJPac5/d4/Wpg9yprUPEjD7JHH/ebcfwrl9Fi8/wASRnqIlLfpj+tbviKbNzs7Ig/XmszwfHuvr24Jz0Ufic/0pLWTYPSKO3t+vPpXG+MZJbrVobVW/cwpvYe5/wDrV2G9ba3lmkICopY1weoXRcyTHl5SSfaicug4K2oug6bFqOsiSSPdHbruII4z2/z7V2Go6ZHqFq0bKu8DKMR0NVPC1i1rpSvIMSTne2ew7D8v510AXAqkrKxN9bnml1ZEyPCx8uRTgnuPas+ZxciOIZBQ4Y9zXc+ItORojfRriSMfPgfeX/61cZcIPKDxRjdu+bisrWZtzXKdzErYljZQUOXUc5x0NVLeRmkZW5Ydau3dubHy5A28TKQR6Vj3G+3ugx6ZzgdxVpXQm+V3PSfCGpblazkcHun9RXbwPivHdLupIriKeHOUOa9ZsbgXNrFMBgOoNTHsE1bU2IzkVMhqpC2eKsrmtDMnU1ID2qFDUooAcOtO7U0daUUAOo7UlBoAWiig0AFFJS0AFHNLRQAtFFFMBDSfSloPSgBvNFLmigCfFFKaOtUQJikxTqKAG0d6U80lAAaKKQ0AFHelooASkp1JQAlFLSUhiU1hzT6a1AEchAQ59KqqeanZ8h1xjAHPrVdcdqBklNYZU0tIRmgQxFAOfSpO1IOKM0wA1Gx96cxrH8Q6n/ZmkTzqf3pGyIerHpUvQDifF+t/atZ+yxMrw2/ykZ/iPU/0/OuYO95ApBVACSx7/Sktkw0omYFixLNnO6i6uhGPLjXcQMBaye5qtEQak6SqLYNucdfb2q1pWjMqGWRBuxkD0FV9JsRJd/aJVOAcYPPNd7aW6CLgA5FaJWVjO+pyEUgsdYgmJwpbY30Nd3EflK5riNXs9pkB6qa6bRrz7XpsE2cnbtY+44pQd1YclZnKaqSpuFA6Ow/Wuk8LyZ0W1Gc4DD/x41z2sjY9wf8AbP8AOtTw5cBdFVjgBC3T65/rShsEiHXLndNPJnq3H4cVb8HR7NNeU9ZZSfy4rB1mYKmCfwrptAAt9HtgxwAm4n680obXHLexa1+7xbx2itjedz49BXNW0P23V4IEztJ+bjoo61PqN2ZpXlY43nC+wrQ8MWuBJdtyW+RD7d6S1lcb0VjqoVAUADAHSp3IC9eKji4Fc54m1WQxvYWjAOwxK+fuj0HvVt2ISuYHi/Wxfzi0tJW8iP77KeGb/AVj292ZLZhtJdQM/wCNWbeweSdbSBDJI2ATjgV0lx4atLLR2MUYM6DdJJ3b1qd1c02dkcxFb/aLEyyuchiFINZl7Gs1vvXl4/lNWvO2LJDbvnBwRjpUkkCrCo4xImeD3pJ2YbhcxrF9k2CNQYVOYXyGPQn9K9G8K6j9tsPKfaHhAAx3HavJYG8q78rJI5Ndv4SvEt9USPLBZAV+vpQ9JFJJw9D0uLirSGqMbZq1GfetDInBxUoaoB0p4NAEwNPFQq1SdqAHUUmaWgBaKTNGeaAFpe9JRQAtLSUtAC0hopO9MBT1pDS0EZoAb+FFLRTAsdaKWimzMSkpc0meaADFFIWwM8/hS0DEopaQ0AJS0lLQAUlLSUABpKDRQMKY54pxpjcjFICOUfIapBir+1XZf9WQKp8H8KQyQNmlzTACBzQTTEOppNFNJoAGPFeeePb6Ge6htElDmAF5IwDwxxj+td7cSpDA8zthUUsT7V41dTfabh5yQ00zF2J9+30qJPoVFdSJiqwqzfKMZJI5rFRpJrr5JC2TxWne3KopG0Mcc57UeGbHz5pbsr8o+RR796IrQJSs9C7ZyiG4VG+VHPPsfWuys/3a7DXH6hp7QEg5KnlDW14c1P7bA1rMf9JhHf8AiX1oi+gn3E1+AiYsOjrn8az/AAtdeXNdWR4/5aoP0P8ASt3WI/MtA2OVb9D/AJFcSlwdP1m3uCcKH2v9DxSjpJoctYova2+Rdd8selO8PyltCZOmZSP5VDqpBFwfVzUPh6cf2fKvGVkJ/SktIsb1kiDWZBJcKgPLNjFdbcSC3slgXqVC/gK4wf6V4itUPQSgn6Dn+ldDqNzh3Yn5RTekUhLWVyheM880cMWS7HaAK7vToRbW0UKnOxQPrXF+HYjdag9y33I+R9T0rqbrUVs7fIw0rcIv9aEuVBuyxrGr/Y4vIgObhxyR/APWuLnuGJ8uHc0jnGepJp1zdMzuXYtI2SxzW74b0QIRf3S/vG5jU/wj1+tTbmY72NHQNFGnW4ll+a6kA3k/w+1bDRh1ZWGVIwaegpW547VZJ5Te28un61MkcRI5UnGaesSFoC0gIK7SO4NdB4ig8rVWOMCVA+R69D/SucKPLujEeArY3HvUPc1RnXkaxagGxjHOa2bCRoporhWAwQQDVPULFGhjO8hygwSepHUGltDuRM7twNKWqLhu0ezQPuiR/VQauRtzXP8Ah64afR4d/wB5cqfwrbjNaXuYWtoWweKcDUa08UwJVPFSA9KiXpTxmgCSlpopaAF4oopfegAFOFA6UtABilxSUtMQtIOtBooASjPWloxigY2ilA9hRQIsUUuKSrIAjNM24NP7UUANoIpaKAEoIzS0maQxKKXtSUAFJilpDQAhpKXNIaACkIpTTSaTGRP90+lVAnze1WpeYyKr5oGDcLTAac3IOaZQA7NNJozTGNDEc340vjb6P9mjJ825YKMf3Rya8zd1DOzfIMflXV+Mrt7jXFiiORbxbSP9o8/yxXHai7SQgY25b5vWsm7yLS90yru4aRsrzu4/+tXoGi6eLKwhgI+YLlvqetcbZQRx6lbzSODFG4LDGeK7mK5RgJI3DoehFaXVtCLO5cvLAXdqUAHmLyh964edp9Pu0vLfKzRNyPUdwa76C6Vqw/EliFb7VGPkk4cejev41D7opdmaUV1Dq+k/aIT8sikEf3W9K4LXo8ZIzjFWtH1UaLqnkSti0nOGz/Cexpvid1iupYCevzKR3BptapoV9GiGSfzNIV3bLFeTTtGXy9IkkPV2J/pWbKwFhsUnGRkZqysht9LY5wDwBmk1pYrZkemMz66ZBzsVj9O1WtYuiP3eee9RaOBb28078OefwqlE7X+qoH5XduP0FVvL0I2R2GkgadpMZcfvZPnI9z0H5YqvdXTFjI7fMensKJp9ke9zzjgelVdNtH1e8y5IgjOXPr7Co+Jlr3TQ0HSft9z9tuB+4VsopH3z/hXcR9OlUbZVjjVEUKqjAA7VaaeO3iMksiog6kmqJLgOBVe91C1sIjLdTLGvoep+grnr7xK+1lsUHp5j/wBBXIXn2u6uDLcSs7H1OfypcxSj3LWteI5tV1SACFUhjYiPH3iCe/6UFsRuHyrqxI9xUX/CP6l5a38kSxQLgDe2G56cUsm8yskrZJbcMelKRS30HXFs86QFzhCO3YkVFYIVhKBsMp6Z61djMj2vGGAO7g8jFVopRFdSNGBgtnBHTNZN6WN4Wvc9A8KyFtMZGbcVc10kZrlPCMsbJOqjBIDV1cY6VrDWKOerpNllTUi9aiQ4qVTyfarJJFqUdetRL0qQdqAHil96QUo6UwAdacDTO9O70gHjpilpAeKWmIWjvSUooAB1oo7UdKACjNFBoAQMB14opMj0opgWqMc0tJVGYGkpaKBiUlLRQAlJS0UAIaSlpKQBSEUtJmgYlFFFADe9NJ4px601ulJjIHOEOagBpbxisTEVDExPXikMlbpTe1Iz9hSDkVQgPWonYKCTwB1NSE1naxOLfSLuY87YmwPfFJgeWXt0L7Uru7jb53lYgE8YHArI1JQ6Hc5U55xVpUURFVGxy2SfXvVDUW3HAX7p5rKO5ctEW/D9jcXsU8yopWM7RnqfapkFxaTMYWaNx96M9D9RXSeG7Q22hwhk2s5Lmr93pkF6nzja46OOoq5LW6JT0szE0/WYJnEU37ib0P3W+hrbk/ewPBKMo4wa5fUdGkt2bzkDIfuyDof8Kpw6je2cT2y3BZP4QeSv0NK/cdirrNhIZGiVQzocZ9ay7j7ZceUkyMZI1CBieoHStUXB8zEn3+9S3duDBvC4fPXPShStoJrqZDW1yY1VoXwDzg0+5y/l269uoIIrT06bzGMM3DjpmrM9pHId4wsijgmpcrPUtK6uZF3MYbMW6fMx44q3pFtHZWxuHwZGHWqMVvJcTmSVlABxxTb+/Z2WCLgDjiqtdWRL0d2XXlk1O8WGP7vc+grr7FIrO1WKPARR1Pf3NczpkYtbYFV+ZuWY8VbluC335Mj0HSk5JaILdWb0usLECsC73x949BWRc3ckz77iUu3Zew/Cqscst5KIrWJnfpgVuWPh+JWEl43mOP4AePx9amze5V0tjLtLO61KTECfID8znhRXTafoVrZsJH/fTf3mHA+gq/CgVAiKFUcAAYq2kfrVJWJbM3XFJ0ac+m0/+PCuEupWLIqqOQMsfQ16XqECy6ZcJgfcJGR3HNeZ3MRhjRG+Yk8HpipluXHYnjWSC3kwFU5AGOwqvP8A8fAAK7ig5zSN5v2eRlXhPWo4WafYz4BAxx7VNuprF9DuPBin7RKQ+4GMZHpzXbIOK4fweyrfPGoxmPJ5zmu4TpWlP4TGr8ZMlSj1qJak7VRBIpqQGolNPBoAlFKDTQaUUwHE0optLQMdkHI7Yp1NFLmgQ6jOKSjPSgB2aQnimZpGcZwKAH5ppamlsio2egZLuoqt5vvRTuKxr0lOpp61ZmLSUZ5ooASilpDSAKKKSgYU3vTqYTzQApppzS5ooASkpTSUhjTTGNPNROcA0AVLrlCOtRdADS3DYWos+v4VPUokzRnHem5pc0xCM3bvWD4tmMWgyKMZldUGfrn+lbhNcp42lH2S3gJwGZmz9Bj+tKWw1ucKTJECCoKevvWTnH3/AOPOKt6kjLZkLISSRxWdHbsZIkMhYjn2qIrS5Tdz1KGH7PZwRf3UUH8qfvxWG/id24a1UY9Hqt/wkhbgQAZ/26fMibM29Tu0tdMuJGUN8uAD0Jrhwq2yl2wZMck9q0L/AFV79Yrfywo3gnDZziqN4AIpZJOcEgCok7mkVZamZIqlvtCc8885BrYtyZ7YgZyo5IPNYWnfvUmDfcJzW1AvlWcjKRyAM+hpy7CVrXJIrBS6TsW35yxq5KEPPHvVCO5d3DBznIz71py8cYzkVM79Qi10Od1YrFP5cPCkBjj+lQ6fEImMrKuD/EetaepCIPHJgF8EH6VjyyXE5KRpwPQ1UdVYUrGjPejDAdSOverthpLTbXmbah52r1NY0EDRMGKknuDXWaVeWyWcfnSqjAYINVZLYl3e5rWUS26hYkCjtitGGE1Qi1CwGP8ASYvzq2uq2OP+PqH/AL6FAF+NQtShsEVnDVLP/n6h/wC+xThqtkT/AMfUP/fYouBoStm2l9Nh/lXnNzIkcig5+Y8fnXY3euafDbspu4i7gqqq2SSeO1cheSxQyqjrlmGQfSs57o1gtGRLL/o8hKnjnPUYqrC4SOIhc5BPHepftYEBVF6Hg+1RQJmSIMw2YzkUuhcXrodh4QZhf4YLzEcHHPau7Q8VxHhGI/a3cuGCR4H4120dXT+EzrfGSrUg6VGuakFWZjgakFRinCgCUGlBxTBTqYD80qmo804HigB+aM03NGaAH5pC3NMLU0tQA8tTN9Rs9QvLQBO0oA61Xkm96ryT4zzVOW4oHYuNcc9aK5u51+wtZzFLcorjqOuKKVyuV9j0yigikrUwExzS0UUAJRmik5oAKTNGKMUAITTTTqacUhhSUtJQAGmk0pprUANJqCRuKezVWkakMo38jCEkeoH61JEMgH2pk7DYcjPtRGwIHvUFEgpabnBoJ4qhDTXCePJR9s06BiMHcc/5+ld0TzXnXxA+fWbRQcBYCfzJ/wAKmWqHHc5q5t0ELEkMM457VDo8Hn6rBA+7y2kAYZxxRI+Ldkz7n61Y8MoJNftAeuS35A0ooJM69/DenMPlSRfpIf61Uk8KWRBw849ww/wrpjgVXkYYNU0hI4vVNHj0kQzJJI6l9p3Y449qyLwS3Fs6DhicjPGRXU6/e2k1k9rv3SEggr0U1zS3LYCyLkDuKzktbmkH0ZBY2i2lmyOQzNySPWrnzLb4QbhkHGKjVWlYSSDbGvSrJkWGJySSo9RxS1uNstQASss7QqjMAML2qaQNJITximWlwlzArICOORTLvJGxXMbA5571DvfUFsZuqI7TYQfLjBA7+9UYBHbMST8/1okv3E8gb5ueh7CkktfPQXEJ5PUGtIq24peRbXUYwmCCSewFTLI8yjFvIQPRDisy1jLT7HHzHgCu4sbbyoFX0HNVyojmZz+yTZtNtIT6+WakggbcD9ml98oa6yP5atRODS5UNNnEzWcucrbykeu01WSJ4WLPbSNz02npg/8A1q9JjGasBQaOVApO9zyUZbUrVfJ2ZfuK0rt1m1RIZAPL2ZYnrwO1d1rip/ZbFlBO4YOORXCXGZLuTYFDBTgn0NRLc1TursUPAbYqgAPKjjk1VMZjuvLUHIXvVm2gWSKNWG1gc8d6i2l7xyfoM1OxUdXc7TwfFIGnZ88KAK7JOBXL+DoyLCZucF8c/SupUcYrWC90xqfEx61IOlMAp46VRI4GnCmCnigB45pwNM6UAkmmA/pS9KYTS5oGOBoJpmcGml6BDi1RtJimu/FV5JcUhj3l681Tlnpsk3FZeoajDZQtNM+1R+tFxpFi6u44ImkkcKijJJ7Vw2teJZrwPDZFo4ehk/iP+ArO1zWrjUZlBAEJPyxjt7ms+QoAu0nJGGA/pWbl2N400tyNbbeNzSKW7kmin5c8qUA7Aiildl8q7H0zSd6WkrqPOEopaSgYhpKWkoEIaKOlIaBiGkpaSgBB3pO9FJmgANNalJqNjSGRSHrVR2JBqzIapycZqWUivK+FJPAFNQhgrDvUV2wW3fJwMU61b9wh9qkonJ+enVGTk5HenZqiQavPfHcpbVraEgbRDnOOTknjP4V6A3PFcD44VRrNs56eR+fJqZbDW5xgH3y3TNXfCcinxPbYzg7/AP0E1QulLLIRwMZ+tQabHLbXK3CMw25ww468cULTULHqGoavaWQKu+5/7icn/wCtXKajrc9yCC4ii/uj+tQ22lXuoEPDEyKesknA/wDr1qweGraBg9wxuJB2bhc/Slq9w0Ry4ivdTfZZQsy9DIeFH41qHRZdP08y3FykjLy3YAex710yRhBtUBVHYcAVy/iXUUliNupzGpycdzQ7WsC7jUlgaMOrK2BgDNUbgvclQ3HqvYVg2/MnmDj0I7Cr8OozmN2ID7TxxRyuOwX5jpLZkiiUfdwOB61nareCLYykeaxxn0FZz3s72+9eCepx0HtSC3S6szIWbeD3qFGzuy76E8kKPB567mz19RUdpflW8phjnAwKsaQ4KNGSD2IpfLSw1aOZ1DQscHj7ue9Wl9lky7osG3WTayHa46Edc1q2GtPbEQ3ykp0EoHT61bbT4bgCQDa+OHWqUto8R2XKgr/Cw6Gk04grS0Oni8uaIPGwdD0IOacFZTXLRzzaa/mWjjaTzGfun/Cui07VINQXb/q5h1jY/wAvWhSTBxaL8bkYq3G4IqqI/SpUBBpiMnxbfC20+NBy7ZYD6Y/xriXQmPzDlZHH4Vq+MLzzdUEKnd5aBcD1Jyf6Vl25lKASrn0B7VLVtTRO+iJIrW6RUbLbVXO4djTYk2yB2DFmOaspesY3VV4Hy/SmaZbXNzLmCJ5MDnaucVDuzSOm56T4aiWPRosZ+YliT3rcFUNMhNvYQRP95UG7696vjrWy2Odu7uPFO7U0U40xCinZpgpc0DJAaKbnFKDQA6jNNzTWbigYpbmo2akZuetQu+M0AJJJiqkkmRSyPnvVG4nEaMzHAAySe1SCIr++is7Z5pnCoorzfV9Xn1K6DuP3WfkTP3R/jU/iTUZdVmCo5S2U4UdyfWsdYzEpG4HI4qW0zeMWh0ilm3/dz0pCedoYHinRuETDc8cg0jLHjfgAjBqSyeBj5QxBu9zRRvVQNoOCM8HFFTYd2j6WpCKWkJrtPOENJSmikAhFJTjTaAE70lKaQ0DGmkoPNFACGmnFKaaaAEJpjcinmmNSY0QOfWqc2SavkVRuMAVLKRi6sxFuFAPzMBxVmzP7hR7VFexiVV5Iwc/WpYPljyO1QUWBxilzUStnrUmatEsM5FcX44VRd6e7LkEOo+vFdmTXKeOQBp9rMV3bJu3XkUpbDW5wk0WYizDDdMUWkccGo2bkZXzF3L2696jmciXMjck4yOKjmYjkDCjoe9Qhux6k6YbHaq0gwckYFTW1wLqxguFIPmIG/HFZGt6mtqBDFzKwz/uitHoiVuUNe1MW0ZghfEjD5iOwrhJ2m1C4EMClu5PoPU1fvZZr27+zwgvK/HrWwdOi0XTPIUhrmbmWT29B7VK01YPXRHM3KLbWwRMZA5PrRboy2RkAwCO/enfZ31PUo7WL+I8n0Hc1f1DZbWQjjGEIIX6U3sgXUbYgNZSZHy7e1SaWVe2kXHJyrD3pdMQHSsjGWU/zNQ6Kjia5I5RWUH6nNR3KvqhdNjK64Is4Lghfr2rUurUzRsrdc4wexrPvf9E1O3uR/C6tn8a6vUbUMBcxdG5bH86GrpSQLflZV8P3heNrKb/Wwjj3Wt4xK6EMAQexrj5N1rdpcxdUOfqK7GxnS7tkmj+64z9PaqjK5MlYybvRw5L27bWH8B6fhWS0TxTbSGjkXnPQg12TpUc9jb30WyZef4WHValxKjIx9O8T/Z3EN/l1HHmgcj6+tdVFNDPAJ4ZFeMjO5TkV55rXh+605HkVTLAST5qjkex9Ky9N1S7sLkIlw6xuMyKvRhQrjsty1qTmbW5ZD83zl2qzbsGkyV6DqayzI0jyzZHLbj9K1LWJnt2cnBxgZpS2Kja4twqgYC5BPIJ6mt3wuBHqFv5fyF9wZV6EAd6w+RICrKFUc7u9dZ4TtW3SXDBfkG1StZx+KxrJWhqdfH0qUGolHFSrXQcpICKdnmmCloAcDS0ylBoGPpc0yjNADieKYWNIWqNnoAR3xVWWXJ606V+OtU5G5pDEkeuQ8UaqVU20bfKuDJ7+1b2qXy2VlJO5+6OOep7V5dPfSSys8rby7EnA9aiV3oawstWNe5eaUEHCnjpSxyEAoTuI6Y65qB4lEqgEkdQDU8BjMjAZ3Zz7UNK2hUW76jmlXYAxxKOMUE4VSxDGkuNoG5U/SoGXdH8mWIGTjtSSG3YtJLGF6miqaSMV6n9KKOUFNH1RTadSYrqOETFFKaQ0AITTaU4pOtACE4pKDSZFIAJplPOKjJoGBNNJ5o3UUgENMNPNRMcEgUDEfpWfctgVcdvl561m3bcGpZSKU7AqaS1P7kAnNRSvlcZpbdhjCnoaguxbzg07PFQFs/Wnh+lUSS1g+LozJ4fnIB/dlX468GtsMM1R1mFrnSLuJOWaIgD1ND1FseVRKspx0A55H+eaq6m7JbIVPQ4q6m3o67Rjp3NUr9BLZKcEFX5HtWa3La0Ok0HxAsHhzyuGuI5Cqj2POf1rIuLi6vpxFH+8uZeuO1U9NtpJpUtoOZZeAvTArvdM0WHS4eMPOw+eT19h7VduZ3IbsihpOiw6TCzMQ9w3LyensPasDXL7zDI4z6LXUavN5FsVB+d+B9K4/wCztqOopaJ9zOXI7DuaT1Y1oi/4YsPs2m3GpzL+9lUqmew/+uaytaXBCHjA6V2l4scFgkKgKmQoA9B/+quUu4vtusW8H99wD9KG7zBK0SeC1+yWogIORGpP4jP9aPDtu0q6nHg/dVl+oJrS1JANTuAOm0fyFR+FVH2u/PsvH50R3YPZGbqcQntj13LzXWaQ4udFty/J2bG/Disa+tyJZoscDNXPDDkW09ux5Rtw/H/9VKD6BJdSvqNp9mkKjG08gkdRS+H7wW92baRv3cpymegb/wCvW7eWYu7cr0ccofeuPuont23YKsp59sUmuV6FJ3Wp6BtyKQLg1S0PUBqNiGJ/epw4/rWntrQhaEiAOm1gCCMEHvXmHiCxtdP1m5itS4U4+UnoT2HsK9Fvb2LTrN7iU4C8Aep9K8q1G4kuruS6DbmYlj70luPoXIViWxSPHzyHg47CtWGURxeUUOQo59axrKUyRICMeWNoB7mtuSYvaqqp8/GfpWM9GbQXNsQwwK0hZwVOcgGvQfD9p9k0qNSuGclyPr0rjNFikvLxUwdu4Y+lekIMAU6S1bY60tEkSDtUgOKjFOrY5yQUZpu7HWjPTFAx9KDTAaXNAD800mkJxTC1IYrNULPSs3FQu1ICKV6qO3vUkrVUuJViiZ2OAoJJ9qCjlvFFybjNqhyU+Zh71yBRgQhHWtO8uZHnaUrh5STknoKybmZ0l2SDlR+NZq7Zs1FIWM7WGVDN9adCME8jPfA6VGsqFgAcFRz71MsiqzZXrxxTYo2IZldsYYnbVlcQwRyxJkuPnWqzuA4IOOcc96siVo7M5wAcgMKT2Q47sgJLnIhVfYNRVdjGD8xJPrmirsTzH1WeKKaaAa6DjHUw04mmHI7UAIwFHag9KQHtQAlNPFOJFRnmgB2QRmmOwoJITIHSqN0ZMblyBSeg0WNwzShge9Z9vIz7uee1cJrn9uWt1Lcz+YIi3+tR/k9gO9S2PrqelMaiY81z/hbWZNR0l2uCTJC+zcTyRjit080XuNqwyU8Vl3b4BrRlPy1jXbjJB60mxopSy9abbSASEZ61DMRg1n216GvnhjG4oeWH8PtWZr0OjzzntilyKijfK0bucUyGTg4odiEJAyfTPWo+cCndRTFY821i3WHU7lJPl2SZAHYNz/WszaGyh+ZHXAJHU10vi+28u/humx5Ui7HGcYIyQa51gp+ZW2hT8o9al6D3Ira6TR9Yt7pAfJBAbJ6etelMysoZWBVhkEdCK8s1NGEWTyG68dK3NI8Sonh5oJZf9JjPlx57r2P4VpF6ENakmtX/AJ17IVI2INi/1NTeHbPyrdruQfPN046LWNbW7X97HBztJy/0rsMLGoVQAqjAAqUuo7lLVZDmNF9M1maLF52vGQgERKTn36Vavpd00rY+4MCl8OxkQzznq74H0FSviuU9iW+Xdqs2fulB/wCg1F4YG2a8467f61LfH/T2b/pnxTPDuA9367hQviBr3S3qkYSdZQPvjFVdIcQ6uUyAJVIx79a09VQvYFgOVOawOYbi2uc8xuD/AI0npK41rE7EDBrF8QWaqFuQvyMdsmO3oa2wQcEdDSywrPC8bgFXGCDWrV0Zp2OI0+9bSNUjlBzC3yyD29a9CRldFdCGVhkEdxXl95DJbXU9tN95CR9R2Na+geJhBpVzYyt+/gQm3J/iHp+FRF2RclqV/GV9Jc6qtvG58qIbRzxuPU/hWDCrRxcfNnjipDNJd3G/livH+JqysRknjC/wctgUN2VmNK70LOnW5SaJTH8hG4tir7gPOzNkJnbx3qOO/wB1syiPax4BFSadbNPeIinduPOe1YSu2dFNKKudZ4cskghaXqc7VJ9K6JTVO2jWCFIk6KMCrQOK3irKxzSlzO5MppwaolJp2aokk3DBzRkdqiznvTgT2NIZJmjOKZmjNADiwphag0w5z7UhiM1V5G61I2Tniq8vAoGQO3FY+uXX2ewY4yWYLjr9a05GNcr4qmyIogcEAmlLYuCuznrpxPKSqhMDAANZtwu9g7OCe+fWrUjsy8rlu59apyKCDwVK+p61MdDSeo1SjBsgK4GAfU1I0WFSYPvY9VFJBahk3SHk8jnpVqRIUUKoxxnrTbV9CYp21KzJks2F/GpvLCQGNyOec9aaQ4baOhHenvH5jLHj5vajcG7FNrd5GzGuV6CitNE8tQuOlFaWMOZn0rkdDTScdKAeaRuRxWxkKG45pCwqHJbpRtY5GfxpCHNJTVctyKTZx704CgYNTV60400daYhx4qtdAeUTVnoKpX00UEBaV8CpY0Z9tJ5e/HNZ3iuUDwpfEgNtjyCR3yKx5dfuRqrQwKiQjkl+4rL8S6tc3WlyxBwsbjPyDhuRWdzRrQ1/A1yJNBcyIMCYjI7kYrbuNZijbPmQqBwdzdDXnGgtNFpjRtM6fvCeDirwt4jluuTyc1LmloUot6ncyatbPA8iXELBepD8CuZvdeQx58shz2BziqGEAx29M8U1kQjO0fWodS5XLYhfUZp0KAlCOct0NFpJNEzyRiNi7fMOlJII16sKgYvjMUUjL6gYFGo7o6S01ONwquQkn9096t/bIg+wsA3pXFGS6VP9RtUnk5BYVDcSXcbBkeR2HTnBApi0PRIpklUFCCKl7YrgbLxE9tAyvEWk3E4ZiDg/hWtbeJPtAZFjKnHBLdT6UcwcpoeILAahpE8IGXC70+orziN/NVVUD5RgnFei22obk3SjbIex6Vxmv2yWWrtHDCEhnw6henPBp3uJKxQI+0WckcjZJyQW9ay7O0IG7qVJ3CrN2DkBG5HBGf1pJGMKNEcpIRwQSAw9aavbQluzOo8NQD7E90ykPIxAyP4RWo5/DFct4e1n7AVtLmTNs5wrn+Bv8K6XUZVt7KWYngLwfUmtOhJhXM2IJGzyxJrW0keTpsKHqRk/jzWHMPMSNF53MBW0rGMBR0HFZRLl2GXbZvuf7n+NLoXytdem4YqC9fZLvx/CMGn6ExzcnoCwpL4hv4TedBNA8Z/iUiuVnkxA6kAFT0rqY3/OuWvXQX93EMcN/PmnNdRROp0q4+06bby5GSoBx6jitJeRXMeFLkSWs0HQxvnH1rpVYYrRPQlow/FGnefZfaoot00XLY6lf61w9uuxmaTAMv3yOoHpXV+JtfRY5LKBiSRhmB6n0rnLa2jcGNy2WGckdah23LV3oBjUSq0fHOBj096sRgwyqyvz0zTYUWMgBRhTwDUysfM2Y++D27Vm2aKLHwYneU8AFjsrrfDlgFjFwwHoPr3rmbDT3nuUhQHr+VehWsKW8CQoMKoxRCN3cdSdlyonHGKlHSou1PU84rWxgSjg07OBmmA07qOaYC7qcD61EFA6E07JFICTNFM3cUZ45oGBPNIWoJphNIBrmq0pNTsarSHrQNFSVua4vXnM1/OMgBAAM9+OldlJ941w+oSst/cvjP7w9RUT2NqW5iyBsMcjHbmoBvklGU+7ztA61ZuMyElBgddpNLboNu8jZjii+g3qxrbiu0x7QeRg9KieUO4Gc7Pap5U82VjuwAOBTUAZWLqy+ueppFWd7Ihkk37W34J9KRrswXKsiKdvY96mSKAkhhjHJqs0ZYl1idgPTmri9TKa0u2XDrCHk27Z9morMDugxs/SitLmNkfVRGaRcktnp2p9Ga2sYjdo9KYVO4bcAd6lJ4qPOTxQAh603NKaaaBATTSc0pHvSAYPrikMUDjk1ma2m+wY9lOa08iqGrLu06cdPkP8qAPJ72SU3VyA/wAuOeOcZFV7q4lOjy71BVCqnJ556D9KtTkR3NwSvEgChvxB/pVWfJgkj4dHIJXHU9v5msHa5trYq2Tww2yCUlHLH51P8604ppCpKSRsv97FYNynlKABwDk57VFaXEqyMsZG0npmlKN9QTsdVGm85lnb6KAKnWCDkYMn+8c1gpfyI58xOM4BFaVpcpK3+v2ehx1qGmilY0I2gUkRoin0wKcEErkDZ9ScVW3Wi48yVix9D1py3duhO2Pd9TU3KsJJB1BI/CqMsLpJxyvcnoK001EJ923iHvtzTZb95FKYG0/7NMDGeKMgghSSMZpqRBMMuN3tVx7cE/KOetV3R06s3P6Uhim8lXtwOevFUdVu1urEMRiaM7kOfzFQXV+sGRuJbsAKoNemUEvjA7VUUyWxilGjjZMF8d6WQq0KiZ93ZW9DUCyiKcsOEJ4P901YupFzux8vA2gfjVrcllSZWu0JXapToAMbhV221OW40kafLuLwuCHJyCvPFUmjeN96/Mh5x6VP50btvULGxGHI4Bq3toStHqatm0cuoRRIT+7Qsa1ZGKmubsLiXTb0zTws0UibQyjoK3I7iG7UtDIGH5UktAb1EuW3LkgkAdqTR7kGS4XHCkVWvboxuYOMbc5qrok2Z7rkckGpS1ZT2OvjlBPXmsDVoTDq/m4ysy56dxxV1Z9vOcVm6zexzRKsE+bhfuhBng9aGroIuz1E0DU1tPEDW8p2rMuPoevP61p6v4gBVre1Y4zhnHU+wrlxbfv1ZYyJCuS7deOpqzHCgO3BLtxkmhsEtblcQGRyzA7icr9KvkCFQyglmAwQafHGXG3bwg25pPs6mOTcQNg4Gahu5UY2FtSZnZSmFB5z1zV+KNISPlyzHr6VQtk8s7sk5P4102m2ZfbLMPlByoNZtczsjeLUI3e5oaTZrbx+ay4kbrnqBWurVTVqnRuK6ErKxzPV3ZbBp24Ae9V1alJ+XiqJLIbPSnBqrIWC1KGOOKLgTBqNwqMNQTUlEtKT61HnFLnIoAU4ph6UuaaxpAMc1Wk6GrDVWl6UDKj9TXA3Ycajcsc+XvOc9Otd845riblN2pTxsBks2M+uamZrS3MxwNuQdoboSKhcBD8jdTnOKneIByCTuHoKZ5Y+U5Cr3FQaNMjYptVlOcdDipMFhuMmB6Y60ir1KMGUDgelSwf65PNAPPAoYIjeIbW2kE5qey/dRFcYO7OKsTWKuo8lSrenrTYIfLjKNgkGqpu7M6y0vYmDx45Vc/SioCYgTlwPxorc5rH0RnNLmkAoPStTIa7c49ab0pcfnSE0AGMDFJQTTe9AC9aaRTqQ9aBjD05qlqZ/0OTH90/yq81UdR5tZBnHynn0pMDyq8Vf37bcyFgU9sVREoR4mkI5HP4Vp3B3XEiqPuE5bGcVnBN86pgEsxOe4HpXO9zboMvfKlh3Kn7stgE9c/T0rLNq0ciGP585Kkf1ravFUMFIwRx16VT2SRHcnLDnjoRRfUEhGJRcMBu60EJLExHykfpQWeeVflxnkjHSjYQkoHPFMCKIzpu+beB3qeO7AO2QFT9Kq+a0QVVPzYzjFAuxcMqMCCOuPWk1cLmqtySu3eSPSnCYDo3PvWBcyyQxZTIYkAD6mriLG4w7Pn3bipcRqVzRN4F6sKjlvEYbQh3dutQqBkFQMD2qZGBOSPzqNC7mTcaPPcymRW5POGPSqs+mNboCXOT2ro1dSOCODSMscg+YZ96rmYrHKtbyOp3Yx9aIJNzpHcNt8v7pI+99a35bON1ymD7Gsi7gAXBQqR0JNUncWw4oMNIFyu4jb7e1RTQRSY2EL9O9Q216qTCG4+6p4Ze1W5FTaZQRtB4YdCPWnqmJpMpyXNxHIEbcVjHTtx7VGLtWcsU2c9UO2nXblppSCdhXP41EG2QxjYMk9x1rRGZPcXCzFCZHbAxzirVhBNEjGIGPPJLd6oRzR+YxaHIHVR3FXhd+ZIykssZAbJH3fapldLQqKTeoX7Sqqlm3bjjG4jH61WgVw0yDqMfd7VZlTzjtJXI5De3v70+OAnezDqQGA9BU82hXLrcjVZD5YaQ724OD1rSSMecA+Nu0AeuaZKiGGMxgEjngdKsSGBRGEJaQj1qGy0iZ9ttsbJ2nkiq4Yz3OSuwdhTXDXD7Z3xg/Kq/zrRsrRo8tL26VNm9i01EsWdkJHE0ygEdFrejf5QB0rNEioUQkbnzt98VbjbpzWsY2MpNtl9W4zUqk9jVRGzUyvimInDEEetOEhHWog2aeGpgTK5PSpA2KrqR1FPDUgLAalBqIGnZpAS54ozUe6loAkzTDxSbqTPNMBGPGarSnmrB5qtJwaAIXrjNQiV9Wuw4zsIIP1Ga7NuRXK6u32fWSdoImi/UVE1oaUn72phsnHYKTwc00RoM55z0qxJ8mdw3D+VMCrxg/h6VkdOmxAEKrhRg464pxjYhTu2kdD0qaNtsqgpkDkGtOZrSWDLLyOuO1KU+XoVGnzX1KH2l41yzEv2rNuQJZCzkrk9jWhKsKocPj8KSbTUntRJE+OOR2NOLSdyZptWMsW3HABHuaKeNMlxxPgegFFb8rOTnj2PpgHHU0wTI5wjoxHUBs4rhPF2rzpqzWQkZYkRSFBxuJHWsK11C7tLhZrdyki/jkVo6tnYxjTur3PWTTScVyNl4ydvlvIFP+1Hx+hrWk8TaRG0SyX0aNJ0B6j6+lWpxfUlwkjWo7UgO4Ag5B7ilqyReKaetKeBTTwM0gGSHsKrXmDbt06EVZHLY/OqmpuIrR39FJoYHmtwojnuSV+VjtBHY/5xWbJIftMbAgGPJJxVvUJwxeF+srEqc9OOf8+1Zu90nyT1I6+1c73NlsJfN5kglwVDHkE0+38syp5zkAEYx/KotTk82RmOBhsjHHFVnmIZcjpjp/Ooe5cXoa05hXUI3LrsC/iQar3caNMdhITjGDximTQFoIblSAzA9OwprTKsSYJLhsbMdB/nNJAzNvkaKQnzNyqAMg0WscUzOXcqQPzq8YjNbS4RflyQcdPas6ApHKAW4ZRnHY1adyHuaFtCDvYkfJGxwfpiqobaxXk8DFWFuljiZRyCCpP1rO+eN0bccfzo6jb0L6yBFBzjipftMYxvBGehqk2WOPxpzqTBheR1pWuFzQ+fG8DKZxml3ZGD1qkJ9ijfnbjt1zUkNyXf7oK4yDUuJSkWGfaQDUUqxyZDJuBHJqRMO+0AhvQ1LLCYj8205HQHpS2Gc/d6QHUtBgEc4rKaWe0JRwQO4PSuseMsOD+VQSwoy7WCsPcZq1PuTbsc0J1bK5wSPwq0iqcsSDsHy+5qxc6IkjboG2MO3aqckFzbKRLHkdmUZFXdPYXqRxxsPMIz9BV9cBk3JkhRnP8VVI7jGd2RzUoud8LDPzDuRzSlcqK8y2gLZLfIGOPpU0KZZwrMwPJxVSOdWAOCxxzxVhLpghCptPv3rN36GqUVuyWOYZaPG0UyUrbyA5OB361TeXEucc/WoWnLckZNNQdyHUSWhYbWfLDlYWLNwGJrU0vWw9r5dwHz2J7isNEmfOEwD1qQ+bEu1gxx69hWlktjPmu9TrIdQtnRNzAFSQM8kVqRSo4JU5xxkVwEU5iwHzx0BrRtNTAfAc+9LYFZnbxtwOanDYrkI9deEAOQQD29K1LXWraYgGXbzSuUkb4b0pd5HeqK3UZOA6n8atRurqCDwe9FwsWBIaer5Oc81AOnWlyaALSvgVJvqoH6U8SdqALIfNO3VWDD15qQNigCbOaUVFn3pyuOxpiHkVBKBipd3FV3ZuRQBAwIGK57xGgT7Pc7chWKH2BroieKoanB9osJowOduR9aT1RSdnc5OU4CqDuYjsaYqKoORk+nSolG6MDcXwc/SpzAWClgck8Y61znanchkxkEAe3tSRNhmAUtnt6+9SOBn5lKqASCarhZosKBtJwRyKdiG9SWWKQICE+Q9Sexp8F0ogeEbgRyvv60n2iSP5R1JGc96Zcxm2n3kABj0BpLXRly0V4lqGMzRhx9DRWZJJMjkRv8p54orpU1Y4HTd9D0L4kQPDqUN4qttki27vcE/0IrDsbsSxqCeor1TxBaQ3mg3qTxLIFiZlyOhAOCK8Wtg1uOuMcGlVVmTSk2rHS44BPNVJNN1SK0vLqJonsn4uBxvUccjjNPtblXRRuy5zkdxV1JnWGVFOBLGyN7gipi7M0PSLExvptq0BJjMS7SeuMVaHNYnhNl/4R22gEod4gVb1HJx+mK3MY6V1p3VzmnpJoQkA0yXletONMb7tMkYg5NVtUUPaOp6EYq4px1FZutS+XZyFfvAcUmM8u1W3ZLsyIN0cbY3epNVvJ+0SRgEA85NW9SV5plYyH725h64qHTwRcHH3dmcVg9zZbGVeYZWTeN6n16c4qFpDGMvGQSPlPYinakpS+ugAcF8n2qWZla1Tnnb9aljjsW4lklh2xgFRyFP8qpWz7pZJBGQEzlCc81btpzBaPdRkYjThT3NYWkX/ANvubkSy+UzvvA7Y5496lLcpl1JnlkUK2Mj5hUUrR7Y0n+RgTnA5x61Ve4mtGkZFBMvI9vpUJ3y3YEkjE+WCoxjmqSsTcvyx7zNJA6lM/dz2phEhhRzyrZAx6iooYDHM5x1GOKneCZrCOSCVWQMxEXdelAugqHK59KlhYmUKeA3FZ9vOOUPDeh61ci+d8N1xmjYaLHlkEqw9jmnxBI2RVOB0ag5kjDqeTxxURyPMVx8wPI9aAJ5cphlJ+oqA3DBjtOcjOKdA5kXLEEYwKQxBX3gZSl6gSm7ULlcj1pwfdzgEe1VJlGRgYPT60633b0RcgdDSsO5YwCQzcU2SIuWGTt96r6hdfZSQFGOnNUraa7u+E+VM9T0p8vUXMTtZ7mYpGSO59KjbTlyMyAAD6mrcOlyk7prgsPRTirYsogRkbsUc1uoWMQxiNsRlj6E0gidgWlDYHZR+tb/kqvRB7cUpjHXHNHOHKY0NpAwwDlh2q3FaIrDYgB+lX7TRW1e9FtHtSVwzBycY2qW/kDVfT7HUJ7u1trdo5ftDrGhkO3liACfzou2FrC+ScdMY74pnkBiSxz9anlm8hpElU5jcoSBkEg4OPanw3MDkhGBJ7Gp1KVmZ81vEDkxhgOoIzVGSxSQ7oWC+oIronQNk8ZPpTPJiUEvFvPrmmpWCyOaNu8anIz9KIxgYHBHU10F1ZxxTmJZo5CoXJiOQCQDj6jNUrmFEzjk9vWnzdBWK0NzMrL5cuSeNprWTV73Thtn8thnoDXPsm19q7s+9DG4kO3BYgdT2FFhpnXReK48x5Tt831rSi163kQlOoGSDXnxilixuHX0pUmZfWizGmj0iHU4ZOGdVcds1dWVHAKsORmvNYrtsZwPzrRstVlhcFGI+vNK7Q3Y75euamByK5m08Q8gSoCvcjtXQWU6XbxxxH5pGCqPUnpVJ3JaLHzdeKX0yKCYwIWSVJFmDshXPIVyhPI6ZFGePUVVhXE3cVFIxpznjPao0jeeeOFPvSMFXPTJOKQETOMc1E7Aih/lkdAwbY7ISOmQcH9aYzDHTAoHuYE1sEu3iUAAHcp+tV5Wni8wHMoB6gdPpWjq1uWiE6fejByfasvzmKjP7wHnPpXPNWZ105c0SFlaV9rDahwc+3tVZlCh1C7zkbWParUszoBmPdx8vaonLtGepB5APrQmNohO4Nxnpn6UkzySNlvmHbjpThDs+bpu46U4hsbeopi1sVGj3nJj56cGirIxj7poqrk8p75f4k0y6jyMmFxj8DXgEzzRPHcD5k24Ye1NsL65jkE6TOJRzuzzVuPD6a2VB61pUldnJCNth9vdsm2RT8rdPpW/a3IlhU9zXDabM3nTQ/wAOMj2Oa3NMkfLAsTipasWnc7LTdTk0y5SaMnB+Vl7MK9Bs72G+t1mhfKt27j615QzsxRc/exUq7oJVeN2U5xwaqFRx0IlFSPWTTSK5aw8Q3Fvos80yee0JCqWbBOR3Na2gau2tWDXLwiIqxXAbOa6FJPYydOSTZfcEng4xWZqsJNjIDySK12Gaz785t3zTZB5vqkBhhRyMszkcelUtMbF24/uqQR6c9K3dejHkqw6qCR6feArO05Ek1Z0KjaUOcd+M1jLc1jsczqMv+k3ScgiT5sdccVCFIKxhsr3I54qXxIxgv5JU6tLginpjyI3AGdtQyo6k9laSXtjPbeZ5YhRn92HpWHYaetletKy7mTICg9sYNayyGP8AeL1FF0qrcZA4YZx9R0pJjZQuTbzzM8AYxKQBuHPvUcVtHKTKxKzI20HHAq4tvEYo2Vduc5ANQ3RKCSQHnfiqEx+P3jKx5xkGo/MaKCQDAwM5FQxzMCAeee9W57RZbViGKjnilbuO5WtxaTzM9wntuB71bjs54ZZJEAlhUAgg/MP8axIsiReeprRt7uaCTKMRz0qnElNFmK4G5lxty3TvVuTZcBiBtfGQaiu8XWnvcbQksfIYUIDGsXOQ6g4x04qPMq3QjsZMCRHHQ4T+tPhWVJGjGDGfmU+lRGTy7gAKCA2AKtrxMMUMZFLEfLzyTuwAaPLYbeeV6EelTXPzRsvQE7vpUUchfkjnb/KlcNjN8Q/OIDGMF+Dn1psO62hWIH7tSat82nrIfvRyDb+NH3gx9BxV30J6lu3utu0FyW/pVuK8R9wOVx61jgYUY9aeGKlvcYNS4jTN5WDKCMYNLtB6VgJcSRABTWhb3rvgMo9M1LiVzXOq8Ihx4mtvKRXkCy7FI4J8tsA1p6VJeG30g6uHN3/a0CQGVNrY5LqBgfKMLx0FciJGHKsykgjKkg4IweRTXmladJ2mmaaMbUd5GYoPYk8fhTjKysS43Z0rDUrfT7GTRldRLdXH2poU3M7hwERjj7uCeO+T6VPqsU8Umoy+HosXC6iIrlrZAzIvlA7BwcL5hcHHpiuN+3XFohignmjV+G8uVlJ+uDzT7DWLeysJ7eayd13gq9vcGFx1BUsAcg+laRld2RLjY1vFdteP4huCIzG0VrA0yIg2R5jXJPYDJra1QXE2mX8Kvc2TQ2Ila3nhV7UKqqcxOp4Y4zkjqcZNcJcalLq1xPdsPJScKghjYhVjQAKvXnAUde9SGWee3W3luZ3gTBWFpGKDHT5c4pcyTY+VtI7DU724sLbXJrMxxTLDp6xybATHuQbiueh68+9NkS5ubiHUxJsmTRY5p54rYSzFjKybkXIG/AHzHpya5Bizlt8kjbiCwLk7scDP07VJFPPFP5sdxMkirsVkkIKqOwOeByaPaIORnQeJ7Ke9tvDrJb3klzcQ3AJuY1E8oVl27guexPc8U+1i1Sz03QxocZKTNIbnZGGEsu/ARzjptxx7msCNpAwl8+bzBkhzIxILdTnPU+tSI0sFu0MM80UTLhljkZQR6HB5pc6vcai7WN949Ws10pdHjj8uWSX7ULWMPHJP5pBjY85UKBgZxzmk1S8/sjT7k6I8UIOvTosqIrEIsafICRwuc/gKxxvtIPJgmmiiZBlI5GQH64IzVZVjECRBSFjOUAYgKTjoOnYUe0FyHQ69LLNP4zsCIlsrZA1vAkSqsbiRPmGB1OTn61h+H7HUbCw1maGBxq0dpFJaAx5YIzrudQe+zkH8agdWmaQNI/71syEsTv5zz6802ZZre7EqXMwmAGJA5DAAYABzkccUe0Tdx8jSsbtvqGtW+n6le6jFDFejSkaF2jHmkeeFEjg5+brg47d6ttrF0dP0rV5ZN80WmzzvIwGXdZCkZPqdzLXHyKZWlMkkrvNjzWeQkyY6bs9elQSIxiMXnS+WABs3nbjO7GPrz9afOhODPQNKkk/s/R4LdSXfRL6OILyxcb9uPfIrR0y6d7fRGngMZnuLkJHMMCRwibAc9t3FeUCe4hkjdZ5A0QxGQxBTnPHpz6VI97cTSebNPNLJnduklZjnjnk+wp8wcp6np95P/ZMDa3LMzvf28Qa6G1izE+Yo9AFycDpinWlzq/2r/iYs0ajUIwfPTATMmFSMcYyMdM8DNeXS31zdTJLcTyzSIMI0khYqPbPSpv7Qu5pYXkuZ3aE5i3yM2w+qgng/SjnDlPRftstzYa008xdUul2pgBYh5+35QOnB59as6pO1rLrcf2bVJbZIZPJDpCltEAPkdSXBxnBzjJyfWvNobyZwY/MbbuyRu4JHPPrzzT5tSuJ4hFcSPLGpysbSNsB7HbnFPnQezZ6Il5NN4lTTnfFk9gitbqo2MWg3Fm45Pv2xWZokOqQ6j4Wg0+J30uaCJ59sQZJZSx8zzDjsMYz0xXLQX0ghlnBbey4YlzkjGOvUccVPH4pis7C0l/s0G4tHHlFLhkjZgcqzoPvYOO46UJ82gWcTfs0tL+0Wa5VNmjTSz3fABa3O5/x5Ur/wOm2dyTommX1v/aX2i9uZZLn+z7aOQNIWBEbliMAA8L0OT6Vxza28ejtp4hzPesFubln+/GrbtgXtkgZ5PSotOuLmGWSKC6mhRxlhHIy5/Iiouo6mqTm+U7ZbKHXbjU9MigFqLa/E6oxUmOI4WUHaSPl4OM8YNZl2ZNc8OXV5aW7MH1cMscaZMcPlFYxx2wB+NYyajFpmlvDbWuy4vla3MwkP7uNuHAXuSMjOe9RxyT225Le5mhVwQwicoSPqKnnVvUtU25W7WLfjOKWDxPPCP3flwwKVHAB8pM/rRWdJCGbcxZiQBliSeBgdfYCipck2WoNKzP/Z"/>
          <p:cNvSpPr>
            <a:spLocks noChangeAspect="1"/>
          </p:cNvSpPr>
          <p:nvPr/>
        </p:nvSpPr>
        <p:spPr>
          <a:xfrm>
            <a:off x="460375" y="160338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13317" name="Picture 10" descr="https://timgsa.baidu.com/timg?image&amp;quality=80&amp;size=b9999_10000&amp;sec=1505881521512&amp;di=6f67f6cb7498c8e15e8b099f78861338&amp;imgtype=0&amp;src=http%3A%2F%2Fs3.sinaimg.cn%2Fmiddle%2F6219df26t748b94e49962%266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538" y="3221038"/>
            <a:ext cx="4629150" cy="3084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5938838" y="836613"/>
            <a:ext cx="1417637" cy="1570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华文楷体" panose="02010600040101010101" pitchFamily="2" charset="-122"/>
                <a:ea typeface="华文楷体" panose="02010600040101010101" pitchFamily="2" charset="-122"/>
              </a:rPr>
              <a:t>煣</a:t>
            </a:r>
            <a:endParaRPr lang="zh-CN" altLang="en-US" sz="9600">
              <a:latin typeface="Arial" pitchFamily="34" charset="0"/>
            </a:endParaRPr>
          </a:p>
        </p:txBody>
      </p:sp>
      <p:sp>
        <p:nvSpPr>
          <p:cNvPr id="13319" name="AutoShape 12" descr="data:image/jpeg;base64,/9j/4AAQSkZJRgABAQEAAQABAAD/2wBDAAMCAgMCAgMDAwMEAwMEBQgFBQQEBQoHBwYIDAoMDAsKCwsNDhIQDQ4RDgsLEBYQERMUFRUVDA8XGBYUGBIUFRT/2wBDAQMEBAUEBQkFBQkUDQsNFBQUFBQUFBQUFBQUFBQUFBQUFBQUFBQUFBQUFBQUFBQUFBQUFBQUFBQUFBQUFBQUFBT/wAARCADcAUUDASIAAhEBAxEB/8QAHQABAAIDAQEBAQAAAAAAAAAAAAYHBAUIAwIBCf/EAEAQAAIBAwQABAQEBAMGBQUAAAECAwAEEQUGEiEHEzFBFCJRYQgycYEjQpGhFTNSJGJysdHwFjRDweEXY5Ki0v/EABwBAQACAwEBAQAAAAAAAAAAAAAFBgMEBwIBCP/EADIRAAEEAQEGAwcFAQEBAAAAAAEAAgMRBCEFEjFBUWETcYEikaGxweHwBhQjMtFS8RX/2gAMAwEAAhEDEQA/AP5V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SiJSlKIlKUoiUpTGKIlKUoiUpSiJSlKIlKUoiUpSiJSlKIlKUoiUpSiJSlKIlKUoiUpSiJSlKIlKUoiUpSiJSlKIlKUoiUpTFESlKURKUpREpSlEXqmOQz+XPdWjq+nbSj27pbxQXEs00RYSoMKTnByfqMYxVV1f3g7o8e6/DHULe9t1ngs77jGR+ePmgP9MjNRG05BBGJiTTTrRrjorDsZommMBAO8NLF8FXm99nWG3mtray8+6up4o5lwMjiwByMev0qMRbc1S5UvHp906g4JWJj3+wq3d6bG3HszSrfV7G9+MsoXCmGReT2xOMYzk8c/SsDSvGzeWhalLp3wEPxJbyZbdbchy3oRge9a0OXLJCH45D+pJo9+S3cvCgGQWzgs6ACx7wqheJ4XKujIwOCGGCDXyVwAcV1prng7BurwwutwavpXwG42gnuvKjIWQOBlQ/06GcHuuS3GDitzA2jHntfuCiw0fPseYURtDZ7sFzbNhwsHh8F50wa/cVm2qRx8XkXzDn5Y/r+v2qTJpRbW7xpftjayzlmWF5EQZdkUniPqax5+Blby+lzjupC+sa6jGxhaW2AQt5FuvAccZJwPt71q9I0PUNfvUtbC0lup3bASNc9/wDtWIOq3uIA8/mtp0ZNRRgk+XPoFi2VnLf3UVvChkmlYKqj3Jrfat4fa1o1jJd3dsscUf58yLkftVy6H4T6XsXU9OkvZRfa1CEZ4FOY45sDIY+mFJ/fFVJ4j7juNb3BefOxskmZYgD02CRzP1J9ftnFRsOecubdx/6jiSOPkpTI2aMLH38j+54AcvNQ2lKVMKvJSlKIlKUoiUpSiJSlKIlKUoiUpSiJSlKIlKUoiUpT0NEX2O/bJr8Gc1INC0G11iKVXvZILtVLRwpAXD4GfzZGP71sNteFO5t1u50/Sp3gjJDzupWNf3NYH5EUVl7gAOui3GYk8gaWNu+FaqIe3r3X5nNWfrfgjqukaJLd8XuJ4v8AMjVSoQe+M9tUMi2reeQZ5V8uFfzN7isUWbBMC6N4I4LPJs7KiID2HXVaEjFK9ZVUMQhLDPRIxXwFrcUadF80pSi+JSlfoBNEXpEvORRyC5Pr9K7C8INjybC8MNNv5w8k2vytIY/biMqmB9Osk/cVyAttIIDLxPl8uPL2zXVf4dPFqG92zf6DrWrwiXS7ZW0ayuo2aS4mYnkqOAQAoC9HHr9jVU/Ucc8uH/DqAbcOo+x1Vv8A04+GLJPjaOI9kqxWurff9repZW3K70uXybqzK5C98WB9j9R9QDWv3Dersa5n3BqtraWjQxSEzhFMrsB8oGfUk8RWz8EtA1DSX3Rqkj5fUbqOR1UdclLs7f8A7AY+1Rzx22Ze+It9bQSSvbiMzGNCCYuWQPb7d5+5rmsDoWZwx9+ohxPmASPeukSiR+MZA238vouftK8f9c07amv6PMz3suqGQ/Fyytyj8xQr4H6Dr0xmq0tLO41G6SC2jaaZvyogyT+lSHe/hzrew7oQ6raNDG/ccwGUcfY1HLaSWCVZIWdZFOVZDgg/UGuz4zMcMMmLVO1scCuOZT8l0gjy79nSudL7vNNudMnMV3bSW0g9UlQqf6GpH4W6DLuTf+i2McLXBe4V2jUeqr8x/sKmWjbi1DeOhPY7m0ifVbFBxi1CBQLmFsdMM/n+496sfwW2O+xbdbxJojq+rHyoSykSrByA4qp7Ut7/AGwP1is7aYx8Z++AH6gUbB79q4m1NYeyDLkRvjss0JsURR4Vzvstxe+EulWOow6qk3mahC5WaFe1MRzyU/fBNaeLT9P2TqepSba0+dHnJMbz/lhUj2H1q45tETRtaez8sSyseBhXvLDJIrz3BJo+l200UwiOqMmFtuiy5Hq30rmMe1Z3EMdbwR6V37BdQ/YwNO8AGnrzv7qmrkz2O0Z9QmUq1vG1yZZP55CCEJ+3Jgf2rnfXdRhlt7eytsmGAsxdh+d2xk/2q6PHPcktjtK10pX4NfSF5I16+RD1+2cVz+x9a6XsOI+AZn8ya/Peua/qLKHjDHZyAs+etfJfFKUqzKlpSlKIlKUoiUpSiJSlKIlKUoiUpSiJSlKIv0d+9CKev2rP03SptRExiKfwk5sGYKcfUZoSALK9NaXndA1WTtzbtzuK9FvAMD+ZyOl/WvPcGlDRNXubISeb5LceeMcjj1/Spt4bWD2spZpgiOcvjvoVofE6A2u99TjII+ZDg/QopqOjyHPynRcgP8UvNiCHEbKR7RP0W98NfGBvDfSdRt7fQ7C/vLllaO6ukDeXgYIIxkj36I7rprw331J4jfh83trtpbpFujSHQT2dk7RKYiCVdRnIzxce/amuHgMj17q8/wAMfi/Z+Gt/relai6QaduAQRTXLqSI/LZiAfopDkE+3R9qh9tbMimgdPGzekBB560RY9ykNj7SljmZC99MojlpfA+9ee6PHbWdxxaTp9iZ7mLgBJaTcpH8zOMBv5h9KzNp2+j740/U7a8sb3S5vL7dWzHk+hGR0ftV87I8EbNNYh1uza2mjimZwbTEizKDyiYEegP0HWc1sdH8KdQ1TWJZ9RiTSNNMhy8gALKD6Y/T61TZ9tYULTFjs3K1u6N305q9Q7PyXO355N4HlWlV8Fy5J4D2wDOm4YjgkGNosOD/WoTu3a+l7ei42+rC9uw3F4lT0Huc/9+td8+K+xdpvs/UtQsLDyHsLV5Rc2/TsAOiR/MScVxFdeGtzqu57iDnIjHjIyQxGVl5epPY98+9T2xNtOz2ullkIDeRA+ihNrbHZAAzGiBc7udPeq3xnumKvXRfw9cplN958dr7zzqIgP29T/Wp/aeAe0rBkxZHUw69TGZgmf26B+xqZm/UOFCaBLj2UPB+l86YWab5n7Lk0xsB1kj64qX+FN3o1lvK2l15EfTlimL+YMqGEbFcj37AGPvXTus7AttV2xcaRt/S9KtxLGYxcmFZSp+5xkH791yhu/amobL3BdaPqds9re22FdJOycgEMMexBBH2rJg7Uh2q18TfZPS9a6rXz9kzbHcyUneHWtL6L63HuuTX7eG3+Et7WG3eRoxbx8OmYnBA66zXpsXXJtC1+Ge1h866Y8IiOypbrIGD39KwbnSVg0bT7oNymu3k+QHtVXAB/c8v6VfP4aPCS6tfE7Sr3WoPJsGV0hufUI7KQkg/c9fes+dk4+JiPL+FHTrXEe9YMHGycrLYRx0s9Afsun9pJ/wDTjYFjc6sqtPfFWDXTcEQsucAerHvupRou+9ua6/lRtbyX0cUks8cgAPQx1nvJJ6rP3btvT9a3Romn3JW6h0lFjtw/SqVCjJz7lie/tWzi8L4JLK5+O0iC2zMZY7xSpYggBRnsgZzX5znyMeS3uB3jrp5ruMMTmUL0XO/iTti88S9latpd8AbiFPitOz0yshyU/Qpkfriqy1XaMGhJBp+maHaQsEU+d5AaRvuWPfddbw7KjhvrTVribylt7go6O444wccj9jg1CvETbCjXYrPSoZHvmtYWR48cOTKTn74FWDZ+23sa2Bv9dT0AOg/PNa+Ts+J7zKRTqq+dKtvDnZXw25LebUiT5vlpFaIMpCPcn6nJqx9b21p+2ta/xu506N9T0+Rktmk7YN7MB6AYwRWy2bti52rczXur4u/h4xLNjBCj2/f3NSDxOht9xX+jiwy0UlqjSykdMW/L+4XFR+VnyTZQO97NUSNPT1W5DCyOMNDVT24d0XWg6FBqcNt8duHWpmttNti2FCqOTyu3WEX3P9/eubrWeDTd6xpbztr+uXExe4vIiTDyPZCjrkPueq6p8QvDa28Up7HR7eGfy9OVrXzYHK/mYci2PVcr6VBdxeHGneFkAtNIsTcc1xPq2QS/1UH+UfardsraGHDB4QB8R12OGnLXoBy5lV3Pw8iWYSEjdbVHj56dT1XPfi3ZnUNdgZZCZZ8r/FOAGUDOPoDkf0qtJrd7eQpKpRgcFWGCKtTxTFnP5ZimiWW3H+WsoZhk9/vVc3uo/wCJpGskaiRBxV16JH3rqOznH9swVouX7Xiacl5v2jw7/da+KNppFRQSzHAAGSTW11nbd1oSw/FPB5kmf4Ucyuyf8QUnB+1YdjZtNOFWUQyDtS3Qz+tfeqW1zbTf7TGyE9g+x+4PvUkXEuABUKGARkuab5HkPNa40pSsi1UpSlESlKURKUpREpSlESlKURKUpRFkWttLdyiOGJ5pD6JGpJP7Cprtjww1jUJUmuPL0m0YYM144UnPWAv5j/Soroc95DqduLC4ktbuR1RJI5ChBJx6j0FdD3lnqE+5NFsbsCWSARRzzqAFkk9266+lQ20ct+PTWECwePHRWDZWIzIJe+/ZI8lGptG0rbEFyNMvJNUNqqpdXEkXlpyOeoxnJx9Tj9Kqremvnc25bzUePHzSoAP0ChR/yqytvxSavqj6PMOHC5Ed1Gf52ViM/wB6qXXLZ7PVryB4TbtHKy+UfVOz1WPZ7R4ri426uPY/+Lb2tI4wsa0U2/iFgE9mv0Egjutvoe1tS3I1wNOtHuzbx+bL5ePkX6mtXJG0TlWXDA4OfapwFtkXqFVyxwaHEaFdAfhe8V916Tumz0CyuY5tPKyyCO4TkYgFJwpBBAz7eldI3XjH/hniDoul7r05bfRtdUJDqkchCQzZ4sjg+gzg5z/MPvjln8IulT654uw2VtGz3E9pKiMB0n5csftjI/cV2J46+Flrqm1tatr1HFvaWjXlo8fckUwX0A98kenvXIv1EzBbtZsU0Yp7dSNDZJ9rTmF1XYEmS/Zxc1+rTpeugrTyU/vPDj/EXgt4H5paSs00GepkyCB9/T+9U9u3wgutt3N5e6GjHUUVmktmHc0THII98iugPBfXjufwf2xqblpdQWwit7mWRcM0sahCx/51D/HbS9bGt6BuTRrlIDBEbW5VulYhsjI9wQSP2rnWPNNiZbsbfAAJGvA1fHzV4tszA/d/0Lne90HXtQ8PudvJ8HqhkcqsiByuGxhc+hquPD3amueIG5/8Dfc0unNcMUllkiPLI9iOXrnr967B8WrfTF8IjugMmlTWaCSSeNGaPpuL9DsjkfofSubvCPeKaVu6+3OJINQsrePyJLpYyEk5+pGQCCBV02bmTy4U0rGAEE1oDR6WRryUdkxxGdjHOPcXy60D8VZuw/A7V9tXrQT6rPOWJXlHbkowB6LHl7/apZv/AMFtH8Tttw3m59FimvbKIWxu7f8Ag3YQHCkOPzAA+jA1YW0sa2Yooy8NvNCs8UseeR/mGD9O/epxY6nAYjG8XnDLxvkZJwMnr9KoMm2M1k/jb1PHMafL5KcfiYzofC3N5vQ6/Ncj7Z/ClsnbbLql9e6jqslp/wCXsp2WONUJJ+cBMt7/AEFW3tvZmmeTFbxWq20tpF5ltFzJ9MHjgAftVlahs6S4juY7CRYp24yYkXlgkH5u/UfSmladHY6h50kKG4iUBplGBn64+/VYszbWXmAHIkLj+dNF7x8TDx2EY7AOa1GtbZm1K6+MtQEuLto3ZsYdE4gHA9Scgn296sX/AAlpNDiQHzOXKNsjtsf/ADWJtHRn8oeU4uJ42YCSQ9jk3IjP6GpNroNlZc7QKLi0VmCOPlc4/wCtRRdvrTyMkiRsbeIVSaxtj/xHBuHTMNbPbmN4HI6eQAnH9Uqu/AwXm5VvItRflfWVo6FSOxxQKCP61f25ryObSLeYRpb3QPnOV6EjAYC9/Ut/eq0uNoP4b2n+H2LS3O5NXQNLOif5FuGzxH6n3+gqWxpmthdER0peXPfIQ46E8vJYO09oatLpeuRXDsILi38rLYJJZj0P2JqPa/dR7UvdC0dVd5YJIo5PfOflAz9sipnru6IfDbZks+qarHbsB8ZPO/5IY8hUJHvlvQDs5qA+IO47TVbHTNesZIbu6v7aK7WW3B4ZzkMM+xCissLJZH77mncJrtddVn8YNFAi/j+WrL07SbLbugzXcacW1CTkWC/MxYEsP0BNRC62ta3OCeFzAqcGVsdfXr3qJbr/ABHWOzNR2pFqkSRaHezXMk/M5aF5ipx/wq3I59gftVo6DomnbikhvbKWTyp185HjZSjL68g2cYr7JiZGMGzPBDX3R8vqvLMhjyWWLHEfL3rmXxQ/CLeb6vUk25YQo8jlzNDgI6AEn/v61qN1fhA0DQNPspPPljkuIsyQSNxkhcfKSM+o5A11rZ+INptjxEk29pdvLeX9zpFxciR2yhMSFwqr7k8SM1WX4hfCyw8Stwtr0Gr32nata2rQpaiQPbyxjsFFIyQfXo/8qtmFtjOZ4cM0xYwAkGrvz/NFAZWDjyPfI2EOcaX8/twbPexu7i3hjm8yFyqNjHMA9Gsbbdy+oPNpl7F8VAkbuOssrAex9vpV523hHqWsqbDcE0keoCZ0t3hkxmEfzE+4JzirT2Z+FtdISKPTdImvRMAZLmRGw/fufYfaugz/AKhxseLckdvO5V87VTGxZZJg9nst538qXEWrbdubJHultpFsy2A7DIX7EitKwwT16V0P+KXWJNn7vm2jprWwsI7ONLqOKJSDMSS2GxnIHEVzy/rVu2fkPycdszxW9qPLv3VK2jBFj5Do4jdcfPt2XxSlKkFFJSlKIlKUoiUpSiL6/evnNZ14bVstAWX/AHWFYOcV8B0Xtzd01dp60xQete1vA9xIFRSzH2FfV5AJNBb3YdsLzdNjGzKMPzAb0YqCQP7VZ/h7r97Nu9IJCSyzrmNv+LFV5tvSEstbtnlvIlkTLhEyx9D7jr+9Wp4UwnSdZO7bmHzpLWT4e2gcDFxORkMf91Rgn9qre0y1zXE6+zp5q37KY9gDTpr8NFJt36Na6L4765YWwULFqXlqy9As7Akftk1++MHgBFf2G4dR0sPLuSzuHuJbUH/Nt1GGVF9yoAb6nv16qRbe8LdR3zv+HVEvUPwLrf3k0g7uJnkA4j6E/Mftirp3noDaJ4r6VczfE20cfl3pljRWVlMnCVGyykAYyCM/mqjv2mcWeJ0L9Q3XvXI+fFW/9izJieyRuhOnrzHdfzYsdQudJu1uLS4ltLhCeMsLlGH6EVN9i3+ydUmaDeUd5ayvIGGo2g5KQT2JEHY9/mUE/aru1P8ADZY6X4j7jbcNjdS6PPNJcWUtorQxhTIxKdZHQK479K3egfhz8JNW1a1tIJtyahqM5xDpdpcwo0jZ9CzR5A9MkA4q3T7ewXtq3ai7aOHr27qqQbCzo3bw3as6O5+n+K6PwqeB+3tA3rZb229dWN7t62tJv9ttJGcSMy4EZyMhgSCQexx7qTQbi03xi3Le28N2i3eg35jlVG+WSPviSPoSGTP2H1q1PCHRdM29sz/w1pWm2ul6FYSGJUsCzwLKfzr5zEmZwc8nJ9foMAVtt7w6stkb6128ttK/w+2hglgnvJGK81PFw3fr6A/v+tcXzMtuVkSukc4kD2Cavjz9Oi6RhxeG0MAA4WBw9FM9rwXjbo1TRNJtfI0pIGmBiUYjf/1AR7eq4+v7Vq9wiXdux7ydIvMNnPyktvRmiAwf36Y1aPhrLBY36bgWMXEFxAbWUp0SAOmyPscfsK9tRh0u4nv7ey02CIuUBEXys3Zyf17quzENeHH+3+LdbkOEpjDfZ01+YVJ+Ju19P1bwst9q6gtzHta/QtJqNs4EkWXDonf3+vRFUna+BUFze6dt7R9UtpdD6EKWit5gGfnaTl6uSQSf+XVdr2dlpmq7d1LT7q0WawiXgY5PlbI6wD9eq1+1/DTSNvbjN/a27xImCLcgHgTg5Bz6Eit/G2rNjxGNjiBd1yvr591ic6Dfc9zPaGnmONKOansS/wBsbb0/S9Ajk+RUikunOCEUAcc+3QqTbW2q2laMJJY/NuixYp+YKv6D61YDxSarcRWzkFHcF+Rwe++/tW5h0+z0ncXkLbhoghQ8Rg8sZX277qEp85s8ytCXajmRhla8dOgUWt9t3t7a6ddY8iMQSB4VQA/mUqf2HL/8qwNb2qGtLhYovMMxKJ1jAwPr61demaLHJawzyExnBZVJAIyOxUb1bTLeaRuQdFDgxhR0/Wf+v9DXqXHIIsKBg2u4yEDkfqoXpO2bSwvpLZY3jjjj88EHog49/tgivPxD27qVzdwT6fJD8FIBzz0QwJ5Z/p1Vg3ukCS6s72KIJC1mVdQPU5yOv2Jr8l0CWTQFukk8/wAxS3BBkjPqKzHGdukAcF8ZtMiVsxdrw11UG0Ha7XdlDFfrG8FvIHkyQ3Mls9Y/QCqi3IdW1vc+oGcR29pJL5bzWzBsRqTyXl6jCj09jXQelc7CKWK5jaOMplFYEMF9+/r6mqv8Z9Gj0i2sNXsZyNIbkJHweILdHkR6HOR3XxoLW2FN4GUH5REh/tw6dT6lfzw/FTr2ub33fpezNPimjt52N3dogOHYdxxn/djjwcemWJ9hXQmy7BtL0vaNg1uiw2GiWtvOsihuf8IDHf3JqS6boei7v17UdHeP/Itfixq0IUEpy4kBiCcL0KkW8vDyeaewOk6hKht4Y8IUVg+AADkfarPk7UE2JDhbm4G6+ZPP84KXjxWQ5EkwdvOd8AOS/nB+KLWbjc/jLf7e02JpobG7a2ggiGSznAIAH6AV0/trcWr7b/ClfxaBI0Ou7eCQzxMQzcBKhkX9gXX7YrQ6f+G/XfDG93fvOXytW3Vd30lloTyYVInlZud1IW6XgvJsnoBSTVtfhz8MbbQ9B0vQ766i1O31GO7ttQuoZRIkzOSzNke2fQ1b9p5+H+ygiipzWFun/Rqz6cu5J6Kv4WHPHPNkS2C8H0HIeam+gbHF5rG1N3acixXERaOWWU8pIychkPYHE9jH0NbPxf2gmn7406zjwIZUluYQox8vHPD9iT/WsHwT3nJcavrWi6ratBFNqk1g9v2BbyISqlc+xCjv39at7xO2mvwkep3coV9NkWWPvopxC4z9PeufyiRpIdxHwUqcgNyGtJoG/XhXu+q5K8VDdbF3Hp8qXMqwSpHB5cbEfNnLDP1+avz8VniBqPhd4JBNP1CVNZ1K7isDcCUiSFGjaSXh9CAI1Lf/AHOq2X4gNQs9w3lnNDhreRxLGQf/AFUyCPsDj+1Uh+Krd9vuHcO3Le7mSexg0hPMgXsSXZYiU/Trgo/arLsaFuTkQPe2w2yR1rgsec90cLw00SNO1rknc8onsdPl5tLI5k5yMSWY/L6k1HDUx1q0gYTK/BER28sL0BnHVR3/AA3LACRUJOAGNd3gkbuUuOZmO8ylw1ta/HXpQVvNd2pqe3TF8dbmJJVDxv0VcEZGCK07xFAD7Vste14tpsKOdE+MkOFUvKlfvE/SvyvSxJSlKIlKUoiUpg0oi9reEzvjIUe7E+lSbSNvrqUyQfFpCh7PEFuvdmI6H9ajEIy4ycD3Nb//AB9LeyNtbqIlI+Zl9XP3Na8u+dG8VI4nhizIsrXhFoWss1rxdPlELD0KjrJ/XFdBeGcmyt7+Ctrp51waJvzSbufNncZKXsMvErIpxgEY4nByMA4wa5yl+Fu9NtkDE3nmM0kjsMBesAf3NbbaGn+VO17BclbqN/kKMq8R65JJGKi8uBssG6SQ4c/L6KaxZpI57aAWnl+c12dsHX7banhpYresEv8AUr90mk9WURHgpP7hq6oWKx354cNLeRx3N7buE5DBkuLYcDLxPs3HP7gV/N3VfGmfUtDs9AntIoUs3LrfwQ8mkY45HK+3IZ6+tSzw3/EjvDa+pWcPxA1DS4uWQkJ5rketc2zdhzzB0lAG74+6lcYs1ltaCaVw7P35BpWpaxtvW5Z30qxBvNNu4pAt1FFnDRt7OB10fUD1q39sbG2xuYW99tHUdB27p95J5m5rzTlc3l/EFHlxpIFURBj+ZOs+vzGuWZ9S1TWNzjW9LW11GzkYNdW/wqrKY85aM+gOQSPX3rY6zvfeml6LBpO3dtttjRY2LF0iwznI+ZmA7OMDPdaT8N5H8bg1xAvXThrY68/PVSXib+jrocOvou7dM37ty5t7TTNO4rZwzfDRKvyxqsfeAv7fuaxvFzWdBuNvQWOoyJHc65GgFpnjJDCGIDA+zsewD/oOa4c03d/ifZJDe2XkpJaTi5jkWMfnAwSeXRPoffsZxX5qW993X0drebv0qa5KyGWKdLnjcMOWceX2SCc94A7P1xUO3YxuxI0m+uqyOc2N7TRFfH80K6u2ru612psnUdI03UlvrqK6VY1kAU8ioHFc+3v2cjOPavW317WNailmOm39lrEHFeEls3CUZyCSOsj7H61z74U7o1/U7X/ELbbNlcXUVw6RTajO7Mh9c4C46z9fapPDd+J893cyX247wWi/O6wTlY0U+wGB/StDJ2exrnCVwsd/8UhDIf7MbxXRA8RLK8UW2oWkltqgZY3ksoSxkTs5f2Hp6ns5FabT/wAS23DeypaW14WaRIJZLm1YKoJI5EgVENq7g1LSLOW48o3vGMQytJGzs6lvc94P+9n/AJVstIOiXt/cWUsEizhgcYYkn1A7wP8AnUUyKIEl4PvWV2K0igNFtN2+K8Fjq92bfU2UtfR8WiQt8nEED7VaEW+G3ZqEd/ptzFpspkQzQzK0jSjHrG4PHJHeMVVck+ix3CQNYC8KuFIkwApA6OO63dvcPa407To0sI0y8cMMZCqTk8ifck0HhRspnmvM2H4lWKIFemnv4LpCfVItA0m2jt7r4pHTJlnk7GR3+9apNxaJDDbCG5M96BwJOWAHvn+pxVVv8cbJAdUN1yIBUKwwSBn1PeAaPavBbr/EHHB4iJff3Jx+la0k+86wFXI9jRV7T7JPLS/NXnebp0yym+GM3xFxbxn54wMch+YDHuMitVHvCx+OiteCQRzEs6o/Ds+uR7H7iqesY57TVobhnc/IyNzBOez3n7156iTavC9nc3Fq3IjiCSOORn1B/b9a2DPvm6oLyzYMTTu7xJI491cO5dUisllmMsV1btG0a5XJB9+/6VAr3U4oNoRvNqcdvCyvFIJQro/P5gcenWD/AFqCbh1DVls3FjeMDglVK8gxI91+n756qEX9/uc6Ys2p2FpcRxyjgYmaGTiVOWKgkegxg18aWvdoaUrj7I8Fgt169OnZXHtDT9qpply2jRad5rJwluRCkRbJyUHEADPr/etXubUo9Me8tRLbReXHFMsUTc5UiU/MoUd4wB3+tUFr24t5T6U8NlbxJpyESK4QJLEwOejCMHP3X+/dfG4vEPcl/pVjcO8NnrMShJ8K5Z4+WAxwo9ia2zi79Gxa2WQGOQuJJHdbLxU8O7/8Q3hnFHbaimi6RY3LXl/dXKfxJAqsOKRkjBJb3I6H3rYaL4eXPhp4W6eLbUP9otuU8k0+EknPqka94ALAE1GZfFRto61dW0OtloCqia2/wtpZZB0cDkyqoz/MeR+1VB4v+Ket6lqM7Xtvf3Gmu8IS2RkgEcSMTxA7AJ9M91NQ40+UxmNdMBsDv61fvXl0vhPc/mfPh0XQl/uq1XTrHc8UJttcaWA6jH/I8ix/nX6NniD+1Ro/ix1LUtqzw61pskV/c/D26q8ZXIY4Y4P0xXMO5/G/d2saRZaRZ7Zhs9JhyCj3RlkmTsBXY4BPYOQB6Co/qO8tyXO1o9CuRdWFp5iSRN5iSsvE5wACCfX/AJVPQ7CNVMRqf+tQPQqMky2b1tBNdj9QrN8S/ERtO3WLONeen2rNbTqT+V+TYYfcEk1Q/iXqPx1taxSzAXkJd4nDfLKrnJH2bPt+tbPf+4r/AHW+p6w6GO+ub1g0GPmAPo5x9R/eqn3JcXTOkUz+Y8YxkHOPtVy2Ts1kO6RQI4/nqoPaWa/ccXDRYGp3TzxoOzgkmsWDz7oxRKpZuWFwO6ybK7gU/wC1xO/0aNsH+4INSKw3lY6IgFnp0cr+73Xef2H/AFq3uLmN3WNsqnBrJ3eI9+6FJtCubPWmhtdXvXhs4ovIkXh5nmcegwB9D96he8dK0633E1npN4Ly1JASYrxyT9R7V+Sbpt5b1rs2xR29VQjj+gGOhWLqWoWEo52dm0UrerO+eP6YrUhikjk3tQCOGlBbeTPFLHuWDXPW6W11iWw0jTH0i3RJXcK811j5mb1GD7D7VDnhZM9fuKyIIbjUblY0DSyOcD3NbO+MNjZParEHuCeJl76A9cfrW83+Km3ZPFRbwJwXVugcP8UfpX6VIPYxX5g1sqMSlKURZAgcZHE4NfBhcH0rJa9f1z+2c15G9fPoK8AuW25sI5leQRj7GvsW7t9B+pr9WR5XAGM/YVlrYzuGIDfL69ULq4r4yNr+FleTafJCiO4IVxyUgeoq2dieGV5rG0YNdkjt4tPNybfzCOUjEAluj/8ANVxB5t6scEk2REhVQ+SB3nA6NXntveE03hnoG3pH4x2jykASIR8zk9hSCD3/ADYPX0qD2nNK2EeHxv4KxbNx2eJdaV8VpdR8rSdK0/S4bWSPU5bpwHVs80PEIOPp9farv2/4f2WybCy1rXY570M7RLYxOQ8jNGQCMciMEg5xjqoJpMNtfX+gX84eO4gdYmjCebwIOckDvsD1zj6Vcke5Xm0q6n1CKG6CXnyC1fvg/Qj7JAwAM99knodCqLnZEha1rfXvZrRW/HjaCXO9FXuizSaXNcTPey2s966lmcrO0SDsoxYkEkj16qzdnNfaja2UtrfyR3HbFQgETZOQT+n9KoiLfMKaxdcYA8fIKUWRWMf9uxgn0769KszZXiHNaX9t5lxFBbyA81yCsQx8pBeQADvsAH3qOzcaZzbLeI+ikceVgdoVcmkS3m47mETzrHcwyZKmJkTH0Jx8xyPb6j0yK0Xjptiw0jaOlS6VEp1NZGinYw8C2SSMtjBqT+H2n3D6Lf6wmpPeQT3C3Ec0dzGUtuPHkkahHBX83efYY9Sagp3Pb7ru9UtG1Wa+lsGLJd3MDIhILYALIoyowOhjr39TVY2OZMXN4MqxRU092+zXmpH+GrSzfaTfrNNIWgmZ/h+IYLIAPXof0NWBrWtnS7a+mnv1s2lVQS8cah1A79fQf95qvPDaG3GjTnVrbyLXzpIJA0ccgklzgTLlcEcsjly6I9jXvuXX7KTUgsMAR0byV5rE0jL/AKo3jkfokZx8p6+YA1rZcTpslzv8/P8AFswEMjAWwXWrrTtJvZzfMbKdUVE5lGY+/IEDHqOgCTn2rW7a1qOXVXJlNz5l4EyxVijjBCsXHWCAOgSMjsetafW906VoehT3t2pjilyoEYlBJJCgfwkbJzj5ies9DrI1+1PE+y0O4vHkCaXaWUQ8puEszsVGWZpSzHvsfMikke9Zo8OWSJz2tJ6d/wDSvTpGtcASrp1G5GnXE85Jkg5heUcEjlCSB/L+bBOckD74HdSCTUY7LVNSaCFbia2RfNaOISM4AJKgL2Wxk8R/qX61Ul14r2JvrbVF1GBdJlhaRZ5ZRCZCp9fMDAAY5Z6+5YYwPG38Q7QQ6abPUo4bFyk0Ek97czyyRZKtiSbBGVMeDycDkMBuhUezZ8u5vFpBvp8D307rO6djjxtdAafvuS7JiYg3EMQFxCDj4dzGr95GR+YdH6/Y1pbnet1bXFlaFEgMjFI1cZaQKAWAy3qDj1+tVjoPiKU3EtzPPZyWctsoaSPgreYFbtuKluIIUAEnHJmyPy1kXXiClzcxICDIew7FuJwO2A+h6xn2Kj16Gq/GkD9ByWKOOIcleOoapDp8VnPKos4TG8zOzFI0QKeTksBhewc+gLV4G7Z7I3MMSXEB+fmH5qyj3BQMSfX27x7ZzUMk3bcM00cj6bI0QMLlOEnl9HgXjWYswJyp7DZZQVUAmsWfxC4wWiyWDSMiBBGqhCJPLLMysGdETDKg+cnLEZwMnGYXVYWu2IgClMtQntojIrPFauSOKzDvmxIXGTg5wcD1P2qvt6biKwCIXlt/DSRPIeNCjDrDjGSWBYLjIGM9HondW+6IlsOCxGGNnDScpgBEoHLJCgBjkL8p9RnP0NQaqunadcxR20MdrBzbMNvbxQq/IsxZQAufU5J7z9c1lxow6zzWxRYKK21vuPVlhngluhLbycgEggQE4wQnqOz3jGfQZxWTuXRxbWwjV5WuXgRg8h5g+5z16fv/AO1Q3b+tWCamjRSluDKFVgGCyccr2pznBHocY/rW23DveDWLmzuLaSIwNACqOOQI5lB82Txy2R331j19N90Mm/oPggeKoqK7ilt9M+JmtcOsskcXyEK8a8ckMfoej2c/QVopbCLVbKKRucjTHkzu3JV76GfuDX3vLcVrqWni15+XNNMQjRyNDI2F6Vexy9/TIr72ak9za6fGb4PhW8vzSDJMVYc1ySCQMeoz+b2qdZG9kIedCFHuALzS84fDuHWYIbQ23lPJIpAD9cfT1HY/+aku4fw/aBpOlTSxWiyOkJCy85CcqwJOCc5IBHpmt9ti2Ry8zSRPEknNJZSZRGFzkEj1PMn0AAC+mR3K/EbOkwILxSsMYEiSI6qvtyVvnDNgkEfLjA9jjOr+7yQ/dY4/FPCYRbguPPEfZEEOro8M09tE6qzL5hJdsZYHOexn0+9VnuzZn+H2SyHzXZ2VixYYUH0ByM5zy/pXQniVNZTvCIp/Med/MIRvlXB4sPX2ZT9PT7VC/FuCOw0DTpUUTQXUeV8tgcFGLDoEgdAepHqcDPpfdmZs38THc1Xc3HjeHmlza6xA4ZfQY/vXl5MchIUd/pWRqcv8UkRlfsRisGOdozy4n9q6K2yLVAkLGuor3GnEuEMZz9q/LmwW2bBDo49iKzbe9eF4nRDxGGPLsf8AX2rw1C+FzOzcQOR9gAK+Av3uy+FsQbdJaatJYg+V8pIxyCjl/WvdNxRKcyWUUrf62B5VrWd0AIGM9ZryMreX6DqvRjDtSFjM5ZoHfBZd3fWd5kiHynPuT1WvaDkTwcEfrXz54PTIK+DxJyAR9qztbuigo6SUSamj8F9/DS/6RSvLmfv/AFpXqisO8zoff9l8ZNKUr0sK+1fDehP71mRXnFMYXAGBy7IrABxXqjj0x+/f/WvhAKyxvLDot9t8+ZNIWK/KpySCBj7kdVZexL5ZUijlDRwR5ZpPMHQxgY7wOz9R6+9Vfo1za29wryqzkKSCoXIP6Ekf1FTjbepwRQ3kqfGeZJCVjMcakE/dgwI7PqAxyfTuoXOi8RpFK0bNlaKs8FY+078W1jby3umperDMDEZLs5z838nFhg5ABwSffFZ2rb4tYtIaF7KCCzLSJ/FgLg9A9iTo4+mO+vuRX+has0LQrHDcJcAg+dEhKIvoxkIPagOegnfXrmtNr262exmECwyAyFnaGJoEXDMD/l8f9S5B+3QGKhRs/wAWWyFMPzmws4rzl1ofH3jm4QOoMRKMoySwC8XTkv1brrAOCTVh7R1W0F7b6hHexw82ZuryJ2wCpACMR8xDdZx2MdlcVSNlMrxY/hKzOODkoSMZ6wRk/v8Ab1qxdDTTobWNLO8jubnzZZle7jjt5CA/yFf4rDJBUkABgQVGeOTJZmKwx16LUwMxzn2eC7E2Puyc6bbfEI7vdhoo5ILyEs3Jssvw/ItywuQWQgA5BA5Y1MMsyTXhkilaaRnUxojnyiwOfVFJBLAnPROfQjuuNhb1htdKvIZrSDz7hF8/LRkzjGApiaIFyoIUv5pC8gelBNZVpuTRtDfUbU2rWDOVubi0tkRZI/n7JwiN2ORI5uDjHJF41ziTZ2491N6cOeuvPRXlmS0sB3ldsbxWW30tdRsbSO5kIuLu2PkqZJvXzHUcsEkq2OCkMM8icmqb3Tuq6bVLqKO2huFUmVRJr4/jIw7JSUO4AIIyzIoPoAM1vr3xD+O0qCSWSSCIvxl5MjxBW5cWfkFWEtgA8DMM4UP83VNa7vLUYdTvLme+jn00TAkv5Ezjs8WkVY2UsV64gcjk5IrNs3Z8ple6UA3y7pkZjGMbR/O6lu6tVuJNLtdOItYpVVIJRZ3ULyqScgGMsVxgfRjg/wBNdtW1aNZo7OK9sHYyITbSgeWSxJblMRED2c4OcZB9MCOarvu6WER290IpZgfMjhtgjQrGQxUiJlj/AFBiDAKMk++v2nu62tbmRbWe9tBEXLQSLDG0555CscDh6uehns9jic2MYLmRFrBz70o07QZ4gLjy7X9ldc+prqUSac24LEB/ODwXDWBRwSfM/iFxEwPLsmT+wr1BM1rDGm6ZnUjEaW2nWvlIq4KqG7BAAIUgce8jkMVWt1ut9Say8vSbnUIpVV7izlmW8N1x4plo1ZJz/IWBY8h1khiTuW3vNI9pb/AWmrRwMSLqKSznlhYdGR1AR7ZkLfzNxAXJeTiXOgdmybm80c75H87rc/8AoxF26T81ZG3ZTpesPdS7qn1OZ+Vu8GqW0dqARJxKiQRsqFeEg48VDH5eWT1mtGdR8y3m1GzNtcLI0cjTWtxLKqmPk6IoKsjIQrFWGCMADINVXo29Llxpt1Z6vql5b2cTW628utw2CuViaFj5qvISAzB1IVVJaRwcu7CYWu75rpPjZJtalje4hiB1TUnuXU5UKSg5sXP8JgePYIY9/M0bl4D2EvAs+Q/O/wAPLZgy2OFXQ8yrTuHvoL63kt72yFozEyx25hjKxs7FQA6kuUX5GUyK+CSU5V4anrWrSxyu0kNzPCrE2MDxmT8np8rnIBBJyRntfbFR+13Tui21zWrS6mey1S0XjAl9HeIXgId7flBJGhBCMS5XkeuwoXrL1/fstt/BuZbuWeziMlxJcKJLhmCuSmIwEiYMUOTEPMBK+WCATXZMCUOpzRY+uvT7qSbkNIsWvVrzULa3a4luZAZSWaRki/KAOQhGQCGZB16/xG+YAALBJbi9GoXU03nIs5ZwhCzGRvzCN5CoVXJkHyK3AKo7OOQkN5u4R2cTi6vpZZpUdJr60SMEjiGLFn8tOgzBQHJPXWQRENR3TajUJImur9b2W2wHl0Zv4kKoAEYJIjnBRjlGIZRhU7DjfwsWQ2C0a9vstaeQCjf571u7G7v3SRpbae3vAUZooreGfLDj/D4mJ35Fev4WSPUH5awNw65qcj3ZleT4mEMA8FgYo3HNWWONzcqHcxsBlFTHEDtgM6HT9+WdjDdxXN9c2phjQyQyWVwI2Thy5h1jcIApOQyAnHzemR863vaC3liv7Rp3jmgULPFDHEsvY4rxcRE5DkgFiTg4x/NIsxJY3gGIdunLS/usX7hjmaO4cf8AxeGrQ3017eSJFPhWLeUpPIgpgnkx7CjDEq4+bA+XjkzTa1nztZLyFxaPIjNKqpFE9yAAEEkrL5oxkjrBB9c441BL7W4LjM3KOSL4jyZlMJMqQk8gWxIJVUls8iD3j5O+8qXWpoJI3WW0tMDp1sHnPzKeILtw4nrsFSRhfy1klhkcwNFD84H1WMSD+2pU/wBtytqd0Wmv47y2u3VUaS2E9tAysEKYTyhOAXKgPHnkrEkE4r28RmTSNVku/iFOsMPLnzH5EtycLGrt5ULLIF8tujxADOwBxkQbR9ct5NUkia5iyZBD8Nb2yykjkPZpMP27Bv4YwAfmbGBi7o1a70yL4W2h0m0spblf8gCLonMkjiZY+bJlsyv+UjtugD5jxJHzaD04aH89VrvmaxmpUM1LUljeytVuWmaHjGqrIvFcN/mkFeSsQzZJYhwffNZO57j4jQS8Mss1v5PljzzJIwdx8xXshieAAyAcdniMYhGpbg8ueO9EEaWjMHFzNGkuSWBLAY7HI8sYx+3Ve+qbolutvedb3Nu0XmFkteaAiJsg5VpSwOMgg5btm5AAmrS3EcSwgc1CHLZTrKrPdUckFwwkI8zOWHQbJAJJH3769uh16VGWlJ9e/wBa3O4b1bu9eWNFjjYD5QR116HAH09D39z61oaucLaYLXPMuTelNLLa75oqYwFHt714M5JyCR+9fJbFfhyay0AtJz3O4lZAbnH2wBrH5dU7r8oBS+F1pk0yaUr6vKUpSiJSlKIlAcUpRF6RuFYEgMPvWel5H5DR/MqNj39x+xrWV9AnFfCAVka8t4LdQ6pFbK3FRLI3XOWNSfX6HI/7968pr8tEZEkRJQBGRGvDmpBBwFAGMDBz2eR9cnGp5H60DHPrXwMA1XszOIpbC2uI4nDFR7jrvA/Qjv6f9ipLo+uJaQR/xLaFkIdSYi75+bpSykj2z++CDnMMAywrPs5XV4yGIIJOQT7en9KxSMDhqtnGmcx2iuLR92W+m2EjWlzFa3LxiNo5AjkdYYuwSNXHFmYdP3kH83I5M28LeO47vrHyVQkSpaq7c8fISFc8QCqgKpjA6OM5zXF3eeVNIoiQqLcPglsZwh+vp3jHpgD6VtLK6eQ2rNxPmr8ykZAwyYwD+p/rUK/EaPb6/nRWqPNcfY6KXX+4Y7fyX8/SbgwW4URxwyKISuVcRiOQKciTB5fmPIkj8xhN7rounmMrxvdzlDmUeYg+ZmZixdgGIP0JHoMV9zatNdxhJFj4vL5TAJjI5eufXPQ7+361gXxdrVXMshLMVxywAO/p/wC9ZYGAarDkSOcOKx5dRkv05zGNVhjx5HmiIFeX5lAAB6IGB2cZwe6y9M1VY7gQiSCKMEEsxIhYjtTJGyuGUEH5eOT794FaR1DgBuwFAGf1FfsbgZAQAcFBwT3nGc9+9b1Nrgo4OeHcVL9T1CwcJ5NutmY4w0odyCZOKllQi3Uow5ucEsPl9SoUNnQ69cX1zZQX2pRWs9vKVaaWWKa0jjPQMUCQnCjIOE5cs9L6kRdIgqSFSUPl8vk+Xs9HodehNZJgW3sYpRliWYcfyqOj2AuO6wkMrgtwGS73lKtE3VHply8pu79Jp74Ss9vdLZSToemUxLDIqNiRyGII+c4B+YNu9I3nJFLK090blJQ6lrW7jtxGHbLOqPbNjiqN8yAYLqwAyQYnpGnxXNqX/wAtk8phwVfXgPqD9BWfodtHfz2McqDMwbm6gAn+HH+w/N7D+VfpUfK2NwstUlA97SACro0jdEM1qY4LATAkkrEkKwxsr/mKJYoFTnyPHiVLADK9VjT6tJZaBHJY6PHYxCOPN0sEilHIBkCp5CRclDs5U81BHROBmrZYI0tRM4M0hjSXLscAiLzAAAQMZ6x9PuSa/IdUN6X8y1t8ywTOSqEHKZwfX7D1+nWO6hnYrAT31U23KeWq0bPc8t1p93eWxlgHHi8Dl55HYLnsKWwegCQigFvVagt/r63WdPmR7t4yhCDUJW8xclyGiLMqksC2BGeyOga0i6o0kShreA82bsqSR07dZPXYFa+SBPNszj/zCHkB0Blu8Y9f3zWXGgbG40tfInc7dU30bcccNtJHIs5iy7oUSOCOIHopGquDhuWCwAyCxz3kZS7hRpZVhsZYnuczSLFdoCxHXMKs+SOKqOR7GOz2TUG0u0W5t55H48RkiMRpx/N/w5/vX5cWkV5f8HjRQrKoKIAcdfaszoWl5B5/nVeGyvDBQH56Kd2OpSzP5aQ85o2Ex+FuZs5JyWKRs3I9gnJPR7zjvItb86dPdXwbUJImcPcTi5vAGJwFTAbl0B/OvHoYb0FVhYiOWVY2t4eKkkgRjD4zjI9P6YrwjlR9FS7+GtxIZeJXywRjJHv36fevP7VlnU6r1+5dQNC1cC6zLJ/EEGpCRriMrKrzwunl8slHyOJ4sWIZT2gPqSxhm85pnmkM2nT26xoirHPcXTSNGOXJ5SW779+sHIGMYrSy6bbvYmcxRiVPmDCNfXPv13+9azc1jDZWgkRELtM0BPBV6+vygd/2+1ZMeFrXCifz1WtkTFzDYWrvtSn02RvireSKUqVyZJA4wWwxHL/UQcEY9hjuvPWNYe4sbJYreH4hSVEtspjZ+h3lQueRd89Z9AT0ANDqSiGUBFAH6fYf/wBGsK5upWmLlzy+tWRjAaKqUsxbvD0X5e3Mk0jO7vI7klncdsSc5P1Oc91hk91+sfSvmtsClCONm0pSlfV5SlKURKUpREpSlEX/2Q=="/>
          <p:cNvSpPr>
            <a:spLocks noChangeAspect="1"/>
          </p:cNvSpPr>
          <p:nvPr/>
        </p:nvSpPr>
        <p:spPr>
          <a:xfrm>
            <a:off x="612775" y="312738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70670" name="Picture 14" descr="https://timgsa.baidu.com/timg?image&amp;quality=80&amp;size=b9999_10000&amp;sec=1505881749194&amp;di=8721d91bcd2d09b50eaf17db8a853cc8&amp;imgtype=0&amp;src=http%3A%2F%2Fimgsrc.baidu.com%2Fimgad%2Fpic%2Fitem%2F7c1ed21b0ef41bd5138bd0d75bda81cb39db3d3c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2997200"/>
            <a:ext cx="3929063" cy="2616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1" name="Picture 2" descr="https://timgsa.baidu.com/timg?image&amp;quality=80&amp;size=b9999_10000&amp;sec=1505881455926&amp;di=e25ed3c8aeffcc3613866d5b49b7fa84&amp;imgtype=0&amp;src=http%3A%2F%2Fwww.vsread.com%2Ficonograph1%2Fbaaf357ad61f8624e0a45370572149e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863" y="260350"/>
            <a:ext cx="4935537" cy="32337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350838" y="692150"/>
            <a:ext cx="83534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虽有槁暴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，不复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挺者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，輮使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之然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也。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395288" y="1484313"/>
            <a:ext cx="8353425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虽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：表让步连词，即使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有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：通“又”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槁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：gǎo，枯。     </a:t>
            </a:r>
            <a:r>
              <a:rPr kumimoji="0" lang="zh-CN" altLang="en-US" sz="2800" b="1" kern="1200" cap="none" spc="0" normalizeH="0" baseline="0" noProof="0">
                <a:solidFill>
                  <a:srgbClr val="6633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endParaRPr kumimoji="0" lang="zh-CN" altLang="en-US" sz="2800" b="1" kern="1200" cap="none" spc="0" normalizeH="0" baseline="0" noProof="0">
              <a:solidFill>
                <a:srgbClr val="6633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暴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：pù，通“曝”，晒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槁暴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：枯干、晒干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⑥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挺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：直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者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：因果复句中表提顿，可译为“</a:t>
            </a:r>
            <a:r>
              <a:rPr kumimoji="0" 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…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的原因”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⑧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之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：它，代词，代“木直中绳”中的“木” </a:t>
            </a:r>
            <a:endParaRPr kumimoji="0" lang="zh-CN" altLang="en-US" sz="2800" b="1" kern="1200" cap="none" spc="0" normalizeH="0" baseline="0" noProof="0">
              <a:solidFill>
                <a:srgbClr val="6633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⑨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然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：代词，这样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14340" name="Line 7"/>
          <p:cNvSpPr/>
          <p:nvPr/>
        </p:nvSpPr>
        <p:spPr>
          <a:xfrm flipH="1">
            <a:off x="3657600" y="2667000"/>
            <a:ext cx="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1" name="Text Box 8"/>
          <p:cNvSpPr txBox="1"/>
          <p:nvPr/>
        </p:nvSpPr>
        <p:spPr>
          <a:xfrm>
            <a:off x="395288" y="5734050"/>
            <a:ext cx="8353425" cy="954088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zh-CN" altLang="en-US" sz="28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：即使又晒干，不再挺直的原因，是（用火烤）使它弯曲，令它这样的。</a:t>
            </a:r>
            <a:endParaRPr lang="zh-CN" altLang="en-US" sz="2800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3" descr="荀子"/>
          <p:cNvPicPr>
            <a:picLocks noChangeAspect="1"/>
          </p:cNvPicPr>
          <p:nvPr/>
        </p:nvPicPr>
        <p:blipFill>
          <a:blip r:embed="rId2">
            <a:lum bright="17999" contrast="36000"/>
          </a:blip>
          <a:stretch>
            <a:fillRect/>
          </a:stretch>
        </p:blipFill>
        <p:spPr>
          <a:xfrm>
            <a:off x="6378575" y="3268663"/>
            <a:ext cx="2765425" cy="3589337"/>
          </a:xfrm>
          <a:prstGeom prst="rect">
            <a:avLst/>
          </a:prstGeom>
          <a:noFill/>
          <a:ln w="9525" cap="flat" cmpd="sng">
            <a:solidFill>
              <a:srgbClr val="CC2C47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15363" name="AutoShape 4"/>
          <p:cNvSpPr/>
          <p:nvPr/>
        </p:nvSpPr>
        <p:spPr>
          <a:xfrm>
            <a:off x="107950" y="800100"/>
            <a:ext cx="8280400" cy="1628775"/>
          </a:xfrm>
          <a:prstGeom prst="cloudCallout">
            <a:avLst>
              <a:gd name="adj1" fmla="val 37903"/>
              <a:gd name="adj2" fmla="val 99000"/>
            </a:avLst>
          </a:prstGeom>
          <a:solidFill>
            <a:srgbClr val="F0FDFE"/>
          </a:solidFill>
          <a:ln w="34925" cap="flat" cmpd="sng">
            <a:solidFill>
              <a:srgbClr val="CC2C47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木直中绳</a:t>
            </a:r>
            <a:r>
              <a:rPr lang="en-US" alt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……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輮使之然也。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6" name="Text Box 6"/>
          <p:cNvSpPr txBox="1"/>
          <p:nvPr/>
        </p:nvSpPr>
        <p:spPr>
          <a:xfrm>
            <a:off x="179388" y="4672013"/>
            <a:ext cx="6121400" cy="450850"/>
          </a:xfrm>
          <a:prstGeom prst="rect">
            <a:avLst/>
          </a:prstGeom>
          <a:solidFill>
            <a:srgbClr val="F0FDFE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客观事物可以后天改造、改变。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7" name="AutoShape 7"/>
          <p:cNvSpPr/>
          <p:nvPr/>
        </p:nvSpPr>
        <p:spPr>
          <a:xfrm>
            <a:off x="3095625" y="2852738"/>
            <a:ext cx="287338" cy="863600"/>
          </a:xfrm>
          <a:prstGeom prst="downArrow">
            <a:avLst>
              <a:gd name="adj1" fmla="val 35120"/>
              <a:gd name="adj2" fmla="val 114265"/>
            </a:avLst>
          </a:prstGeom>
          <a:solidFill>
            <a:srgbClr val="D40000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360363" y="603250"/>
            <a:ext cx="83534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故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木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受绳则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直，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金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就砺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则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利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方正姚体" panose="02010601030101010101" pitchFamily="2" charset="-122"/>
                <a:cs typeface="+mn-cs"/>
              </a:rPr>
              <a:t>，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395288" y="1268413"/>
            <a:ext cx="8353425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故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：所以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受绳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：经墨线量过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则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：就                     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金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：指金属制成的刀剑等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就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：动词，靠近、接近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⑥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砺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：磨刀石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利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：锋利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16388" name="Text Box 7"/>
          <p:cNvSpPr txBox="1"/>
          <p:nvPr/>
        </p:nvSpPr>
        <p:spPr>
          <a:xfrm>
            <a:off x="395288" y="4652963"/>
            <a:ext cx="8353425" cy="95408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zh-CN" altLang="en-US" sz="2800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：所以木材经墨线量过就笔直，金属制成的刀剑靠近（放在）磨刀石（磨过）就锋利，</a:t>
            </a:r>
            <a:endParaRPr lang="zh-CN" altLang="en-US" sz="2800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2" descr="https://timgsa.baidu.com/timg?image&amp;quality=80&amp;size=b9999_10000&amp;sec=1505881917145&amp;di=ab25bba433c0cbb54d4290925cb8136d&amp;imgtype=0&amp;src=http%3A%2F%2Fwww.wed114.cn%2Fjiehun%2Fuploads%2Fallimg%2F160728%2F52_160728113028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557338"/>
            <a:ext cx="7143750" cy="35718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385763" y="549275"/>
            <a:ext cx="83534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君子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博学而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日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参省乎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己，则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知明而行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无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过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矣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395288" y="1268413"/>
            <a:ext cx="8353425" cy="440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博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：广泛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而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：第一个为表递进连词，意为“并且” ；第二个为表并列连词，意为“而且”。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参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：cān，动词，检查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省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：xǐng，与“参”同义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乎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：介词，相当于“于”，意思是“对、向” ⑥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知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：zhì，通“智”，智慧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明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：明达。指对事理有明确透彻的认识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⑧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行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：行为           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⑨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过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：过失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18436" name="Text Box 7"/>
          <p:cNvSpPr txBox="1"/>
          <p:nvPr/>
        </p:nvSpPr>
        <p:spPr>
          <a:xfrm>
            <a:off x="179388" y="5805488"/>
            <a:ext cx="8569325" cy="830262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en-US" altLang="zh-CN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: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有学问、有修养的人广泛地学习并且每天对自己进行检查</a:t>
            </a:r>
            <a:r>
              <a:rPr lang="en-US" altLang="zh-CN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,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就聪慧明达</a:t>
            </a:r>
            <a:r>
              <a:rPr lang="en-US" altLang="zh-CN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,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而且行为没有过失了。</a:t>
            </a:r>
            <a:endParaRPr lang="zh-CN" altLang="en-US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3" descr="荀子"/>
          <p:cNvPicPr>
            <a:picLocks noChangeAspect="1"/>
          </p:cNvPicPr>
          <p:nvPr/>
        </p:nvPicPr>
        <p:blipFill>
          <a:blip r:embed="rId2">
            <a:lum bright="17999" contrast="36000"/>
          </a:blip>
          <a:stretch>
            <a:fillRect/>
          </a:stretch>
        </p:blipFill>
        <p:spPr>
          <a:xfrm>
            <a:off x="6378575" y="3268663"/>
            <a:ext cx="2765425" cy="3589337"/>
          </a:xfrm>
          <a:prstGeom prst="rect">
            <a:avLst/>
          </a:prstGeom>
          <a:noFill/>
          <a:ln w="9525" cap="flat" cmpd="sng">
            <a:solidFill>
              <a:srgbClr val="CC2C47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19459" name="AutoShape 4"/>
          <p:cNvSpPr/>
          <p:nvPr/>
        </p:nvSpPr>
        <p:spPr>
          <a:xfrm>
            <a:off x="107950" y="800100"/>
            <a:ext cx="8280400" cy="1628775"/>
          </a:xfrm>
          <a:prstGeom prst="cloudCallout">
            <a:avLst>
              <a:gd name="adj1" fmla="val 37903"/>
              <a:gd name="adj2" fmla="val 99000"/>
            </a:avLst>
          </a:prstGeom>
          <a:solidFill>
            <a:srgbClr val="F0FDFE"/>
          </a:solidFill>
          <a:ln w="34925" cap="flat" cmpd="sng">
            <a:solidFill>
              <a:srgbClr val="CC2C47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故木受绳则直</a:t>
            </a:r>
            <a:r>
              <a:rPr lang="en-US" alt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……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则知明而行无过矣。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6" name="Text Box 6"/>
          <p:cNvSpPr txBox="1"/>
          <p:nvPr/>
        </p:nvSpPr>
        <p:spPr>
          <a:xfrm>
            <a:off x="179388" y="4672013"/>
            <a:ext cx="6121400" cy="450850"/>
          </a:xfrm>
          <a:prstGeom prst="rect">
            <a:avLst/>
          </a:prstGeom>
          <a:solidFill>
            <a:srgbClr val="F0FDFE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人经过学习可以提高改变自己。</a:t>
            </a:r>
            <a:endParaRPr lang="zh-CN" altLang="en-US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487" name="AutoShape 7"/>
          <p:cNvSpPr/>
          <p:nvPr/>
        </p:nvSpPr>
        <p:spPr>
          <a:xfrm>
            <a:off x="3095625" y="2852738"/>
            <a:ext cx="287338" cy="863600"/>
          </a:xfrm>
          <a:prstGeom prst="downArrow">
            <a:avLst>
              <a:gd name="adj1" fmla="val 35120"/>
              <a:gd name="adj2" fmla="val 114265"/>
            </a:avLst>
          </a:prstGeom>
          <a:solidFill>
            <a:srgbClr val="D40000"/>
          </a:solidFill>
          <a:ln w="349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381000" y="333375"/>
            <a:ext cx="8367713" cy="157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solidFill>
                  <a:srgbClr val="3333FF"/>
                </a:solidFill>
                <a:latin typeface="黑体" panose="02010609060101010101" pitchFamily="49" charset="-122"/>
                <a:ea typeface="宋体" panose="02010600030101010101" pitchFamily="2" charset="-122"/>
                <a:cs typeface="+mn-cs"/>
              </a:rPr>
              <a:t>第二段</a:t>
            </a:r>
            <a:endParaRPr kumimoji="0" lang="zh-CN" altLang="en-US" sz="3200" b="1" kern="1200" cap="none" spc="0" normalizeH="0" baseline="0" noProof="0">
              <a:solidFill>
                <a:srgbClr val="3333FF"/>
              </a:solidFill>
              <a:latin typeface="黑体" panose="02010609060101010101" pitchFamily="49" charset="-122"/>
              <a:ea typeface="宋体" panose="02010600030101010101" pitchFamily="2" charset="-122"/>
              <a:cs typeface="+mn-cs"/>
            </a:endParaRPr>
          </a:p>
          <a:p>
            <a:pPr marR="0" defTabSz="914400"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吾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尝终日而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思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矣，不如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须臾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之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所学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也；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吾尝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跂而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望矣，不如登高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之博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见也</a:t>
            </a:r>
            <a:r>
              <a:rPr kumimoji="0" lang="zh-CN" altLang="en-US" sz="3200" b="1" kern="1200" cap="none" spc="0" normalizeH="0" baseline="0" noProof="0"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。</a:t>
            </a:r>
            <a:endParaRPr kumimoji="0" lang="zh-CN" altLang="en-US" sz="3200" b="1" kern="1200" cap="none" spc="0" normalizeH="0" baseline="0" noProof="0"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395288" y="1892300"/>
            <a:ext cx="8353425" cy="354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尝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：曾经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终日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：整天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而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：两个“而”均为表修饰的连词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须臾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：片刻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所学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：“所”字结构，学习的</a:t>
            </a:r>
            <a:r>
              <a:rPr kumimoji="0" 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…… 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（收获）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⑥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跂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：踮起脚后跟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之</a:t>
            </a: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：助词，主谓之间，取独</a:t>
            </a:r>
            <a:endParaRPr kumimoji="0" lang="zh-CN" altLang="en-US" sz="2800" b="1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⑧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博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：广博，宽广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0484" name="Text Box 7"/>
          <p:cNvSpPr txBox="1"/>
          <p:nvPr/>
        </p:nvSpPr>
        <p:spPr>
          <a:xfrm>
            <a:off x="0" y="5805488"/>
            <a:ext cx="9144000" cy="830262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：我曾经整天地思考，比不上片刻的学习的收获；我曾经踮起脚跟眺望，比不上登上高处看得广阔。</a:t>
            </a:r>
            <a:endParaRPr lang="zh-CN" altLang="en-US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2" descr="https://timgsa.baidu.com/timg?image&amp;quality=80&amp;size=b9999_10000&amp;sec=1505882093214&amp;di=c45e516d312fc93d7b19c75765f02608&amp;imgtype=0&amp;src=http%3A%2F%2Fimgsrc.baidu.com%2Fimgad%2Fpic%2Fitem%2F14ce36d3d539b600506ddd94e350352ac65cb77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71450"/>
            <a:ext cx="4567237" cy="3425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2710" name="Picture 6" descr="https://timgsa.baidu.com/timg?image&amp;quality=80&amp;size=b9999_10000&amp;sec=1505882191914&amp;di=61a72423677087c21432ac7e53513cae&amp;imgtype=0&amp;src=http%3A%2F%2Fwanzao2.b0.upaiyun.com%2Fsystem%2Fpictures%2F34953131%2Foriginal%2F1460221502_813x53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325" y="2565400"/>
            <a:ext cx="5160963" cy="3384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2"/>
          <p:cNvSpPr txBox="1"/>
          <p:nvPr/>
        </p:nvSpPr>
        <p:spPr>
          <a:xfrm>
            <a:off x="395288" y="5589588"/>
            <a:ext cx="8353425" cy="679450"/>
          </a:xfrm>
          <a:prstGeom prst="rect">
            <a:avLst/>
          </a:prstGeom>
          <a:solidFill>
            <a:schemeClr val="bg1"/>
          </a:solidFill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吾尝跂而望矣，不如登高之博见也。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pic>
        <p:nvPicPr>
          <p:cNvPr id="22531" name="Picture 3" descr="望与登高"/>
          <p:cNvPicPr>
            <a:picLocks noChangeAspect="1"/>
          </p:cNvPicPr>
          <p:nvPr/>
        </p:nvPicPr>
        <p:blipFill>
          <a:blip r:embed="rId2">
            <a:lum bright="-17999" contrast="66000"/>
          </a:blip>
          <a:stretch>
            <a:fillRect/>
          </a:stretch>
        </p:blipFill>
        <p:spPr>
          <a:xfrm>
            <a:off x="1187450" y="1989138"/>
            <a:ext cx="4267200" cy="3457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2" name="Text Box 5"/>
          <p:cNvSpPr txBox="1"/>
          <p:nvPr/>
        </p:nvSpPr>
        <p:spPr>
          <a:xfrm>
            <a:off x="5219700" y="1341438"/>
            <a:ext cx="2376488" cy="1739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华文行楷" panose="02010800040101010101" pitchFamily="2" charset="-122"/>
              </a:rPr>
              <a:t>噫！原来这里看得更远哩！</a:t>
            </a:r>
            <a:endParaRPr lang="zh-CN" altLang="en-US" sz="3600">
              <a:latin typeface="Arial" pitchFamily="34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81000" y="476250"/>
            <a:ext cx="83677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登</a:t>
            </a:r>
            <a:r>
              <a:rPr kumimoji="0" lang="zh-CN" altLang="en-US" sz="3200" b="1" u="sng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高而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招，臂非</a:t>
            </a:r>
            <a:r>
              <a:rPr kumimoji="0" lang="zh-CN" altLang="en-US" sz="3200" b="1" u="sng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加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长也，</a:t>
            </a:r>
            <a:r>
              <a:rPr kumimoji="0" lang="zh-CN" altLang="en-US" sz="3200" b="1" u="sng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而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见者远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；顺风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而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呼，声非加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疾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也，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而闻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者</a:t>
            </a:r>
            <a:r>
              <a:rPr kumimoji="0" lang="zh-CN" altLang="en-US" sz="32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彰</a:t>
            </a:r>
            <a:r>
              <a:rPr kumimoji="0" lang="zh-CN" altLang="en-US" sz="32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方正姚体" panose="02010601030101010101" pitchFamily="2" charset="-122"/>
                <a:ea typeface="方正姚体" panose="02010601030101010101" pitchFamily="2" charset="-122"/>
                <a:cs typeface="+mn-cs"/>
              </a:rPr>
              <a:t>。</a:t>
            </a:r>
            <a:endParaRPr kumimoji="0" lang="zh-CN" altLang="en-US" sz="3200" b="1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方正姚体" panose="02010601030101010101" pitchFamily="2" charset="-122"/>
              <a:ea typeface="方正姚体" panose="02010601030101010101" pitchFamily="2" charset="-122"/>
              <a:cs typeface="+mn-cs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412750" y="1844675"/>
            <a:ext cx="8353425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①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高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：形容词作名词，高处。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②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而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：第一、三个表修饰；第二、四个表转折。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③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加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：增加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④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见者远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：人在远处也能看见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⑤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疾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：强，这里指声音宏大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⑥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闻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：听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⑦</a:t>
            </a:r>
            <a:r>
              <a:rPr kumimoji="0" lang="zh-CN" altLang="en-US" sz="2800" b="1" u="sng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彰</a:t>
            </a:r>
            <a:r>
              <a:rPr kumimoji="0" lang="zh-CN" altLang="en-US" sz="2800" b="1" kern="1200" cap="none" spc="0" normalizeH="0" baseline="0" noProof="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：清楚</a:t>
            </a:r>
            <a:endParaRPr kumimoji="0" lang="zh-CN" altLang="en-US" sz="2800" b="1" kern="1200" cap="none" spc="0" normalizeH="0" baseline="0" noProof="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3556" name="Text Box 7"/>
          <p:cNvSpPr txBox="1"/>
          <p:nvPr/>
        </p:nvSpPr>
        <p:spPr>
          <a:xfrm>
            <a:off x="395288" y="5229225"/>
            <a:ext cx="8353425" cy="830263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 i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译文</a:t>
            </a:r>
            <a:r>
              <a:rPr lang="zh-CN" altLang="en-US" b="1">
                <a:solidFill>
                  <a:srgbClr val="3333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：登上高处招手，手臂没有增加长度，但远处的人也能看见；顺着风呼喊，声音没有增大，但听的人听得清楚。</a:t>
            </a:r>
            <a:endParaRPr lang="zh-CN" altLang="en-US" b="1">
              <a:solidFill>
                <a:srgbClr val="3333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/>
          <p:cNvSpPr txBox="1"/>
          <p:nvPr/>
        </p:nvSpPr>
        <p:spPr>
          <a:xfrm>
            <a:off x="395288" y="5589588"/>
            <a:ext cx="8353425" cy="679450"/>
          </a:xfrm>
          <a:prstGeom prst="rect">
            <a:avLst/>
          </a:prstGeom>
          <a:solidFill>
            <a:schemeClr val="bg1"/>
          </a:solidFill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登高而招，臂非加长也，而见者远；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pic>
        <p:nvPicPr>
          <p:cNvPr id="24579" name="Picture 3" descr="登高而招"/>
          <p:cNvPicPr>
            <a:picLocks noChangeAspect="1"/>
          </p:cNvPicPr>
          <p:nvPr/>
        </p:nvPicPr>
        <p:blipFill>
          <a:blip r:embed="rId2">
            <a:lum bright="-12000" contrast="60000"/>
          </a:blip>
          <a:srcRect l="1903" r="2771"/>
          <a:stretch>
            <a:fillRect/>
          </a:stretch>
        </p:blipFill>
        <p:spPr>
          <a:xfrm>
            <a:off x="395288" y="1371600"/>
            <a:ext cx="8353425" cy="3886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0" name="未知"/>
          <p:cNvSpPr/>
          <p:nvPr/>
        </p:nvSpPr>
        <p:spPr>
          <a:xfrm rot="-5530074">
            <a:off x="5283200" y="-1612900"/>
            <a:ext cx="1423988" cy="5308600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2392" h="2912">
                <a:moveTo>
                  <a:pt x="8" y="376"/>
                </a:moveTo>
                <a:cubicBezTo>
                  <a:pt x="16" y="360"/>
                  <a:pt x="160" y="232"/>
                  <a:pt x="344" y="184"/>
                </a:cubicBezTo>
                <a:cubicBezTo>
                  <a:pt x="528" y="136"/>
                  <a:pt x="832" y="96"/>
                  <a:pt x="1112" y="88"/>
                </a:cubicBezTo>
                <a:cubicBezTo>
                  <a:pt x="1392" y="80"/>
                  <a:pt x="1824" y="0"/>
                  <a:pt x="2024" y="136"/>
                </a:cubicBezTo>
                <a:cubicBezTo>
                  <a:pt x="2224" y="272"/>
                  <a:pt x="2264" y="624"/>
                  <a:pt x="2312" y="904"/>
                </a:cubicBezTo>
                <a:cubicBezTo>
                  <a:pt x="2360" y="1184"/>
                  <a:pt x="2328" y="1528"/>
                  <a:pt x="2312" y="1816"/>
                </a:cubicBezTo>
                <a:cubicBezTo>
                  <a:pt x="2296" y="2104"/>
                  <a:pt x="2392" y="2456"/>
                  <a:pt x="2216" y="2632"/>
                </a:cubicBezTo>
                <a:cubicBezTo>
                  <a:pt x="2040" y="2808"/>
                  <a:pt x="1496" y="2832"/>
                  <a:pt x="1256" y="2872"/>
                </a:cubicBezTo>
                <a:cubicBezTo>
                  <a:pt x="1016" y="2912"/>
                  <a:pt x="920" y="2912"/>
                  <a:pt x="776" y="2872"/>
                </a:cubicBezTo>
                <a:cubicBezTo>
                  <a:pt x="632" y="2832"/>
                  <a:pt x="472" y="2736"/>
                  <a:pt x="392" y="2632"/>
                </a:cubicBezTo>
                <a:cubicBezTo>
                  <a:pt x="312" y="2528"/>
                  <a:pt x="320" y="2384"/>
                  <a:pt x="296" y="2248"/>
                </a:cubicBezTo>
                <a:cubicBezTo>
                  <a:pt x="272" y="2112"/>
                  <a:pt x="232" y="1968"/>
                  <a:pt x="248" y="1816"/>
                </a:cubicBezTo>
                <a:cubicBezTo>
                  <a:pt x="264" y="1664"/>
                  <a:pt x="304" y="1472"/>
                  <a:pt x="392" y="1336"/>
                </a:cubicBezTo>
                <a:cubicBezTo>
                  <a:pt x="480" y="1200"/>
                  <a:pt x="616" y="1128"/>
                  <a:pt x="776" y="1000"/>
                </a:cubicBezTo>
                <a:cubicBezTo>
                  <a:pt x="936" y="872"/>
                  <a:pt x="1304" y="680"/>
                  <a:pt x="1352" y="568"/>
                </a:cubicBezTo>
                <a:cubicBezTo>
                  <a:pt x="1400" y="456"/>
                  <a:pt x="1192" y="368"/>
                  <a:pt x="1064" y="328"/>
                </a:cubicBezTo>
                <a:cubicBezTo>
                  <a:pt x="936" y="288"/>
                  <a:pt x="712" y="336"/>
                  <a:pt x="584" y="328"/>
                </a:cubicBezTo>
                <a:cubicBezTo>
                  <a:pt x="456" y="320"/>
                  <a:pt x="392" y="272"/>
                  <a:pt x="296" y="280"/>
                </a:cubicBezTo>
                <a:cubicBezTo>
                  <a:pt x="200" y="288"/>
                  <a:pt x="0" y="392"/>
                  <a:pt x="8" y="37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1" name="Text Box 5"/>
          <p:cNvSpPr txBox="1"/>
          <p:nvPr/>
        </p:nvSpPr>
        <p:spPr>
          <a:xfrm>
            <a:off x="5943600" y="228600"/>
            <a:ext cx="2149475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  <a:ea typeface="华文行楷" panose="02010800040101010101" pitchFamily="2" charset="-122"/>
              </a:rPr>
              <a:t>喂</a:t>
            </a:r>
            <a:r>
              <a:rPr lang="en-US" altLang="zh-CN" sz="3200">
                <a:latin typeface="Arial" pitchFamily="34" charset="0"/>
                <a:ea typeface="华文行楷" panose="02010800040101010101" pitchFamily="2" charset="-122"/>
              </a:rPr>
              <a:t>——</a:t>
            </a:r>
            <a:r>
              <a:rPr lang="zh-CN" altLang="en-US" sz="3200">
                <a:latin typeface="Arial" pitchFamily="34" charset="0"/>
                <a:ea typeface="华文行楷" panose="02010800040101010101" pitchFamily="2" charset="-122"/>
              </a:rPr>
              <a:t>！你好吗？</a:t>
            </a:r>
            <a:endParaRPr lang="zh-CN" altLang="en-US" sz="3200">
              <a:latin typeface="Arial" pitchFamily="34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slow"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https://d.book118.com/225204230202011101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宋体</vt:lpstr>
      <vt:lpstr>楷体</vt:lpstr>
      <vt:lpstr>华文楷体</vt:lpstr>
      <vt:lpstr>Wingdings</vt:lpstr>
      <vt:lpstr>方正姚体</vt:lpstr>
      <vt:lpstr>楷体_GB2312</vt:lpstr>
      <vt:lpstr>黑体</vt:lpstr>
      <vt:lpstr>Times New Roman</vt:lpstr>
      <vt:lpstr>华文行楷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2024-09-10T00:10:35.202</cp:lastPrinted>
  <dcterms:created xsi:type="dcterms:W3CDTF">2024-09-09T16:10:35Z</dcterms:created>
  <dcterms:modified xsi:type="dcterms:W3CDTF">2024-09-09T16:10:36Z</dcterms:modified>
</cp:coreProperties>
</file>