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0" r:id="rId17"/>
  </p:sldIdLst>
  <p:sldSz cx="12192000" cy="6858000"/>
  <p:notesSz cx="6858000" cy="9144000"/>
  <p:custDataLst>
    <p:tags r:id="rId18"/>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tags" Target="tags/tag1.xml" /><Relationship Id="rId19" Type="http://schemas.openxmlformats.org/officeDocument/2006/relationships/presProps" Target="presProps.xml" /><Relationship Id="rId2" Type="http://schemas.openxmlformats.org/officeDocument/2006/relationships/slideMaster" Target="slideMasters/slideMaster2.xml" /><Relationship Id="rId20" Type="http://schemas.openxmlformats.org/officeDocument/2006/relationships/viewProps" Target="viewProps.xml" /><Relationship Id="rId21" Type="http://schemas.openxmlformats.org/officeDocument/2006/relationships/theme" Target="theme/theme1.xml" /><Relationship Id="rId22"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2AE1924D-1F35-45C1-B236-1097F801CEF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3382256E-1B2B-4E4D-A72D-60A81B729AA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A4B107CF-73A5-42B6-92CD-A32F326FDA7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9056CB7D-B237-4108-970D-EF4FBA1C35D3}"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6200514A-241F-4D17-8539-3902610A47D1}"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6BD397D7-0D4A-4B8D-B50B-11D6A9B0CD62}"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EE9E5304-0C6E-4774-AEA9-0BDDF37CC62A}"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D7C1B704-9E73-4B2E-BC5A-C4E9333C0AD4}"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31CF59A4-BD46-4BE1-B172-744879E12E13}"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B8B479FA-A3A6-42E0-9FA3-CC9EEC11DB8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3D39B3FA-8764-483E-AA5C-3FDB98F79AE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2/2/2024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2/2/2024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2/2/2024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2/2/2024</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2/2/2024</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2/2/2024</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2/2/2024</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2/2/2024</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2/2/2024</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2/2/2024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2/2/2024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2/2/2024</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3.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3.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3.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3.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3.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225213023041011103"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a:effectLst/>
      </p:bgPr>
    </p:bg>
    <p:spTree>
      <p:nvGrpSpPr>
        <p:cNvPr id="1" name=""/>
        <p:cNvGrpSpPr/>
        <p:nvPr/>
      </p:nvGrpSpPr>
      <p:grpSpPr>
        <a:xfrm>
          <a:off x="0" y="0"/>
          <a:ext cx="0" cy="0"/>
        </a:xfrm>
      </p:grpSpPr>
      <p:sp>
        <p:nvSpPr>
          <p:cNvPr id="2" name="TextBox 2"/>
          <p:cNvSpPr txBox="1"/>
          <p:nvPr/>
        </p:nvSpPr>
        <p:spPr>
          <a:xfrm>
            <a:off x="321252" y="4375458"/>
            <a:ext cx="10720639" cy="1402534"/>
          </a:xfrm>
          <a:prstGeom prst="rect">
            <a:avLst/>
          </a:prstGeom>
        </p:spPr>
        <p:txBody>
          <a:bodyPr vert="horz" wrap="square" lIns="114300" tIns="57150" rIns="114300" bIns="57150" rtlCol="0" anchor="b"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3900" b="1">
                <a:solidFill>
                  <a:srgbClr val="FFFFFF">
                    <a:alpha val="100000"/>
                  </a:srgbClr>
                </a:solidFill>
                <a:latin typeface="Microsoft Yahei"/>
                <a:ea typeface="Microsoft Yahei"/>
                <a:cs typeface="Microsoft Yahei"/>
              </a:rPr>
              <a:t>互联网金融对商业银行的影响</a:t>
            </a:r>
          </a:p>
        </p:txBody>
      </p:sp>
      <p:sp>
        <p:nvSpPr>
          <p:cNvPr id="3" name="TextBox 3"/>
          <p:cNvSpPr txBox="1"/>
          <p:nvPr/>
        </p:nvSpPr>
        <p:spPr>
          <a:xfrm>
            <a:off x="321252" y="5777992"/>
            <a:ext cx="2312000" cy="504825"/>
          </a:xfrm>
          <a:prstGeom prst="rect">
            <a:avLst/>
          </a:prstGeom>
        </p:spPr>
        <p:txBody>
          <a:bodyPr vert="horz" wrap="square" lIns="114300" tIns="57150" rIns="114300" bIns="57150"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025">
                <a:solidFill>
                  <a:srgbClr val="FFFFFF">
                    <a:alpha val="100000"/>
                  </a:srgbClr>
                </a:solidFill>
                <a:latin typeface="Microsoft Yahei"/>
                <a:ea typeface="Microsoft Yahei"/>
                <a:cs typeface="Microsoft Yahei"/>
              </a:rPr>
              <a:t>汇报人：AA</a:t>
            </a:r>
          </a:p>
        </p:txBody>
      </p:sp>
      <p:sp>
        <p:nvSpPr>
          <p:cNvPr id="4" name="TextBox 4"/>
          <p:cNvSpPr txBox="1"/>
          <p:nvPr/>
        </p:nvSpPr>
        <p:spPr>
          <a:xfrm>
            <a:off x="2628530" y="5777992"/>
            <a:ext cx="2809438" cy="504825"/>
          </a:xfrm>
          <a:prstGeom prst="rect">
            <a:avLst/>
          </a:prstGeom>
        </p:spPr>
        <p:txBody>
          <a:bodyPr vert="horz" wrap="square" lIns="114300" tIns="57150" rIns="114300" bIns="57150"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a:solidFill>
                  <a:srgbClr val="FFFFFF">
                    <a:alpha val="100000"/>
                  </a:srgbClr>
                </a:solidFill>
                <a:latin typeface="Microsoft Yahei"/>
                <a:ea typeface="Microsoft Yahei"/>
                <a:cs typeface="Microsoft Yahei"/>
              </a:rPr>
              <a:t>2024-01-29</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a:effectLst/>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AutoShape 3"/>
          <p:cNvSpPr/>
          <p:nvPr/>
        </p:nvSpPr>
        <p:spPr>
          <a:xfrm>
            <a:off x="353515" y="345275"/>
            <a:ext cx="1851660" cy="1145845"/>
          </a:xfrm>
          <a:prstGeom prst="rect">
            <a:avLst/>
          </a:prstGeom>
          <a:no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defRPr/>
            </a:pPr>
            <a:r>
              <a:rPr lang="en-US" sz="4500" b="1">
                <a:solidFill>
                  <a:srgbClr val="FFFFFF">
                    <a:alpha val="100000"/>
                  </a:srgbClr>
                </a:solidFill>
                <a:latin typeface="微软雅黑"/>
                <a:ea typeface="微软雅黑"/>
                <a:cs typeface="微软雅黑"/>
              </a:rPr>
              <a:t>目录</a:t>
            </a:r>
            <a:endParaRPr lang="en-US" sz="1100"/>
          </a:p>
        </p:txBody>
      </p:sp>
      <p:sp>
        <p:nvSpPr>
          <p:cNvPr id="4" name="AutoShape 4"/>
          <p:cNvSpPr/>
          <p:nvPr/>
        </p:nvSpPr>
        <p:spPr>
          <a:xfrm>
            <a:off x="1627613" y="812712"/>
            <a:ext cx="3256160" cy="572922"/>
          </a:xfrm>
          <a:prstGeom prst="rect">
            <a:avLst/>
          </a:prstGeom>
          <a:no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1800" b="1">
                <a:solidFill>
                  <a:srgbClr val="FFFFFF">
                    <a:alpha val="100000"/>
                  </a:srgbClr>
                </a:solidFill>
                <a:latin typeface="微软雅黑"/>
                <a:ea typeface="微软雅黑"/>
                <a:cs typeface="微软雅黑"/>
              </a:rPr>
              <a:t>CONTENTS</a:t>
            </a:r>
            <a:endParaRPr lang="en-US" sz="1100"/>
          </a:p>
        </p:txBody>
      </p:sp>
      <p:sp>
        <p:nvSpPr>
          <p:cNvPr id="5" name="TextBox 5"/>
          <p:cNvSpPr txBox="1"/>
          <p:nvPr/>
        </p:nvSpPr>
        <p:spPr>
          <a:xfrm>
            <a:off x="547412" y="1585599"/>
            <a:ext cx="6449687" cy="4960901"/>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gn="l">
              <a:lnSpc>
                <a:spcPct val="140000"/>
              </a:lnSpc>
              <a:spcBef>
                <a:spcPts val="375"/>
              </a:spcBef>
              <a:buFont typeface="Arial"/>
              <a:buChar char="•"/>
            </a:pPr>
            <a:r>
              <a:rPr lang="en-US" sz="2400">
                <a:solidFill>
                  <a:srgbClr val="FFFFFF">
                    <a:alpha val="100000"/>
                  </a:srgbClr>
                </a:solidFill>
                <a:latin typeface="Microsoft Yahei"/>
                <a:ea typeface="Microsoft Yahei"/>
                <a:cs typeface="Microsoft Yahei"/>
              </a:rPr>
              <a:t>引言</a:t>
            </a:r>
          </a:p>
          <a:p>
            <a:pPr marL="203200" lvl="0" indent="-203200" algn="l">
              <a:lnSpc>
                <a:spcPct val="140000"/>
              </a:lnSpc>
              <a:spcBef>
                <a:spcPts val="375"/>
              </a:spcBef>
              <a:buFont typeface="Arial"/>
              <a:buChar char="•"/>
            </a:pPr>
            <a:r>
              <a:rPr lang="en-US" sz="2400">
                <a:solidFill>
                  <a:srgbClr val="FFFFFF">
                    <a:alpha val="100000"/>
                  </a:srgbClr>
                </a:solidFill>
                <a:latin typeface="Microsoft Yahei"/>
                <a:ea typeface="Microsoft Yahei"/>
                <a:cs typeface="Microsoft Yahei"/>
              </a:rPr>
              <a:t>互联网金融概述</a:t>
            </a:r>
          </a:p>
          <a:p>
            <a:pPr marL="203200" lvl="0" indent="-203200" algn="l">
              <a:lnSpc>
                <a:spcPct val="140000"/>
              </a:lnSpc>
              <a:spcBef>
                <a:spcPts val="375"/>
              </a:spcBef>
              <a:buFont typeface="Arial"/>
              <a:buChar char="•"/>
            </a:pPr>
            <a:r>
              <a:rPr lang="en-US" sz="2400">
                <a:solidFill>
                  <a:srgbClr val="FFFFFF">
                    <a:alpha val="100000"/>
                  </a:srgbClr>
                </a:solidFill>
                <a:latin typeface="Microsoft Yahei"/>
                <a:ea typeface="Microsoft Yahei"/>
                <a:cs typeface="Microsoft Yahei"/>
              </a:rPr>
              <a:t>商业银行概述</a:t>
            </a:r>
          </a:p>
          <a:p>
            <a:pPr marL="203200" lvl="0" indent="-203200" algn="l">
              <a:lnSpc>
                <a:spcPct val="140000"/>
              </a:lnSpc>
              <a:spcBef>
                <a:spcPts val="375"/>
              </a:spcBef>
              <a:buFont typeface="Arial"/>
              <a:buChar char="•"/>
            </a:pPr>
            <a:r>
              <a:rPr lang="en-US" sz="2400">
                <a:solidFill>
                  <a:srgbClr val="FFFFFF">
                    <a:alpha val="100000"/>
                  </a:srgbClr>
                </a:solidFill>
                <a:latin typeface="Microsoft Yahei"/>
                <a:ea typeface="Microsoft Yahei"/>
                <a:cs typeface="Microsoft Yahei"/>
              </a:rPr>
              <a:t>互联网金融对商业银行的影响</a:t>
            </a:r>
          </a:p>
          <a:p>
            <a:pPr marL="203200" lvl="0" indent="-203200" algn="l">
              <a:lnSpc>
                <a:spcPct val="140000"/>
              </a:lnSpc>
              <a:spcBef>
                <a:spcPts val="375"/>
              </a:spcBef>
              <a:buFont typeface="Arial"/>
              <a:buChar char="•"/>
            </a:pPr>
            <a:r>
              <a:rPr lang="en-US" sz="2400">
                <a:solidFill>
                  <a:srgbClr val="FFFFFF">
                    <a:alpha val="100000"/>
                  </a:srgbClr>
                </a:solidFill>
                <a:latin typeface="Microsoft Yahei"/>
                <a:ea typeface="Microsoft Yahei"/>
                <a:cs typeface="Microsoft Yahei"/>
              </a:rPr>
              <a:t>互联网金融与商业银行的融合发展</a:t>
            </a:r>
          </a:p>
          <a:p>
            <a:pPr marL="203200" lvl="0" indent="-203200" algn="l">
              <a:lnSpc>
                <a:spcPct val="140000"/>
              </a:lnSpc>
              <a:spcBef>
                <a:spcPts val="375"/>
              </a:spcBef>
              <a:buFont typeface="Arial"/>
              <a:buChar char="•"/>
            </a:pPr>
            <a:r>
              <a:rPr lang="en-US" sz="2400">
                <a:solidFill>
                  <a:srgbClr val="FFFFFF">
                    <a:alpha val="100000"/>
                  </a:srgbClr>
                </a:solidFill>
                <a:latin typeface="Microsoft Yahei"/>
                <a:ea typeface="Microsoft Yahei"/>
                <a:cs typeface="Microsoft Yahei"/>
              </a:rPr>
              <a:t>商业银行应对互联网金融影响的策略</a:t>
            </a:r>
          </a:p>
          <a:p>
            <a:pPr marL="203200" lvl="0" indent="-203200" algn="l">
              <a:lnSpc>
                <a:spcPct val="140000"/>
              </a:lnSpc>
              <a:spcBef>
                <a:spcPts val="375"/>
              </a:spcBef>
              <a:buFont typeface="Arial"/>
              <a:buChar char="•"/>
            </a:pPr>
            <a:r>
              <a:rPr lang="en-US" sz="2400">
                <a:solidFill>
                  <a:srgbClr val="FFFFFF">
                    <a:alpha val="100000"/>
                  </a:srgbClr>
                </a:solidFill>
                <a:latin typeface="Microsoft Yahei"/>
                <a:ea typeface="Microsoft Yahei"/>
                <a:cs typeface="Microsoft Yahei"/>
              </a:rPr>
              <a:t>结论与展望</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a:effectLst/>
      </p:bgPr>
    </p:bg>
    <p:spTree>
      <p:nvGrpSpPr>
        <p:cNvPr id="1" name=""/>
        <p:cNvGrpSpPr/>
        <p:nvPr/>
      </p:nvGrpSpPr>
      <p:grpSpPr>
        <a:xfrm>
          <a:off x="0" y="0"/>
          <a:ext cx="0" cy="0"/>
        </a:xfrm>
      </p:grpSpPr>
      <p:sp>
        <p:nvSpPr>
          <p:cNvPr id="2" name="TextBox 2"/>
          <p:cNvSpPr txBox="1"/>
          <p:nvPr/>
        </p:nvSpPr>
        <p:spPr>
          <a:xfrm>
            <a:off x="4193147" y="2013882"/>
            <a:ext cx="3450158" cy="1322592"/>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9600" b="1">
                <a:solidFill>
                  <a:srgbClr val="FFFFFF">
                    <a:alpha val="100000"/>
                  </a:srgbClr>
                </a:solidFill>
                <a:latin typeface="Microsoft Yahei"/>
                <a:ea typeface="Microsoft Yahei"/>
                <a:cs typeface="Microsoft Yahei"/>
              </a:rPr>
              <a:t>01</a:t>
            </a:r>
          </a:p>
        </p:txBody>
      </p:sp>
      <p:sp>
        <p:nvSpPr>
          <p:cNvPr id="3" name="TextBox 3"/>
          <p:cNvSpPr txBox="1"/>
          <p:nvPr/>
        </p:nvSpPr>
        <p:spPr>
          <a:xfrm>
            <a:off x="1970722" y="3809875"/>
            <a:ext cx="8250555" cy="1645482"/>
          </a:xfrm>
          <a:prstGeom prst="rect">
            <a:avLst/>
          </a:prstGeom>
        </p:spPr>
        <p:txBody>
          <a:bodyPr vert="horz" wrap="square" lIns="91440" tIns="45720" rIns="91440" bIns="45720"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ts val="375"/>
              </a:spcBef>
            </a:pPr>
            <a:r>
              <a:rPr lang="en-US" sz="3600" b="1">
                <a:solidFill>
                  <a:srgbClr val="FFFFFF">
                    <a:alpha val="100000"/>
                  </a:srgbClr>
                </a:solidFill>
                <a:latin typeface="Microsoft Yahei"/>
                <a:ea typeface="Microsoft Yahei"/>
                <a:cs typeface="Microsoft Yahei"/>
              </a:rPr>
              <a:t>引言</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a:effectLst/>
      </p:bgPr>
    </p:bg>
    <p:spTree>
      <p:nvGrpSpPr>
        <p:cNvPr id="1" name=""/>
        <p:cNvGrpSpPr/>
        <p:nvPr/>
      </p:nvGrpSpPr>
      <p:grpSpPr>
        <a:xfrm>
          <a:off x="0" y="0"/>
          <a:ext cx="0" cy="0"/>
        </a:xfrm>
      </p:grpSpPr>
      <p:pic>
        <p:nvPicPr>
          <p:cNvPr id="2" name="Picture 2"/>
          <p:cNvPicPr>
            <a:picLocks noChangeAspect="1"/>
          </p:cNvPicPr>
          <p:nvPr/>
        </p:nvPicPr>
        <p:blipFill>
          <a:blip r:embed="rId2"/>
          <a:srcRect l="90" r="90"/>
          <a:stretch>
            <a:fillRect/>
          </a:stretch>
        </p:blipFill>
        <p:spPr>
          <a:xfrm>
            <a:off x="3909691" y="1250241"/>
            <a:ext cx="7848600" cy="5248275"/>
          </a:xfrm>
          <a:prstGeom prst="rect">
            <a:avLst/>
          </a:prstGeom>
        </p:spPr>
      </p:pic>
      <p:sp>
        <p:nvSpPr>
          <p:cNvPr id="3" name="AutoShape 3"/>
          <p:cNvSpPr/>
          <p:nvPr/>
        </p:nvSpPr>
        <p:spPr>
          <a:xfrm>
            <a:off x="466496" y="3766754"/>
            <a:ext cx="3974251" cy="2472718"/>
          </a:xfrm>
          <a:prstGeom prst="rect">
            <a:avLst/>
          </a:prstGeom>
          <a:solidFill>
            <a:schemeClr val="accent1">
              <a:lumMod val="75000"/>
              <a:alpha val="76862"/>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 name="AutoShape 4"/>
          <p:cNvSpPr/>
          <p:nvPr/>
        </p:nvSpPr>
        <p:spPr>
          <a:xfrm>
            <a:off x="563624" y="1824409"/>
            <a:ext cx="2936423"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近年来，互联网金融以其高效、便捷、普惠的特点迅速崛起，对传统金融业产生了深刻影响。</a:t>
            </a:r>
            <a:endParaRPr lang="en-US" sz="1100"/>
          </a:p>
        </p:txBody>
      </p:sp>
      <p:sp>
        <p:nvSpPr>
          <p:cNvPr id="5" name="AutoShape 5"/>
          <p:cNvSpPr/>
          <p:nvPr/>
        </p:nvSpPr>
        <p:spPr>
          <a:xfrm>
            <a:off x="601724" y="4315960"/>
            <a:ext cx="3052052"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alpha val="100000"/>
                  </a:srgbClr>
                </a:solidFill>
                <a:latin typeface="Microsoft Yahei"/>
                <a:ea typeface="Microsoft Yahei"/>
                <a:cs typeface="Microsoft Yahei"/>
              </a:rPr>
              <a:t>互联网金融的兴起使得商业银行在存贷款、支付结算、投资理财等领域面临严峻挑战，需要加快转型升级以应对市场竞争。</a:t>
            </a:r>
            <a:endParaRPr lang="en-US" sz="1100"/>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背景介绍</a:t>
              </a:r>
            </a:p>
          </p:txBody>
        </p:sp>
      </p:grpSp>
      <p:sp>
        <p:nvSpPr>
          <p:cNvPr id="28" name="AutoShape 28"/>
          <p:cNvSpPr/>
          <p:nvPr/>
        </p:nvSpPr>
        <p:spPr>
          <a:xfrm>
            <a:off x="601724" y="3976765"/>
            <a:ext cx="2936423" cy="33919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rgbClr val="FFFFFF">
                    <a:alpha val="100000"/>
                  </a:srgbClr>
                </a:solidFill>
                <a:latin typeface="Microsoft Yahei"/>
                <a:ea typeface="Microsoft Yahei"/>
                <a:cs typeface="Microsoft Yahei"/>
              </a:rPr>
              <a:t>商业银行面临的挑战</a:t>
            </a:r>
            <a:endParaRPr lang="en-US" sz="1100"/>
          </a:p>
        </p:txBody>
      </p:sp>
      <p:sp>
        <p:nvSpPr>
          <p:cNvPr id="29" name="AutoShape 29"/>
          <p:cNvSpPr/>
          <p:nvPr/>
        </p:nvSpPr>
        <p:spPr>
          <a:xfrm>
            <a:off x="563624" y="1405309"/>
            <a:ext cx="2936423" cy="33919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chemeClr val="accent1">
                    <a:alpha val="100000"/>
                  </a:schemeClr>
                </a:solidFill>
                <a:latin typeface="Microsoft Yahei"/>
                <a:ea typeface="Microsoft Yahei"/>
                <a:cs typeface="Microsoft Yahei"/>
              </a:rPr>
              <a:t>互联网金融的快速发展</a:t>
            </a:r>
            <a:endParaRPr lang="en-US" sz="1100"/>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a:effectLst/>
      </p:bgPr>
    </p:bg>
    <p:spTree>
      <p:nvGrpSpPr>
        <p:cNvPr id="1" name=""/>
        <p:cNvGrpSpPr/>
        <p:nvPr/>
      </p:nvGrpSpPr>
      <p:grpSpPr>
        <a:xfrm>
          <a:off x="0" y="0"/>
          <a:ext cx="0" cy="0"/>
        </a:xfrm>
      </p:grpSpPr>
      <p:sp>
        <p:nvSpPr>
          <p:cNvPr id="2" name="AutoShape 2"/>
          <p:cNvSpPr/>
          <p:nvPr/>
        </p:nvSpPr>
        <p:spPr>
          <a:xfrm>
            <a:off x="866575" y="1250443"/>
            <a:ext cx="10458850" cy="243840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 name="TextBox 3"/>
          <p:cNvSpPr txBox="1"/>
          <p:nvPr/>
        </p:nvSpPr>
        <p:spPr>
          <a:xfrm>
            <a:off x="1300074" y="2175786"/>
            <a:ext cx="9582906"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rgbClr val="FFFFFF">
                    <a:alpha val="100000"/>
                  </a:srgbClr>
                </a:solidFill>
                <a:latin typeface="Microsoft Yahei"/>
                <a:ea typeface="Microsoft Yahei"/>
                <a:cs typeface="Microsoft Yahei"/>
              </a:rPr>
              <a:t>本研究旨在深入探讨互联网金融对商业银行的影响，包括对传统业务模式的冲击、对客户服务体验的提升以及对风险管理的要求等方面。</a:t>
            </a:r>
          </a:p>
        </p:txBody>
      </p:sp>
      <p:sp>
        <p:nvSpPr>
          <p:cNvPr id="4" name="TextBox 4"/>
          <p:cNvSpPr txBox="1"/>
          <p:nvPr/>
        </p:nvSpPr>
        <p:spPr>
          <a:xfrm>
            <a:off x="1300074" y="1380567"/>
            <a:ext cx="9417017"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分析互联网金融对商业银行的影响</a:t>
            </a:r>
          </a:p>
        </p:txBody>
      </p:sp>
      <p:sp>
        <p:nvSpPr>
          <p:cNvPr id="5" name="AutoShape 5"/>
          <p:cNvSpPr/>
          <p:nvPr/>
        </p:nvSpPr>
        <p:spPr>
          <a:xfrm>
            <a:off x="866575" y="3952506"/>
            <a:ext cx="10458850" cy="2438400"/>
          </a:xfrm>
          <a:prstGeom prst="round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6" name="TextBox 6"/>
          <p:cNvSpPr txBox="1"/>
          <p:nvPr/>
        </p:nvSpPr>
        <p:spPr>
          <a:xfrm>
            <a:off x="1287882" y="4870218"/>
            <a:ext cx="9582150"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accent1">
                    <a:lumMod val="50000"/>
                    <a:alpha val="100000"/>
                  </a:schemeClr>
                </a:solidFill>
                <a:latin typeface="Microsoft Yahei"/>
                <a:ea typeface="Microsoft Yahei"/>
                <a:cs typeface="Microsoft Yahei"/>
              </a:rPr>
              <a:t>通过对互联网金融影响的研究，为商业银行制定应对策略、优化业务结构、提升服务质效提供有力支撑。同时，也有助于商业银行更好地融入互联网金融生态圈，实现互利共赢。</a:t>
            </a:r>
          </a:p>
        </p:txBody>
      </p:sp>
      <p:sp>
        <p:nvSpPr>
          <p:cNvPr id="7" name="TextBox 7"/>
          <p:cNvSpPr txBox="1"/>
          <p:nvPr/>
        </p:nvSpPr>
        <p:spPr>
          <a:xfrm>
            <a:off x="1287882" y="4099383"/>
            <a:ext cx="9677400" cy="723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chemeClr val="accent1">
                    <a:alpha val="100000"/>
                  </a:schemeClr>
                </a:solidFill>
                <a:latin typeface="Microsoft Yahei"/>
                <a:ea typeface="Microsoft Yahei"/>
                <a:cs typeface="Microsoft Yahei"/>
              </a:rPr>
              <a:t>为商业银行提供决策参考</a:t>
            </a:r>
          </a:p>
        </p:txBody>
      </p:sp>
      <p:cxnSp>
        <p:nvCxnSpPr>
          <p:cNvPr id="8" name="Connector 8"/>
          <p:cNvCxnSpPr/>
          <p:nvPr/>
        </p:nvCxnSpPr>
        <p:spPr>
          <a:xfrm>
            <a:off x="1473659" y="4829453"/>
            <a:ext cx="9220298" cy="0"/>
          </a:xfrm>
          <a:prstGeom prst="line">
            <a:avLst/>
          </a:prstGeom>
          <a:ln w="9525">
            <a:solidFill>
              <a:schemeClr val="accent1"/>
            </a:solidFill>
            <a:prstDash val="solid"/>
            <a:headEnd type="oval"/>
            <a:tailEnd type="none"/>
          </a:ln>
        </p:spPr>
        <p:style>
          <a:lnRef idx="0">
            <a:schemeClr val="accent1"/>
          </a:lnRef>
          <a:fillRef idx="1">
            <a:schemeClr val="accent1"/>
          </a:fillRef>
          <a:effectRef idx="0">
            <a:schemeClr val="accent1"/>
          </a:effectRef>
          <a:fontRef idx="minor">
            <a:schemeClr val="lt1"/>
          </a:fontRef>
        </p:style>
      </p:cxnSp>
      <p:cxnSp>
        <p:nvCxnSpPr>
          <p:cNvPr id="9" name="Connector 9"/>
          <p:cNvCxnSpPr/>
          <p:nvPr/>
        </p:nvCxnSpPr>
        <p:spPr>
          <a:xfrm>
            <a:off x="1481378" y="2175786"/>
            <a:ext cx="9220298" cy="0"/>
          </a:xfrm>
          <a:prstGeom prst="line">
            <a:avLst/>
          </a:prstGeom>
          <a:ln w="9525">
            <a:solidFill>
              <a:schemeClr val="accent1">
                <a:lumMod val="20000"/>
                <a:lumOff val="80000"/>
              </a:schemeClr>
            </a:solidFill>
            <a:prstDash val="solid"/>
            <a:headEnd type="oval"/>
            <a:tailEnd type="none"/>
          </a:ln>
        </p:spPr>
        <p:style>
          <a:lnRef idx="0">
            <a:schemeClr val="accent1"/>
          </a:lnRef>
          <a:fillRef idx="1">
            <a:schemeClr val="accent1"/>
          </a:fillRef>
          <a:effectRef idx="0">
            <a:schemeClr val="accent1"/>
          </a:effectRef>
          <a:fontRef idx="minor">
            <a:schemeClr val="lt1"/>
          </a:fontRef>
        </p:style>
      </p:cxnSp>
      <p:grpSp>
        <p:nvGrpSpPr>
          <p:cNvPr id="10" name="Group 10"/>
          <p:cNvGrpSpPr/>
          <p:nvPr/>
        </p:nvGrpSpPr>
        <p:grpSpPr>
          <a:xfrm>
            <a:off x="454963" y="93878"/>
            <a:ext cx="10641129" cy="914400"/>
            <a:chOff x="454963" y="93878"/>
            <a:chExt cx="10641129" cy="914400"/>
          </a:xfrm>
        </p:grpSpPr>
        <p:sp>
          <p:nvSpPr>
            <p:cNvPr id="11" name="AutoShape 1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2" name="AutoShape 1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3" name="AutoShape 1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4" name="AutoShape 1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5" name="AutoShape 1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6" name="AutoShape 1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7" name="AutoShape 1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8" name="AutoShape 1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9" name="AutoShape 1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0" name="AutoShape 2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1" name="AutoShape 2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2" name="AutoShape 2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3" name="AutoShape 2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4" name="AutoShape 2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5" name="AutoShape 2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6" name="AutoShape 2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7" name="AutoShape 2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8" name="AutoShape 2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9" name="AutoShape 2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0" name="AutoShape 3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1" name="TextBox 3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研究目的和意义</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a:effectLst/>
      </p:bgPr>
    </p:bg>
    <p:spTree>
      <p:nvGrpSpPr>
        <p:cNvPr id="1" name=""/>
        <p:cNvGrpSpPr/>
        <p:nvPr/>
      </p:nvGrpSpPr>
      <p:grpSpPr>
        <a:xfrm>
          <a:off x="0" y="0"/>
          <a:ext cx="0" cy="0"/>
        </a:xfrm>
      </p:grpSpPr>
      <p:sp>
        <p:nvSpPr>
          <p:cNvPr id="2" name="TextBox 2"/>
          <p:cNvSpPr txBox="1"/>
          <p:nvPr/>
        </p:nvSpPr>
        <p:spPr>
          <a:xfrm>
            <a:off x="4193147" y="2013882"/>
            <a:ext cx="3450158" cy="1322592"/>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9600" b="1">
                <a:solidFill>
                  <a:srgbClr val="FFFFFF">
                    <a:alpha val="100000"/>
                  </a:srgbClr>
                </a:solidFill>
                <a:latin typeface="Microsoft Yahei"/>
                <a:ea typeface="Microsoft Yahei"/>
                <a:cs typeface="Microsoft Yahei"/>
              </a:rPr>
              <a:t>02</a:t>
            </a:r>
          </a:p>
        </p:txBody>
      </p:sp>
      <p:sp>
        <p:nvSpPr>
          <p:cNvPr id="3" name="TextBox 3"/>
          <p:cNvSpPr txBox="1"/>
          <p:nvPr/>
        </p:nvSpPr>
        <p:spPr>
          <a:xfrm>
            <a:off x="1970722" y="3809875"/>
            <a:ext cx="8250555" cy="1645482"/>
          </a:xfrm>
          <a:prstGeom prst="rect">
            <a:avLst/>
          </a:prstGeom>
        </p:spPr>
        <p:txBody>
          <a:bodyPr vert="horz" wrap="square" lIns="91440" tIns="45720" rIns="91440" bIns="45720"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ts val="375"/>
              </a:spcBef>
            </a:pPr>
            <a:r>
              <a:rPr lang="en-US" sz="3600" b="1">
                <a:solidFill>
                  <a:srgbClr val="FFFFFF">
                    <a:alpha val="100000"/>
                  </a:srgbClr>
                </a:solidFill>
                <a:latin typeface="Microsoft Yahei"/>
                <a:ea typeface="Microsoft Yahei"/>
                <a:cs typeface="Microsoft Yahei"/>
              </a:rPr>
              <a:t>互联网金融概述</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a:effectLst/>
      </p:bgPr>
    </p:bg>
    <p:spTree>
      <p:nvGrpSpPr>
        <p:cNvPr id="1" name=""/>
        <p:cNvGrpSpPr/>
        <p:nvPr/>
      </p:nvGrpSpPr>
      <p:grpSpPr>
        <a:xfrm>
          <a:off x="0" y="0"/>
          <a:ext cx="0" cy="0"/>
        </a:xfrm>
      </p:grpSpPr>
      <p:pic>
        <p:nvPicPr>
          <p:cNvPr id="2" name="Picture 2"/>
          <p:cNvPicPr>
            <a:picLocks noChangeAspect="1"/>
          </p:cNvPicPr>
          <p:nvPr/>
        </p:nvPicPr>
        <p:blipFill>
          <a:blip r:embed="rId2">
            <a:alphaModFix amt="70000"/>
          </a:blip>
          <a:srcRect l="16000" r="16000"/>
          <a:stretch>
            <a:fillRect/>
          </a:stretch>
        </p:blipFill>
        <p:spPr>
          <a:xfrm>
            <a:off x="939482" y="1415327"/>
            <a:ext cx="4843295" cy="4843295"/>
          </a:xfrm>
          <a:prstGeom prst="roundRect">
            <a:avLst/>
          </a:prstGeom>
        </p:spPr>
      </p:pic>
      <p:sp>
        <p:nvSpPr>
          <p:cNvPr id="3" name="TextBox 3"/>
          <p:cNvSpPr txBox="1"/>
          <p:nvPr/>
        </p:nvSpPr>
        <p:spPr>
          <a:xfrm>
            <a:off x="6261748" y="1415327"/>
            <a:ext cx="4760228" cy="1524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互联网金融是指传统金融机构与互联网企业利用互联网技术和信息通信技术实现资金融通、支付、投资和信息中介服务的新型金融业务模式。</a:t>
            </a:r>
          </a:p>
        </p:txBody>
      </p:sp>
      <p:sp>
        <p:nvSpPr>
          <p:cNvPr id="4" name="TextBox 4"/>
          <p:cNvSpPr txBox="1"/>
          <p:nvPr/>
        </p:nvSpPr>
        <p:spPr>
          <a:xfrm>
            <a:off x="6261748" y="3711304"/>
            <a:ext cx="4760228" cy="1524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互联网金融不是互联网和金融业的简单结合，而是在实现安全、移动等网络技术水平上，被用户熟悉接受后，自然而然为适应新的需求而产生的新模式及新业务。</a:t>
            </a:r>
          </a:p>
        </p:txBody>
      </p:sp>
      <p:grpSp>
        <p:nvGrpSpPr>
          <p:cNvPr id="5" name="Group 5"/>
          <p:cNvGrpSpPr/>
          <p:nvPr/>
        </p:nvGrpSpPr>
        <p:grpSpPr>
          <a:xfrm>
            <a:off x="454963" y="93878"/>
            <a:ext cx="10641129" cy="914400"/>
            <a:chOff x="454963" y="93878"/>
            <a:chExt cx="10641129" cy="914400"/>
          </a:xfrm>
        </p:grpSpPr>
        <p:sp>
          <p:nvSpPr>
            <p:cNvPr id="6" name="AutoShape 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7" name="AutoShape 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8" name="AutoShape 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9" name="AutoShape 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0" name="AutoShape 1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1" name="AutoShape 1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2" name="AutoShape 1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3" name="AutoShape 1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4" name="AutoShape 1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5" name="AutoShape 1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6" name="AutoShape 1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7" name="AutoShape 1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8" name="AutoShape 1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9" name="AutoShape 1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0" name="AutoShape 2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1" name="AutoShape 2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2" name="AutoShape 2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3" name="AutoShape 2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4" name="AutoShape 2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5" name="AutoShape 2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6" name="TextBox 2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互联网金融的定义</a:t>
              </a:r>
            </a:p>
          </p:txBody>
        </p:sp>
      </p:gr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a:effectLst/>
      </p:bgPr>
    </p:bg>
    <p:spTree>
      <p:nvGrpSpPr>
        <p:cNvPr id="1" name=""/>
        <p:cNvGrpSpPr/>
        <p:nvPr/>
      </p:nvGrpSpPr>
      <p:grpSpPr>
        <a:xfrm>
          <a:off x="0" y="0"/>
          <a:ext cx="0" cy="0"/>
        </a:xfrm>
      </p:grpSpPr>
      <p:sp>
        <p:nvSpPr>
          <p:cNvPr id="2" name="AutoShape 2"/>
          <p:cNvSpPr/>
          <p:nvPr/>
        </p:nvSpPr>
        <p:spPr>
          <a:xfrm>
            <a:off x="3629637" y="1434871"/>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 name="AutoShape 3"/>
          <p:cNvSpPr/>
          <p:nvPr/>
        </p:nvSpPr>
        <p:spPr>
          <a:xfrm>
            <a:off x="3764381" y="1569615"/>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cxnSp>
        <p:nvCxnSpPr>
          <p:cNvPr id="4" name="Connector 4"/>
          <p:cNvCxnSpPr/>
          <p:nvPr/>
        </p:nvCxnSpPr>
        <p:spPr>
          <a:xfrm flipH="1">
            <a:off x="3948703" y="2073002"/>
            <a:ext cx="0" cy="872548"/>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5" name="TextBox 5"/>
          <p:cNvSpPr txBox="1"/>
          <p:nvPr/>
        </p:nvSpPr>
        <p:spPr>
          <a:xfrm>
            <a:off x="4406789" y="1220516"/>
            <a:ext cx="689129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第一阶段</a:t>
            </a:r>
          </a:p>
        </p:txBody>
      </p:sp>
      <p:sp>
        <p:nvSpPr>
          <p:cNvPr id="6" name="TextBox 6"/>
          <p:cNvSpPr txBox="1"/>
          <p:nvPr/>
        </p:nvSpPr>
        <p:spPr>
          <a:xfrm>
            <a:off x="4406789" y="1769156"/>
            <a:ext cx="6891292"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2005年以前，互联网与金融的结合主要体现为互联网为金融机构提供技术支持，帮助银行“把业务搬到网上”，还没有出现真正意义的互联网金融业态。</a:t>
            </a:r>
          </a:p>
        </p:txBody>
      </p:sp>
      <p:sp>
        <p:nvSpPr>
          <p:cNvPr id="7" name="AutoShape 7"/>
          <p:cNvSpPr/>
          <p:nvPr/>
        </p:nvSpPr>
        <p:spPr>
          <a:xfrm>
            <a:off x="-545608" y="2453663"/>
            <a:ext cx="3870955" cy="3870955"/>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pic>
        <p:nvPicPr>
          <p:cNvPr id="8" name="Picture 8"/>
          <p:cNvPicPr>
            <a:picLocks noChangeAspect="1"/>
          </p:cNvPicPr>
          <p:nvPr/>
        </p:nvPicPr>
        <p:blipFill>
          <a:blip r:embed="rId2">
            <a:alphaModFix/>
          </a:blip>
          <a:srcRect l="16699" r="16699"/>
          <a:stretch>
            <a:fillRect/>
          </a:stretch>
        </p:blipFill>
        <p:spPr>
          <a:xfrm>
            <a:off x="-344549" y="2654723"/>
            <a:ext cx="3468836" cy="3468836"/>
          </a:xfrm>
          <a:prstGeom prst="ellipse">
            <a:avLst/>
          </a:prstGeom>
        </p:spPr>
      </p:pic>
      <p:sp>
        <p:nvSpPr>
          <p:cNvPr id="9" name="AutoShape 9"/>
          <p:cNvSpPr/>
          <p:nvPr/>
        </p:nvSpPr>
        <p:spPr>
          <a:xfrm>
            <a:off x="3629637" y="3155196"/>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0" name="AutoShape 10"/>
          <p:cNvSpPr/>
          <p:nvPr/>
        </p:nvSpPr>
        <p:spPr>
          <a:xfrm>
            <a:off x="3764381" y="3289940"/>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cxnSp>
        <p:nvCxnSpPr>
          <p:cNvPr id="11" name="Connector 11"/>
          <p:cNvCxnSpPr/>
          <p:nvPr/>
        </p:nvCxnSpPr>
        <p:spPr>
          <a:xfrm flipH="1">
            <a:off x="3948703" y="3793327"/>
            <a:ext cx="0" cy="872548"/>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12" name="TextBox 12"/>
          <p:cNvSpPr txBox="1"/>
          <p:nvPr/>
        </p:nvSpPr>
        <p:spPr>
          <a:xfrm>
            <a:off x="4406789" y="2940841"/>
            <a:ext cx="689129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第二阶段</a:t>
            </a:r>
          </a:p>
        </p:txBody>
      </p:sp>
      <p:sp>
        <p:nvSpPr>
          <p:cNvPr id="13" name="TextBox 13"/>
          <p:cNvSpPr txBox="1"/>
          <p:nvPr/>
        </p:nvSpPr>
        <p:spPr>
          <a:xfrm>
            <a:off x="4406789" y="3489481"/>
            <a:ext cx="6891292"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2005年后，网络借贷开始在我国萌芽，第三方支付机构逐渐成长起来，互联网与金融的结合开始从技术领域深入到金融业务领域。</a:t>
            </a:r>
          </a:p>
        </p:txBody>
      </p:sp>
      <p:sp>
        <p:nvSpPr>
          <p:cNvPr id="14" name="AutoShape 14"/>
          <p:cNvSpPr/>
          <p:nvPr/>
        </p:nvSpPr>
        <p:spPr>
          <a:xfrm>
            <a:off x="3629637" y="4875521"/>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5" name="AutoShape 15"/>
          <p:cNvSpPr/>
          <p:nvPr/>
        </p:nvSpPr>
        <p:spPr>
          <a:xfrm>
            <a:off x="3764381" y="5010265"/>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cxnSp>
        <p:nvCxnSpPr>
          <p:cNvPr id="16" name="Connector 16"/>
          <p:cNvCxnSpPr/>
          <p:nvPr/>
        </p:nvCxnSpPr>
        <p:spPr>
          <a:xfrm flipH="1">
            <a:off x="3948703" y="5513651"/>
            <a:ext cx="0" cy="872548"/>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17" name="TextBox 17"/>
          <p:cNvSpPr txBox="1"/>
          <p:nvPr/>
        </p:nvSpPr>
        <p:spPr>
          <a:xfrm>
            <a:off x="4406789" y="4661166"/>
            <a:ext cx="689129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第三阶段</a:t>
            </a:r>
          </a:p>
        </p:txBody>
      </p:sp>
      <p:sp>
        <p:nvSpPr>
          <p:cNvPr id="18" name="TextBox 18"/>
          <p:cNvSpPr txBox="1"/>
          <p:nvPr/>
        </p:nvSpPr>
        <p:spPr>
          <a:xfrm>
            <a:off x="4406789" y="5209806"/>
            <a:ext cx="6891292"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从2012年开始，P2P网络借贷平台快速发展，以天使汇等为代表的众筹融资平台开始起步，第一家专业网络保险公司获批，一些银行、券商也以互联网为依托，对业务模式进行重组改造，加速建设线上创新型平台。</a:t>
            </a:r>
          </a:p>
        </p:txBody>
      </p:sp>
      <p:grpSp>
        <p:nvGrpSpPr>
          <p:cNvPr id="19" name="Group 19"/>
          <p:cNvGrpSpPr/>
          <p:nvPr/>
        </p:nvGrpSpPr>
        <p:grpSpPr>
          <a:xfrm>
            <a:off x="454963" y="93878"/>
            <a:ext cx="10641129" cy="914400"/>
            <a:chOff x="454963" y="93878"/>
            <a:chExt cx="10641129" cy="914400"/>
          </a:xfrm>
        </p:grpSpPr>
        <p:sp>
          <p:nvSpPr>
            <p:cNvPr id="20" name="AutoShape 2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1" name="AutoShape 2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2" name="AutoShape 2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3" name="AutoShape 2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4" name="AutoShape 2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5" name="AutoShape 2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6" name="AutoShape 2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7" name="AutoShape 2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8" name="AutoShape 2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9" name="AutoShape 2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0" name="AutoShape 3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1" name="AutoShape 3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2" name="AutoShape 3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3" name="AutoShape 3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4" name="AutoShape 3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5" name="AutoShape 3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6" name="AutoShape 3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7" name="AutoShape 3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8" name="AutoShape 3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9" name="AutoShape 3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0" name="TextBox 4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互联网金融的发展历程</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a:effectLst/>
      </p:bgPr>
    </p:bg>
    <p:spTree>
      <p:nvGrpSpPr>
        <p:cNvPr id="1" name=""/>
        <p:cNvGrpSpPr/>
        <p:nvPr/>
      </p:nvGrpSpPr>
      <p:grpSpPr>
        <a:xfrm>
          <a:off x="0" y="0"/>
          <a:ext cx="0" cy="0"/>
        </a:xfrm>
      </p:grpSpPr>
      <p:sp>
        <p:nvSpPr>
          <p:cNvPr id="2" name="TextBox 2"/>
          <p:cNvSpPr txBox="1"/>
          <p:nvPr/>
        </p:nvSpPr>
        <p:spPr>
          <a:xfrm>
            <a:off x="1073079" y="2001700"/>
            <a:ext cx="9603903" cy="34442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20000"/>
              </a:lnSpc>
              <a:buFont typeface="Arial"/>
              <a:buChar char="•"/>
            </a:pPr>
            <a:r>
              <a:rPr lang="en-US" sz="1500">
                <a:solidFill>
                  <a:schemeClr val="dk1">
                    <a:alpha val="100000"/>
                  </a:schemeClr>
                </a:solidFill>
                <a:latin typeface="Microsoft Yahei"/>
                <a:ea typeface="Microsoft Yahei"/>
                <a:cs typeface="Microsoft Yahei"/>
              </a:rPr>
              <a:t>第三方支付：指具备一定实力和信誉保障的独立机构，采用与各大银行签约的方式，提供的交易支持平台。</a:t>
            </a:r>
          </a:p>
          <a:p>
            <a:pPr marL="203200" lvl="0" indent="-203200">
              <a:lnSpc>
                <a:spcPct val="120000"/>
              </a:lnSpc>
              <a:buFont typeface="Arial"/>
              <a:buChar char="•"/>
            </a:pPr>
            <a:r>
              <a:rPr lang="en-US" sz="1500">
                <a:solidFill>
                  <a:schemeClr val="dk1">
                    <a:alpha val="100000"/>
                  </a:schemeClr>
                </a:solidFill>
                <a:latin typeface="Microsoft Yahei"/>
                <a:ea typeface="Microsoft Yahei"/>
                <a:cs typeface="Microsoft Yahei"/>
              </a:rPr>
              <a:t>P2P网贷：指个人与个人间的小额借贷交易，一般需要借助电子商务专业网络平台帮助借贷双方确立借贷关系并完成相关交易手续。</a:t>
            </a:r>
          </a:p>
          <a:p>
            <a:pPr marL="203200" lvl="0" indent="-203200">
              <a:lnSpc>
                <a:spcPct val="120000"/>
              </a:lnSpc>
              <a:buFont typeface="Arial"/>
              <a:buChar char="•"/>
            </a:pPr>
            <a:r>
              <a:rPr lang="en-US" sz="1500">
                <a:solidFill>
                  <a:schemeClr val="dk1">
                    <a:alpha val="100000"/>
                  </a:schemeClr>
                </a:solidFill>
                <a:latin typeface="Microsoft Yahei"/>
                <a:ea typeface="Microsoft Yahei"/>
                <a:cs typeface="Microsoft Yahei"/>
              </a:rPr>
              <a:t>众筹：指项目发起人通过利用互联网和SNS传播的特性，发动公众的力量，集中公众的资金、能力和渠道，为小企业、艺术家或个人进行某项活动或某个项目提供必要的资金援助的一种融资方式。</a:t>
            </a:r>
          </a:p>
          <a:p>
            <a:pPr marL="203200" lvl="0" indent="-203200">
              <a:lnSpc>
                <a:spcPct val="120000"/>
              </a:lnSpc>
              <a:buFont typeface="Arial"/>
              <a:buChar char="•"/>
            </a:pPr>
            <a:r>
              <a:rPr lang="en-US" sz="1500">
                <a:solidFill>
                  <a:schemeClr val="dk1">
                    <a:alpha val="100000"/>
                  </a:schemeClr>
                </a:solidFill>
                <a:latin typeface="Microsoft Yahei"/>
                <a:ea typeface="Microsoft Yahei"/>
                <a:cs typeface="Microsoft Yahei"/>
              </a:rPr>
              <a:t>大数据金融：指集合海量非结构化数据，通过对其进行实时分析，可以为互联网金融机构提供客户全方位信息，通过分析和挖掘客户的交易和消费信息掌握客户的消费习惯，并准确预测客户行为，使金融机构和金融服务平台在营销和风控方面有的放矢。</a:t>
            </a:r>
          </a:p>
        </p:txBody>
      </p:sp>
      <p:grpSp>
        <p:nvGrpSpPr>
          <p:cNvPr id="3" name="Group 3"/>
          <p:cNvGrpSpPr/>
          <p:nvPr/>
        </p:nvGrpSpPr>
        <p:grpSpPr>
          <a:xfrm>
            <a:off x="454963" y="93878"/>
            <a:ext cx="10641129" cy="914400"/>
            <a:chOff x="454963" y="93878"/>
            <a:chExt cx="10641129" cy="914400"/>
          </a:xfrm>
        </p:grpSpPr>
        <p:sp>
          <p:nvSpPr>
            <p:cNvPr id="4" name="AutoShape 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5" name="AutoShape 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6" name="AutoShape 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7" name="AutoShape 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8" name="AutoShape 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9" name="AutoShape 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0" name="AutoShape 1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1" name="AutoShape 1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2" name="AutoShape 1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3" name="AutoShape 1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4" name="AutoShape 1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5" name="AutoShape 1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6" name="AutoShape 1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7" name="AutoShape 1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8" name="AutoShape 1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9" name="AutoShape 1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0" name="AutoShape 2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1" name="AutoShape 2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2" name="AutoShape 2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3" name="AutoShape 2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4" name="TextBox 2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互联网金融的主要模式</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a:effectLst/>
      </p:bgPr>
    </p:bg>
    <p:spTree>
      <p:nvGrpSpPr>
        <p:cNvPr id="1" name=""/>
        <p:cNvGrpSpPr/>
        <p:nvPr/>
      </p:nvGrpSpPr>
      <p:grpSpPr>
        <a:xfrm>
          <a:off x="0" y="0"/>
          <a:ext cx="0" cy="0"/>
        </a:xfrm>
      </p:grpSpPr>
      <p:sp>
        <p:nvSpPr>
          <p:cNvPr id="2" name="TextBox 2"/>
          <p:cNvSpPr txBox="1"/>
          <p:nvPr/>
        </p:nvSpPr>
        <p:spPr>
          <a:xfrm>
            <a:off x="4193147" y="2013882"/>
            <a:ext cx="3450158" cy="1322592"/>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9600" b="1">
                <a:solidFill>
                  <a:srgbClr val="FFFFFF">
                    <a:alpha val="100000"/>
                  </a:srgbClr>
                </a:solidFill>
                <a:latin typeface="Microsoft Yahei"/>
                <a:ea typeface="Microsoft Yahei"/>
                <a:cs typeface="Microsoft Yahei"/>
              </a:rPr>
              <a:t>03</a:t>
            </a:r>
          </a:p>
        </p:txBody>
      </p:sp>
      <p:sp>
        <p:nvSpPr>
          <p:cNvPr id="3" name="TextBox 3"/>
          <p:cNvSpPr txBox="1"/>
          <p:nvPr/>
        </p:nvSpPr>
        <p:spPr>
          <a:xfrm>
            <a:off x="1970722" y="3809875"/>
            <a:ext cx="8250555" cy="1645482"/>
          </a:xfrm>
          <a:prstGeom prst="rect">
            <a:avLst/>
          </a:prstGeom>
        </p:spPr>
        <p:txBody>
          <a:bodyPr vert="horz" wrap="square" lIns="91440" tIns="45720" rIns="91440" bIns="45720"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ts val="375"/>
              </a:spcBef>
            </a:pPr>
            <a:r>
              <a:rPr lang="en-US" sz="3600" b="1">
                <a:solidFill>
                  <a:srgbClr val="FFFFFF">
                    <a:alpha val="100000"/>
                  </a:srgbClr>
                </a:solidFill>
                <a:latin typeface="Microsoft Yahei"/>
                <a:ea typeface="Microsoft Yahei"/>
                <a:cs typeface="Microsoft Yahei"/>
              </a:rPr>
              <a:t>商业银行概述</a:t>
            </a: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a:effectLst/>
      </p:bgPr>
    </p:bg>
    <p:spTree>
      <p:nvGrpSpPr>
        <p:cNvPr id="1" name=""/>
        <p:cNvGrpSpPr/>
        <p:nvPr/>
      </p:nvGrpSpPr>
      <p:grpSpPr>
        <a:xfrm>
          <a:off x="0" y="0"/>
          <a:ext cx="0" cy="0"/>
        </a:xfrm>
      </p:grpSpPr>
      <p:pic>
        <p:nvPicPr>
          <p:cNvPr id="2" name="Picture 2"/>
          <p:cNvPicPr>
            <a:picLocks noChangeAspect="1"/>
          </p:cNvPicPr>
          <p:nvPr/>
        </p:nvPicPr>
        <p:blipFill>
          <a:blip r:embed="rId2"/>
          <a:srcRect t="1191" b="1191"/>
          <a:stretch>
            <a:fillRect/>
          </a:stretch>
        </p:blipFill>
        <p:spPr>
          <a:xfrm>
            <a:off x="3909691" y="1250241"/>
            <a:ext cx="7848600" cy="5248275"/>
          </a:xfrm>
          <a:prstGeom prst="rect">
            <a:avLst/>
          </a:prstGeom>
        </p:spPr>
      </p:pic>
      <p:grpSp>
        <p:nvGrpSpPr>
          <p:cNvPr id="3" name="Group 3"/>
          <p:cNvGrpSpPr/>
          <p:nvPr/>
        </p:nvGrpSpPr>
        <p:grpSpPr>
          <a:xfrm>
            <a:off x="454963" y="93878"/>
            <a:ext cx="10641129" cy="914400"/>
            <a:chOff x="454963" y="93878"/>
            <a:chExt cx="10641129" cy="914400"/>
          </a:xfrm>
        </p:grpSpPr>
        <p:sp>
          <p:nvSpPr>
            <p:cNvPr id="4" name="AutoShape 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5" name="AutoShape 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6" name="AutoShape 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7" name="AutoShape 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8" name="AutoShape 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9" name="AutoShape 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0" name="AutoShape 1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1" name="AutoShape 1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2" name="AutoShape 1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3" name="AutoShape 1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4" name="AutoShape 1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5" name="AutoShape 1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6" name="AutoShape 1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7" name="AutoShape 1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8" name="AutoShape 1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9" name="AutoShape 1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0" name="AutoShape 2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1" name="AutoShape 2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2" name="AutoShape 2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3" name="AutoShape 2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4" name="TextBox 2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商业银行的定义</a:t>
              </a:r>
            </a:p>
          </p:txBody>
        </p:sp>
      </p:grpSp>
      <p:sp>
        <p:nvSpPr>
          <p:cNvPr id="25" name="AutoShape 25"/>
          <p:cNvSpPr/>
          <p:nvPr/>
        </p:nvSpPr>
        <p:spPr>
          <a:xfrm>
            <a:off x="454963" y="3878730"/>
            <a:ext cx="3974251" cy="2162291"/>
          </a:xfrm>
          <a:prstGeom prst="rect">
            <a:avLst/>
          </a:prstGeom>
          <a:solidFill>
            <a:schemeClr val="accent1">
              <a:lumMod val="75000"/>
              <a:alpha val="76862"/>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6" name="AutoShape 26"/>
          <p:cNvSpPr/>
          <p:nvPr/>
        </p:nvSpPr>
        <p:spPr>
          <a:xfrm>
            <a:off x="563624" y="1510084"/>
            <a:ext cx="2936423"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商业银行是一种金融机构，主要业务是吸收公众存款、发放贷款以及办理票据贴现等。</a:t>
            </a:r>
            <a:endParaRPr lang="en-US" sz="1100"/>
          </a:p>
        </p:txBody>
      </p:sp>
      <p:sp>
        <p:nvSpPr>
          <p:cNvPr id="27" name="AutoShape 27"/>
          <p:cNvSpPr/>
          <p:nvPr/>
        </p:nvSpPr>
        <p:spPr>
          <a:xfrm>
            <a:off x="590191" y="4157580"/>
            <a:ext cx="3052052"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alpha val="100000"/>
                  </a:srgbClr>
                </a:solidFill>
                <a:latin typeface="Microsoft Yahei"/>
                <a:ea typeface="Microsoft Yahei"/>
                <a:cs typeface="Microsoft Yahei"/>
              </a:rPr>
              <a:t>商业银行是金融体系的核心，扮演着信用中介、支付中介、金融服务、信用创造和调节经济等职能。</a:t>
            </a:r>
            <a:endParaRPr lang="en-US" sz="1100"/>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a:effectLst/>
      </p:bgPr>
    </p:bg>
    <p:spTree>
      <p:nvGrpSpPr>
        <p:cNvPr id="1" name=""/>
        <p:cNvGrpSpPr/>
        <p:nvPr/>
      </p:nvGrpSpPr>
      <p:grpSpPr>
        <a:xfrm>
          <a:off x="0" y="0"/>
          <a:ext cx="0" cy="0"/>
        </a:xfrm>
      </p:grpSpPr>
      <p:sp>
        <p:nvSpPr>
          <p:cNvPr id="2" name="AutoShape 2"/>
          <p:cNvSpPr/>
          <p:nvPr/>
        </p:nvSpPr>
        <p:spPr>
          <a:xfrm>
            <a:off x="636033"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cxnSp>
        <p:nvCxnSpPr>
          <p:cNvPr id="3" name="Connector 3"/>
          <p:cNvCxnSpPr/>
          <p:nvPr/>
        </p:nvCxnSpPr>
        <p:spPr>
          <a:xfrm>
            <a:off x="1068653" y="2719942"/>
            <a:ext cx="2654699" cy="0"/>
          </a:xfrm>
          <a:prstGeom prst="line">
            <a:avLst/>
          </a:prstGeom>
          <a:ln w="9525">
            <a:solidFill>
              <a:srgbClr val="FFFFFF">
                <a:alpha val="100000"/>
              </a:srgbClr>
            </a:solidFill>
            <a:prstDash val="solid"/>
            <a:headEnd type="oval"/>
            <a:tailEnd type="none"/>
          </a:ln>
        </p:spPr>
      </p:cxnSp>
      <p:sp>
        <p:nvSpPr>
          <p:cNvPr id="4" name="TextBox 4"/>
          <p:cNvSpPr txBox="1"/>
          <p:nvPr/>
        </p:nvSpPr>
        <p:spPr>
          <a:xfrm>
            <a:off x="695570" y="1775671"/>
            <a:ext cx="3353958" cy="933450"/>
          </a:xfrm>
          <a:prstGeom prst="rect">
            <a:avLst/>
          </a:prstGeom>
        </p:spPr>
        <p:txBody>
          <a:bodyPr vert="horz" wrap="square" lIns="123825" tIns="123825" rIns="57150" bIns="123825"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早期商业银行</a:t>
            </a:r>
          </a:p>
        </p:txBody>
      </p:sp>
      <p:sp>
        <p:nvSpPr>
          <p:cNvPr id="5" name="TextBox 5"/>
          <p:cNvSpPr txBox="1"/>
          <p:nvPr/>
        </p:nvSpPr>
        <p:spPr>
          <a:xfrm>
            <a:off x="894460"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起源于古代的银钱业和货币兑换业，逐渐发展为办理存、放、汇等业务的金融机构。</a:t>
            </a:r>
          </a:p>
        </p:txBody>
      </p:sp>
      <p:sp>
        <p:nvSpPr>
          <p:cNvPr id="6" name="AutoShape 6"/>
          <p:cNvSpPr/>
          <p:nvPr/>
        </p:nvSpPr>
        <p:spPr>
          <a:xfrm>
            <a:off x="4403619"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cxnSp>
        <p:nvCxnSpPr>
          <p:cNvPr id="7" name="Connector 7"/>
          <p:cNvCxnSpPr/>
          <p:nvPr/>
        </p:nvCxnSpPr>
        <p:spPr>
          <a:xfrm>
            <a:off x="4836240" y="2719942"/>
            <a:ext cx="2654699" cy="0"/>
          </a:xfrm>
          <a:prstGeom prst="line">
            <a:avLst/>
          </a:prstGeom>
          <a:ln w="9525">
            <a:solidFill>
              <a:srgbClr val="FFFFFF">
                <a:alpha val="100000"/>
              </a:srgbClr>
            </a:solidFill>
            <a:prstDash val="solid"/>
            <a:headEnd type="oval"/>
            <a:tailEnd type="none"/>
          </a:ln>
        </p:spPr>
      </p:cxnSp>
      <p:sp>
        <p:nvSpPr>
          <p:cNvPr id="8" name="TextBox 8"/>
          <p:cNvSpPr txBox="1"/>
          <p:nvPr/>
        </p:nvSpPr>
        <p:spPr>
          <a:xfrm>
            <a:off x="4489344" y="1899496"/>
            <a:ext cx="3368604" cy="685800"/>
          </a:xfrm>
          <a:prstGeom prst="rect">
            <a:avLst/>
          </a:prstGeom>
        </p:spPr>
        <p:txBody>
          <a:bodyPr vert="horz" wrap="square" lIns="0" tIns="0" rIns="0" bIns="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近代商业银行</a:t>
            </a:r>
          </a:p>
        </p:txBody>
      </p:sp>
      <p:sp>
        <p:nvSpPr>
          <p:cNvPr id="9" name="TextBox 9"/>
          <p:cNvSpPr txBox="1"/>
          <p:nvPr/>
        </p:nvSpPr>
        <p:spPr>
          <a:xfrm>
            <a:off x="4662047"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随着工业革命和资本主义经济的发展，商业银行的业务和规模不断扩大，逐渐形成了现代商业银行的雏形。</a:t>
            </a:r>
          </a:p>
        </p:txBody>
      </p:sp>
      <p:sp>
        <p:nvSpPr>
          <p:cNvPr id="10" name="AutoShape 10"/>
          <p:cNvSpPr/>
          <p:nvPr/>
        </p:nvSpPr>
        <p:spPr>
          <a:xfrm>
            <a:off x="8171205"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cxnSp>
        <p:nvCxnSpPr>
          <p:cNvPr id="11" name="Connector 11"/>
          <p:cNvCxnSpPr/>
          <p:nvPr/>
        </p:nvCxnSpPr>
        <p:spPr>
          <a:xfrm>
            <a:off x="8603826" y="2719942"/>
            <a:ext cx="2654699" cy="0"/>
          </a:xfrm>
          <a:prstGeom prst="line">
            <a:avLst/>
          </a:prstGeom>
          <a:ln w="9525">
            <a:solidFill>
              <a:srgbClr val="FFFFFF">
                <a:alpha val="100000"/>
              </a:srgbClr>
            </a:solidFill>
            <a:prstDash val="solid"/>
            <a:headEnd type="oval"/>
            <a:tailEnd type="none"/>
          </a:ln>
        </p:spPr>
      </p:cxnSp>
      <p:sp>
        <p:nvSpPr>
          <p:cNvPr id="12" name="TextBox 12"/>
          <p:cNvSpPr txBox="1"/>
          <p:nvPr/>
        </p:nvSpPr>
        <p:spPr>
          <a:xfrm>
            <a:off x="8244774" y="1751287"/>
            <a:ext cx="3353753" cy="933450"/>
          </a:xfrm>
          <a:prstGeom prst="rect">
            <a:avLst/>
          </a:prstGeom>
        </p:spPr>
        <p:txBody>
          <a:bodyPr vert="horz" wrap="square" lIns="0" tIns="0" rIns="0" bIns="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现代商业银行</a:t>
            </a:r>
          </a:p>
        </p:txBody>
      </p:sp>
      <p:sp>
        <p:nvSpPr>
          <p:cNvPr id="13" name="TextBox 13"/>
          <p:cNvSpPr txBox="1"/>
          <p:nvPr/>
        </p:nvSpPr>
        <p:spPr>
          <a:xfrm>
            <a:off x="8429633"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在20世纪以后，随着全球经济一体化和金融创新的不断发展，商业银行的业务范围、经营模式和监管机制都发生了深刻变化。</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商业银行的发展历程</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a:effectLst/>
      </p:bgPr>
    </p:bg>
    <p:spTree>
      <p:nvGrpSpPr>
        <p:cNvPr id="1" name=""/>
        <p:cNvGrpSpPr/>
        <p:nvPr/>
      </p:nvGrpSpPr>
      <p:grpSpPr>
        <a:xfrm>
          <a:off x="0" y="0"/>
          <a:ext cx="0" cy="0"/>
        </a:xfrm>
      </p:grpSpPr>
      <p:sp>
        <p:nvSpPr>
          <p:cNvPr id="2" name="AutoShape 2"/>
          <p:cNvSpPr/>
          <p:nvPr/>
        </p:nvSpPr>
        <p:spPr>
          <a:xfrm>
            <a:off x="779391" y="1754944"/>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 name="AutoShape 3"/>
          <p:cNvSpPr/>
          <p:nvPr/>
        </p:nvSpPr>
        <p:spPr>
          <a:xfrm>
            <a:off x="914135" y="1889688"/>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cxnSp>
        <p:nvCxnSpPr>
          <p:cNvPr id="4" name="Connector 4"/>
          <p:cNvCxnSpPr/>
          <p:nvPr/>
        </p:nvCxnSpPr>
        <p:spPr>
          <a:xfrm flipH="1">
            <a:off x="1098456" y="2393075"/>
            <a:ext cx="0" cy="872548"/>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5" name="AutoShape 5"/>
          <p:cNvSpPr/>
          <p:nvPr/>
        </p:nvSpPr>
        <p:spPr>
          <a:xfrm>
            <a:off x="779391" y="3803200"/>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6" name="AutoShape 6"/>
          <p:cNvSpPr/>
          <p:nvPr/>
        </p:nvSpPr>
        <p:spPr>
          <a:xfrm>
            <a:off x="914135" y="3937944"/>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cxnSp>
        <p:nvCxnSpPr>
          <p:cNvPr id="7" name="Connector 7"/>
          <p:cNvCxnSpPr/>
          <p:nvPr/>
        </p:nvCxnSpPr>
        <p:spPr>
          <a:xfrm flipH="1">
            <a:off x="1098456" y="4441331"/>
            <a:ext cx="0" cy="872548"/>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8" name="AutoShape 8"/>
          <p:cNvSpPr/>
          <p:nvPr/>
        </p:nvSpPr>
        <p:spPr>
          <a:xfrm>
            <a:off x="6360328" y="1754944"/>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9" name="AutoShape 9"/>
          <p:cNvSpPr/>
          <p:nvPr/>
        </p:nvSpPr>
        <p:spPr>
          <a:xfrm>
            <a:off x="6495073" y="1889688"/>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cxnSp>
        <p:nvCxnSpPr>
          <p:cNvPr id="10" name="Connector 10"/>
          <p:cNvCxnSpPr/>
          <p:nvPr/>
        </p:nvCxnSpPr>
        <p:spPr>
          <a:xfrm flipH="1">
            <a:off x="6679393" y="2393075"/>
            <a:ext cx="0" cy="872548"/>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11" name="AutoShape 11"/>
          <p:cNvSpPr/>
          <p:nvPr/>
        </p:nvSpPr>
        <p:spPr>
          <a:xfrm>
            <a:off x="6360328" y="3803200"/>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2" name="AutoShape 12"/>
          <p:cNvSpPr/>
          <p:nvPr/>
        </p:nvSpPr>
        <p:spPr>
          <a:xfrm>
            <a:off x="6495073" y="3937944"/>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cxnSp>
        <p:nvCxnSpPr>
          <p:cNvPr id="13" name="Connector 13"/>
          <p:cNvCxnSpPr/>
          <p:nvPr/>
        </p:nvCxnSpPr>
        <p:spPr>
          <a:xfrm flipH="1">
            <a:off x="6679393" y="4441331"/>
            <a:ext cx="0" cy="872548"/>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14" name="TextBox 14"/>
          <p:cNvSpPr txBox="1"/>
          <p:nvPr/>
        </p:nvSpPr>
        <p:spPr>
          <a:xfrm>
            <a:off x="1574907" y="1645216"/>
            <a:ext cx="4524375" cy="695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负债业务</a:t>
            </a:r>
          </a:p>
        </p:txBody>
      </p:sp>
      <p:sp>
        <p:nvSpPr>
          <p:cNvPr id="15" name="TextBox 15"/>
          <p:cNvSpPr txBox="1"/>
          <p:nvPr/>
        </p:nvSpPr>
        <p:spPr>
          <a:xfrm>
            <a:off x="1574907" y="2202253"/>
            <a:ext cx="3905250" cy="15335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包括吸收公众存款、发行金融债券等，是商业银行资金来源的主要渠道。</a:t>
            </a:r>
          </a:p>
        </p:txBody>
      </p:sp>
      <p:sp>
        <p:nvSpPr>
          <p:cNvPr id="16" name="TextBox 16"/>
          <p:cNvSpPr txBox="1"/>
          <p:nvPr/>
        </p:nvSpPr>
        <p:spPr>
          <a:xfrm>
            <a:off x="1574907" y="3693472"/>
            <a:ext cx="4781550" cy="695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中间业务</a:t>
            </a:r>
          </a:p>
        </p:txBody>
      </p:sp>
      <p:sp>
        <p:nvSpPr>
          <p:cNvPr id="17" name="TextBox 17"/>
          <p:cNvSpPr txBox="1"/>
          <p:nvPr/>
        </p:nvSpPr>
        <p:spPr>
          <a:xfrm>
            <a:off x="1574907" y="4250509"/>
            <a:ext cx="3905250" cy="15335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包括结算、代理、咨询等，是商业银行利用自身优势为客户提供各种金融服务的业务。</a:t>
            </a:r>
          </a:p>
        </p:txBody>
      </p:sp>
      <p:sp>
        <p:nvSpPr>
          <p:cNvPr id="18" name="TextBox 18"/>
          <p:cNvSpPr txBox="1"/>
          <p:nvPr/>
        </p:nvSpPr>
        <p:spPr>
          <a:xfrm>
            <a:off x="7237966" y="3693472"/>
            <a:ext cx="4752975" cy="695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表外业务</a:t>
            </a:r>
          </a:p>
        </p:txBody>
      </p:sp>
      <p:sp>
        <p:nvSpPr>
          <p:cNvPr id="19" name="TextBox 19"/>
          <p:cNvSpPr txBox="1"/>
          <p:nvPr/>
        </p:nvSpPr>
        <p:spPr>
          <a:xfrm>
            <a:off x="7237966" y="4250509"/>
            <a:ext cx="3905250" cy="15335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包括担保、承诺、金融衍生交易等，是商业银行在资产负债表以外开展的业务。这些业务不直接反映在资产负债表上，但可能对商业银行的财务状况和风险状况产生重大影响。</a:t>
            </a:r>
          </a:p>
        </p:txBody>
      </p:sp>
      <p:sp>
        <p:nvSpPr>
          <p:cNvPr id="20" name="TextBox 20"/>
          <p:cNvSpPr txBox="1"/>
          <p:nvPr/>
        </p:nvSpPr>
        <p:spPr>
          <a:xfrm>
            <a:off x="7315079" y="1645216"/>
            <a:ext cx="4676775" cy="695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资产业务</a:t>
            </a:r>
          </a:p>
        </p:txBody>
      </p:sp>
      <p:sp>
        <p:nvSpPr>
          <p:cNvPr id="21" name="TextBox 21"/>
          <p:cNvSpPr txBox="1"/>
          <p:nvPr/>
        </p:nvSpPr>
        <p:spPr>
          <a:xfrm>
            <a:off x="7315079" y="2202253"/>
            <a:ext cx="3905250" cy="15335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包括贷款业务、投资业务等，是商业银行资金运用的主要方式。</a:t>
            </a:r>
          </a:p>
        </p:txBody>
      </p:sp>
      <p:grpSp>
        <p:nvGrpSpPr>
          <p:cNvPr id="22" name="Group 22"/>
          <p:cNvGrpSpPr/>
          <p:nvPr/>
        </p:nvGrpSpPr>
        <p:grpSpPr>
          <a:xfrm>
            <a:off x="454963" y="93878"/>
            <a:ext cx="10641129" cy="914400"/>
            <a:chOff x="454963" y="93878"/>
            <a:chExt cx="10641129" cy="914400"/>
          </a:xfrm>
        </p:grpSpPr>
        <p:sp>
          <p:nvSpPr>
            <p:cNvPr id="23" name="AutoShape 2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4" name="AutoShape 2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5" name="AutoShape 2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6" name="AutoShape 2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7" name="AutoShape 2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8" name="AutoShape 2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9" name="AutoShape 2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0" name="AutoShape 3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1" name="AutoShape 3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2" name="AutoShape 3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3" name="AutoShape 3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4" name="AutoShape 3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5" name="AutoShape 3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6" name="AutoShape 3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7" name="AutoShape 3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8" name="AutoShape 3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9" name="AutoShape 3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0" name="AutoShape 4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1" name="AutoShape 4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2" name="AutoShape 4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3" name="TextBox 4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商业银行的主要业务</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a:effectLst/>
      </p:bgPr>
    </p:bg>
    <p:spTree>
      <p:nvGrpSpPr>
        <p:cNvPr id="1" name=""/>
        <p:cNvGrpSpPr/>
        <p:nvPr/>
      </p:nvGrpSpPr>
      <p:grpSpPr>
        <a:xfrm>
          <a:off x="0" y="0"/>
          <a:ext cx="0" cy="0"/>
        </a:xfrm>
      </p:grpSpPr>
      <p:sp>
        <p:nvSpPr>
          <p:cNvPr id="2" name="TextBox 2"/>
          <p:cNvSpPr txBox="1"/>
          <p:nvPr/>
        </p:nvSpPr>
        <p:spPr>
          <a:xfrm>
            <a:off x="4193147" y="2013882"/>
            <a:ext cx="3450158" cy="1322592"/>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9600" b="1">
                <a:solidFill>
                  <a:srgbClr val="FFFFFF">
                    <a:alpha val="100000"/>
                  </a:srgbClr>
                </a:solidFill>
                <a:latin typeface="Microsoft Yahei"/>
                <a:ea typeface="Microsoft Yahei"/>
                <a:cs typeface="Microsoft Yahei"/>
              </a:rPr>
              <a:t>04</a:t>
            </a:r>
          </a:p>
        </p:txBody>
      </p:sp>
      <p:sp>
        <p:nvSpPr>
          <p:cNvPr id="3" name="TextBox 3"/>
          <p:cNvSpPr txBox="1"/>
          <p:nvPr/>
        </p:nvSpPr>
        <p:spPr>
          <a:xfrm>
            <a:off x="1970722" y="3809875"/>
            <a:ext cx="8250555" cy="1645482"/>
          </a:xfrm>
          <a:prstGeom prst="rect">
            <a:avLst/>
          </a:prstGeom>
        </p:spPr>
        <p:txBody>
          <a:bodyPr vert="horz" wrap="square" lIns="91440" tIns="45720" rIns="91440" bIns="45720"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ts val="375"/>
              </a:spcBef>
            </a:pPr>
            <a:r>
              <a:rPr lang="en-US" sz="3600" b="1">
                <a:solidFill>
                  <a:srgbClr val="FFFFFF">
                    <a:alpha val="100000"/>
                  </a:srgbClr>
                </a:solidFill>
                <a:latin typeface="Microsoft Yahei"/>
                <a:ea typeface="Microsoft Yahei"/>
                <a:cs typeface="Microsoft Yahei"/>
              </a:rPr>
              <a:t>互联网金融对商业银行的影响</a:t>
            </a:r>
          </a:p>
        </p:txBody>
      </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https://d.book118.com/225213023041011103</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FFFFFF"/>
      </a:dk1>
      <a:lt1>
        <a:srgbClr val="0C1118"/>
      </a:lt1>
      <a:dk2>
        <a:srgbClr val="F7F7F7"/>
      </a:dk2>
      <a:lt2>
        <a:srgbClr val="121C23"/>
      </a:lt2>
      <a:accent1>
        <a:srgbClr val="E27536"/>
      </a:accent1>
      <a:accent2>
        <a:srgbClr val="3195CF"/>
      </a:accent2>
      <a:accent3>
        <a:srgbClr val="1A638D"/>
      </a:accent3>
      <a:accent4>
        <a:srgbClr val="25B3BC"/>
      </a:accent4>
      <a:accent5>
        <a:srgbClr val="073A6A"/>
      </a:accent5>
      <a:accent6>
        <a:srgbClr val="D97F5B"/>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65</Paragraphs>
  <Slides>15</Slides>
  <Notes>0</Notes>
  <TotalTime>1</TotalTime>
  <HiddenSlides>0</HiddenSlides>
  <MMClips>0</MMClips>
  <ScaleCrop>0</ScaleCrop>
  <HeadingPairs>
    <vt:vector baseType="variant" size="6">
      <vt:variant>
        <vt:lpstr>Fonts used</vt:lpstr>
      </vt:variant>
      <vt:variant>
        <vt:i4>4</vt:i4>
      </vt:variant>
      <vt:variant>
        <vt:lpstr>Theme</vt:lpstr>
      </vt:variant>
      <vt:variant>
        <vt:i4>1</vt:i4>
      </vt:variant>
      <vt:variant>
        <vt:lpstr>Slide Titles</vt:lpstr>
      </vt:variant>
      <vt:variant>
        <vt:i4>15</vt:i4>
      </vt:variant>
    </vt:vector>
  </HeadingPairs>
  <TitlesOfParts>
    <vt:vector baseType="lpstr" size="20">
      <vt:lpstr>Arial</vt:lpstr>
      <vt:lpstr>Calibri</vt:lpstr>
      <vt:lpstr>Microsoft Yahei</vt:lpstr>
      <vt:lpstr>微软雅黑</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2024-09-12T11:07:27.875</cp:lastPrinted>
  <dcterms:created xsi:type="dcterms:W3CDTF">2024-09-12T03:07:27Z</dcterms:created>
  <dcterms:modified xsi:type="dcterms:W3CDTF">2024-09-12T03:07:29Z</dcterms:modified>
</cp:coreProperties>
</file>