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7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20210-66DA-42C5-9602-BB6737E2D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24B5E-D9E9-4BFE-8075-BF5430299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625FD-22D9-4651-BC4F-96A0D8E46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2A6E8-5F48-4AD6-AB4B-B4BDBBEF7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213D22-424E-4005-AA92-D22BFB3BD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818C69-8CD1-4A6C-85E0-13A8F433A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C48AC5-4CCD-4A6A-A223-67737871D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D18A1-6DA6-43D3-91BD-9C809C298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046FD-FAEC-4A1B-A296-71603EA7C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85286-031F-48C6-8B91-24BCDECAD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5EE2F-00CA-4B72-9BE7-3644BD5F2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tags" Target="../tags/tag6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Layout" Target="../slideLayouts/slideLayout12.xml" /><Relationship Id="rId5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slideLayout" Target="../slideLayouts/slideLayout18.xml" /><Relationship Id="rId5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Layout" Target="../slideLayouts/slideLayout18.xml" /><Relationship Id="rId5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slideLayout" Target="../slideLayouts/slideLayout1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Layout" Target="../slideLayouts/slideLayout18.xml" /><Relationship Id="rId5" Type="http://schemas.openxmlformats.org/officeDocument/2006/relationships/notesSlide" Target="../notesSlides/notesSlide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slideLayout" Target="../slideLayouts/slideLayout18.xml" /><Relationship Id="rId16" Type="http://schemas.openxmlformats.org/officeDocument/2006/relationships/notesSlide" Target="../notesSlides/notesSlide6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slideLayout" Target="../slideLayouts/slideLayout1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Layout" Target="../slideLayouts/slideLayout18.xml" /><Relationship Id="rId5" Type="http://schemas.openxmlformats.org/officeDocument/2006/relationships/notesSlide" Target="../notesSlides/notesSlide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1311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任意多边形: 形状 18"/>
          <p:cNvSpPr/>
          <p:nvPr/>
        </p:nvSpPr>
        <p:spPr>
          <a:xfrm>
            <a:off x="6073863" y="-2743201"/>
            <a:ext cx="7200900" cy="7200900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984250" y="0"/>
            <a:ext cx="9799320" cy="2890520"/>
          </a:xfrm>
        </p:spPr>
        <p:txBody>
          <a:bodyPr/>
          <a:lstStyle/>
          <a:p>
            <a:pPr lvl="0"/>
            <a:r>
              <a:rPr lang="zh-CN" altLang="zh-CN">
                <a:solidFill>
                  <a:schemeClr val="tx1"/>
                </a:solidFill>
              </a:rPr>
              <a:t>教学创新关注学生需求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35680"/>
            <a:ext cx="473075" cy="227965"/>
          </a:xfrm>
        </p:spPr>
        <p:txBody>
          <a:bodyPr>
            <a:normAutofit fontScale="35000"/>
          </a:bodyPr>
          <a:lstStyle/>
          <a:p>
            <a:r>
              <a:rPr lang="en-US">
                <a:solidFill>
                  <a:schemeClr val="tx1"/>
                </a:solidFill>
                <a:sym typeface="+mn-ea"/>
              </a:rPr>
              <a:t> </a:t>
            </a:r>
            <a:endParaRPr lang="en-US">
              <a:solidFill>
                <a:schemeClr val="tx1"/>
              </a:solidFill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902585" y="4439920"/>
            <a:ext cx="5962650" cy="41402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tx1"/>
                </a:solidFill>
              </a:rPr>
              <a:t>  </a:t>
            </a:r>
            <a:r>
              <a:rPr lang="zh-CN" altLang="en-US">
                <a:solidFill>
                  <a:schemeClr val="tx1"/>
                </a:solidFill>
              </a:rPr>
              <a:t>汇报人：魏老师</a:t>
            </a:r>
            <a:r>
              <a:rPr lang="en-US" altLang="zh-CN">
                <a:solidFill>
                  <a:schemeClr val="tx1"/>
                </a:solidFill>
              </a:rPr>
              <a:t>                                              2024</a:t>
            </a:r>
            <a:r>
              <a:rPr lang="zh-CN" altLang="en-US">
                <a:solidFill>
                  <a:schemeClr val="tx1"/>
                </a:solidFill>
              </a:rPr>
              <a:t>年</a:t>
            </a:r>
            <a:r>
              <a:rPr lang="en-US" altLang="zh-CN">
                <a:solidFill>
                  <a:schemeClr val="tx1"/>
                </a:solidFill>
              </a:rPr>
              <a:t>X</a:t>
            </a:r>
            <a:r>
              <a:rPr lang="zh-CN" altLang="en-US">
                <a:solidFill>
                  <a:schemeClr val="tx1"/>
                </a:solidFill>
              </a:rPr>
              <a:t>月</a:t>
            </a:r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: 形状 15"/>
          <p:cNvSpPr/>
          <p:nvPr/>
        </p:nvSpPr>
        <p:spPr>
          <a:xfrm>
            <a:off x="-2549437" y="2349499"/>
            <a:ext cx="7200900" cy="7200900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任意多边形: 形状 16"/>
          <p:cNvSpPr/>
          <p:nvPr/>
        </p:nvSpPr>
        <p:spPr>
          <a:xfrm>
            <a:off x="10299699" y="-1333501"/>
            <a:ext cx="3784601" cy="3784601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5113020" y="969010"/>
            <a:ext cx="1866265" cy="1059815"/>
          </a:xfrm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3" name="content"/>
          <p:cNvSpPr txBox="1"/>
          <p:nvPr/>
        </p:nvSpPr>
        <p:spPr>
          <a:xfrm>
            <a:off x="798830" y="2077720"/>
            <a:ext cx="7692390" cy="42608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第1章  教学创新的重要性
第2章  学生需求分析
第3章  教学创新案例分析
第4章  教学创新的挑战与解决方案
第5章  教学创新的成果展示</a:t>
            </a:r>
            <a:endParaRPr lang="zh-CN" altLang="en-US" sz="2400">
              <a:solidFill>
                <a:schemeClr val="tx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任意多边形: 形状 46"/>
          <p:cNvSpPr/>
          <p:nvPr/>
        </p:nvSpPr>
        <p:spPr>
          <a:xfrm>
            <a:off x="-398362" y="-2743201"/>
            <a:ext cx="7200900" cy="7200900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299720" y="1489075"/>
            <a:ext cx="6318885" cy="521970"/>
          </a:xfrm>
        </p:spPr>
        <p:txBody>
          <a:bodyPr>
            <a:normAutofit lnSpcReduction="10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01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4093210" y="2085975"/>
            <a:ext cx="6318885" cy="1572895"/>
          </a:xfrm>
        </p:spPr>
        <p:txBody>
          <a:bodyPr/>
          <a:lstStyle/>
          <a:p>
            <a:r>
              <a:rPr>
                <a:solidFill>
                  <a:schemeClr val="tx1"/>
                </a:solidFill>
              </a:rPr>
              <a:t>第1章 教学创新的重要性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tx1"/>
                </a:solidFill>
              </a:rPr>
              <a:t> </a:t>
            </a:r>
            <a:endParaRPr lang="en-US" altLang="zh-CN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5" name="title"/>
          <p:cNvSpPr txBox="1"/>
          <p:nvPr/>
        </p:nvSpPr>
        <p:spPr>
          <a:xfrm>
            <a:off x="263525" y="980440"/>
            <a:ext cx="3103245" cy="123571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8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传统教学模式的局限性</a:t>
            </a:r>
            <a:endParaRPr lang="zh-CN" altLang="en-US" sz="28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  <p:sp>
        <p:nvSpPr>
          <p:cNvPr id="10" name="content"/>
          <p:cNvSpPr txBox="1"/>
          <p:nvPr/>
        </p:nvSpPr>
        <p:spPr>
          <a:xfrm>
            <a:off x="689610" y="2841625"/>
            <a:ext cx="2280920" cy="23298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传统教学模式让学生 passively 接受知识，缺乏个性化教学，难以激发学生的学习兴趣。在当今社会，这种模式已无法满足学生的需求。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>
                <a:solidFill>
                  <a:schemeClr val="tx1"/>
                </a:solidFill>
              </a:rPr>
              <a:t> 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" name="任意多边形: 形状 3"/>
          <p:cNvSpPr/>
          <p:nvPr/>
        </p:nvSpPr>
        <p:spPr>
          <a:xfrm>
            <a:off x="5425518" y="4414503"/>
            <a:ext cx="1340964" cy="134096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平行四边形 8"/>
          <p:cNvSpPr/>
          <p:nvPr/>
        </p:nvSpPr>
        <p:spPr>
          <a:xfrm>
            <a:off x="7625918" y="0"/>
            <a:ext cx="2914548" cy="685800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任意多边形: 形状 7"/>
          <p:cNvSpPr/>
          <p:nvPr/>
        </p:nvSpPr>
        <p:spPr>
          <a:xfrm>
            <a:off x="9192800" y="1080712"/>
            <a:ext cx="4168724" cy="416872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/>
        </p:nvSpPr>
        <p:spPr>
          <a:xfrm>
            <a:off x="1636876" y="1780595"/>
            <a:ext cx="8918247" cy="8918247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990" cy="705485"/>
          </a:xfrm>
        </p:spPr>
        <p:txBody>
          <a:bodyPr/>
          <a:lstStyle/>
          <a:p>
            <a:pPr marL="571500" indent="-571500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什么是教学创新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126682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关注学生需求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1267426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学生为中心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906208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促进参与和创造力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9061660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引入新方法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865245" y="3411220"/>
            <a:ext cx="1457960" cy="17627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增强学习体验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866139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提高效果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646366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6464216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/>
        </p:nvSpPr>
        <p:spPr>
          <a:xfrm>
            <a:off x="1636876" y="1780595"/>
            <a:ext cx="8918247" cy="8918247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990" cy="705485"/>
          </a:xfrm>
        </p:spPr>
        <p:txBody>
          <a:bodyPr/>
          <a:lstStyle/>
          <a:p>
            <a:pPr marL="571500" indent="-571500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教学创新的益处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126682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提高动力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1267426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激发兴趣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906208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解决问题能力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9061660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培养思维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865245" y="3411220"/>
            <a:ext cx="1457960" cy="17627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促进提升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866139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提高满意度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646366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6464216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0 h 6858000"/>
              <a:gd name="connsiteX0-1" fmla="*/ 0 w 12192000"/>
              <a:gd name="connsiteY0-2" fmla="*/ 0 h 6858000"/>
              <a:gd name="connsiteX1-3" fmla="*/ 12192000 w 12192000"/>
              <a:gd name="connsiteY1-4" fmla="*/ 0 h 6858000"/>
              <a:gd name="connsiteX2-5" fmla="*/ 12183122 w 12192000"/>
              <a:gd name="connsiteY2-6" fmla="*/ 3076112 h 6858000"/>
              <a:gd name="connsiteX3-7" fmla="*/ 0 w 12192000"/>
              <a:gd name="connsiteY3-8" fmla="*/ 6858000 h 6858000"/>
              <a:gd name="connsiteX4-9" fmla="*/ 0 w 12192000"/>
              <a:gd name="connsiteY4-10" fmla="*/ 0 h 68580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6715760" cy="720090"/>
          </a:xfrm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tx1"/>
                </a:solidFill>
              </a:rPr>
              <a:t>如何实施教学创新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329055" y="2356485"/>
            <a:ext cx="3942715" cy="660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329055" y="1696085"/>
            <a:ext cx="3943985" cy="660400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</a:rPr>
              <a:t>了解学生需求和特点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669290" y="2010410"/>
            <a:ext cx="504190" cy="504190"/>
          </a:xfrm>
          <a:prstGeom prst="ellipse">
            <a:avLst/>
          </a:prstGeom>
          <a:solidFill>
            <a:schemeClr val="accent1"/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tx1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333500" y="5376545"/>
            <a:ext cx="3942715" cy="660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329690" y="4638675"/>
            <a:ext cx="3943985" cy="660400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</a:rPr>
              <a:t>鼓励合作学习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669290" y="3511550"/>
            <a:ext cx="504190" cy="504190"/>
          </a:xfrm>
          <a:prstGeom prst="ellipse">
            <a:avLst/>
          </a:prstGeom>
          <a:solidFill>
            <a:schemeClr val="accent1"/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tx1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330960" y="3866515"/>
            <a:ext cx="3942715" cy="660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329055" y="3128645"/>
            <a:ext cx="3943985" cy="660400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</a:rPr>
              <a:t>引入新教学资源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2" name="椭圆 1"/>
          <p:cNvSpPr/>
          <p:nvPr/>
        </p:nvSpPr>
        <p:spPr>
          <a:xfrm>
            <a:off x="669290" y="4794885"/>
            <a:ext cx="504190" cy="504190"/>
          </a:xfrm>
          <a:prstGeom prst="ellipse">
            <a:avLst/>
          </a:prstGeom>
          <a:solidFill>
            <a:schemeClr val="accent1"/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tx1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675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marL="571500" indent="-571500" algn="l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</a:rPr>
              <a:t>结语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247015" y="1633220"/>
            <a:ext cx="5337175" cy="396875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教学创新是关注学生需求的重要途径，通过引入新的教学方法和技术，可以提升学生的学习体验和效果。希望教育界能够更加重视教学创新，为学生提供更好的教育环境。</a:t>
            </a:r>
            <a:endParaRPr lang="zh-CN" altLang="en-US" sz="2000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4" name="任意多边形: 形状 3"/>
          <p:cNvSpPr/>
          <p:nvPr/>
        </p:nvSpPr>
        <p:spPr>
          <a:xfrm>
            <a:off x="5425518" y="4414503"/>
            <a:ext cx="1340964" cy="134096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平行四边形 1"/>
          <p:cNvSpPr/>
          <p:nvPr/>
        </p:nvSpPr>
        <p:spPr>
          <a:xfrm>
            <a:off x="7625918" y="0"/>
            <a:ext cx="2914548" cy="685800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: 形状 7"/>
          <p:cNvSpPr/>
          <p:nvPr/>
        </p:nvSpPr>
        <p:spPr>
          <a:xfrm>
            <a:off x="9192800" y="1080712"/>
            <a:ext cx="4168724" cy="416872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任意多边形: 形状 46"/>
          <p:cNvSpPr/>
          <p:nvPr/>
        </p:nvSpPr>
        <p:spPr>
          <a:xfrm>
            <a:off x="-398362" y="-2743201"/>
            <a:ext cx="7200900" cy="7200900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299720" y="1489075"/>
            <a:ext cx="6318885" cy="521970"/>
          </a:xfrm>
        </p:spPr>
        <p:txBody>
          <a:bodyPr>
            <a:normAutofit lnSpcReduction="10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02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4093210" y="2085975"/>
            <a:ext cx="6318885" cy="1572895"/>
          </a:xfrm>
        </p:spPr>
        <p:txBody>
          <a:bodyPr/>
          <a:lstStyle/>
          <a:p>
            <a:r>
              <a:rPr>
                <a:solidFill>
                  <a:schemeClr val="tx1"/>
                </a:solidFill>
              </a:rPr>
              <a:t>第2章 学生需求分析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tx1"/>
                </a:solidFill>
              </a:rPr>
              <a:t> </a:t>
            </a:r>
            <a:endParaRPr lang="en-US" altLang="zh-CN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5" name="title"/>
          <p:cNvSpPr txBox="1"/>
          <p:nvPr/>
        </p:nvSpPr>
        <p:spPr>
          <a:xfrm>
            <a:off x="263525" y="980440"/>
            <a:ext cx="3103245" cy="123571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8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学生需求的多样性</a:t>
            </a:r>
            <a:endParaRPr lang="zh-CN" altLang="en-US" sz="28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  <p:sp>
        <p:nvSpPr>
          <p:cNvPr id="10" name="content"/>
          <p:cNvSpPr txBox="1"/>
          <p:nvPr/>
        </p:nvSpPr>
        <p:spPr>
          <a:xfrm>
            <a:off x="689610" y="2841625"/>
            <a:ext cx="2280920" cy="23298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学生需求的多样性包括个体差异、社会需求以及职业发展需求。个体差异指不同学生在需求方面的差异，社会需求指社会对学生的期望和要求，职业发展需求指学生对未来职业发展的需求。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>
                <a:solidFill>
                  <a:schemeClr val="tx1"/>
                </a:solidFill>
              </a:rPr>
              <a:t> 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" name="任意多边形: 形状 3"/>
          <p:cNvSpPr/>
          <p:nvPr/>
        </p:nvSpPr>
        <p:spPr>
          <a:xfrm>
            <a:off x="5425518" y="4414503"/>
            <a:ext cx="1340964" cy="134096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平行四边形 8"/>
          <p:cNvSpPr/>
          <p:nvPr/>
        </p:nvSpPr>
        <p:spPr>
          <a:xfrm>
            <a:off x="7625918" y="0"/>
            <a:ext cx="2914548" cy="685800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任意多边形: 形状 7"/>
          <p:cNvSpPr/>
          <p:nvPr/>
        </p:nvSpPr>
        <p:spPr>
          <a:xfrm>
            <a:off x="9192800" y="1080712"/>
            <a:ext cx="4168724" cy="416872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/>
        </p:nvSpPr>
        <p:spPr>
          <a:xfrm>
            <a:off x="1636876" y="1780595"/>
            <a:ext cx="8918247" cy="8918247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990" cy="705485"/>
          </a:xfrm>
        </p:spPr>
        <p:txBody>
          <a:bodyPr/>
          <a:lstStyle/>
          <a:p>
            <a:pPr marL="571500" indent="-571500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有效的需求调查方法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126682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量化数据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1267426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问卷调查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906208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集思广益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9061660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集体讨论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865245" y="3411220"/>
            <a:ext cx="1457960" cy="17627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身临其境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866139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观察实践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646366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直接表达需求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6464216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学生反馈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347345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689519" y="2049780"/>
            <a:ext cx="205486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提供多样化的学习资源</a:t>
            </a:r>
            <a:endParaRPr lang="en-US" altLang="zh-CN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667125" y="2924810"/>
            <a:ext cx="2067560" cy="3166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多种教学方式和材料
满足不同学生需求</a:t>
            </a:r>
            <a:endParaRPr lang="en-US" altLang="zh-CN" sz="14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20839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460574" y="2049780"/>
            <a:ext cx="206883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引导学生积极参与教学活动</a:t>
            </a:r>
            <a:endParaRPr lang="en-US" altLang="zh-CN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424295" y="2925445"/>
            <a:ext cx="2096135" cy="316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激发学生的参与意识
促进学生自主学习</a:t>
            </a:r>
            <a:endParaRPr lang="en-US" altLang="zh-CN" sz="14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894207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177655" y="2049780"/>
            <a:ext cx="206883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及时调整教学策略</a:t>
            </a:r>
            <a:endParaRPr lang="en-US" altLang="zh-CN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201150" y="2925445"/>
            <a:ext cx="2077085" cy="316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根据学生反馈及时改进教学
保持教学活力</a:t>
            </a:r>
            <a:endParaRPr lang="en-US" altLang="zh-CN" sz="14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800080" cy="720090"/>
          </a:xfrm>
        </p:spPr>
        <p:txBody>
          <a:bodyPr/>
          <a:lstStyle/>
          <a:p>
            <a:pPr marL="571500" indent="-571500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</a:rPr>
              <a:t>如何根据学生需求调整教学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729615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882269" y="2049780"/>
            <a:ext cx="205486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设置个性化学习目标</a:t>
            </a:r>
            <a:endParaRPr lang="en-US" altLang="zh-CN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872490" y="2924810"/>
            <a:ext cx="2083435" cy="3166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根据学生水平和兴趣制定目标
激发学生学习动力</a:t>
            </a:r>
            <a:endParaRPr lang="en-US" altLang="zh-CN" sz="14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0 h 6858000"/>
              <a:gd name="connsiteX0-1" fmla="*/ 0 w 12192000"/>
              <a:gd name="connsiteY0-2" fmla="*/ 0 h 6858000"/>
              <a:gd name="connsiteX1-3" fmla="*/ 12192000 w 12192000"/>
              <a:gd name="connsiteY1-4" fmla="*/ 0 h 6858000"/>
              <a:gd name="connsiteX2-5" fmla="*/ 12183122 w 12192000"/>
              <a:gd name="connsiteY2-6" fmla="*/ 3076112 h 6858000"/>
              <a:gd name="connsiteX3-7" fmla="*/ 0 w 12192000"/>
              <a:gd name="connsiteY3-8" fmla="*/ 6858000 h 6858000"/>
              <a:gd name="connsiteX4-9" fmla="*/ 0 w 12192000"/>
              <a:gd name="connsiteY4-10" fmla="*/ 0 h 68580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6715760" cy="720090"/>
          </a:xfrm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tx1"/>
                </a:solidFill>
              </a:rPr>
              <a:t>实践案例分析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329055" y="2356485"/>
            <a:ext cx="3942715" cy="660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sym typeface="+mn-ea"/>
              </a:rPr>
              <a:t>增加学生参与度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329055" y="1696085"/>
            <a:ext cx="3943985" cy="660400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</a:rPr>
              <a:t>生动有趣的英语课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669290" y="2010410"/>
            <a:ext cx="504190" cy="504190"/>
          </a:xfrm>
          <a:prstGeom prst="ellipse">
            <a:avLst/>
          </a:prstGeom>
          <a:solidFill>
            <a:schemeClr val="accent1"/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tx1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333500" y="5376545"/>
            <a:ext cx="3942715" cy="660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</a:rPr>
              <a:t>积极探索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329690" y="4638675"/>
            <a:ext cx="3943985" cy="660400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</a:rPr>
              <a:t>推广到其他课程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669290" y="3511550"/>
            <a:ext cx="504190" cy="504190"/>
          </a:xfrm>
          <a:prstGeom prst="ellipse">
            <a:avLst/>
          </a:prstGeom>
          <a:solidFill>
            <a:schemeClr val="accent1"/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tx1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330960" y="3866515"/>
            <a:ext cx="3942715" cy="660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</a:rPr>
              <a:t>效果显著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329055" y="3128645"/>
            <a:ext cx="3943985" cy="660400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</a:rPr>
              <a:t>学生成绩提高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2" name="椭圆 1"/>
          <p:cNvSpPr/>
          <p:nvPr/>
        </p:nvSpPr>
        <p:spPr>
          <a:xfrm>
            <a:off x="669290" y="4794885"/>
            <a:ext cx="504190" cy="504190"/>
          </a:xfrm>
          <a:prstGeom prst="ellipse">
            <a:avLst/>
          </a:prstGeom>
          <a:solidFill>
            <a:schemeClr val="accent1"/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tx1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675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marL="571500" indent="-571500" algn="l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</a:rPr>
              <a:t>总结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247015" y="1633220"/>
            <a:ext cx="5337175" cy="396875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通过学生需求分析和有效调整教学方法，教师可以更好地满足学生的需求，提高教学效果，促进学生全面发展。不断探索创新教学方式，关注学生需求，是教育教学工作者不断努力的方向。</a:t>
            </a:r>
            <a:endParaRPr lang="zh-CN" altLang="en-US" sz="2000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4" name="任意多边形: 形状 3"/>
          <p:cNvSpPr/>
          <p:nvPr/>
        </p:nvSpPr>
        <p:spPr>
          <a:xfrm>
            <a:off x="5425518" y="4414503"/>
            <a:ext cx="1340964" cy="134096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平行四边形 1"/>
          <p:cNvSpPr/>
          <p:nvPr/>
        </p:nvSpPr>
        <p:spPr>
          <a:xfrm>
            <a:off x="7625918" y="0"/>
            <a:ext cx="2914548" cy="685800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: 形状 7"/>
          <p:cNvSpPr/>
          <p:nvPr/>
        </p:nvSpPr>
        <p:spPr>
          <a:xfrm>
            <a:off x="9192800" y="1080712"/>
            <a:ext cx="4168724" cy="416872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任意多边形: 形状 46"/>
          <p:cNvSpPr/>
          <p:nvPr/>
        </p:nvSpPr>
        <p:spPr>
          <a:xfrm>
            <a:off x="-398362" y="-2743201"/>
            <a:ext cx="7200900" cy="7200900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299720" y="1489075"/>
            <a:ext cx="6318885" cy="521970"/>
          </a:xfrm>
        </p:spPr>
        <p:txBody>
          <a:bodyPr>
            <a:normAutofit lnSpcReduction="10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03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4093210" y="2085975"/>
            <a:ext cx="6318885" cy="1572895"/>
          </a:xfrm>
        </p:spPr>
        <p:txBody>
          <a:bodyPr/>
          <a:lstStyle/>
          <a:p>
            <a:r>
              <a:rPr>
                <a:solidFill>
                  <a:schemeClr val="tx1"/>
                </a:solidFill>
              </a:rPr>
              <a:t>第3章 教学创新案例分析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tx1"/>
                </a:solidFill>
              </a:rPr>
              <a:t> </a:t>
            </a:r>
            <a:endParaRPr lang="en-US" altLang="zh-CN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/>
        </p:nvSpPr>
        <p:spPr>
          <a:xfrm>
            <a:off x="1636876" y="1780595"/>
            <a:ext cx="8918247" cy="8918247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990" cy="705485"/>
          </a:xfrm>
        </p:spPr>
        <p:txBody>
          <a:bodyPr/>
          <a:lstStyle/>
          <a:p>
            <a:pPr marL="571500" indent="-571500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利用游戏化教学提高学生学习兴趣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126682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增加趣味性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1267426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以游戏形式设计教学内容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906208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提高学习动力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9061660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激发学生积极参与和竞争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865245" y="3411220"/>
            <a:ext cx="1457960" cy="17627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加深印象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866139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增强学生的学习动力和记忆效果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646366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6464216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675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marL="571500" indent="-571500" algn="l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</a:rPr>
              <a:t>利用游戏化教学提高学生学习兴趣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247015" y="1633220"/>
            <a:ext cx="5337175" cy="396875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在教学过程中引入游戏元素能够激发学生的学习兴趣和参与度，让学习变得更加生动有趣。通过设计富有挑战性和竞争性的游戏形式，可以提高学生的学习动力和记忆效果，进一步促进知识的消化和吸收。</a:t>
            </a:r>
            <a:endParaRPr lang="zh-CN" altLang="en-US" sz="2000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4" name="任意多边形: 形状 3"/>
          <p:cNvSpPr/>
          <p:nvPr/>
        </p:nvSpPr>
        <p:spPr>
          <a:xfrm>
            <a:off x="5425518" y="4414503"/>
            <a:ext cx="1340964" cy="134096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平行四边形 1"/>
          <p:cNvSpPr/>
          <p:nvPr/>
        </p:nvSpPr>
        <p:spPr>
          <a:xfrm>
            <a:off x="7625918" y="0"/>
            <a:ext cx="2914548" cy="685800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: 形状 7"/>
          <p:cNvSpPr/>
          <p:nvPr/>
        </p:nvSpPr>
        <p:spPr>
          <a:xfrm>
            <a:off x="9192800" y="1080712"/>
            <a:ext cx="4168724" cy="416872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https://d.book118.com/225213112013011130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67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375.7250030517578,&quot;left&quot;:62.9,&quot;top&quot;:152.1249969482422,&quot;width&quot;:866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68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69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0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1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2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74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76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77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79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0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2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84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266_3*l_h_i*1_1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6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7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88.xml><?xml version="1.0" encoding="utf-8"?>
<p:tagLst xmlns:p="http://schemas.openxmlformats.org/presentationml/2006/main">
  <p:tag name="KSO_WM_DIAGRAM_VIRTUALLY_FRAME" val="{&quot;height&quot;:308.1458267716535,&quot;left&quot;:99.75,&quot;top&quot;:124.53724409448819,&quot;width&quot;:731.0027559055118}"/>
</p:tagLst>
</file>

<file path=ppt/tags/tag89.xml><?xml version="1.0" encoding="utf-8"?>
<p:tagLst xmlns:p="http://schemas.openxmlformats.org/presentationml/2006/main">
  <p:tag name="KSO_WM_DIAGRAM_VIRTUALLY_FRAME" val="{&quot;height&quot;:308.1458267716535,&quot;left&quot;:99.75,&quot;top&quot;:124.53724409448819,&quot;width&quot;:731.0027559055118}"/>
</p:tagLst>
</file>

<file path=ppt/tags/tag90.xml><?xml version="1.0" encoding="utf-8"?>
<p:tagLst xmlns:p="http://schemas.openxmlformats.org/presentationml/2006/main">
  <p:tag name="KSO_WM_DIAGRAM_VIRTUALLY_FRAME" val="{&quot;height&quot;:308.1458267716535,&quot;left&quot;:99.75,&quot;top&quot;:124.53724409448819,&quot;width&quot;:731.0027559055118}"/>
</p:tagLst>
</file>

<file path=ppt/tags/tag91.xml><?xml version="1.0" encoding="utf-8"?>
<p:tagLst xmlns:p="http://schemas.openxmlformats.org/presentationml/2006/main">
  <p:tag name="KSO_WM_DIAGRAM_VIRTUALLY_FRAME" val="{&quot;height&quot;:308.1458267716535,&quot;left&quot;:99.75,&quot;top&quot;:124.53724409448819,&quot;width&quot;:731.0027559055118}"/>
</p:tagLst>
</file>

<file path=ppt/tags/tag92.xml><?xml version="1.0" encoding="utf-8"?>
<p:tagLst xmlns:p="http://schemas.openxmlformats.org/presentationml/2006/main">
  <p:tag name="KSO_WM_DIAGRAM_VIRTUALLY_FRAME" val="{&quot;height&quot;:308.1458267716535,&quot;left&quot;:99.75,&quot;top&quot;:124.53724409448819,&quot;width&quot;:731.0027559055118}"/>
</p:tagLst>
</file>

<file path=ppt/tags/tag93.xml><?xml version="1.0" encoding="utf-8"?>
<p:tagLst xmlns:p="http://schemas.openxmlformats.org/presentationml/2006/main">
  <p:tag name="KSO_WM_DIAGRAM_VIRTUALLY_FRAME" val="{&quot;height&quot;:308.1458267716535,&quot;left&quot;:99.75,&quot;top&quot;:124.53724409448819,&quot;width&quot;:731.0027559055118}"/>
</p:tagLst>
</file>

<file path=ppt/tags/tag94.xml><?xml version="1.0" encoding="utf-8"?>
<p:tagLst xmlns:p="http://schemas.openxmlformats.org/presentationml/2006/main">
  <p:tag name="KSO_WM_DIAGRAM_VIRTUALLY_FRAME" val="{&quot;height&quot;:308.1458267716535,&quot;left&quot;:99.75,&quot;top&quot;:124.53724409448819,&quot;width&quot;:731.0027559055118}"/>
</p:tagLst>
</file>

<file path=ppt/tags/tag95.xml><?xml version="1.0" encoding="utf-8"?>
<p:tagLst xmlns:p="http://schemas.openxmlformats.org/presentationml/2006/main">
  <p:tag name="KSO_WM_DIAGRAM_VIRTUALLY_FRAME" val="{&quot;height&quot;:308.1458267716535,&quot;left&quot;:99.75,&quot;top&quot;:124.53724409448819,&quot;width&quot;:731.0027559055118}"/>
</p:tagLst>
</file>

<file path=ppt/tags/tag96.xml><?xml version="1.0" encoding="utf-8"?>
<p:tagLst xmlns:p="http://schemas.openxmlformats.org/presentationml/2006/main">
  <p:tag name="KSO_WM_DIAGRAM_VIRTUALLY_FRAME" val="{&quot;height&quot;:347.9,&quot;left&quot;:52.7,&quot;top&quot;:127.45,&quot;width&quot;:362.75}"/>
</p:tagLst>
</file>

<file path=ppt/tags/tag97.xml><?xml version="1.0" encoding="utf-8"?>
<p:tagLst xmlns:p="http://schemas.openxmlformats.org/presentationml/2006/main">
  <p:tag name="KSO_WM_DIAGRAM_VIRTUALLY_FRAME" val="{&quot;height&quot;:347.9,&quot;left&quot;:52.7,&quot;top&quot;:127.45,&quot;width&quot;:362.75}"/>
</p:tagLst>
</file>

<file path=ppt/tags/tag98.xml><?xml version="1.0" encoding="utf-8"?>
<p:tagLst xmlns:p="http://schemas.openxmlformats.org/presentationml/2006/main">
  <p:tag name="KSO_WM_DIAGRAM_VIRTUALLY_FRAME" val="{&quot;height&quot;:347.9,&quot;left&quot;:52.7,&quot;top&quot;:127.45,&quot;width&quot;:362.75}"/>
</p:tagLst>
</file>

<file path=ppt/tags/tag99.xml><?xml version="1.0" encoding="utf-8"?>
<p:tagLst xmlns:p="http://schemas.openxmlformats.org/presentationml/2006/main">
  <p:tag name="KSO_WM_DIAGRAM_VIRTUALLY_FRAME" val="{&quot;height&quot;:347.9,&quot;left&quot;:52.7,&quot;top&quot;:127.45,&quot;width&quot;:362.75}"/>
</p:tagLst>
</file>

<file path=ppt/tags/tag100.xml><?xml version="1.0" encoding="utf-8"?>
<p:tagLst xmlns:p="http://schemas.openxmlformats.org/presentationml/2006/main">
  <p:tag name="KSO_WM_DIAGRAM_VIRTUALLY_FRAME" val="{&quot;height&quot;:347.9,&quot;left&quot;:52.7,&quot;top&quot;:127.45,&quot;width&quot;:362.75}"/>
</p:tagLst>
</file>

<file path=ppt/tags/tag101.xml><?xml version="1.0" encoding="utf-8"?>
<p:tagLst xmlns:p="http://schemas.openxmlformats.org/presentationml/2006/main">
  <p:tag name="KSO_WM_DIAGRAM_VIRTUALLY_FRAME" val="{&quot;height&quot;:347.9,&quot;left&quot;:52.7,&quot;top&quot;:127.45,&quot;width&quot;:362.75}"/>
</p:tagLst>
</file>

<file path=ppt/tags/tag102.xml><?xml version="1.0" encoding="utf-8"?>
<p:tagLst xmlns:p="http://schemas.openxmlformats.org/presentationml/2006/main">
  <p:tag name="KSO_WM_DIAGRAM_VIRTUALLY_FRAME" val="{&quot;height&quot;:347.9,&quot;left&quot;:52.7,&quot;top&quot;:127.45,&quot;width&quot;:362.75}"/>
</p:tagLst>
</file>

<file path=ppt/tags/tag103.xml><?xml version="1.0" encoding="utf-8"?>
<p:tagLst xmlns:p="http://schemas.openxmlformats.org/presentationml/2006/main">
                                                </p:tagLst>
</file>

<file path=ppt/tags/tag104.xml><?xml version="1.0" encoding="utf-8"?>
<p:tagLst xmlns:p="http://schemas.openxmlformats.org/presentationml/2006/main">
  <p:tag name="KSO_WM_DIAGRAM_VIRTUALLY_FRAME" val="{&quot;height&quot;:347.9,&quot;left&quot;:52.7,&quot;top&quot;:127.45,&quot;width&quot;:362.75}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MiSans Heavy</vt:lpstr>
      <vt:lpstr>Office Theme</vt:lpstr>
      <vt:lpstr>教学创新关注学生需求</vt:lpstr>
      <vt:lpstr>目录</vt:lpstr>
      <vt:lpstr>第1章 教学创新的重要性</vt:lpstr>
      <vt:lpstr> </vt:lpstr>
      <vt:lpstr>什么是教学创新</vt:lpstr>
      <vt:lpstr>教学创新的益处</vt:lpstr>
      <vt:lpstr>如何实施教学创新</vt:lpstr>
      <vt:lpstr>结语</vt:lpstr>
      <vt:lpstr>第2章 学生需求分析</vt:lpstr>
      <vt:lpstr> </vt:lpstr>
      <vt:lpstr>有效的需求调查方法</vt:lpstr>
      <vt:lpstr>如何根据学生需求调整教学</vt:lpstr>
      <vt:lpstr>实践案例分析</vt:lpstr>
      <vt:lpstr>总结</vt:lpstr>
      <vt:lpstr>第3章 教学创新案例分析</vt:lpstr>
      <vt:lpstr>利用游戏化教学提高学生学习兴趣</vt:lpstr>
      <vt:lpstr>利用游戏化教学提高学生学习兴趣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2024-09-29T14:19:08.206</cp:lastPrinted>
  <dcterms:created xsi:type="dcterms:W3CDTF">2024-09-29T06:19:08Z</dcterms:created>
  <dcterms:modified xsi:type="dcterms:W3CDTF">2024-09-29T06:19:10Z</dcterms:modified>
</cp:coreProperties>
</file>