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9144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784A36-5AE4-41D6-BE07-485F00C4AD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F27D05-F80F-41F6-9114-4D156B3CBA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FD52DE-FA92-4F32-863E-2A6BC1B456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92FDB5-E854-4669-AEEF-B0CE89B8CC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E2CFFE4-E525-4B50-9D86-1CC62B97CE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9A9582F-EB93-430B-B7C1-9303449A89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63CE09D-841F-4469-A425-384D3BEAEE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B91CB4-35F3-440A-904A-0029875A4C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2F708B-2359-4204-B767-ADB32141FF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FD99E5-A09C-4FB3-BD22-A304F84949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2119C6-094A-4E6D-AC87-361DB77E42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1026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ransition/>
  <p:timing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jpeg" /><Relationship Id="rId3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5220024202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074" name="图片 3073" descr="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25" y="44450"/>
            <a:ext cx="9180513" cy="68865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5" name="标题 3074"/>
          <p:cNvSpPr>
            <a:spLocks noGrp="1"/>
          </p:cNvSpPr>
          <p:nvPr>
            <p:ph type="title"/>
          </p:nvPr>
        </p:nvSpPr>
        <p:spPr>
          <a:xfrm>
            <a:off x="468313" y="1127125"/>
            <a:ext cx="8156575" cy="1438275"/>
          </a:xfrm>
        </p:spPr>
        <p:txBody>
          <a:bodyPr anchor="ctr" anchorCtr="0"/>
          <a:lstStyle/>
          <a:p>
            <a:r>
              <a:rPr lang="zh-CN" altLang="en-US" sz="5400" b="1">
                <a:solidFill>
                  <a:schemeClr val="tx1"/>
                </a:solidFill>
                <a:ea typeface="黑体" panose="02010609060101010101" charset="-122"/>
              </a:rPr>
              <a:t>颈动脉剥脱术的护理查房</a:t>
            </a:r>
            <a:endParaRPr lang="zh-CN" altLang="en-US" sz="5400" b="1">
              <a:solidFill>
                <a:schemeClr val="tx1"/>
              </a:solidFill>
              <a:ea typeface="黑体" panose="02010609060101010101" charset="-122"/>
            </a:endParaRPr>
          </a:p>
        </p:txBody>
      </p:sp>
      <p:sp>
        <p:nvSpPr>
          <p:cNvPr id="3076" name="文本占位符 3075"/>
          <p:cNvSpPr>
            <a:spLocks noGrp="1"/>
          </p:cNvSpPr>
          <p:nvPr>
            <p:ph type="body" idx="4294967295"/>
          </p:nvPr>
        </p:nvSpPr>
        <p:spPr>
          <a:xfrm>
            <a:off x="3133725" y="3646488"/>
            <a:ext cx="6624638" cy="2519362"/>
          </a:xfrm>
        </p:spPr>
        <p:txBody>
          <a:bodyPr/>
          <a:lstStyle/>
          <a:p>
            <a:pPr marL="1905" lvl="2" indent="912495">
              <a:lnSpc>
                <a:spcPct val="80000"/>
              </a:lnSpc>
            </a:pPr>
            <a:endParaRPr lang="zh-CN" altLang="en-US" sz="800"/>
          </a:p>
          <a:p>
            <a:pPr marL="0" indent="0">
              <a:lnSpc>
                <a:spcPct val="80000"/>
              </a:lnSpc>
            </a:pPr>
            <a:endParaRPr lang="zh-CN" altLang="en-US" sz="1000"/>
          </a:p>
          <a:p>
            <a:pPr marL="0" indent="0">
              <a:lnSpc>
                <a:spcPct val="80000"/>
              </a:lnSpc>
            </a:pPr>
            <a:endParaRPr lang="zh-CN" altLang="en-US" sz="2000" b="1">
              <a:solidFill>
                <a:srgbClr val="009999"/>
              </a:solidFill>
              <a:ea typeface="黑体" panose="02010609060101010101" charset="-122"/>
              <a:sym typeface="Arial" pitchFamily="34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zh-CN" altLang="en-US" sz="2000" b="1">
                <a:solidFill>
                  <a:srgbClr val="009999"/>
                </a:solidFill>
                <a:ea typeface="黑体" panose="02010609060101010101" charset="-122"/>
                <a:sym typeface="Arial" pitchFamily="34" charset="0"/>
              </a:rPr>
              <a:t>  </a:t>
            </a:r>
            <a:r>
              <a:rPr lang="zh-CN" altLang="en-US" sz="3600">
                <a:ea typeface="黑体" panose="02010609060101010101" charset="-122"/>
                <a:sym typeface="Arial" pitchFamily="34" charset="0"/>
              </a:rPr>
              <a:t>主讲人：白雪（长治医学院）</a:t>
            </a:r>
            <a:endParaRPr lang="zh-CN" altLang="en-US" sz="3600">
              <a:ea typeface="黑体" panose="02010609060101010101" charset="-122"/>
              <a:sym typeface="Arial" pitchFamily="34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zh-CN" altLang="en-US" sz="3600">
                <a:ea typeface="黑体" panose="02010609060101010101" charset="-122"/>
                <a:sym typeface="Arial" pitchFamily="34" charset="0"/>
              </a:rPr>
              <a:t> 指导老师：郭珍</a:t>
            </a:r>
            <a:endParaRPr lang="zh-CN" altLang="en-US" sz="3600">
              <a:ea typeface="黑体" panose="02010609060101010101" charset="-122"/>
              <a:sym typeface="Arial" pitchFamily="34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zh-CN" altLang="en-US" sz="3600">
                <a:ea typeface="黑体" panose="02010609060101010101" charset="-122"/>
                <a:sym typeface="Arial" pitchFamily="34" charset="0"/>
              </a:rPr>
              <a:t> 2015年8月25日</a:t>
            </a:r>
            <a:endParaRPr lang="zh-CN" altLang="en-US" sz="3600">
              <a:ea typeface="黑体" panose="02010609060101010101" charset="-122"/>
              <a:sym typeface="Arial" pitchFamily="34" charset="0"/>
            </a:endParaRPr>
          </a:p>
        </p:txBody>
      </p:sp>
      <p:sp>
        <p:nvSpPr>
          <p:cNvPr id="3077" name="TextBox 3076"/>
          <p:cNvSpPr txBox="1"/>
          <p:nvPr/>
        </p:nvSpPr>
        <p:spPr>
          <a:xfrm>
            <a:off x="914400" y="914400"/>
            <a:ext cx="1371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00"/>
              <a:t>2023最新整理收集</a:t>
            </a:r>
          </a:p>
          <a:p>
            <a:pPr>
              <a:defRPr sz="100" b="1" i="1">
                <a:solidFill>
                  <a:srgbClr val="E1E100"/>
                </a:solidFill>
              </a:defRPr>
            </a:pPr>
            <a:r>
              <a:t>do</a:t>
            </a:r>
            <a:br/>
            <a:br/>
            <a:br/>
            <a:r>
              <a:t> something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098" name="图片 4097" descr="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513"/>
            <a:ext cx="9109075" cy="6832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099" name="标题 4098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lang="zh-CN" altLang="en-US"/>
              <a:t>病历介绍</a:t>
            </a:r>
            <a:endParaRPr lang="zh-CN" altLang="en-US"/>
          </a:p>
        </p:txBody>
      </p:sp>
      <p:graphicFrame>
        <p:nvGraphicFramePr>
          <p:cNvPr id="4100" name="表格占位符 4099"/>
          <p:cNvGraphicFramePr>
            <a:graphicFrameLocks noGrp="1"/>
          </p:cNvGraphicFramePr>
          <p:nvPr>
            <p:ph type="tbl" idx="1"/>
          </p:nvPr>
        </p:nvGraphicFramePr>
        <p:xfrm>
          <a:off x="457200" y="1600200"/>
          <a:ext cx="8229600" cy="4568825"/>
        </p:xfrm>
        <a:graphic>
          <a:graphicData uri="http://schemas.openxmlformats.org/drawingml/2006/table">
            <a:tbl>
              <a:tblPr/>
              <a:tblGrid>
                <a:gridCol w="1365250"/>
                <a:gridCol w="6864350"/>
              </a:tblGrid>
              <a:tr h="547688"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800" b="1">
                          <a:solidFill>
                            <a:srgbClr val="FFFFFF"/>
                          </a:solidFill>
                          <a:latin typeface="Calibri"/>
                        </a:rPr>
                        <a:t>患者姓名</a:t>
                      </a:r>
                      <a:endParaRPr lang="zh-CN" altLang="en-US" sz="1800" b="1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800" b="1">
                          <a:solidFill>
                            <a:srgbClr val="FFFFFF"/>
                          </a:solidFill>
                          <a:latin typeface="Calibri"/>
                        </a:rPr>
                        <a:t>董红家</a:t>
                      </a:r>
                      <a:endParaRPr lang="zh-CN" altLang="en-US" sz="1800" b="1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alpha val="100000"/>
                      </a:srgbClr>
                    </a:solidFill>
                  </a:tcPr>
                </a:tc>
              </a:tr>
              <a:tr h="547687"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800">
                          <a:solidFill>
                            <a:srgbClr val="000000"/>
                          </a:solidFill>
                          <a:latin typeface="Calibri"/>
                        </a:rPr>
                        <a:t>病室床号</a:t>
                      </a:r>
                      <a:endParaRPr lang="zh-CN" altLang="en-US" sz="180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800">
                          <a:solidFill>
                            <a:srgbClr val="000000"/>
                          </a:solidFill>
                          <a:latin typeface="Calibri"/>
                        </a:rPr>
                        <a:t>1102-24</a:t>
                      </a:r>
                      <a:endParaRPr lang="zh-CN" altLang="en-US" sz="180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>
                        <a:alpha val="100000"/>
                      </a:srgbClr>
                    </a:solidFill>
                  </a:tcPr>
                </a:tc>
              </a:tr>
              <a:tr h="547688"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800">
                          <a:solidFill>
                            <a:srgbClr val="000000"/>
                          </a:solidFill>
                          <a:latin typeface="Calibri"/>
                        </a:rPr>
                        <a:t>护理级别</a:t>
                      </a:r>
                      <a:endParaRPr lang="zh-CN" altLang="en-US" sz="180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800">
                          <a:solidFill>
                            <a:srgbClr val="000000"/>
                          </a:solidFill>
                          <a:latin typeface="Calibri"/>
                        </a:rPr>
                        <a:t>二级护理</a:t>
                      </a:r>
                      <a:endParaRPr lang="zh-CN" altLang="en-US" sz="180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>
                        <a:alpha val="100000"/>
                      </a:srgbClr>
                    </a:solidFill>
                  </a:tcPr>
                </a:tc>
              </a:tr>
              <a:tr h="639762"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800">
                          <a:solidFill>
                            <a:srgbClr val="000000"/>
                          </a:solidFill>
                          <a:latin typeface="Calibri"/>
                        </a:rPr>
                        <a:t>诊断</a:t>
                      </a:r>
                      <a:endParaRPr lang="zh-CN" altLang="en-US" sz="180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800">
                          <a:solidFill>
                            <a:srgbClr val="000000"/>
                          </a:solidFill>
                          <a:latin typeface="Calibri"/>
                        </a:rPr>
                        <a:t>周围动脉病、劲动脉狭窄，高血压病三级（极高危险组），陈旧性脑梗死</a:t>
                      </a:r>
                      <a:endParaRPr lang="zh-CN" altLang="en-US" sz="180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>
                        <a:alpha val="100000"/>
                      </a:srgbClr>
                    </a:solidFill>
                  </a:tcPr>
                </a:tc>
              </a:tr>
              <a:tr h="549275"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800">
                          <a:solidFill>
                            <a:srgbClr val="000000"/>
                          </a:solidFill>
                          <a:latin typeface="Calibri"/>
                        </a:rPr>
                        <a:t>阳性症状</a:t>
                      </a:r>
                      <a:endParaRPr lang="zh-CN" altLang="en-US" sz="180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800">
                          <a:solidFill>
                            <a:srgbClr val="000000"/>
                          </a:solidFill>
                          <a:latin typeface="Calibri"/>
                        </a:rPr>
                        <a:t>视物模糊</a:t>
                      </a:r>
                      <a:r>
                        <a:rPr lang="en-US" altLang="zh-CN" sz="180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r>
                        <a:rPr lang="zh-CN" altLang="en-US" sz="1800">
                          <a:solidFill>
                            <a:srgbClr val="000000"/>
                          </a:solidFill>
                          <a:latin typeface="Calibri"/>
                        </a:rPr>
                        <a:t>月余</a:t>
                      </a:r>
                      <a:endParaRPr lang="zh-CN" altLang="en-US" sz="180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>
                        <a:alpha val="100000"/>
                      </a:srgbClr>
                    </a:solidFill>
                  </a:tcPr>
                </a:tc>
              </a:tr>
              <a:tr h="641350"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800">
                          <a:solidFill>
                            <a:srgbClr val="000000"/>
                          </a:solidFill>
                          <a:latin typeface="Calibri"/>
                        </a:rPr>
                        <a:t>辅助检查</a:t>
                      </a:r>
                      <a:endParaRPr lang="zh-CN" altLang="en-US" sz="180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800">
                          <a:solidFill>
                            <a:srgbClr val="000000"/>
                          </a:solidFill>
                          <a:latin typeface="Calibri"/>
                        </a:rPr>
                        <a:t>劲动脉造影显示：左颈动脉末段钙化，左颈内动脉颅外段近段钙化，狭窄约</a:t>
                      </a:r>
                      <a:r>
                        <a:rPr lang="en-US" altLang="zh-CN" sz="1800">
                          <a:solidFill>
                            <a:srgbClr val="000000"/>
                          </a:solidFill>
                          <a:latin typeface="Calibri"/>
                        </a:rPr>
                        <a:t>90%</a:t>
                      </a:r>
                      <a:endParaRPr lang="zh-CN" altLang="en-US" sz="180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>
                        <a:alpha val="100000"/>
                      </a:srgbClr>
                    </a:solidFill>
                  </a:tcPr>
                </a:tc>
              </a:tr>
              <a:tr h="546100"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800">
                          <a:solidFill>
                            <a:srgbClr val="000000"/>
                          </a:solidFill>
                          <a:latin typeface="Calibri"/>
                        </a:rPr>
                        <a:t>特殊治疗</a:t>
                      </a:r>
                      <a:endParaRPr lang="zh-CN" altLang="en-US" sz="180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800">
                          <a:solidFill>
                            <a:srgbClr val="000000"/>
                          </a:solidFill>
                          <a:latin typeface="Calibri"/>
                        </a:rPr>
                        <a:t>颈动脉内膜剥脱术</a:t>
                      </a:r>
                      <a:endParaRPr lang="zh-CN" altLang="en-US" sz="180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>
                        <a:alpha val="100000"/>
                      </a:srgbClr>
                    </a:solidFill>
                  </a:tcPr>
                </a:tc>
              </a:tr>
              <a:tr h="549275"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800">
                          <a:solidFill>
                            <a:srgbClr val="000000"/>
                          </a:solidFill>
                          <a:latin typeface="Calibri"/>
                        </a:rPr>
                        <a:t>特殊用药</a:t>
                      </a:r>
                      <a:endParaRPr lang="zh-CN" altLang="en-US" sz="180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800"/>
                        <a:t>术后积极强心、利尿、扩冠、抗凝、营养心肌、预防感染等治疗</a:t>
                      </a:r>
                      <a:endParaRPr lang="zh-CN" altLang="en-US" sz="1800"/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2" name="标题 512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 anchorCtr="0"/>
          <a:lstStyle/>
          <a:p>
            <a:pPr defTabSz="914400">
              <a:buClrTx/>
              <a:buSzTx/>
              <a:buFontTx/>
              <a:buNone/>
            </a:pPr>
            <a:endParaRPr sz="4400" kern="1200" baseline="0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5123" name="副标题 512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defTabSz="914400">
              <a:buClrTx/>
              <a:buSzTx/>
              <a:buFontTx/>
            </a:pPr>
            <a:endParaRPr sz="3200" kern="1200" baseline="0">
              <a:latin typeface="Arial" pitchFamily="34" charset="0"/>
              <a:ea typeface="宋体" panose="02010600030101010101" pitchFamily="2" charset="-122"/>
            </a:endParaRPr>
          </a:p>
        </p:txBody>
      </p:sp>
      <p:pic>
        <p:nvPicPr>
          <p:cNvPr id="5124" name="图片 5123" descr="IMG_81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13" y="0"/>
            <a:ext cx="9215437" cy="69135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46" name="标题 6145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/>
        </p:txBody>
      </p:sp>
      <p:sp>
        <p:nvSpPr>
          <p:cNvPr id="6147" name="文本占位符 6146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/>
        </p:txBody>
      </p:sp>
      <p:pic>
        <p:nvPicPr>
          <p:cNvPr id="6148" name="图片 6147" descr="IMG_817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25" y="1588"/>
            <a:ext cx="9109075" cy="68310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70" name="标题 7169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/>
        </p:txBody>
      </p:sp>
      <p:sp>
        <p:nvSpPr>
          <p:cNvPr id="7171" name="文本占位符 7170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/>
        </p:txBody>
      </p:sp>
      <p:pic>
        <p:nvPicPr>
          <p:cNvPr id="7172" name="图片 7171" descr="IMG_81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88"/>
            <a:ext cx="9109075" cy="68310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4" name="标题 8193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/>
        </p:txBody>
      </p:sp>
      <p:sp>
        <p:nvSpPr>
          <p:cNvPr id="8195" name="文本占位符 8194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/>
        </p:txBody>
      </p:sp>
      <p:pic>
        <p:nvPicPr>
          <p:cNvPr id="8196" name="图片 8195" descr="IMG_817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"/>
            <a:ext cx="9094788" cy="68199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8" name="标题 9217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/>
        </p:txBody>
      </p:sp>
      <p:sp>
        <p:nvSpPr>
          <p:cNvPr id="9219" name="文本占位符 9218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/>
        </p:txBody>
      </p:sp>
      <p:pic>
        <p:nvPicPr>
          <p:cNvPr id="9220" name="图片 9219" descr="IMG_81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571500"/>
            <a:ext cx="7620000" cy="5715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1" name="图片 9220" descr="IMG_81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09075" cy="6832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2" name="标题 10241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/>
        </p:txBody>
      </p:sp>
      <p:sp>
        <p:nvSpPr>
          <p:cNvPr id="10243" name="文本占位符 10242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/>
        </p:txBody>
      </p:sp>
      <p:pic>
        <p:nvPicPr>
          <p:cNvPr id="10244" name="图片 10243" descr="IMG_817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13" y="46038"/>
            <a:ext cx="9072562" cy="68056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66" name="标题 11265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/>
        </p:txBody>
      </p:sp>
      <p:sp>
        <p:nvSpPr>
          <p:cNvPr id="11267" name="文本占位符 11266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/>
        </p:txBody>
      </p:sp>
      <p:pic>
        <p:nvPicPr>
          <p:cNvPr id="11268" name="图片 11267" descr="IMG_81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12" y="0"/>
            <a:ext cx="9180512" cy="68865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90" name="标题 12289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/>
        </p:txBody>
      </p:sp>
      <p:sp>
        <p:nvSpPr>
          <p:cNvPr id="12291" name="文本占位符 12290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/>
        </p:txBody>
      </p:sp>
      <p:pic>
        <p:nvPicPr>
          <p:cNvPr id="12292" name="图片 12291" descr="IMG_81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13" y="1588"/>
            <a:ext cx="9072562" cy="68056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14" name="标题 13313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/>
        </p:txBody>
      </p:sp>
      <p:sp>
        <p:nvSpPr>
          <p:cNvPr id="13315" name="文本占位符 13314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/>
        </p:txBody>
      </p:sp>
      <p:pic>
        <p:nvPicPr>
          <p:cNvPr id="13316" name="图片 13315" descr="IMG_81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88"/>
            <a:ext cx="9109075" cy="68310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https://d.book118.com/225220024202011101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宋体</vt:lpstr>
      <vt:lpstr>黑体</vt:lpstr>
      <vt:lpstr>Office Theme</vt:lpstr>
      <vt:lpstr>颈动脉剥脱术的护理查房</vt:lpstr>
      <vt:lpstr>病历介绍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2024-09-10T00:11:03.139</cp:lastPrinted>
  <dcterms:created xsi:type="dcterms:W3CDTF">2024-09-09T16:11:03Z</dcterms:created>
  <dcterms:modified xsi:type="dcterms:W3CDTF">2024-09-09T16:11:04Z</dcterms:modified>
</cp:coreProperties>
</file>