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8A0911-1DFC-4BF2-9E9C-63336AF038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E57FFD-F2E2-46F0-ADBE-1CBC7563B8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44434B-06A1-4FEC-A76E-71B49CF7AD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B3EDE7A-2A16-4651-A906-4A23F83950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566489B-5251-47BB-82BB-7E556F4445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247A2F2-2750-410D-A48A-84ECB5FB35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80B9C26-0823-4C5C-8887-8AABA4303C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593F8A1-8F55-428E-8D52-94F29153CD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BB869F4-41A4-4CFB-845E-E9B674A061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C4389D-95C4-427C-BAD7-2D959F00CF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CEBD5F-DA53-4FA8-96A6-A2BD49A63A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2522022014001112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姓是课件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汉字的起源与演变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姓氏的起源与演变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名字的起源与演变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从汉字看姓的起源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从汉字看名字的起源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姓是课件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汉字的起源与演变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805582" y="2081786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6433527" y="1751433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汉字起源于图画文字，距今约六千年前的仰韶文化时期出现了图形文字，标志着汉字的萌芽。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33527" y="4146638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随着社会的发展，人们开始用线条和笔画来简化图形，逐渐形成了甲骨文、金文等早期文字形式。</a:t>
            </a:r>
          </a:p>
        </p:txBody>
      </p:sp>
      <p:sp>
        <p:nvSpPr>
          <p:cNvPr id="6" name="Freeform 6"/>
          <p:cNvSpPr/>
          <p:nvPr/>
        </p:nvSpPr>
        <p:spPr>
          <a:xfrm>
            <a:off x="1012384" y="231038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122011" y="231038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611221" y="2317815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93891" y="218846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汉字的起源与演变 汉字的起源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姓氏的起源与演变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原始社会母系氏族时期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封建社会时期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姓氏的起源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在原始社会母系氏族时期，人们通常只知其母不知其父，为了区分不同的母系家族，人们开始使用特定的符号或标记来标识不同的家族，这些符号或标记就是最早的姓氏。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随着封建社会的形成和发展，姓氏逐渐成为身份和地位的象征，只有贵族和士大夫阶层才能拥有姓氏，而普通百姓则没有姓氏。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秦汉时期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秦汉时期，随着封建社会的逐渐成熟和统一国家的建立，姓氏制度也得到了进一步的发展和完善。这一时期，姓氏开始逐渐融合，一些贵族和士大夫开始将封地、官职等名称作为自己的姓氏。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唐宋时期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唐宋时期，随着经济的发展和文化的繁荣，姓氏制度也发生了较大的变化。这一时期，姓氏的种类和数量不断增加，同时一些新的姓氏也开始出现。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现代时期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现代时期，随着社会的进步和文化的普及，姓氏制度也发生了深刻的变化。这一时期，姓氏逐渐成为个人标识的一部分，人们可以根据自己的喜好和文化背景选择自己的姓氏。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姓氏的演变过程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646" r="3646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标识作用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传承作用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社会作用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姓氏是个人标识的重要组成部分，能够帮助人们区分不同的个体和家族。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姓氏是家族传承的重要载体，能够帮助人们了解家族的历史和文化背景。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姓氏在社会中具有身份和地位的象征意义，能够影响个人的社会地位和机会。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姓氏的特点与功能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名字的起源与演变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名字的起源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随着社会的发展，名字逐渐被赋予了更多的意义和功能，成为了个人身份、社会地位和文化背景的象征。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名字的起源可以追溯到古代，当时人们为了区分个体，开始使用名字作为标识。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417731" y="2063687"/>
            <a:ext cx="1240346" cy="962406"/>
            <a:chOff x="2417731" y="2063687"/>
            <a:chExt cx="1240346" cy="962406"/>
          </a:xfrm>
        </p:grpSpPr>
        <p:sp>
          <p:nvSpPr>
            <p:cNvPr id="3" name="Freeform 3"/>
            <p:cNvSpPr/>
            <p:nvPr/>
          </p:nvSpPr>
          <p:spPr>
            <a:xfrm>
              <a:off x="2995231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417731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2591991" y="2965418"/>
            <a:ext cx="906780" cy="396240"/>
            <a:chOff x="2591991" y="2965418"/>
            <a:chExt cx="906780" cy="396240"/>
          </a:xfrm>
        </p:grpSpPr>
        <p:sp>
          <p:nvSpPr>
            <p:cNvPr id="6" name="TextBox 6"/>
            <p:cNvSpPr txBox="1"/>
            <p:nvPr/>
          </p:nvSpPr>
          <p:spPr>
            <a:xfrm>
              <a:off x="2591991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8595360" y="2063687"/>
            <a:ext cx="1240346" cy="962406"/>
            <a:chOff x="8595360" y="2063687"/>
            <a:chExt cx="1240346" cy="962406"/>
          </a:xfrm>
        </p:grpSpPr>
        <p:sp>
          <p:nvSpPr>
            <p:cNvPr id="8" name="Freeform 8"/>
            <p:cNvSpPr/>
            <p:nvPr/>
          </p:nvSpPr>
          <p:spPr>
            <a:xfrm>
              <a:off x="9172766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595360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8769620" y="2965418"/>
            <a:ext cx="906780" cy="396240"/>
            <a:chOff x="8769620" y="2965418"/>
            <a:chExt cx="906780" cy="396240"/>
          </a:xfrm>
        </p:grpSpPr>
        <p:sp>
          <p:nvSpPr>
            <p:cNvPr id="11" name="TextBox 11"/>
            <p:cNvSpPr txBox="1"/>
            <p:nvPr/>
          </p:nvSpPr>
          <p:spPr>
            <a:xfrm>
              <a:off x="8769620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5258181" y="1559433"/>
            <a:ext cx="1600105" cy="1242060"/>
            <a:chOff x="5258181" y="1559433"/>
            <a:chExt cx="1600105" cy="1242060"/>
          </a:xfrm>
        </p:grpSpPr>
        <p:sp>
          <p:nvSpPr>
            <p:cNvPr id="13" name="Freeform 13"/>
            <p:cNvSpPr/>
            <p:nvPr/>
          </p:nvSpPr>
          <p:spPr>
            <a:xfrm rot="3243678">
              <a:off x="6003131" y="2277046"/>
              <a:ext cx="515112" cy="199454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5258181" y="1559433"/>
              <a:ext cx="1600105" cy="1242060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5481304" y="2723007"/>
            <a:ext cx="1173480" cy="396240"/>
            <a:chOff x="5481304" y="2723007"/>
            <a:chExt cx="1173480" cy="396240"/>
          </a:xfrm>
        </p:grpSpPr>
        <p:sp>
          <p:nvSpPr>
            <p:cNvPr id="16" name="TextBox 16"/>
            <p:cNvSpPr txBox="1"/>
            <p:nvPr/>
          </p:nvSpPr>
          <p:spPr>
            <a:xfrm>
              <a:off x="5481304" y="2723007"/>
              <a:ext cx="11734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100%</a:t>
              </a:r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名字的演变过程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1482995" y="3429572"/>
            <a:ext cx="2944273" cy="1699450"/>
            <a:chOff x="1482995" y="3429572"/>
            <a:chExt cx="2944273" cy="1699450"/>
          </a:xfrm>
        </p:grpSpPr>
        <p:sp>
          <p:nvSpPr>
            <p:cNvPr id="40" name="AutoShape 40"/>
            <p:cNvSpPr/>
            <p:nvPr/>
          </p:nvSpPr>
          <p:spPr>
            <a:xfrm>
              <a:off x="1482995" y="3429572"/>
              <a:ext cx="2944273" cy="1699450"/>
            </a:xfrm>
            <a:prstGeom prst="roundRect">
              <a:avLst>
                <a:gd name="adj" fmla="val 19953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1" name="Group 41"/>
          <p:cNvGrpSpPr/>
          <p:nvPr/>
        </p:nvGrpSpPr>
        <p:grpSpPr>
          <a:xfrm>
            <a:off x="4595860" y="3248978"/>
            <a:ext cx="2944273" cy="1880045"/>
            <a:chOff x="4595860" y="3248978"/>
            <a:chExt cx="2944273" cy="1880045"/>
          </a:xfrm>
        </p:grpSpPr>
        <p:sp>
          <p:nvSpPr>
            <p:cNvPr id="42" name="AutoShape 42"/>
            <p:cNvSpPr/>
            <p:nvPr/>
          </p:nvSpPr>
          <p:spPr>
            <a:xfrm>
              <a:off x="4595860" y="3248978"/>
              <a:ext cx="2944273" cy="1880045"/>
            </a:xfrm>
            <a:prstGeom prst="roundRect">
              <a:avLst>
                <a:gd name="adj" fmla="val 19953"/>
              </a:avLst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3" name="Group 43"/>
          <p:cNvGrpSpPr/>
          <p:nvPr/>
        </p:nvGrpSpPr>
        <p:grpSpPr>
          <a:xfrm>
            <a:off x="7710249" y="3429572"/>
            <a:ext cx="2942844" cy="1699450"/>
            <a:chOff x="7710249" y="3429572"/>
            <a:chExt cx="2942844" cy="1699450"/>
          </a:xfrm>
        </p:grpSpPr>
        <p:sp>
          <p:nvSpPr>
            <p:cNvPr id="44" name="AutoShape 44"/>
            <p:cNvSpPr/>
            <p:nvPr/>
          </p:nvSpPr>
          <p:spPr>
            <a:xfrm>
              <a:off x="7710249" y="3429572"/>
              <a:ext cx="2942844" cy="1699450"/>
            </a:xfrm>
            <a:prstGeom prst="roundRect">
              <a:avLst>
                <a:gd name="adj" fmla="val 19953"/>
              </a:avLst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5" name="TextBox 45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名字较为简单，主要是为了标识个体。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随着社会的发展，名字开始被赋予更多的意义和功能，出现了寓意名字、昵称等不同形式的名字。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随着文化交流和国际化的发展，名字的取名方式更加多样化，出现了许多新奇、独特的名字。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古代时期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中世纪时期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现代时期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名字具有独特性、文化性和寓意性等特点，能够反映一个人的个性、家庭背景和社会地位。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名字具有标识、区分个体的功能，同时还有文化传承、社交和心理认同等功能。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功能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名字的特点与功能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https://d.book118.com/225220220140011121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62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2024-09-24T12:32:28.823</cp:lastPrinted>
  <dcterms:created xsi:type="dcterms:W3CDTF">2024-09-24T04:32:28Z</dcterms:created>
  <dcterms:modified xsi:type="dcterms:W3CDTF">2024-09-24T04:32:30Z</dcterms:modified>
</cp:coreProperties>
</file>