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8CB8D-FC99-43BE-8CD8-555DDB35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20ED7-4840-42BC-ABA5-585ED9C96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E7DB4-45DB-4AA0-9BC5-3B3EB9D18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6B03F-8E63-420D-95A5-68CAE26DE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325B3-3A85-4DC5-BF3A-96EC49405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9E024-84FE-4B35-A1FE-F419256A9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0FFB4-A4FF-4785-A806-A9424FE7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75CE0-66B2-4E45-9FCB-D3DA37370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0458C-6440-4362-BDBA-ADE21A217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1B48D-684D-4AB0-A75B-B302A92F7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C8E14-4900-4BB3-9CA8-2EDF98F7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31" Type="http://schemas.openxmlformats.org/officeDocument/2006/relationships/tags" Target="../tags/tag236.xml" /><Relationship Id="rId32" Type="http://schemas.openxmlformats.org/officeDocument/2006/relationships/tags" Target="../tags/tag237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42132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物的不安全状态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物的不安全状态的定义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物的不安全状态的类型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物的不安全状态的产生原因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物的不安全状态的预防措施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物的不安全状态的案例分析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物的不安全状态的定义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物的潜在危险性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物的不安全状态的分类：包括设计缺陷、制造缺陷、使用不当等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物的不安全状态：指物在正常使用或合理可预见的使用条件下，可能对人身或财产造成损害的状态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潜在危险性：指物在正常使用或合理可预见的使用条件下，可能存在的潜在危险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物的潜在危险性的识别：需要通过对物的性能、结构、材料等方面的分析来判断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物的危险状态</a:t>
            </a:r>
            <a:endParaRPr lang="zh-CN" altLang="en-US"/>
          </a:p>
        </p:txBody>
      </p:sp>
      <p:sp>
        <p:nvSpPr>
          <p:cNvPr id="104909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物的物理危险状态：指物在物理性质上可能对人身、财产或环境造成危害的状态，如物体的形状、尺寸、重量、硬度、温度等。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物的化学危险状态：指物在化学性质上可能对人身、财产或环境造成危害的状态，如物质的毒性、腐蚀性、易燃性、爆炸性等。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11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物的不安全状态：指物在生产、使用、储存、运输等过程中，由于设计、制造、使用、维护等方面的缺陷或错误，导致物可能对人身、财产或环境造成危害的状态。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6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物的不安全状态的分类：包括物的物理危险状态、化学危险状态、生物危险状态、环境危险状态等。</a:t>
            </a:r>
            <a:endParaRPr lang="zh-CN" altLang="en-US" sz="19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物的危险程度</a:t>
            </a:r>
            <a:endParaRPr lang="zh-CN" altLang="en-US"/>
          </a:p>
        </p:txBody>
      </p:sp>
      <p:sp>
        <p:nvSpPr>
          <p:cNvPr id="1049156" name="圆角矩形 3"/>
          <p:cNvSpPr/>
          <p:nvPr>
            <p:custDataLst>
              <p:tags r:id="rId2"/>
            </p:custDataLst>
          </p:nvPr>
        </p:nvSpPr>
        <p:spPr>
          <a:xfrm rot="16200000">
            <a:off x="5701129" y="-2509560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4"/>
          <p:cNvSpPr/>
          <p:nvPr>
            <p:custDataLst>
              <p:tags r:id="rId3"/>
            </p:custDataLst>
          </p:nvPr>
        </p:nvSpPr>
        <p:spPr>
          <a:xfrm rot="16200000">
            <a:off x="496633" y="2695586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圆角矩形 5"/>
          <p:cNvSpPr/>
          <p:nvPr>
            <p:custDataLst>
              <p:tags r:id="rId4"/>
            </p:custDataLst>
          </p:nvPr>
        </p:nvSpPr>
        <p:spPr>
          <a:xfrm rot="16200000">
            <a:off x="5701129" y="-3515099"/>
            <a:ext cx="789742" cy="105489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6"/>
          <p:cNvSpPr/>
          <p:nvPr>
            <p:custDataLst>
              <p:tags r:id="rId5"/>
            </p:custDataLst>
          </p:nvPr>
        </p:nvSpPr>
        <p:spPr>
          <a:xfrm rot="16200000">
            <a:off x="496633" y="1689397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4" name="圆角矩形 11"/>
          <p:cNvSpPr/>
          <p:nvPr>
            <p:custDataLst>
              <p:tags r:id="rId6"/>
            </p:custDataLst>
          </p:nvPr>
        </p:nvSpPr>
        <p:spPr>
          <a:xfrm rot="16200000">
            <a:off x="5701129" y="-497831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2"/>
          <p:cNvSpPr/>
          <p:nvPr>
            <p:custDataLst>
              <p:tags r:id="rId7"/>
            </p:custDataLst>
          </p:nvPr>
        </p:nvSpPr>
        <p:spPr>
          <a:xfrm rot="16200000">
            <a:off x="496633" y="4707315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圆角矩形 9"/>
          <p:cNvSpPr/>
          <p:nvPr>
            <p:custDataLst>
              <p:tags r:id="rId8"/>
            </p:custDataLst>
          </p:nvPr>
        </p:nvSpPr>
        <p:spPr>
          <a:xfrm rot="16200000">
            <a:off x="5701129" y="-1503370"/>
            <a:ext cx="789742" cy="105489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10"/>
          <p:cNvSpPr/>
          <p:nvPr>
            <p:custDataLst>
              <p:tags r:id="rId9"/>
            </p:custDataLst>
          </p:nvPr>
        </p:nvSpPr>
        <p:spPr>
          <a:xfrm rot="16200000">
            <a:off x="496633" y="3701126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2" name="圆角矩形 7"/>
          <p:cNvSpPr/>
          <p:nvPr>
            <p:custDataLst>
              <p:tags r:id="rId10"/>
            </p:custDataLst>
          </p:nvPr>
        </p:nvSpPr>
        <p:spPr>
          <a:xfrm rot="16200000">
            <a:off x="5701129" y="507059"/>
            <a:ext cx="789742" cy="1054973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8"/>
          <p:cNvSpPr/>
          <p:nvPr>
            <p:custDataLst>
              <p:tags r:id="rId11"/>
            </p:custDataLst>
          </p:nvPr>
        </p:nvSpPr>
        <p:spPr>
          <a:xfrm rot="16200000">
            <a:off x="496633" y="5712205"/>
            <a:ext cx="788442" cy="1392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14"/>
          <p:cNvSpPr txBox="1"/>
          <p:nvPr>
            <p:custDataLst>
              <p:tags r:id="rId12"/>
            </p:custDataLst>
          </p:nvPr>
        </p:nvSpPr>
        <p:spPr>
          <a:xfrm>
            <a:off x="1264275" y="5388508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低危险程度的物可能对人或环境造成轻微伤害，如日常用品、家具等。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8" name="文本框 15"/>
          <p:cNvSpPr txBox="1"/>
          <p:nvPr>
            <p:custDataLst>
              <p:tags r:id="rId13"/>
            </p:custDataLst>
          </p:nvPr>
        </p:nvSpPr>
        <p:spPr>
          <a:xfrm>
            <a:off x="1264925" y="3376129"/>
            <a:ext cx="10106018" cy="7897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高危险程度的物可能对人或环境造成严重伤害，如爆炸物、有毒物质等。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0" name="文本框 16"/>
          <p:cNvSpPr txBox="1"/>
          <p:nvPr>
            <p:custDataLst>
              <p:tags r:id="rId14"/>
            </p:custDataLst>
          </p:nvPr>
        </p:nvSpPr>
        <p:spPr>
          <a:xfrm>
            <a:off x="1264275" y="4382969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中危险程度的物可能对人或环境造成中等程度的伤害，如锋利物品、易燃物品等。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2" name="文本框 17"/>
          <p:cNvSpPr txBox="1"/>
          <p:nvPr>
            <p:custDataLst>
              <p:tags r:id="rId15"/>
            </p:custDataLst>
          </p:nvPr>
        </p:nvSpPr>
        <p:spPr>
          <a:xfrm>
            <a:off x="1264925" y="1364400"/>
            <a:ext cx="10106018" cy="78974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物的危险程度是指物在特定条件下可能对人或环境造成伤害的程度。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4" name="文本框 18"/>
          <p:cNvSpPr txBox="1"/>
          <p:nvPr>
            <p:custDataLst>
              <p:tags r:id="rId16"/>
            </p:custDataLst>
          </p:nvPr>
        </p:nvSpPr>
        <p:spPr>
          <a:xfrm>
            <a:off x="1264275" y="2371239"/>
            <a:ext cx="10106018" cy="78909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物的危险程度可以分为高、中、低三个等级。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物的不安全状态的类型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物理性不安全状态</a:t>
            </a:r>
            <a:endParaRPr lang="zh-CN" altLang="en-US"/>
          </a:p>
        </p:txBody>
      </p:sp>
      <p:sp>
        <p:nvSpPr>
          <p:cNvPr id="1049268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机械性危险：如锋利的边缘、尖锐的角、粗糙的表面等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噪声性危险：如噪音、振动等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电气性危险：如漏电、短路、过载等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化学性危险：如腐蚀性、毒性、易燃性等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热性危险：如高温、火焰、辐射等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生物性危险：如细菌、病毒、寄生虫等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化学性不安全状态</a:t>
            </a:r>
            <a:endParaRPr lang="zh-CN" altLang="en-US"/>
          </a:p>
        </p:txBody>
      </p:sp>
      <p:sp>
        <p:nvSpPr>
          <p:cNvPr id="104935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爆炸性物质：如炸药、火药等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生物性物质：如病毒、细菌等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29"/>
            </p:custDataLst>
          </p:nvPr>
        </p:nvSpPr>
        <p:spPr>
          <a:xfrm>
            <a:off x="8267514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放射性物质：如铀、钚等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30"/>
            </p:custDataLst>
          </p:nvPr>
        </p:nvSpPr>
        <p:spPr>
          <a:xfrm>
            <a:off x="1743063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易燃物质：如汽油、酒精等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31"/>
            </p:custDataLst>
          </p:nvPr>
        </p:nvSpPr>
        <p:spPr>
          <a:xfrm>
            <a:off x="6453405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毒性物质：如氰化物、砷化物等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32"/>
            </p:custDataLst>
          </p:nvPr>
        </p:nvSpPr>
        <p:spPr>
          <a:xfrm>
            <a:off x="3557172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腐蚀性物质：如硫酸、盐酸等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生物性不安全状态</a:t>
            </a:r>
            <a:endParaRPr lang="zh-CN" altLang="en-US"/>
          </a:p>
        </p:txBody>
      </p:sp>
      <p:sp>
        <p:nvSpPr>
          <p:cNvPr id="104944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生物性不安全状态是指由于生物因素导致的不安全状态，如细菌、病毒、寄生虫等。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生物性不安全状态的危害包括食物中毒、传染病、寄生虫病等。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生物性不安全状态的预防措施包括加强食品卫生管理、加强个人卫生、加强环境消毒等。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生物性不安全状态的处理措施包括及时就医、隔离治疗、消毒处理等。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心理性不安全状态</a:t>
            </a:r>
            <a:endParaRPr lang="zh-CN" altLang="en-US"/>
          </a:p>
        </p:txBody>
      </p:sp>
      <p:sp>
        <p:nvSpPr>
          <p:cNvPr id="10495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焦虑：对未来不确定性的担忧和恐惧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自卑：对自己能力和价值的怀疑和不自信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强迫：对某些行为或想法的过度关注和重复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抑郁：对过去失败经历的自责和悔恨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物的不安全状态的产生原因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设计缺陷</a:t>
            </a:r>
            <a:endParaRPr lang="zh-CN" altLang="en-US"/>
          </a:p>
        </p:txBody>
      </p:sp>
      <p:sp>
        <p:nvSpPr>
          <p:cNvPr id="104962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设计不合理：结构、材料、工艺等方面的设计不合理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设计不完善：功能、性能、安全性等方面的设计不完善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设计不规范：不符合相关标准、规范、法规的要求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设计不严谨：考虑不周，存在安全隐患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https://d.book118.com/225242132024011034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7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宋体</vt:lpstr>
      <vt:lpstr>Office Theme</vt:lpstr>
      <vt:lpstr>物的不安全状态</vt:lpstr>
      <vt:lpstr>目录</vt:lpstr>
      <vt:lpstr>添加章节标题</vt:lpstr>
      <vt:lpstr>物的不安全状态的定义</vt:lpstr>
      <vt:lpstr>物的潜在危险性</vt:lpstr>
      <vt:lpstr>物的危险状态</vt:lpstr>
      <vt:lpstr>物的危险程度</vt:lpstr>
      <vt:lpstr>物的不安全状态的类型</vt:lpstr>
      <vt:lpstr>物理性不安全状态</vt:lpstr>
      <vt:lpstr>化学性不安全状态</vt:lpstr>
      <vt:lpstr>生物性不安全状态</vt:lpstr>
      <vt:lpstr>心理性不安全状态</vt:lpstr>
      <vt:lpstr>物的不安全状态的产生原因</vt:lpstr>
      <vt:lpstr>设计缺陷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2024-08-29T12:22:41.926</cp:lastPrinted>
  <dcterms:created xsi:type="dcterms:W3CDTF">2024-08-29T04:22:41Z</dcterms:created>
  <dcterms:modified xsi:type="dcterms:W3CDTF">2024-08-29T04:22:44Z</dcterms:modified>
</cp:coreProperties>
</file>