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89.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088EAE-A4E0-4ACD-A31A-C13B1CEB9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C69214-2CCD-4859-A99D-17B63B080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A463BD-3D12-432C-B41D-F29C8238D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D2F040-3831-430C-A83A-ACB28E185A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296821-43F7-4998-AFD8-039A9D59D1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A6ACFC-51F1-4686-93B0-B071D6F8B8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EEB9F8-692B-4719-A270-A192A93035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5C862B-B0DB-42EB-A539-84CAFEEC58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F2BE3C-DD4A-4569-9ADD-897ABD5D16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879A15-6B2B-4E17-BA9B-F6A160511E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D6050A-FBCD-41B7-B273-4ACC215C3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tags" Target="../tags/tag6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7"/>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6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image" Target="../media/image1.jpeg" /><Relationship Id="rId5" Type="http://schemas.openxmlformats.org/officeDocument/2006/relationships/tags" Target="../tags/tag6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6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image" Target="../media/image1.jpeg" /><Relationship Id="rId5" Type="http://schemas.openxmlformats.org/officeDocument/2006/relationships/tags" Target="../tags/tag7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image" Target="../media/image1.jpeg" /><Relationship Id="rId5" Type="http://schemas.openxmlformats.org/officeDocument/2006/relationships/tags" Target="../tags/tag7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image" Target="../media/image1.jpeg" /><Relationship Id="rId5" Type="http://schemas.openxmlformats.org/officeDocument/2006/relationships/tags" Target="../tags/tag7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image" Target="../media/image1.jpeg" /><Relationship Id="rId5" Type="http://schemas.openxmlformats.org/officeDocument/2006/relationships/tags" Target="../tags/tag7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8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8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8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8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8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8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image" Target="../media/image1.jpeg" /><Relationship Id="rId5" Type="http://schemas.openxmlformats.org/officeDocument/2006/relationships/tags" Target="../tags/tag8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31310110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050" name="标题 68609"/>
          <p:cNvSpPr/>
          <p:nvPr>
            <p:ph type="title" idx="4294967295"/>
          </p:nvPr>
        </p:nvSpPr>
        <p:spPr>
          <a:xfrm>
            <a:off x="2829878" y="1033145"/>
            <a:ext cx="6215062" cy="1162050"/>
          </a:xfrm>
        </p:spPr>
        <p:txBody>
          <a:bodyPr lIns="91440" tIns="45720" rIns="91440" bIns="45720" anchor="ctr" anchorCtr="0"/>
          <a:lstStyle/>
          <a:p>
            <a:pPr algn="ctr"/>
            <a:r>
              <a:rPr lang="zh-CN" altLang="en-US" sz="4800">
                <a:solidFill>
                  <a:srgbClr val="7B5A17"/>
                </a:solidFill>
                <a:latin typeface="宋体" panose="02010600030101010101" pitchFamily="2" charset="-122"/>
              </a:rPr>
              <a:t>护理健康教育</a:t>
            </a:r>
            <a:endParaRPr lang="zh-CN" altLang="en-US" sz="4800">
              <a:solidFill>
                <a:srgbClr val="7B5A17"/>
              </a:solidFill>
              <a:latin typeface="宋体" panose="02010600030101010101" pitchFamily="2" charset="-122"/>
            </a:endParaRPr>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2053" name="标题 2"/>
          <p:cNvSpPr/>
          <p:nvPr>
            <p:ph type="title" idx="4294967295"/>
            <p:custDataLst>
              <p:tags r:id="rId2"/>
            </p:custDataLst>
          </p:nvPr>
        </p:nvSpPr>
        <p:spPr>
          <a:xfrm>
            <a:off x="2278698" y="1032828"/>
            <a:ext cx="6678612" cy="700087"/>
          </a:xfrm>
          <a:ln>
            <a:solidFill>
              <a:srgbClr val="000000"/>
            </a:solidFill>
            <a:miter/>
          </a:ln>
        </p:spPr>
        <p:txBody>
          <a:bodyPr lIns="91440" tIns="45720" rIns="91440" bIns="45720" anchor="b" anchorCtr="0"/>
          <a:lstStyle/>
          <a:p>
            <a:r>
              <a:rPr lang="zh-CN" altLang="en-US" sz="3200"/>
              <a:t>一、概念</a:t>
            </a:r>
            <a:endParaRPr lang="zh-CN" altLang="en-US" sz="3200"/>
          </a:p>
        </p:txBody>
      </p:sp>
      <p:sp>
        <p:nvSpPr>
          <p:cNvPr id="2054" name="内容占位符 3"/>
          <p:cNvSpPr/>
          <p:nvPr>
            <p:ph idx="1"/>
            <p:custDataLst>
              <p:tags r:id="rId3"/>
            </p:custDataLst>
          </p:nvPr>
        </p:nvSpPr>
        <p:spPr>
          <a:xfrm>
            <a:off x="1989138" y="1925955"/>
            <a:ext cx="7662862" cy="4046538"/>
          </a:xfrm>
        </p:spPr>
        <p:txBody>
          <a:bodyPr lIns="91440" tIns="45720" rIns="91440" bIns="45720" anchor="t" anchorCtr="0">
            <a:normAutofit lnSpcReduction="20000"/>
          </a:bodyPr>
          <a:lstStyle/>
          <a:p>
            <a:pPr marL="342900" indent="-342900">
              <a:lnSpc>
                <a:spcPct val="150000"/>
              </a:lnSpc>
              <a:buClr>
                <a:srgbClr val="963B22"/>
              </a:buClr>
              <a:buChar char="•"/>
            </a:pPr>
            <a:r>
              <a:rPr lang="zh-CN" altLang="en-US" sz="2200"/>
              <a:t>健康教育[</a:t>
            </a:r>
            <a:r>
              <a:rPr lang="en-US" altLang="zh-CN" sz="2200"/>
              <a:t>health education</a:t>
            </a:r>
            <a:r>
              <a:rPr lang="zh-CN" altLang="en-US" sz="2200"/>
              <a:t>]是以传播、教育、干预为手段,以帮助个体和群体改变不健康行为和建立健康行为为目标,以促进健康为目的所进行的系列活动及其过程.</a:t>
            </a:r>
            <a:endParaRPr lang="zh-CN" altLang="en-US" sz="2200"/>
          </a:p>
          <a:p>
            <a:pPr marL="342900" indent="-342900">
              <a:lnSpc>
                <a:spcPct val="150000"/>
              </a:lnSpc>
              <a:buClr>
                <a:srgbClr val="963B22"/>
              </a:buClr>
              <a:buNone/>
            </a:pPr>
            <a:r>
              <a:rPr lang="en-US" altLang="zh-CN" sz="2200"/>
              <a:t>  </a:t>
            </a:r>
            <a:r>
              <a:rPr lang="zh-CN" altLang="en-US" sz="2200"/>
              <a:t>病人教育： 以病人及其家属为对象,通过有计划、有目的、有评价的教育过程,使病人了解增进健康的知识,改变不健康的行为和问题,使病人的行为向有利康复的方向发展.</a:t>
            </a:r>
            <a:endParaRPr lang="zh-CN" altLang="en-US" sz="2200"/>
          </a:p>
          <a:p>
            <a:pPr marL="342900" indent="-342900">
              <a:lnSpc>
                <a:spcPct val="150000"/>
              </a:lnSpc>
              <a:buClr>
                <a:srgbClr val="963B22"/>
              </a:buClr>
              <a:buChar char="•"/>
            </a:pPr>
            <a:endParaRPr lang="zh-CN" altLang="en-US" sz="2200"/>
          </a:p>
        </p:txBody>
      </p:sp>
    </p:spTree>
    <p:custDataLst>
      <p:tags r:id="rId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057" name="文本占位符 114690"/>
          <p:cNvSpPr/>
          <p:nvPr>
            <p:ph idx="1"/>
          </p:nvPr>
        </p:nvSpPr>
        <p:spPr>
          <a:xfrm>
            <a:off x="1696720" y="1125220"/>
            <a:ext cx="8118475" cy="5052695"/>
          </a:xfrm>
          <a:ln>
            <a:solidFill>
              <a:srgbClr val="000000"/>
            </a:solidFill>
            <a:miter/>
          </a:ln>
        </p:spPr>
        <p:txBody>
          <a:bodyPr lIns="91440" tIns="45720" rIns="91440" bIns="45720" anchor="t" anchorCtr="0">
            <a:normAutofit fontScale="90000"/>
          </a:bodyPr>
          <a:lstStyle/>
          <a:p>
            <a:pPr>
              <a:lnSpc>
                <a:spcPct val="140000"/>
              </a:lnSpc>
              <a:buClr>
                <a:srgbClr val="963B22"/>
              </a:buClr>
              <a:buNone/>
            </a:pPr>
            <a:r>
              <a:rPr lang="zh-CN" altLang="en-US" sz="2800" b="1"/>
              <a:t>   健康教育</a:t>
            </a:r>
            <a:r>
              <a:rPr lang="zh-CN" altLang="en-US" sz="2800" b="1">
                <a:latin typeface="宋体" panose="02010600030101010101" pitchFamily="2" charset="-122"/>
              </a:rPr>
              <a:t>另一种解释：</a:t>
            </a:r>
            <a:endParaRPr lang="en-US" altLang="zh-CN" sz="2800" b="1">
              <a:latin typeface="宋体" panose="02010600030101010101" pitchFamily="2" charset="-122"/>
            </a:endParaRPr>
          </a:p>
          <a:p>
            <a:pPr>
              <a:lnSpc>
                <a:spcPct val="150000"/>
              </a:lnSpc>
              <a:buClr>
                <a:srgbClr val="963B22"/>
              </a:buClr>
              <a:buNone/>
            </a:pPr>
            <a:r>
              <a:rPr lang="en-US" altLang="zh-CN" sz="2800">
                <a:latin typeface="宋体" panose="02010600030101010101" pitchFamily="2" charset="-122"/>
              </a:rPr>
              <a:t>  </a:t>
            </a:r>
            <a:r>
              <a:rPr lang="zh-CN" altLang="en-US" sz="2800">
                <a:latin typeface="宋体" panose="02010600030101010101" pitchFamily="2" charset="-122"/>
              </a:rPr>
              <a:t>健康教育是指通过有计划、有组织、有系统的教育活动,促使人们自愿采用有利于健康的行为,消除或降低危险因素,降低发病率、伤残率和致死率,提高生活质量,并对教育效果作出评价</a:t>
            </a:r>
            <a:r>
              <a:rPr lang="zh-CN" altLang="en-US" sz="2800">
                <a:latin typeface="宋体" panose="02010600030101010101" pitchFamily="2" charset="-122"/>
                <a:sym typeface="+mn-ea"/>
              </a:rPr>
              <a:t>降低发病率、伤残率和致死率,提高生活质量,并对教育效果作出评价</a:t>
            </a:r>
            <a:endParaRPr lang="zh-CN" altLang="en-US" sz="2800">
              <a:latin typeface="宋体" panose="02010600030101010101" pitchFamily="2" charset="-122"/>
            </a:endParaRPr>
          </a:p>
          <a:p>
            <a:pPr>
              <a:lnSpc>
                <a:spcPct val="150000"/>
              </a:lnSpc>
              <a:buClr>
                <a:srgbClr val="963B22"/>
              </a:buClr>
              <a:buNone/>
            </a:pPr>
            <a:endParaRPr lang="zh-CN" altLang="en-US" sz="2800">
              <a:latin typeface="宋体" panose="02010600030101010101" pitchFamily="2" charset="-122"/>
            </a:endParaRPr>
          </a:p>
          <a:p>
            <a:pPr>
              <a:lnSpc>
                <a:spcPct val="140000"/>
              </a:lnSpc>
              <a:buClr>
                <a:srgbClr val="963B22"/>
              </a:buClr>
              <a:buNone/>
            </a:pPr>
            <a:endParaRPr lang="zh-CN" altLang="en-US" sz="2800" b="1">
              <a:latin typeface="宋体" panose="02010600030101010101" pitchFamily="2" charset="-122"/>
            </a:endParaRPr>
          </a:p>
          <a:p>
            <a:pPr>
              <a:lnSpc>
                <a:spcPct val="140000"/>
              </a:lnSpc>
              <a:buClr>
                <a:srgbClr val="963B22"/>
              </a:buClr>
            </a:pPr>
            <a:endParaRPr lang="zh-CN" altLang="en-US"/>
          </a:p>
        </p:txBody>
      </p:sp>
    </p:spTree>
    <p:custDataLst>
      <p:tags r:id="rId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2060" name="标题 2"/>
          <p:cNvSpPr/>
          <p:nvPr>
            <p:ph type="title" idx="4294967295"/>
            <p:custDataLst>
              <p:tags r:id="rId2"/>
            </p:custDataLst>
          </p:nvPr>
        </p:nvSpPr>
        <p:spPr>
          <a:xfrm>
            <a:off x="2269173" y="1154748"/>
            <a:ext cx="6678612" cy="700087"/>
          </a:xfrm>
          <a:ln>
            <a:solidFill>
              <a:srgbClr val="000000"/>
            </a:solidFill>
            <a:miter/>
          </a:ln>
        </p:spPr>
        <p:txBody>
          <a:bodyPr lIns="91440" tIns="45720" rIns="91440" bIns="45720" anchor="b" anchorCtr="0"/>
          <a:lstStyle/>
          <a:p>
            <a:r>
              <a:rPr lang="zh-CN" altLang="en-US" sz="3200"/>
              <a:t>病人健康教育的目的</a:t>
            </a:r>
            <a:endParaRPr lang="zh-CN" altLang="en-US" sz="3200"/>
          </a:p>
        </p:txBody>
      </p:sp>
      <p:sp>
        <p:nvSpPr>
          <p:cNvPr id="2061" name="内容占位符 3"/>
          <p:cNvSpPr/>
          <p:nvPr>
            <p:ph idx="1"/>
            <p:custDataLst>
              <p:tags r:id="rId3"/>
            </p:custDataLst>
          </p:nvPr>
        </p:nvSpPr>
        <p:spPr>
          <a:xfrm>
            <a:off x="1846898" y="2067560"/>
            <a:ext cx="7662862" cy="4046538"/>
          </a:xfrm>
        </p:spPr>
        <p:txBody>
          <a:bodyPr lIns="91440" tIns="45720" rIns="91440" bIns="45720" anchor="t" anchorCtr="0"/>
          <a:lstStyle/>
          <a:p>
            <a:pPr marL="342900" indent="-342900">
              <a:lnSpc>
                <a:spcPct val="120000"/>
              </a:lnSpc>
              <a:buClr>
                <a:srgbClr val="963B22"/>
              </a:buClr>
              <a:buChar char="•"/>
            </a:pPr>
            <a:r>
              <a:rPr lang="zh-CN" altLang="en-US" sz="2200"/>
              <a:t>是为了让病人达到知、信、行.</a:t>
            </a:r>
            <a:endParaRPr lang="zh-CN" altLang="en-US" sz="2200"/>
          </a:p>
          <a:p>
            <a:pPr marL="342900" indent="-342900">
              <a:lnSpc>
                <a:spcPct val="120000"/>
              </a:lnSpc>
              <a:buClr>
                <a:srgbClr val="963B22"/>
              </a:buClr>
              <a:buNone/>
            </a:pPr>
            <a:r>
              <a:rPr lang="en-US" altLang="zh-CN" sz="2200"/>
              <a:t>  </a:t>
            </a:r>
            <a:r>
              <a:rPr lang="zh-CN" altLang="en-US" sz="2200"/>
              <a:t>知：让病人知道所患疾病的一般知识、检查治疗的目的及护理要点.</a:t>
            </a:r>
            <a:endParaRPr lang="zh-CN" altLang="en-US" sz="2200"/>
          </a:p>
          <a:p>
            <a:pPr marL="342900" indent="-342900">
              <a:lnSpc>
                <a:spcPct val="120000"/>
              </a:lnSpc>
              <a:buClr>
                <a:srgbClr val="963B22"/>
              </a:buClr>
              <a:buNone/>
            </a:pPr>
            <a:r>
              <a:rPr lang="en-US" altLang="zh-CN" sz="2200"/>
              <a:t>  </a:t>
            </a:r>
            <a:r>
              <a:rPr lang="zh-CN" altLang="en-US" sz="2200"/>
              <a:t>信：护士用丰富的知识帮助指导病人,让病人感到护士可信,并形成一种实行的信念.</a:t>
            </a:r>
            <a:endParaRPr lang="zh-CN" altLang="en-US" sz="2200"/>
          </a:p>
          <a:p>
            <a:pPr marL="342900" indent="-342900">
              <a:lnSpc>
                <a:spcPct val="120000"/>
              </a:lnSpc>
              <a:buClr>
                <a:srgbClr val="963B22"/>
              </a:buClr>
              <a:buNone/>
            </a:pPr>
            <a:r>
              <a:rPr lang="en-US" altLang="zh-CN" sz="2200"/>
              <a:t>  </a:t>
            </a:r>
            <a:r>
              <a:rPr lang="zh-CN" altLang="en-US" sz="2200"/>
              <a:t>行：利用护士的影响力指导病人,病人将护士交给的知识付诸于行动. </a:t>
            </a:r>
            <a:endParaRPr lang="zh-CN" altLang="en-US" sz="2200"/>
          </a:p>
          <a:p>
            <a:pPr marL="342900" indent="-342900">
              <a:lnSpc>
                <a:spcPct val="120000"/>
              </a:lnSpc>
              <a:buClr>
                <a:srgbClr val="963B22"/>
              </a:buClr>
              <a:buChar char="•"/>
            </a:pPr>
            <a:endParaRPr lang="zh-CN" altLang="en-US" sz="2200"/>
          </a:p>
          <a:p>
            <a:pPr marL="342900" indent="-342900">
              <a:lnSpc>
                <a:spcPct val="120000"/>
              </a:lnSpc>
              <a:buClr>
                <a:srgbClr val="963B22"/>
              </a:buClr>
              <a:buChar char="•"/>
            </a:pPr>
            <a:endParaRPr lang="zh-CN" altLang="en-US" sz="2200"/>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2064" name="标题 2"/>
          <p:cNvSpPr/>
          <p:nvPr>
            <p:ph type="title" idx="4294967295"/>
            <p:custDataLst>
              <p:tags r:id="rId2"/>
            </p:custDataLst>
          </p:nvPr>
        </p:nvSpPr>
        <p:spPr>
          <a:xfrm>
            <a:off x="1792288" y="1042988"/>
            <a:ext cx="6678612" cy="700087"/>
          </a:xfrm>
          <a:ln>
            <a:solidFill>
              <a:srgbClr val="000000"/>
            </a:solidFill>
            <a:miter/>
          </a:ln>
        </p:spPr>
        <p:txBody>
          <a:bodyPr lIns="91440" tIns="45720" rIns="91440" bIns="45720" anchor="b" anchorCtr="0"/>
          <a:lstStyle/>
          <a:p>
            <a:r>
              <a:rPr lang="zh-CN" altLang="en-US" sz="3200"/>
              <a:t>病人健康教育的特点</a:t>
            </a:r>
            <a:endParaRPr lang="zh-CN" altLang="en-US" sz="3200"/>
          </a:p>
        </p:txBody>
      </p:sp>
      <p:sp>
        <p:nvSpPr>
          <p:cNvPr id="2065" name="内容占位符 3"/>
          <p:cNvSpPr/>
          <p:nvPr>
            <p:ph idx="1"/>
            <p:custDataLst>
              <p:tags r:id="rId3"/>
            </p:custDataLst>
          </p:nvPr>
        </p:nvSpPr>
        <p:spPr>
          <a:xfrm>
            <a:off x="1792288" y="2138680"/>
            <a:ext cx="7661275" cy="4046538"/>
          </a:xfrm>
          <a:ln>
            <a:solidFill>
              <a:srgbClr val="000000"/>
            </a:solidFill>
            <a:miter/>
          </a:ln>
        </p:spPr>
        <p:txBody>
          <a:bodyPr lIns="91440" tIns="45720" rIns="91440" bIns="45720" anchor="t" anchorCtr="0"/>
          <a:lstStyle/>
          <a:p>
            <a:pPr>
              <a:lnSpc>
                <a:spcPct val="150000"/>
              </a:lnSpc>
              <a:buClr>
                <a:srgbClr val="963B22"/>
              </a:buClr>
            </a:pPr>
            <a:r>
              <a:rPr lang="zh-CN" altLang="en-US"/>
              <a:t>[</a:t>
            </a:r>
            <a:r>
              <a:rPr lang="en-US" altLang="en-US"/>
              <a:t>一</a:t>
            </a:r>
            <a:r>
              <a:rPr lang="zh-CN" altLang="en-US"/>
              <a:t>] 病人健康教育是一个特殊群体的教育.它以病人及其家属为教育对象.</a:t>
            </a:r>
            <a:endParaRPr lang="zh-CN" altLang="en-US"/>
          </a:p>
          <a:p>
            <a:pPr>
              <a:lnSpc>
                <a:spcPct val="150000"/>
              </a:lnSpc>
              <a:buClr>
                <a:srgbClr val="963B22"/>
              </a:buClr>
            </a:pPr>
            <a:r>
              <a:rPr lang="zh-CN" altLang="en-US"/>
              <a:t>[</a:t>
            </a:r>
            <a:r>
              <a:rPr lang="en-US" altLang="en-US"/>
              <a:t>二</a:t>
            </a:r>
            <a:r>
              <a:rPr lang="zh-CN" altLang="en-US"/>
              <a:t>] 病人健康教育是不同层次的教育.</a:t>
            </a:r>
            <a:endParaRPr lang="zh-CN" altLang="en-US"/>
          </a:p>
          <a:p>
            <a:pPr>
              <a:lnSpc>
                <a:spcPct val="150000"/>
              </a:lnSpc>
              <a:buClr>
                <a:srgbClr val="963B22"/>
              </a:buClr>
            </a:pPr>
            <a:r>
              <a:rPr lang="zh-CN" altLang="en-US"/>
              <a:t>[</a:t>
            </a:r>
            <a:r>
              <a:rPr lang="en-US" altLang="en-US"/>
              <a:t>三</a:t>
            </a:r>
            <a:r>
              <a:rPr lang="zh-CN" altLang="en-US"/>
              <a:t>] 病人健康教育具有成人教育的特点</a:t>
            </a:r>
            <a:endParaRPr lang="zh-CN" altLang="en-US"/>
          </a:p>
        </p:txBody>
      </p:sp>
    </p:spTree>
    <p:custDataLst>
      <p:tags r:id="rId5"/>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2068" name="标题 2"/>
          <p:cNvSpPr/>
          <p:nvPr>
            <p:ph type="title" idx="4294967295"/>
            <p:custDataLst>
              <p:tags r:id="rId2"/>
            </p:custDataLst>
          </p:nvPr>
        </p:nvSpPr>
        <p:spPr>
          <a:xfrm>
            <a:off x="2025968" y="1314133"/>
            <a:ext cx="6678612" cy="700087"/>
          </a:xfrm>
          <a:ln>
            <a:solidFill>
              <a:srgbClr val="000000"/>
            </a:solidFill>
            <a:miter/>
          </a:ln>
        </p:spPr>
        <p:txBody>
          <a:bodyPr lIns="91440" tIns="45720" rIns="91440" bIns="45720" anchor="b" anchorCtr="0"/>
          <a:lstStyle/>
          <a:p>
            <a:r>
              <a:rPr lang="zh-CN" altLang="en-US" sz="3200"/>
              <a:t>健康教育的意义</a:t>
            </a:r>
            <a:endParaRPr lang="zh-CN" altLang="en-US" sz="3200"/>
          </a:p>
        </p:txBody>
      </p:sp>
      <p:sp>
        <p:nvSpPr>
          <p:cNvPr id="2069" name="内容占位符 3"/>
          <p:cNvSpPr/>
          <p:nvPr>
            <p:ph idx="1"/>
            <p:custDataLst>
              <p:tags r:id="rId3"/>
            </p:custDataLst>
          </p:nvPr>
        </p:nvSpPr>
        <p:spPr>
          <a:xfrm>
            <a:off x="1714183" y="2294255"/>
            <a:ext cx="7662862" cy="4046538"/>
          </a:xfrm>
        </p:spPr>
        <p:txBody>
          <a:bodyPr lIns="91440" tIns="45720" rIns="91440" bIns="45720" anchor="t" anchorCtr="0"/>
          <a:lstStyle/>
          <a:p>
            <a:pPr marL="342900" indent="-342900">
              <a:lnSpc>
                <a:spcPct val="150000"/>
              </a:lnSpc>
              <a:buClr>
                <a:srgbClr val="963B22"/>
              </a:buClr>
              <a:buNone/>
            </a:pPr>
            <a:r>
              <a:rPr lang="zh-CN" altLang="en-US"/>
              <a:t>[</a:t>
            </a:r>
            <a:r>
              <a:rPr lang="en-US" altLang="en-US"/>
              <a:t>一</a:t>
            </a:r>
            <a:r>
              <a:rPr lang="zh-CN" altLang="en-US"/>
              <a:t>]健康教育是护士对住院患者履行的护理职责之一,是护士必须尽的护理义务.</a:t>
            </a:r>
            <a:endParaRPr lang="zh-CN" altLang="en-US"/>
          </a:p>
          <a:p>
            <a:pPr marL="342900" indent="-342900">
              <a:lnSpc>
                <a:spcPct val="150000"/>
              </a:lnSpc>
              <a:buClr>
                <a:srgbClr val="963B22"/>
              </a:buClr>
              <a:buNone/>
            </a:pPr>
            <a:r>
              <a:rPr lang="zh-CN" altLang="en-US"/>
              <a:t>[</a:t>
            </a:r>
            <a:r>
              <a:rPr lang="en-US" altLang="en-US"/>
              <a:t>二</a:t>
            </a:r>
            <a:r>
              <a:rPr lang="zh-CN" altLang="en-US"/>
              <a:t>]健康教育能帮助病人学习和帮助病人把与健康相关的行为融入日常生活的过程中.</a:t>
            </a:r>
            <a:endParaRPr lang="zh-CN" altLang="en-US"/>
          </a:p>
          <a:p>
            <a:pPr marL="342900" indent="-342900">
              <a:lnSpc>
                <a:spcPct val="150000"/>
              </a:lnSpc>
              <a:buClr>
                <a:srgbClr val="963B22"/>
              </a:buClr>
              <a:buNone/>
            </a:pPr>
            <a:r>
              <a:rPr lang="zh-CN" altLang="en-US"/>
              <a:t>[</a:t>
            </a:r>
            <a:r>
              <a:rPr lang="en-US" altLang="en-US"/>
              <a:t>三</a:t>
            </a:r>
            <a:r>
              <a:rPr lang="zh-CN" altLang="en-US"/>
              <a:t>]健康教育可以提高住院病人遵医行为,减少并发症的发生.</a:t>
            </a:r>
            <a:endParaRPr lang="zh-CN" altLang="en-US"/>
          </a:p>
          <a:p>
            <a:pPr marL="342900" indent="-342900">
              <a:lnSpc>
                <a:spcPct val="150000"/>
              </a:lnSpc>
              <a:buClr>
                <a:srgbClr val="963B22"/>
              </a:buClr>
              <a:buChar char="•"/>
            </a:pPr>
            <a:endParaRPr lang="zh-CN" altLang="en-US"/>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2072" name="标题 2"/>
          <p:cNvSpPr/>
          <p:nvPr>
            <p:ph type="title" idx="4294967295"/>
            <p:custDataLst>
              <p:tags r:id="rId2"/>
            </p:custDataLst>
          </p:nvPr>
        </p:nvSpPr>
        <p:spPr>
          <a:xfrm>
            <a:off x="2279333" y="1172528"/>
            <a:ext cx="6678612" cy="700087"/>
          </a:xfrm>
          <a:ln>
            <a:solidFill>
              <a:srgbClr val="000000"/>
            </a:solidFill>
            <a:miter/>
          </a:ln>
        </p:spPr>
        <p:txBody>
          <a:bodyPr lIns="91440" tIns="45720" rIns="91440" bIns="45720" anchor="b" anchorCtr="0"/>
          <a:lstStyle/>
          <a:p>
            <a:r>
              <a:rPr lang="zh-CN" altLang="en-US" sz="3200"/>
              <a:t>二、健康教育的内容</a:t>
            </a:r>
            <a:endParaRPr lang="zh-CN" altLang="en-US" sz="3200"/>
          </a:p>
        </p:txBody>
      </p:sp>
      <p:sp>
        <p:nvSpPr>
          <p:cNvPr id="2073" name="内容占位符 3"/>
          <p:cNvSpPr/>
          <p:nvPr>
            <p:ph idx="1"/>
            <p:custDataLst>
              <p:tags r:id="rId3"/>
            </p:custDataLst>
          </p:nvPr>
        </p:nvSpPr>
        <p:spPr>
          <a:xfrm>
            <a:off x="2079943" y="2179320"/>
            <a:ext cx="7662862" cy="4046538"/>
          </a:xfrm>
        </p:spPr>
        <p:txBody>
          <a:bodyPr lIns="91440" tIns="45720" rIns="91440" bIns="45720" anchor="t" anchorCtr="0">
            <a:noAutofit/>
          </a:bodyPr>
          <a:lstStyle/>
          <a:p>
            <a:pPr>
              <a:lnSpc>
                <a:spcPct val="150000"/>
              </a:lnSpc>
              <a:buClr>
                <a:srgbClr val="963B22"/>
              </a:buClr>
            </a:pPr>
            <a:r>
              <a:rPr lang="en-US" altLang="en-US" sz="1800"/>
              <a:t>[</a:t>
            </a:r>
            <a:r>
              <a:rPr lang="zh-CN" altLang="en-US" sz="1800"/>
              <a:t>一</a:t>
            </a:r>
            <a:r>
              <a:rPr lang="en-US" altLang="en-US" sz="1800"/>
              <a:t>]</a:t>
            </a:r>
            <a:r>
              <a:rPr lang="zh-CN" altLang="en-US" sz="1800"/>
              <a:t>健康教育的内容分类</a:t>
            </a:r>
            <a:endParaRPr lang="zh-CN" altLang="en-US" sz="1800"/>
          </a:p>
          <a:p>
            <a:pPr>
              <a:lnSpc>
                <a:spcPct val="150000"/>
              </a:lnSpc>
              <a:buClr>
                <a:srgbClr val="963B22"/>
              </a:buClr>
            </a:pPr>
            <a:r>
              <a:rPr lang="en-US" altLang="en-US" sz="1800"/>
              <a:t>一 </a:t>
            </a:r>
            <a:r>
              <a:rPr lang="zh-CN" altLang="en-US" sz="1800"/>
              <a:t>根据病人需求选内容 如对首次住院病人,护士应积极主动、热情地接待他们</a:t>
            </a:r>
            <a:r>
              <a:rPr lang="en-US" altLang="en-US" sz="1800"/>
              <a:t>,</a:t>
            </a:r>
            <a:r>
              <a:rPr lang="zh-CN" altLang="en-US" sz="1800"/>
              <a:t>耐心地介绍医院和病区</a:t>
            </a:r>
            <a:r>
              <a:rPr lang="en-US" altLang="en-US" sz="1800"/>
              <a:t>,</a:t>
            </a:r>
            <a:r>
              <a:rPr lang="zh-CN" altLang="en-US" sz="1800"/>
              <a:t>主动和他们交谈</a:t>
            </a:r>
            <a:r>
              <a:rPr lang="en-US" altLang="en-US" sz="1800"/>
              <a:t>,</a:t>
            </a:r>
            <a:r>
              <a:rPr lang="zh-CN" altLang="en-US" sz="1800"/>
              <a:t>了解病人对健康的需求.而要出院的病人,更应该注重家庭保健的教育.</a:t>
            </a:r>
            <a:endParaRPr lang="zh-CN" altLang="en-US" sz="1800"/>
          </a:p>
          <a:p>
            <a:pPr algn="l">
              <a:lnSpc>
                <a:spcPct val="150000"/>
              </a:lnSpc>
              <a:buClr>
                <a:srgbClr val="963B22"/>
              </a:buClr>
            </a:pPr>
            <a:r>
              <a:rPr lang="en-US" altLang="en-US" sz="1800"/>
              <a:t>二 </a:t>
            </a:r>
            <a:r>
              <a:rPr lang="zh-CN" altLang="en-US" sz="1800"/>
              <a:t>根据疾病特点选内容 由于病人所患疾病不同</a:t>
            </a:r>
            <a:r>
              <a:rPr lang="en-US" altLang="en-US" sz="1800"/>
              <a:t>,</a:t>
            </a:r>
            <a:r>
              <a:rPr lang="zh-CN" altLang="en-US" sz="1800"/>
              <a:t>病情的轻重、预后不同</a:t>
            </a:r>
            <a:r>
              <a:rPr lang="en-US" altLang="en-US" sz="1800"/>
              <a:t>,</a:t>
            </a:r>
            <a:r>
              <a:rPr lang="zh-CN" altLang="en-US" sz="1800"/>
              <a:t>对病人心理、生理所造成的影响也不相同.因此在教育内容选择上应采取不同的疾病选择不同的教育内容 </a:t>
            </a:r>
            <a:br>
              <a:rPr lang="zh-CN" altLang="en-US" sz="1800"/>
            </a:br>
            <a:r>
              <a:rPr lang="zh-CN" altLang="en-US" sz="1800"/>
              <a:t>　</a:t>
            </a:r>
            <a:br>
              <a:rPr lang="zh-CN" altLang="en-US" sz="1800"/>
            </a:br>
            <a:endParaRPr lang="zh-CN" altLang="en-US" sz="1800"/>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076" name="文本占位符 79874"/>
          <p:cNvSpPr/>
          <p:nvPr>
            <p:ph idx="1"/>
          </p:nvPr>
        </p:nvSpPr>
        <p:spPr>
          <a:xfrm>
            <a:off x="1714500" y="1189355"/>
            <a:ext cx="9172575" cy="5158105"/>
          </a:xfrm>
          <a:ln>
            <a:solidFill>
              <a:srgbClr val="000000"/>
            </a:solidFill>
            <a:miter/>
          </a:ln>
        </p:spPr>
        <p:txBody>
          <a:bodyPr lIns="91440" tIns="45720" rIns="91440" bIns="45720" anchor="t" anchorCtr="0">
            <a:normAutofit fontScale="80000"/>
          </a:bodyPr>
          <a:lstStyle/>
          <a:p>
            <a:pPr algn="l">
              <a:lnSpc>
                <a:spcPct val="150000"/>
              </a:lnSpc>
              <a:spcBef>
                <a:spcPct val="0"/>
              </a:spcBef>
              <a:buClr>
                <a:srgbClr val="963B22"/>
              </a:buClr>
              <a:buNone/>
            </a:pPr>
            <a:r>
              <a:rPr lang="en-US" altLang="en-US">
                <a:latin typeface="宋体" panose="02010600030101010101" pitchFamily="2" charset="-122"/>
              </a:rPr>
              <a:t>三 </a:t>
            </a:r>
            <a:r>
              <a:rPr lang="zh-CN" altLang="en-US">
                <a:latin typeface="宋体" panose="02010600030101010101" pitchFamily="2" charset="-122"/>
              </a:rPr>
              <a:t>针对各种检查选择内容 </a:t>
            </a:r>
            <a:br>
              <a:rPr lang="zh-CN" altLang="en-US">
                <a:latin typeface="宋体" panose="02010600030101010101" pitchFamily="2" charset="-122"/>
              </a:rPr>
            </a:br>
            <a:r>
              <a:rPr lang="zh-CN" altLang="en-US">
                <a:latin typeface="宋体" panose="02010600030101010101" pitchFamily="2" charset="-122"/>
              </a:rPr>
              <a:t>随着医疗科技水平的发展</a:t>
            </a:r>
            <a:r>
              <a:rPr lang="en-US" altLang="en-US">
                <a:latin typeface="宋体" panose="02010600030101010101" pitchFamily="2" charset="-122"/>
              </a:rPr>
              <a:t>,</a:t>
            </a:r>
            <a:r>
              <a:rPr lang="zh-CN" altLang="en-US">
                <a:latin typeface="宋体" panose="02010600030101010101" pitchFamily="2" charset="-122"/>
              </a:rPr>
              <a:t>医院内各种先进设备、仪器不断引进</a:t>
            </a:r>
            <a:r>
              <a:rPr lang="en-US" altLang="en-US">
                <a:latin typeface="宋体" panose="02010600030101010101" pitchFamily="2" charset="-122"/>
              </a:rPr>
              <a:t>,</a:t>
            </a:r>
            <a:r>
              <a:rPr lang="zh-CN" altLang="en-US">
                <a:latin typeface="宋体" panose="02010600030101010101" pitchFamily="2" charset="-122"/>
              </a:rPr>
              <a:t>各种特殊检查项目日趋繁多</a:t>
            </a:r>
            <a:r>
              <a:rPr lang="en-US" altLang="en-US">
                <a:latin typeface="宋体" panose="02010600030101010101" pitchFamily="2" charset="-122"/>
              </a:rPr>
              <a:t>,</a:t>
            </a:r>
            <a:r>
              <a:rPr lang="zh-CN" altLang="en-US">
                <a:latin typeface="宋体" panose="02010600030101010101" pitchFamily="2" charset="-122"/>
              </a:rPr>
              <a:t>因此根据检查项目选择好教育内容</a:t>
            </a:r>
            <a:r>
              <a:rPr lang="en-US" altLang="en-US">
                <a:latin typeface="宋体" panose="02010600030101010101" pitchFamily="2" charset="-122"/>
              </a:rPr>
              <a:t>,</a:t>
            </a:r>
            <a:r>
              <a:rPr lang="zh-CN" altLang="en-US">
                <a:latin typeface="宋体" panose="02010600030101010101" pitchFamily="2" charset="-122"/>
              </a:rPr>
              <a:t>并在检查前后进行教育</a:t>
            </a:r>
            <a:r>
              <a:rPr lang="en-US" altLang="en-US">
                <a:latin typeface="宋体" panose="02010600030101010101" pitchFamily="2" charset="-122"/>
              </a:rPr>
              <a:t>,</a:t>
            </a:r>
            <a:r>
              <a:rPr lang="zh-CN" altLang="en-US">
                <a:latin typeface="宋体" panose="02010600030101010101" pitchFamily="2" charset="-122"/>
              </a:rPr>
              <a:t>可收到好的效果.</a:t>
            </a:r>
            <a:endParaRPr lang="en-US" altLang="zh-CN">
              <a:latin typeface="宋体" panose="02010600030101010101" pitchFamily="2" charset="-122"/>
            </a:endParaRPr>
          </a:p>
          <a:p>
            <a:pPr algn="l">
              <a:lnSpc>
                <a:spcPct val="150000"/>
              </a:lnSpc>
              <a:spcBef>
                <a:spcPct val="0"/>
              </a:spcBef>
              <a:buClr>
                <a:srgbClr val="963B22"/>
              </a:buClr>
              <a:buNone/>
            </a:pPr>
            <a:r>
              <a:rPr lang="en-US" altLang="en-US">
                <a:latin typeface="宋体" panose="02010600030101010101" pitchFamily="2" charset="-122"/>
              </a:rPr>
              <a:t>四 </a:t>
            </a:r>
            <a:r>
              <a:rPr lang="zh-CN" altLang="en-US">
                <a:latin typeface="宋体" panose="02010600030101010101" pitchFamily="2" charset="-122"/>
              </a:rPr>
              <a:t>根据护理操作项目选择内容 </a:t>
            </a:r>
            <a:br>
              <a:rPr lang="zh-CN" altLang="en-US">
                <a:latin typeface="宋体" panose="02010600030101010101" pitchFamily="2" charset="-122"/>
              </a:rPr>
            </a:br>
            <a:r>
              <a:rPr lang="zh-CN" altLang="en-US">
                <a:latin typeface="宋体" panose="02010600030101010101" pitchFamily="2" charset="-122"/>
              </a:rPr>
              <a:t>针对每项护理操作方法的目的不同</a:t>
            </a:r>
            <a:r>
              <a:rPr lang="en-US" altLang="en-US">
                <a:latin typeface="宋体" panose="02010600030101010101" pitchFamily="2" charset="-122"/>
              </a:rPr>
              <a:t>,</a:t>
            </a:r>
            <a:r>
              <a:rPr lang="zh-CN" altLang="en-US">
                <a:latin typeface="宋体" panose="02010600030101010101" pitchFamily="2" charset="-122"/>
              </a:rPr>
              <a:t>选择不同的教育内容并贯穿于操作前、操作中、操作后的解释之中.把围绕着要给病人作什么</a:t>
            </a:r>
            <a:r>
              <a:rPr lang="en-US" altLang="en-US">
                <a:latin typeface="宋体" panose="02010600030101010101" pitchFamily="2" charset="-122"/>
              </a:rPr>
              <a:t>,</a:t>
            </a:r>
            <a:r>
              <a:rPr lang="zh-CN" altLang="en-US">
                <a:latin typeface="宋体" panose="02010600030101010101" pitchFamily="2" charset="-122"/>
              </a:rPr>
              <a:t>为什么要这样做</a:t>
            </a:r>
            <a:r>
              <a:rPr lang="en-US" altLang="en-US">
                <a:latin typeface="宋体" panose="02010600030101010101" pitchFamily="2" charset="-122"/>
              </a:rPr>
              <a:t>,</a:t>
            </a:r>
            <a:r>
              <a:rPr lang="zh-CN" altLang="en-US">
                <a:latin typeface="宋体" panose="02010600030101010101" pitchFamily="2" charset="-122"/>
              </a:rPr>
              <a:t>需要病人怎样配合做为教育的重点.</a:t>
            </a:r>
            <a:endParaRPr lang="zh-CN" altLang="en-US">
              <a:latin typeface="宋体" panose="02010600030101010101" pitchFamily="2" charset="-122"/>
            </a:endParaRPr>
          </a:p>
          <a:p>
            <a:pPr>
              <a:lnSpc>
                <a:spcPct val="150000"/>
              </a:lnSpc>
              <a:spcBef>
                <a:spcPct val="0"/>
              </a:spcBef>
              <a:buClr>
                <a:srgbClr val="963B22"/>
              </a:buClr>
            </a:pPr>
            <a:r>
              <a:rPr lang="zh-CN" altLang="en-US">
                <a:latin typeface="宋体" panose="02010600030101010101" pitchFamily="2" charset="-122"/>
              </a:rPr>
              <a:t> </a:t>
            </a:r>
            <a:br>
              <a:rPr lang="zh-CN" altLang="en-US">
                <a:latin typeface="宋体" panose="02010600030101010101" pitchFamily="2" charset="-122"/>
              </a:rPr>
            </a:br>
            <a:r>
              <a:rPr lang="zh-CN" altLang="en-US">
                <a:latin typeface="宋体" panose="02010600030101010101" pitchFamily="2" charset="-122"/>
              </a:rPr>
              <a:t>　　</a:t>
            </a:r>
            <a:endParaRPr lang="zh-CN" altLang="en-US">
              <a:latin typeface="宋体" panose="02010600030101010101" pitchFamily="2" charset="-122"/>
            </a:endParaRPr>
          </a:p>
          <a:p>
            <a:pPr>
              <a:lnSpc>
                <a:spcPct val="80000"/>
              </a:lnSpc>
              <a:buClr>
                <a:srgbClr val="963B22"/>
              </a:buClr>
            </a:pPr>
            <a:endParaRPr lang="zh-CN" altLang="en-US">
              <a:latin typeface="宋体" panose="02010600030101010101" pitchFamily="2" charset="-122"/>
            </a:endParaRPr>
          </a:p>
        </p:txBody>
      </p:sp>
    </p:spTree>
    <p:custDataLst>
      <p:tags r:id="rId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079" name="文本占位符 78850"/>
          <p:cNvSpPr/>
          <p:nvPr>
            <p:ph idx="1"/>
          </p:nvPr>
        </p:nvSpPr>
        <p:spPr>
          <a:xfrm>
            <a:off x="1774190" y="691515"/>
            <a:ext cx="8229600" cy="5327650"/>
          </a:xfrm>
          <a:ln>
            <a:solidFill>
              <a:srgbClr val="000000"/>
            </a:solidFill>
            <a:miter/>
          </a:ln>
        </p:spPr>
        <p:txBody>
          <a:bodyPr lIns="91440" tIns="45720" rIns="91440" bIns="45720" anchor="t" anchorCtr="0">
            <a:normAutofit lnSpcReduction="10000"/>
          </a:bodyPr>
          <a:lstStyle/>
          <a:p>
            <a:pPr>
              <a:lnSpc>
                <a:spcPct val="140000"/>
              </a:lnSpc>
              <a:buClr>
                <a:srgbClr val="963B22"/>
              </a:buClr>
              <a:buNone/>
            </a:pPr>
            <a:r>
              <a:rPr lang="en-US" altLang="en-US">
                <a:latin typeface="宋体" panose="02010600030101010101" pitchFamily="2" charset="-122"/>
              </a:rPr>
              <a:t>[</a:t>
            </a:r>
            <a:r>
              <a:rPr lang="zh-CN" altLang="en-US">
                <a:latin typeface="宋体" panose="02010600030101010101" pitchFamily="2" charset="-122"/>
              </a:rPr>
              <a:t>二</a:t>
            </a:r>
            <a:r>
              <a:rPr lang="en-US" altLang="en-US">
                <a:latin typeface="宋体" panose="02010600030101010101" pitchFamily="2" charset="-122"/>
              </a:rPr>
              <a:t>]</a:t>
            </a:r>
            <a:r>
              <a:rPr lang="zh-CN" altLang="en-US">
                <a:latin typeface="宋体" panose="02010600030101010101" pitchFamily="2" charset="-122"/>
              </a:rPr>
              <a:t>住院健康教育的内容</a:t>
            </a:r>
            <a:endParaRPr lang="en-US" altLang="zh-CN">
              <a:latin typeface="宋体" panose="02010600030101010101" pitchFamily="2" charset="-122"/>
            </a:endParaRPr>
          </a:p>
          <a:p>
            <a:pPr>
              <a:lnSpc>
                <a:spcPct val="140000"/>
              </a:lnSpc>
              <a:buClr>
                <a:srgbClr val="963B22"/>
              </a:buClr>
              <a:buNone/>
            </a:pPr>
            <a:r>
              <a:rPr lang="en-US" altLang="en-US">
                <a:latin typeface="宋体" panose="02010600030101010101" pitchFamily="2" charset="-122"/>
              </a:rPr>
              <a:t>一.</a:t>
            </a:r>
            <a:r>
              <a:rPr lang="zh-CN" altLang="en-US">
                <a:latin typeface="宋体" panose="02010600030101010101" pitchFamily="2" charset="-122"/>
              </a:rPr>
              <a:t>严把入院宣教关：</a:t>
            </a:r>
            <a:endParaRPr lang="zh-CN" altLang="en-US">
              <a:latin typeface="宋体" panose="02010600030101010101" pitchFamily="2" charset="-122"/>
            </a:endParaRPr>
          </a:p>
          <a:p>
            <a:pPr>
              <a:lnSpc>
                <a:spcPct val="140000"/>
              </a:lnSpc>
              <a:buClr>
                <a:srgbClr val="963B22"/>
              </a:buClr>
              <a:buNone/>
            </a:pPr>
            <a:r>
              <a:rPr lang="en-US" altLang="zh-CN">
                <a:latin typeface="宋体" panose="02010600030101010101" pitchFamily="2" charset="-122"/>
              </a:rPr>
              <a:t>  </a:t>
            </a:r>
            <a:r>
              <a:rPr lang="zh-CN" altLang="en-US">
                <a:latin typeface="宋体" panose="02010600030101010101" pitchFamily="2" charset="-122"/>
              </a:rPr>
              <a:t>新病人入院时,由接诊护士或责任护士向病人及家属详细介绍病区环境、管理制度,作息时间,探视陪伴制度,主管医生、责任护士和同室病友,消除病人陌生感,使其融入住院氛围</a:t>
            </a:r>
            <a:endParaRPr lang="en-US" altLang="zh-CN">
              <a:latin typeface="宋体" panose="02010600030101010101" pitchFamily="2" charset="-122"/>
            </a:endParaRPr>
          </a:p>
          <a:p>
            <a:pPr>
              <a:lnSpc>
                <a:spcPct val="150000"/>
              </a:lnSpc>
              <a:buClr>
                <a:srgbClr val="963B22"/>
              </a:buClr>
              <a:buNone/>
            </a:pPr>
            <a:r>
              <a:rPr lang="en-US" altLang="en-US">
                <a:latin typeface="宋体" panose="02010600030101010101" pitchFamily="2" charset="-122"/>
              </a:rPr>
              <a:t>二.</a:t>
            </a:r>
            <a:r>
              <a:rPr lang="zh-CN" altLang="en-US">
                <a:latin typeface="宋体" panose="02010600030101010101" pitchFamily="2" charset="-122"/>
              </a:rPr>
              <a:t>适时做好疾病知识宣教：</a:t>
            </a:r>
            <a:endParaRPr lang="zh-CN" altLang="en-US">
              <a:latin typeface="宋体" panose="02010600030101010101" pitchFamily="2" charset="-122"/>
            </a:endParaRPr>
          </a:p>
          <a:p>
            <a:pPr>
              <a:lnSpc>
                <a:spcPct val="150000"/>
              </a:lnSpc>
              <a:buClr>
                <a:srgbClr val="963B22"/>
              </a:buClr>
              <a:buNone/>
            </a:pPr>
            <a:r>
              <a:rPr lang="en-US" altLang="zh-CN">
                <a:latin typeface="宋体" panose="02010600030101010101" pitchFamily="2" charset="-122"/>
              </a:rPr>
              <a:t>  </a:t>
            </a:r>
            <a:r>
              <a:rPr lang="zh-CN" altLang="en-US">
                <a:latin typeface="宋体" panose="02010600030101010101" pitchFamily="2" charset="-122"/>
              </a:rPr>
              <a:t>在整体住院期间,由医护人员向病人及家属介绍疾病相关知识,提高自我保健能力.</a:t>
            </a:r>
            <a:endParaRPr lang="zh-CN" altLang="en-US">
              <a:latin typeface="宋体" panose="02010600030101010101" pitchFamily="2" charset="-122"/>
            </a:endParaRPr>
          </a:p>
          <a:p>
            <a:pPr>
              <a:lnSpc>
                <a:spcPct val="140000"/>
              </a:lnSpc>
              <a:buClr>
                <a:srgbClr val="963B22"/>
              </a:buClr>
              <a:buNone/>
            </a:pPr>
            <a:endParaRPr lang="zh-CN" altLang="en-US">
              <a:latin typeface="宋体" panose="02010600030101010101" pitchFamily="2" charset="-122"/>
            </a:endParaRPr>
          </a:p>
        </p:txBody>
      </p:sp>
    </p:spTree>
    <p:custDataLst>
      <p:tags r:id="rId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082" name="文本占位符 77826"/>
          <p:cNvSpPr/>
          <p:nvPr>
            <p:ph idx="1"/>
          </p:nvPr>
        </p:nvSpPr>
        <p:spPr>
          <a:xfrm>
            <a:off x="1811020" y="882015"/>
            <a:ext cx="8569325" cy="5761038"/>
          </a:xfrm>
          <a:ln>
            <a:solidFill>
              <a:srgbClr val="000000"/>
            </a:solidFill>
            <a:miter/>
          </a:ln>
        </p:spPr>
        <p:txBody>
          <a:bodyPr lIns="91440" tIns="45720" rIns="91440" bIns="45720" anchor="t" anchorCtr="0">
            <a:normAutofit lnSpcReduction="20000"/>
          </a:bodyPr>
          <a:lstStyle/>
          <a:p>
            <a:pPr>
              <a:lnSpc>
                <a:spcPct val="150000"/>
              </a:lnSpc>
              <a:buClr>
                <a:srgbClr val="963B22"/>
              </a:buClr>
              <a:buNone/>
            </a:pPr>
            <a:r>
              <a:rPr lang="en-US" altLang="en-US">
                <a:latin typeface="宋体" panose="02010600030101010101" pitchFamily="2" charset="-122"/>
              </a:rPr>
              <a:t>三.</a:t>
            </a:r>
            <a:r>
              <a:rPr lang="zh-CN" altLang="en-US">
                <a:latin typeface="宋体" panose="02010600030101010101" pitchFamily="2" charset="-122"/>
              </a:rPr>
              <a:t>用药宣教：</a:t>
            </a:r>
            <a:endParaRPr lang="zh-CN" altLang="en-US">
              <a:latin typeface="宋体" panose="02010600030101010101" pitchFamily="2" charset="-122"/>
            </a:endParaRPr>
          </a:p>
          <a:p>
            <a:pPr>
              <a:lnSpc>
                <a:spcPct val="150000"/>
              </a:lnSpc>
              <a:buClr>
                <a:srgbClr val="963B22"/>
              </a:buClr>
              <a:buNone/>
            </a:pPr>
            <a:r>
              <a:rPr lang="en-US" altLang="zh-CN">
                <a:latin typeface="宋体" panose="02010600030101010101" pitchFamily="2" charset="-122"/>
              </a:rPr>
              <a:t>  </a:t>
            </a:r>
            <a:r>
              <a:rPr lang="zh-CN" altLang="en-US">
                <a:latin typeface="宋体" panose="02010600030101010101" pitchFamily="2" charset="-122"/>
              </a:rPr>
              <a:t>凡进行药物治疗的病人,由医护人员向病人介绍药物的药理作用、用途、用法、用量、注意事项,不良反应等,使病人心中有数,配合治疗.</a:t>
            </a:r>
            <a:endParaRPr lang="en-US" altLang="zh-CN">
              <a:latin typeface="宋体" panose="02010600030101010101" pitchFamily="2" charset="-122"/>
            </a:endParaRPr>
          </a:p>
          <a:p>
            <a:pPr>
              <a:lnSpc>
                <a:spcPct val="150000"/>
              </a:lnSpc>
              <a:buClr>
                <a:srgbClr val="963B22"/>
              </a:buClr>
              <a:buNone/>
            </a:pPr>
            <a:r>
              <a:rPr lang="en-US" altLang="en-US">
                <a:latin typeface="宋体" panose="02010600030101010101" pitchFamily="2" charset="-122"/>
              </a:rPr>
              <a:t>四.</a:t>
            </a:r>
            <a:r>
              <a:rPr lang="zh-CN" altLang="en-US">
                <a:latin typeface="宋体" panose="02010600030101010101" pitchFamily="2" charset="-122"/>
              </a:rPr>
              <a:t>特殊检查前后宣教：</a:t>
            </a:r>
            <a:endParaRPr lang="zh-CN" altLang="en-US">
              <a:latin typeface="宋体" panose="02010600030101010101" pitchFamily="2" charset="-122"/>
            </a:endParaRPr>
          </a:p>
          <a:p>
            <a:pPr>
              <a:lnSpc>
                <a:spcPct val="150000"/>
              </a:lnSpc>
              <a:buClr>
                <a:srgbClr val="963B22"/>
              </a:buClr>
              <a:buNone/>
            </a:pPr>
            <a:r>
              <a:rPr lang="en-US" altLang="zh-CN">
                <a:latin typeface="宋体" panose="02010600030101010101" pitchFamily="2" charset="-122"/>
              </a:rPr>
              <a:t>   </a:t>
            </a:r>
            <a:r>
              <a:rPr lang="zh-CN" altLang="en-US">
                <a:latin typeface="宋体" panose="02010600030101010101" pitchFamily="2" charset="-122"/>
              </a:rPr>
              <a:t>病人入院后需做常规检查、</a:t>
            </a:r>
            <a:r>
              <a:rPr lang="en-US" altLang="en-US">
                <a:latin typeface="宋体" panose="02010600030101010101" pitchFamily="2" charset="-122"/>
              </a:rPr>
              <a:t>B</a:t>
            </a:r>
            <a:r>
              <a:rPr lang="zh-CN" altLang="en-US">
                <a:latin typeface="宋体" panose="02010600030101010101" pitchFamily="2" charset="-122"/>
              </a:rPr>
              <a:t>超、</a:t>
            </a:r>
            <a:r>
              <a:rPr lang="en-US" altLang="en-US">
                <a:latin typeface="宋体" panose="02010600030101010101" pitchFamily="2" charset="-122"/>
              </a:rPr>
              <a:t>CT</a:t>
            </a:r>
            <a:r>
              <a:rPr lang="zh-CN" altLang="en-US">
                <a:latin typeface="宋体" panose="02010600030101010101" pitchFamily="2" charset="-122"/>
              </a:rPr>
              <a:t>、</a:t>
            </a:r>
            <a:r>
              <a:rPr lang="en-US" altLang="en-US">
                <a:latin typeface="宋体" panose="02010600030101010101" pitchFamily="2" charset="-122"/>
              </a:rPr>
              <a:t>MRI</a:t>
            </a:r>
            <a:r>
              <a:rPr lang="zh-CN" altLang="en-US">
                <a:latin typeface="宋体" panose="02010600030101010101" pitchFamily="2" charset="-122"/>
              </a:rPr>
              <a:t>等特殊检查,医护人员在检查前负责向病人讲解检查目的、意义、注意事项等,以取得病人合作,提高检查成功率.</a:t>
            </a:r>
            <a:endParaRPr lang="zh-CN" altLang="en-US">
              <a:latin typeface="宋体" panose="02010600030101010101" pitchFamily="2" charset="-122"/>
            </a:endParaRPr>
          </a:p>
          <a:p>
            <a:pPr>
              <a:lnSpc>
                <a:spcPct val="80000"/>
              </a:lnSpc>
              <a:buClr>
                <a:srgbClr val="963B22"/>
              </a:buClr>
              <a:buNone/>
            </a:pPr>
            <a:r>
              <a:rPr lang="zh-CN" altLang="en-US" sz="2000"/>
              <a:t>　　</a:t>
            </a:r>
            <a:endParaRPr lang="zh-CN" altLang="en-US" sz="2000"/>
          </a:p>
          <a:p>
            <a:pPr>
              <a:lnSpc>
                <a:spcPct val="150000"/>
              </a:lnSpc>
              <a:buClr>
                <a:srgbClr val="963B22"/>
              </a:buClr>
              <a:buNone/>
            </a:pPr>
            <a:endParaRPr lang="zh-CN" altLang="en-US" sz="2000">
              <a:latin typeface="宋体" panose="02010600030101010101" pitchFamily="2" charset="-122"/>
            </a:endParaRPr>
          </a:p>
          <a:p>
            <a:pPr>
              <a:lnSpc>
                <a:spcPct val="80000"/>
              </a:lnSpc>
              <a:buClr>
                <a:srgbClr val="963B22"/>
              </a:buClr>
              <a:buNone/>
            </a:pPr>
            <a:r>
              <a:rPr lang="zh-CN" altLang="en-US" sz="1000">
                <a:latin typeface="宋体" panose="02010600030101010101" pitchFamily="2" charset="-122"/>
              </a:rPr>
              <a:t>　　</a:t>
            </a:r>
            <a:endParaRPr lang="zh-CN" altLang="en-US" sz="1000">
              <a:latin typeface="宋体" panose="02010600030101010101" pitchFamily="2" charset="-122"/>
            </a:endParaRPr>
          </a:p>
          <a:p>
            <a:pPr>
              <a:lnSpc>
                <a:spcPct val="80000"/>
              </a:lnSpc>
              <a:buClr>
                <a:srgbClr val="963B22"/>
              </a:buClr>
            </a:pPr>
            <a:endParaRPr lang="zh-CN" altLang="en-US" sz="1000">
              <a:latin typeface="宋体" panose="02010600030101010101" pitchFamily="2" charset="-122"/>
            </a:endParaRPr>
          </a:p>
        </p:txBody>
      </p:sp>
    </p:spTree>
    <p:custDataLst>
      <p:tags r:id="rId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085" name="文本占位符 76802"/>
          <p:cNvSpPr/>
          <p:nvPr>
            <p:ph idx="1"/>
          </p:nvPr>
        </p:nvSpPr>
        <p:spPr>
          <a:xfrm>
            <a:off x="1673543" y="965518"/>
            <a:ext cx="8353425" cy="5256212"/>
          </a:xfrm>
          <a:ln>
            <a:solidFill>
              <a:srgbClr val="000000"/>
            </a:solidFill>
            <a:miter/>
          </a:ln>
        </p:spPr>
        <p:txBody>
          <a:bodyPr lIns="91440" tIns="45720" rIns="91440" bIns="45720" anchor="t" anchorCtr="0">
            <a:normAutofit fontScale="25000"/>
          </a:bodyPr>
          <a:lstStyle/>
          <a:p>
            <a:pPr>
              <a:lnSpc>
                <a:spcPct val="150000"/>
              </a:lnSpc>
              <a:buClr>
                <a:srgbClr val="963B22"/>
              </a:buClr>
              <a:buNone/>
            </a:pPr>
            <a:r>
              <a:rPr lang="en-US" altLang="en-US" sz="8000">
                <a:latin typeface="微软雅黑" panose="020b0503020204020204" charset="-122"/>
                <a:ea typeface="微软雅黑"/>
                <a:cs typeface="微软雅黑" panose="020b0503020204020204" charset="-122"/>
              </a:rPr>
              <a:t>五.</a:t>
            </a:r>
            <a:r>
              <a:rPr lang="zh-CN" altLang="en-US" sz="8000">
                <a:latin typeface="微软雅黑" panose="020b0503020204020204" charset="-122"/>
                <a:ea typeface="微软雅黑"/>
                <a:cs typeface="微软雅黑" panose="020b0503020204020204" charset="-122"/>
              </a:rPr>
              <a:t>手术前后宣教：</a:t>
            </a:r>
            <a:endParaRPr lang="zh-CN" altLang="en-US" sz="8000">
              <a:latin typeface="微软雅黑" panose="020b0503020204020204" charset="-122"/>
              <a:ea typeface="微软雅黑"/>
              <a:cs typeface="微软雅黑" panose="020b0503020204020204" charset="-122"/>
            </a:endParaRPr>
          </a:p>
          <a:p>
            <a:pPr>
              <a:lnSpc>
                <a:spcPct val="150000"/>
              </a:lnSpc>
              <a:buClr>
                <a:srgbClr val="963B22"/>
              </a:buClr>
              <a:buNone/>
            </a:pPr>
            <a:r>
              <a:rPr lang="en-US" altLang="zh-CN" sz="8000">
                <a:latin typeface="微软雅黑" panose="020b0503020204020204" charset="-122"/>
                <a:ea typeface="微软雅黑"/>
                <a:cs typeface="微软雅黑" panose="020b0503020204020204" charset="-122"/>
              </a:rPr>
              <a:t> </a:t>
            </a:r>
            <a:r>
              <a:rPr lang="zh-CN" altLang="en-US" sz="8000">
                <a:latin typeface="微软雅黑" panose="020b0503020204020204" charset="-122"/>
                <a:ea typeface="微软雅黑"/>
                <a:cs typeface="微软雅黑" panose="020b0503020204020204" charset="-122"/>
              </a:rPr>
              <a:t> 医护人员向病人及家属介绍手术前的个人卫生准备、心理准备、用药准备、手术方式、术中配合、术后体位及注意事项、术后饮食、休息、运动、排泄及伤口处理等,以便取得病人及家属的合作,减少合并症,促进康复.</a:t>
            </a:r>
            <a:endParaRPr lang="en-US" altLang="zh-CN" sz="8000">
              <a:latin typeface="微软雅黑" panose="020b0503020204020204" charset="-122"/>
              <a:ea typeface="微软雅黑"/>
              <a:cs typeface="微软雅黑" panose="020b0503020204020204" charset="-122"/>
            </a:endParaRPr>
          </a:p>
          <a:p>
            <a:pPr>
              <a:lnSpc>
                <a:spcPct val="150000"/>
              </a:lnSpc>
              <a:buClr>
                <a:srgbClr val="963B22"/>
              </a:buClr>
              <a:buNone/>
            </a:pPr>
            <a:r>
              <a:rPr lang="en-US" altLang="en-US" sz="8000">
                <a:latin typeface="微软雅黑" panose="020b0503020204020204" charset="-122"/>
                <a:ea typeface="微软雅黑"/>
                <a:cs typeface="微软雅黑" panose="020b0503020204020204" charset="-122"/>
              </a:rPr>
              <a:t>六.</a:t>
            </a:r>
            <a:r>
              <a:rPr lang="zh-CN" altLang="en-US" sz="8000">
                <a:latin typeface="微软雅黑" panose="020b0503020204020204" charset="-122"/>
                <a:ea typeface="微软雅黑"/>
                <a:cs typeface="微软雅黑" panose="020b0503020204020204" charset="-122"/>
              </a:rPr>
              <a:t>饮食宣教：</a:t>
            </a:r>
            <a:endParaRPr lang="zh-CN" altLang="en-US" sz="8000">
              <a:latin typeface="微软雅黑" panose="020b0503020204020204" charset="-122"/>
              <a:ea typeface="微软雅黑"/>
              <a:cs typeface="微软雅黑" panose="020b0503020204020204" charset="-122"/>
            </a:endParaRPr>
          </a:p>
          <a:p>
            <a:pPr>
              <a:lnSpc>
                <a:spcPct val="150000"/>
              </a:lnSpc>
              <a:buClr>
                <a:srgbClr val="963B22"/>
              </a:buClr>
              <a:buNone/>
            </a:pPr>
            <a:r>
              <a:rPr lang="en-US" altLang="zh-CN" sz="8000">
                <a:latin typeface="微软雅黑" panose="020b0503020204020204" charset="-122"/>
                <a:ea typeface="微软雅黑"/>
                <a:cs typeface="微软雅黑" panose="020b0503020204020204" charset="-122"/>
              </a:rPr>
              <a:t>  </a:t>
            </a:r>
            <a:r>
              <a:rPr lang="zh-CN" altLang="en-US" sz="8000">
                <a:latin typeface="微软雅黑" panose="020b0503020204020204" charset="-122"/>
                <a:ea typeface="微软雅黑"/>
                <a:cs typeface="微软雅黑" panose="020b0503020204020204" charset="-122"/>
              </a:rPr>
              <a:t>根据不同的病种以及病人的具体情况,制定合理的饮食计划,向病人介绍治疗饮食的作用、注意事项,确保营养摄入,增强疗效. 　　</a:t>
            </a:r>
            <a:r>
              <a:rPr lang="zh-CN" altLang="en-US" sz="8000" b="1">
                <a:latin typeface="微软雅黑" panose="020b0503020204020204" charset="-122"/>
                <a:ea typeface="微软雅黑"/>
                <a:cs typeface="微软雅黑" panose="020b0503020204020204" charset="-122"/>
              </a:rPr>
              <a:t>　</a:t>
            </a:r>
            <a:endParaRPr lang="zh-CN" altLang="en-US" sz="8000" b="1">
              <a:latin typeface="微软雅黑" panose="020b0503020204020204" charset="-122"/>
              <a:ea typeface="微软雅黑"/>
              <a:cs typeface="微软雅黑" panose="020b0503020204020204" charset="-122"/>
            </a:endParaRPr>
          </a:p>
          <a:p>
            <a:pPr>
              <a:lnSpc>
                <a:spcPct val="80000"/>
              </a:lnSpc>
              <a:buClr>
                <a:srgbClr val="963B22"/>
              </a:buClr>
            </a:pPr>
            <a:endParaRPr lang="zh-CN" altLang="en-US" sz="8000" b="1">
              <a:latin typeface="微软雅黑" panose="020b0503020204020204" charset="-122"/>
              <a:ea typeface="微软雅黑"/>
              <a:cs typeface="微软雅黑" panose="020b0503020204020204" charset="-122"/>
            </a:endParaRPr>
          </a:p>
          <a:p>
            <a:pPr>
              <a:lnSpc>
                <a:spcPct val="150000"/>
              </a:lnSpc>
              <a:buClr>
                <a:srgbClr val="963B22"/>
              </a:buClr>
              <a:buNone/>
            </a:pPr>
            <a:endParaRPr lang="en-US" altLang="zh-CN">
              <a:latin typeface="宋体" panose="02010600030101010101" pitchFamily="2" charset="-122"/>
            </a:endParaRPr>
          </a:p>
          <a:p>
            <a:pPr>
              <a:lnSpc>
                <a:spcPct val="150000"/>
              </a:lnSpc>
              <a:buClr>
                <a:srgbClr val="963B22"/>
              </a:buClr>
              <a:buNone/>
            </a:pPr>
            <a:r>
              <a:rPr lang="zh-CN" altLang="en-US" sz="800">
                <a:latin typeface="宋体" panose="02010600030101010101" pitchFamily="2" charset="-122"/>
              </a:rPr>
              <a:t>　　　</a:t>
            </a:r>
            <a:endParaRPr lang="zh-CN" altLang="en-US" sz="800">
              <a:latin typeface="宋体" panose="02010600030101010101" pitchFamily="2" charset="-122"/>
            </a:endParaRPr>
          </a:p>
          <a:p>
            <a:pPr>
              <a:lnSpc>
                <a:spcPct val="80000"/>
              </a:lnSpc>
              <a:buClr>
                <a:srgbClr val="963B22"/>
              </a:buClr>
            </a:pPr>
            <a:endParaRPr lang="zh-CN" altLang="en-US" sz="800">
              <a:latin typeface="宋体" panose="02010600030101010101" pitchFamily="2" charset="-122"/>
            </a:endParaRPr>
          </a:p>
          <a:p>
            <a:pPr>
              <a:lnSpc>
                <a:spcPct val="80000"/>
              </a:lnSpc>
              <a:buClr>
                <a:srgbClr val="963B22"/>
              </a:buClr>
            </a:pPr>
            <a:endParaRPr lang="zh-CN" altLang="en-US" sz="800">
              <a:latin typeface="宋体" panose="02010600030101010101" pitchFamily="2" charset="-122"/>
            </a:endParaRPr>
          </a:p>
          <a:p>
            <a:pPr>
              <a:lnSpc>
                <a:spcPct val="80000"/>
              </a:lnSpc>
              <a:buClr>
                <a:srgbClr val="963B22"/>
              </a:buClr>
            </a:pPr>
            <a:endParaRPr lang="zh-CN" altLang="en-US" sz="800"/>
          </a:p>
        </p:txBody>
      </p:sp>
    </p:spTree>
    <p:custDataLst>
      <p:tags r:id="rId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088" name="文本占位符 75778"/>
          <p:cNvSpPr/>
          <p:nvPr>
            <p:ph idx="1"/>
          </p:nvPr>
        </p:nvSpPr>
        <p:spPr>
          <a:xfrm>
            <a:off x="1523683" y="1165860"/>
            <a:ext cx="8229600" cy="4525963"/>
          </a:xfrm>
          <a:ln>
            <a:solidFill>
              <a:srgbClr val="000000"/>
            </a:solidFill>
            <a:miter/>
          </a:ln>
        </p:spPr>
        <p:txBody>
          <a:bodyPr lIns="91440" tIns="45720" rIns="91440" bIns="45720" anchor="t" anchorCtr="0"/>
          <a:lstStyle/>
          <a:p>
            <a:pPr>
              <a:lnSpc>
                <a:spcPct val="150000"/>
              </a:lnSpc>
              <a:buClr>
                <a:srgbClr val="963B22"/>
              </a:buClr>
              <a:buNone/>
            </a:pPr>
            <a:r>
              <a:rPr lang="en-US" altLang="en-US">
                <a:latin typeface="宋体" panose="02010600030101010101" pitchFamily="2" charset="-122"/>
              </a:rPr>
              <a:t>七.</a:t>
            </a:r>
            <a:r>
              <a:rPr lang="zh-CN" altLang="en-US">
                <a:latin typeface="宋体" panose="02010600030101010101" pitchFamily="2" charset="-122"/>
              </a:rPr>
              <a:t>运动及休息宣教：</a:t>
            </a:r>
            <a:endParaRPr lang="zh-CN" altLang="en-US">
              <a:latin typeface="宋体" panose="02010600030101010101" pitchFamily="2" charset="-122"/>
            </a:endParaRPr>
          </a:p>
          <a:p>
            <a:pPr>
              <a:lnSpc>
                <a:spcPct val="150000"/>
              </a:lnSpc>
              <a:buClr>
                <a:srgbClr val="963B22"/>
              </a:buClr>
              <a:buNone/>
            </a:pPr>
            <a:r>
              <a:rPr lang="en-US" altLang="zh-CN">
                <a:latin typeface="宋体" panose="02010600030101010101" pitchFamily="2" charset="-122"/>
              </a:rPr>
              <a:t>  </a:t>
            </a:r>
            <a:r>
              <a:rPr lang="zh-CN" altLang="en-US">
                <a:latin typeface="宋体" panose="02010600030101010101" pitchFamily="2" charset="-122"/>
              </a:rPr>
              <a:t>针对病人病情的不同时期,适当介绍康复、锻炼、休息的重要性、方法及具体要求,以利于劳逸结合.</a:t>
            </a:r>
            <a:endParaRPr lang="zh-CN" altLang="en-US">
              <a:latin typeface="宋体" panose="02010600030101010101" pitchFamily="2" charset="-122"/>
            </a:endParaRPr>
          </a:p>
          <a:p>
            <a:pPr>
              <a:lnSpc>
                <a:spcPct val="150000"/>
              </a:lnSpc>
              <a:buClr>
                <a:srgbClr val="963B22"/>
              </a:buClr>
              <a:buNone/>
            </a:pPr>
            <a:r>
              <a:rPr lang="en-US" altLang="en-US">
                <a:latin typeface="宋体" panose="02010600030101010101" pitchFamily="2" charset="-122"/>
              </a:rPr>
              <a:t>八.</a:t>
            </a:r>
            <a:r>
              <a:rPr lang="zh-CN" altLang="en-US">
                <a:latin typeface="宋体" panose="02010600030101010101" pitchFamily="2" charset="-122"/>
              </a:rPr>
              <a:t>心理卫生宣教：</a:t>
            </a:r>
            <a:endParaRPr lang="zh-CN" altLang="en-US">
              <a:latin typeface="宋体" panose="02010600030101010101" pitchFamily="2" charset="-122"/>
            </a:endParaRPr>
          </a:p>
          <a:p>
            <a:pPr>
              <a:lnSpc>
                <a:spcPct val="150000"/>
              </a:lnSpc>
              <a:buClr>
                <a:srgbClr val="963B22"/>
              </a:buClr>
              <a:buNone/>
            </a:pPr>
            <a:r>
              <a:rPr lang="en-US" altLang="zh-CN">
                <a:latin typeface="宋体" panose="02010600030101010101" pitchFamily="2" charset="-122"/>
              </a:rPr>
              <a:t>  </a:t>
            </a:r>
            <a:r>
              <a:rPr lang="zh-CN" altLang="en-US">
                <a:latin typeface="宋体" panose="02010600030101010101" pitchFamily="2" charset="-122"/>
              </a:rPr>
              <a:t>指导病人及家属如何保持最佳心理状态、正视自身疾病,消除不良心理刺激,树立信心,愉快地接受治疗和护理.</a:t>
            </a:r>
            <a:endParaRPr lang="zh-CN" altLang="en-US">
              <a:latin typeface="宋体" panose="02010600030101010101" pitchFamily="2" charset="-122"/>
            </a:endParaRPr>
          </a:p>
          <a:p>
            <a:pPr>
              <a:lnSpc>
                <a:spcPct val="140000"/>
              </a:lnSpc>
              <a:buClr>
                <a:srgbClr val="963B22"/>
              </a:buClr>
            </a:pPr>
            <a:endParaRPr lang="zh-CN" altLang="en-US">
              <a:latin typeface="宋体" panose="02010600030101010101" pitchFamily="2" charset="-122"/>
            </a:endParaRPr>
          </a:p>
        </p:txBody>
      </p:sp>
    </p:spTree>
    <p:custDataLst>
      <p:tags r:id="rId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091" name="文本占位符 96258"/>
          <p:cNvSpPr/>
          <p:nvPr>
            <p:ph idx="1"/>
          </p:nvPr>
        </p:nvSpPr>
        <p:spPr>
          <a:xfrm>
            <a:off x="1826260" y="1457325"/>
            <a:ext cx="8816975" cy="2912745"/>
          </a:xfrm>
          <a:ln>
            <a:solidFill>
              <a:srgbClr val="000000"/>
            </a:solidFill>
            <a:miter/>
          </a:ln>
        </p:spPr>
        <p:txBody>
          <a:bodyPr lIns="91440" tIns="45720" rIns="91440" bIns="45720" anchor="t" anchorCtr="0">
            <a:normAutofit/>
          </a:bodyPr>
          <a:lstStyle/>
          <a:p>
            <a:pPr>
              <a:lnSpc>
                <a:spcPct val="140000"/>
              </a:lnSpc>
              <a:buClr>
                <a:srgbClr val="963B22"/>
              </a:buClr>
              <a:buNone/>
            </a:pPr>
            <a:r>
              <a:rPr lang="en-US" altLang="zh-CN">
                <a:latin typeface="宋体" panose="02010600030101010101" pitchFamily="2" charset="-122"/>
              </a:rPr>
              <a:t>  </a:t>
            </a:r>
            <a:r>
              <a:rPr lang="en-US" altLang="en-US">
                <a:latin typeface="宋体" panose="02010600030101010101" pitchFamily="2" charset="-122"/>
              </a:rPr>
              <a:t>九.</a:t>
            </a:r>
            <a:r>
              <a:rPr lang="zh-CN" altLang="en-US">
                <a:latin typeface="宋体" panose="02010600030101010101" pitchFamily="2" charset="-122"/>
              </a:rPr>
              <a:t>出院指导：</a:t>
            </a:r>
            <a:endParaRPr lang="zh-CN" altLang="en-US">
              <a:latin typeface="宋体" panose="02010600030101010101" pitchFamily="2" charset="-122"/>
            </a:endParaRPr>
          </a:p>
          <a:p>
            <a:pPr>
              <a:lnSpc>
                <a:spcPct val="140000"/>
              </a:lnSpc>
              <a:buClr>
                <a:srgbClr val="963B22"/>
              </a:buClr>
              <a:buNone/>
            </a:pPr>
            <a:r>
              <a:rPr lang="en-US" altLang="zh-CN">
                <a:latin typeface="宋体" panose="02010600030101010101" pitchFamily="2" charset="-122"/>
              </a:rPr>
              <a:t>  </a:t>
            </a:r>
            <a:r>
              <a:rPr lang="zh-CN" altLang="en-US">
                <a:latin typeface="宋体" panose="02010600030101010101" pitchFamily="2" charset="-122"/>
              </a:rPr>
              <a:t>主要介绍出院后在休息、运动、饮食、合理用药、个人卫生、生活习惯、心理卫生、预防疾病复发等方面的注意事项及自我护理常识,并将书面资料交给病人及家属,以便出院后进一步阅读和掌握</a:t>
            </a:r>
            <a:r>
              <a:rPr lang="en-US" altLang="zh-CN">
                <a:latin typeface="宋体" panose="02010600030101010101" pitchFamily="2" charset="-122"/>
              </a:rPr>
              <a:t>.</a:t>
            </a:r>
            <a:endParaRPr lang="zh-CN" altLang="en-US">
              <a:latin typeface="宋体" panose="02010600030101010101" pitchFamily="2" charset="-122"/>
            </a:endParaRPr>
          </a:p>
          <a:p>
            <a:pPr>
              <a:lnSpc>
                <a:spcPct val="140000"/>
              </a:lnSpc>
              <a:buClr>
                <a:srgbClr val="963B22"/>
              </a:buClr>
            </a:pPr>
            <a:endParaRPr lang="zh-CN" altLang="en-US"/>
          </a:p>
        </p:txBody>
      </p:sp>
    </p:spTree>
    <p:custDataLst>
      <p:tags r:id="rId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2094" name="标题 2"/>
          <p:cNvSpPr/>
          <p:nvPr>
            <p:ph type="title" idx="4294967295"/>
            <p:custDataLst>
              <p:tags r:id="rId2"/>
            </p:custDataLst>
          </p:nvPr>
        </p:nvSpPr>
        <p:spPr>
          <a:xfrm>
            <a:off x="2836863" y="809308"/>
            <a:ext cx="6678612" cy="700087"/>
          </a:xfrm>
        </p:spPr>
        <p:txBody>
          <a:bodyPr lIns="91440" tIns="45720" rIns="91440" bIns="45720" anchor="b" anchorCtr="0">
            <a:normAutofit fontScale="90000"/>
          </a:bodyPr>
          <a:lstStyle/>
          <a:p>
            <a:r>
              <a:rPr lang="zh-CN" altLang="en-US" sz="2900"/>
              <a:t>三、健康教育的形式、方法及评价</a:t>
            </a:r>
            <a:br>
              <a:rPr lang="zh-CN" altLang="en-US" sz="2900"/>
            </a:br>
            <a:endParaRPr lang="zh-CN" altLang="en-US" sz="2900"/>
          </a:p>
        </p:txBody>
      </p:sp>
      <p:sp>
        <p:nvSpPr>
          <p:cNvPr id="2095" name="内容占位符 3"/>
          <p:cNvSpPr/>
          <p:nvPr>
            <p:ph idx="1"/>
            <p:custDataLst>
              <p:tags r:id="rId3"/>
            </p:custDataLst>
          </p:nvPr>
        </p:nvSpPr>
        <p:spPr>
          <a:xfrm>
            <a:off x="1853883" y="1610995"/>
            <a:ext cx="7661275" cy="4046538"/>
          </a:xfrm>
          <a:ln>
            <a:solidFill>
              <a:srgbClr val="000000"/>
            </a:solidFill>
            <a:miter/>
          </a:ln>
        </p:spPr>
        <p:txBody>
          <a:bodyPr lIns="91440" tIns="45720" rIns="91440" bIns="45720" anchor="t" anchorCtr="0"/>
          <a:lstStyle/>
          <a:p>
            <a:pPr algn="l">
              <a:lnSpc>
                <a:spcPct val="150000"/>
              </a:lnSpc>
              <a:buClr>
                <a:srgbClr val="963B22"/>
              </a:buClr>
            </a:pPr>
            <a:r>
              <a:rPr lang="zh-CN" altLang="en-US"/>
              <a:t>[一]健康教育形式</a:t>
            </a:r>
            <a:r>
              <a:rPr lang="en-US" altLang="en-US"/>
              <a:t> </a:t>
            </a:r>
            <a:br>
              <a:rPr lang="en-US" altLang="en-US"/>
            </a:br>
            <a:r>
              <a:rPr lang="en-US" altLang="en-US"/>
              <a:t>一 </a:t>
            </a:r>
            <a:r>
              <a:rPr lang="zh-CN" altLang="en-US"/>
              <a:t>个体教育</a:t>
            </a:r>
            <a:r>
              <a:rPr lang="en-US" altLang="en-US"/>
              <a:t> </a:t>
            </a:r>
            <a:br>
              <a:rPr lang="en-US" altLang="en-US"/>
            </a:br>
            <a:r>
              <a:rPr lang="en-US" altLang="en-US"/>
              <a:t>二 </a:t>
            </a:r>
            <a:r>
              <a:rPr lang="zh-CN" altLang="en-US"/>
              <a:t>计划式教育：</a:t>
            </a:r>
            <a:br>
              <a:rPr lang="en-US" altLang="en-US"/>
            </a:br>
            <a:r>
              <a:rPr lang="en-US" altLang="en-US"/>
              <a:t>三 </a:t>
            </a:r>
            <a:r>
              <a:rPr lang="zh-CN" altLang="en-US"/>
              <a:t>实物教育</a:t>
            </a:r>
            <a:r>
              <a:rPr lang="en-US" altLang="en-US"/>
              <a:t> </a:t>
            </a:r>
            <a:br>
              <a:rPr lang="en-US" altLang="en-US"/>
            </a:br>
            <a:r>
              <a:rPr lang="en-US" altLang="en-US"/>
              <a:t>四 </a:t>
            </a:r>
            <a:r>
              <a:rPr lang="zh-CN" altLang="en-US"/>
              <a:t>分组示范式教育</a:t>
            </a:r>
            <a:r>
              <a:rPr lang="en-US" altLang="en-US"/>
              <a:t> </a:t>
            </a:r>
            <a:br>
              <a:rPr lang="en-US" altLang="en-US"/>
            </a:br>
            <a:r>
              <a:rPr lang="en-US" altLang="en-US"/>
              <a:t>五 </a:t>
            </a:r>
            <a:r>
              <a:rPr lang="zh-CN" altLang="en-US"/>
              <a:t>传递式教育</a:t>
            </a:r>
            <a:r>
              <a:rPr lang="en-US" altLang="en-US"/>
              <a:t> </a:t>
            </a:r>
            <a:br>
              <a:rPr lang="en-US" altLang="en-US"/>
            </a:br>
            <a:endParaRPr lang="en-US" altLang="en-US"/>
          </a:p>
        </p:txBody>
      </p:sp>
    </p:spTree>
    <p:custDataLst>
      <p:tags r:id="rId5"/>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https://d.book118.com/225313101103011122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4.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a*1"/>
  <p:tag name="KSO_WM_UNIT_INDEX" val="1"/>
  <p:tag name="KSO_WM_UNIT_ISCONTENTSTITLE" val="0"/>
  <p:tag name="KSO_WM_UNIT_LAYERLEVEL" val="1"/>
  <p:tag name="KSO_WM_UNIT_PRESET_TEXT_INDEX" val="3"/>
  <p:tag name="KSO_WM_UNIT_PRESET_TEXT_LEN" val="17"/>
  <p:tag name="KSO_WM_UNIT_TYPE" val="a"/>
  <p:tag name="KSO_WM_UNIT_VALUE" val="18"/>
</p:tagLst>
</file>

<file path=ppt/tags/tag65.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f*1"/>
  <p:tag name="KSO_WM_UNIT_INDEX" val="1"/>
  <p:tag name="KSO_WM_UNIT_LAYERLEVEL" val="1"/>
  <p:tag name="KSO_WM_UNIT_PRESET_TEXT_INDEX" val="5"/>
  <p:tag name="KSO_WM_UNIT_PRESET_TEXT_LEN" val="232"/>
  <p:tag name="KSO_WM_UNIT_TYPE" val="f"/>
  <p:tag name="KSO_WM_UNIT_VALUE" val="168"/>
</p:tagLst>
</file>

<file path=ppt/tags/tag66.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7.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8.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a*1"/>
  <p:tag name="KSO_WM_UNIT_INDEX" val="1"/>
  <p:tag name="KSO_WM_UNIT_ISCONTENTSTITLE" val="0"/>
  <p:tag name="KSO_WM_UNIT_LAYERLEVEL" val="1"/>
  <p:tag name="KSO_WM_UNIT_PRESET_TEXT_INDEX" val="3"/>
  <p:tag name="KSO_WM_UNIT_PRESET_TEXT_LEN" val="17"/>
  <p:tag name="KSO_WM_UNIT_TYPE" val="a"/>
  <p:tag name="KSO_WM_UNIT_VALUE" val="18"/>
</p:tagLst>
</file>

<file path=ppt/tags/tag69.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f*1"/>
  <p:tag name="KSO_WM_UNIT_INDEX" val="1"/>
  <p:tag name="KSO_WM_UNIT_LAYERLEVEL" val="1"/>
  <p:tag name="KSO_WM_UNIT_PRESET_TEXT_INDEX" val="5"/>
  <p:tag name="KSO_WM_UNIT_PRESET_TEXT_LEN" val="232"/>
  <p:tag name="KSO_WM_UNIT_TYPE" val="f"/>
  <p:tag name="KSO_WM_UNIT_VALUE" val="168"/>
</p:tagLst>
</file>

<file path=ppt/tags/tag70.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1.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a*1"/>
  <p:tag name="KSO_WM_UNIT_INDEX" val="1"/>
  <p:tag name="KSO_WM_UNIT_ISCONTENTSTITLE" val="0"/>
  <p:tag name="KSO_WM_UNIT_LAYERLEVEL" val="1"/>
  <p:tag name="KSO_WM_UNIT_PRESET_TEXT_INDEX" val="3"/>
  <p:tag name="KSO_WM_UNIT_PRESET_TEXT_LEN" val="17"/>
  <p:tag name="KSO_WM_UNIT_TYPE" val="a"/>
  <p:tag name="KSO_WM_UNIT_VALUE" val="18"/>
</p:tagLst>
</file>

<file path=ppt/tags/tag72.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f*1"/>
  <p:tag name="KSO_WM_UNIT_INDEX" val="1"/>
  <p:tag name="KSO_WM_UNIT_LAYERLEVEL" val="1"/>
  <p:tag name="KSO_WM_UNIT_PRESET_TEXT_INDEX" val="5"/>
  <p:tag name="KSO_WM_UNIT_PRESET_TEXT_LEN" val="232"/>
  <p:tag name="KSO_WM_UNIT_TYPE" val="f"/>
  <p:tag name="KSO_WM_UNIT_VALUE" val="168"/>
</p:tagLst>
</file>

<file path=ppt/tags/tag73.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4.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a*1"/>
  <p:tag name="KSO_WM_UNIT_INDEX" val="1"/>
  <p:tag name="KSO_WM_UNIT_ISCONTENTSTITLE" val="0"/>
  <p:tag name="KSO_WM_UNIT_LAYERLEVEL" val="1"/>
  <p:tag name="KSO_WM_UNIT_PRESET_TEXT_INDEX" val="3"/>
  <p:tag name="KSO_WM_UNIT_PRESET_TEXT_LEN" val="17"/>
  <p:tag name="KSO_WM_UNIT_TYPE" val="a"/>
  <p:tag name="KSO_WM_UNIT_VALUE" val="18"/>
</p:tagLst>
</file>

<file path=ppt/tags/tag75.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f*1"/>
  <p:tag name="KSO_WM_UNIT_INDEX" val="1"/>
  <p:tag name="KSO_WM_UNIT_LAYERLEVEL" val="1"/>
  <p:tag name="KSO_WM_UNIT_PRESET_TEXT_INDEX" val="5"/>
  <p:tag name="KSO_WM_UNIT_PRESET_TEXT_LEN" val="232"/>
  <p:tag name="KSO_WM_UNIT_TYPE" val="f"/>
  <p:tag name="KSO_WM_UNIT_VALUE" val="168"/>
</p:tagLst>
</file>

<file path=ppt/tags/tag76.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7.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a*1"/>
  <p:tag name="KSO_WM_UNIT_INDEX" val="1"/>
  <p:tag name="KSO_WM_UNIT_ISCONTENTSTITLE" val="0"/>
  <p:tag name="KSO_WM_UNIT_LAYERLEVEL" val="1"/>
  <p:tag name="KSO_WM_UNIT_PRESET_TEXT_INDEX" val="3"/>
  <p:tag name="KSO_WM_UNIT_PRESET_TEXT_LEN" val="17"/>
  <p:tag name="KSO_WM_UNIT_TYPE" val="a"/>
  <p:tag name="KSO_WM_UNIT_VALUE" val="18"/>
</p:tagLst>
</file>

<file path=ppt/tags/tag78.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f*1"/>
  <p:tag name="KSO_WM_UNIT_INDEX" val="1"/>
  <p:tag name="KSO_WM_UNIT_LAYERLEVEL" val="1"/>
  <p:tag name="KSO_WM_UNIT_PRESET_TEXT_INDEX" val="5"/>
  <p:tag name="KSO_WM_UNIT_PRESET_TEXT_LEN" val="232"/>
  <p:tag name="KSO_WM_UNIT_TYPE" val="f"/>
  <p:tag name="KSO_WM_UNIT_VALUE" val="168"/>
</p:tagLst>
</file>

<file path=ppt/tags/tag79.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0.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1.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2.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3.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4.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5.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6.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a*1"/>
  <p:tag name="KSO_WM_UNIT_INDEX" val="1"/>
  <p:tag name="KSO_WM_UNIT_ISCONTENTSTITLE" val="0"/>
  <p:tag name="KSO_WM_UNIT_LAYERLEVEL" val="1"/>
  <p:tag name="KSO_WM_UNIT_PRESET_TEXT_INDEX" val="3"/>
  <p:tag name="KSO_WM_UNIT_PRESET_TEXT_LEN" val="17"/>
  <p:tag name="KSO_WM_UNIT_TYPE" val="a"/>
  <p:tag name="KSO_WM_UNIT_VALUE" val="18"/>
</p:tagLst>
</file>

<file path=ppt/tags/tag87.xml><?xml version="1.0" encoding="utf-8"?>
<p:tagLst xmlns:p="http://schemas.openxmlformats.org/presentationml/2006/main">
  <p:tag name="KSO_WM_BEAUTIFY_FLAG" val="#wm#"/>
  <p:tag name="KSO_WM_TAG_VERSION" val="1.0"/>
  <p:tag name="KSO_WM_TEMPLATE_CATEGORY" val="custom"/>
  <p:tag name="KSO_WM_TEMPLATE_INDEX" val="104"/>
  <p:tag name="KSO_WM_UNIT_CLEAR" val="1"/>
  <p:tag name="KSO_WM_UNIT_COMPATIBLE" val="0"/>
  <p:tag name="KSO_WM_UNIT_HIGHLIGHT" val="0"/>
  <p:tag name="KSO_WM_UNIT_ID" val="custom104_2*f*1"/>
  <p:tag name="KSO_WM_UNIT_INDEX" val="1"/>
  <p:tag name="KSO_WM_UNIT_LAYERLEVEL" val="1"/>
  <p:tag name="KSO_WM_UNIT_PRESET_TEXT_INDEX" val="5"/>
  <p:tag name="KSO_WM_UNIT_PRESET_TEXT_LEN" val="232"/>
  <p:tag name="KSO_WM_UNIT_TYPE" val="f"/>
  <p:tag name="KSO_WM_UNIT_VALUE" val="168"/>
</p:tagLst>
</file>

<file path=ppt/tags/tag88.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Wingdings</vt:lpstr>
      <vt:lpstr>宋体</vt:lpstr>
      <vt:lpstr>Office Theme</vt:lpstr>
      <vt:lpstr>护理健康教育</vt:lpstr>
      <vt:lpstr>一、概念</vt:lpstr>
      <vt:lpstr>PowerPoint Presentation</vt:lpstr>
      <vt:lpstr>病人健康教育的目的</vt:lpstr>
      <vt:lpstr>病人健康教育的特点</vt:lpstr>
      <vt:lpstr>健康教育的意义</vt:lpstr>
      <vt:lpstr>二、健康教育的内容</vt:lpstr>
      <vt:lpstr>PowerPoint Presentation</vt:lpstr>
      <vt:lpstr>PowerPoint Presentation</vt:lpstr>
      <vt:lpstr>PowerPoint Presentation</vt:lpstr>
      <vt:lpstr>PowerPoint Presentation</vt:lpstr>
      <vt:lpstr>PowerPoint Presentation</vt:lpstr>
      <vt:lpstr>PowerPoint Presentation</vt:lpstr>
      <vt:lpstr>三、健康教育的形式、方法及评价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2024-09-25T16:28:27.286</cp:lastPrinted>
  <dcterms:created xsi:type="dcterms:W3CDTF">2024-09-25T08:28:27Z</dcterms:created>
  <dcterms:modified xsi:type="dcterms:W3CDTF">2024-09-25T08:28:29Z</dcterms:modified>
</cp:coreProperties>
</file>