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1" r:id="rId14"/>
  </p:sldIdLst>
  <p:sldSz cx="12192000" cy="6858000"/>
  <p:notesSz cx="6858000" cy="9144000"/>
  <p:custDataLst>
    <p:tags r:id="rId1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tags" Target="tags/tag1.xml" /><Relationship Id="rId16" Type="http://schemas.openxmlformats.org/officeDocument/2006/relationships/presProps" Target="presProps.xml" /><Relationship Id="rId17" Type="http://schemas.openxmlformats.org/officeDocument/2006/relationships/viewProps" Target="viewProps.xml" /><Relationship Id="rId18" Type="http://schemas.openxmlformats.org/officeDocument/2006/relationships/theme" Target="theme/theme1.xml" /><Relationship Id="rId19"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4198C5A8-CDB6-43FE-9DB7-2B1EB067F33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F303C45-A434-4881-8DF2-3AE8DD617C8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25A67620-C4F0-4D29-B0D3-07A92446CA1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8973E7CE-7FA2-49FF-820B-1D74474BA9C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84A759DA-BEF8-447E-BACB-9F99E9E390F0}"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B9DCEB43-ABF8-4B09-95FE-B351D1D63E86}"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BCE077A9-4CFE-44D7-A2EA-5F4B3D40C77F}"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FE596CA-D384-47AF-956F-7C2E0B5982C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CCE53C3-6E37-49BD-8FA8-C5D14CD4714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CC003EC-D75B-4E00-85D0-AD8DF4AA7A1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B392508-4186-4334-B258-897CF58E996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 Id="rId3"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22533300004301112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4" name="TextBox 4"/>
          <p:cNvSpPr txBox="1"/>
          <p:nvPr/>
        </p:nvSpPr>
        <p:spPr>
          <a:xfrm>
            <a:off x="2555329" y="2833333"/>
            <a:ext cx="7082543" cy="77724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4050" b="1">
                <a:solidFill>
                  <a:schemeClr val="accent1">
                    <a:alpha val="100000"/>
                  </a:schemeClr>
                </a:solidFill>
                <a:latin typeface="Microsoft Yahei"/>
                <a:ea typeface="Microsoft Yahei"/>
                <a:cs typeface="Microsoft Yahei"/>
              </a:rPr>
              <a:t>对数函数—比较大小课件</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1464298" y="2626609"/>
            <a:ext cx="2243613" cy="2243613"/>
          </a:xfrm>
          <a:prstGeom prst="ellipse">
            <a:avLst/>
          </a:prstGeom>
          <a:solidFill>
            <a:schemeClr val="accent1">
              <a:lumMod val="20000"/>
              <a:lumOff val="80000"/>
              <a:alpha val="47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46965" y="1811983"/>
            <a:ext cx="1478280" cy="38728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ts val="375"/>
              </a:spcBef>
            </a:pPr>
            <a:r>
              <a:rPr lang="en-US" sz="8400" b="1">
                <a:solidFill>
                  <a:schemeClr val="accent1">
                    <a:alpha val="100000"/>
                  </a:schemeClr>
                </a:solidFill>
                <a:latin typeface="Microsoft Yahei"/>
                <a:ea typeface="Microsoft Yahei"/>
                <a:cs typeface="Microsoft Yahei"/>
              </a:rPr>
              <a:t>目</a:t>
            </a:r>
          </a:p>
          <a:p>
            <a:pPr algn="ctr">
              <a:lnSpc>
                <a:spcPct val="140000"/>
              </a:lnSpc>
              <a:spcBef>
                <a:spcPts val="375"/>
              </a:spcBef>
            </a:pPr>
            <a:r>
              <a:rPr lang="en-US" sz="8400" b="1">
                <a:solidFill>
                  <a:schemeClr val="accent1">
                    <a:alpha val="100000"/>
                  </a:schemeClr>
                </a:solidFill>
                <a:latin typeface="Microsoft Yahei"/>
                <a:ea typeface="Microsoft Yahei"/>
                <a:cs typeface="Microsoft Yahei"/>
              </a:rPr>
              <a:t>录</a:t>
            </a:r>
          </a:p>
        </p:txBody>
      </p:sp>
      <p:sp>
        <p:nvSpPr>
          <p:cNvPr id="5" name="TextBox 5"/>
          <p:cNvSpPr txBox="1"/>
          <p:nvPr/>
        </p:nvSpPr>
        <p:spPr>
          <a:xfrm>
            <a:off x="1582772" y="3569345"/>
            <a:ext cx="2049780" cy="60579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1575">
                <a:solidFill>
                  <a:schemeClr val="accent1">
                    <a:lumMod val="40000"/>
                    <a:lumOff val="60000"/>
                    <a:alpha val="100000"/>
                  </a:schemeClr>
                </a:solidFill>
                <a:latin typeface="Microsoft Yahei"/>
                <a:ea typeface="Microsoft Yahei"/>
                <a:cs typeface="Microsoft Yahei"/>
              </a:rPr>
              <a:t>CONTENCT</a:t>
            </a:r>
          </a:p>
        </p:txBody>
      </p:sp>
      <p:sp>
        <p:nvSpPr>
          <p:cNvPr id="6" name="AutoShape 6"/>
          <p:cNvSpPr/>
          <p:nvPr/>
        </p:nvSpPr>
        <p:spPr>
          <a:xfrm>
            <a:off x="5638202" y="1238250"/>
            <a:ext cx="5117446" cy="5118431"/>
          </a:xfrm>
          <a:prstGeom prst="rect">
            <a:avLst/>
          </a:prstGeom>
          <a:noFill/>
        </p:spPr>
        <p:txBody>
          <a:bodyPr vert="horz" wrap="square" lIns="85725" tIns="85725" rIns="47625" bIns="85725"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40000"/>
              </a:lnSpc>
              <a:spcBef>
                <a:spcPts val="375"/>
              </a:spcBef>
              <a:buFont typeface="Arial"/>
              <a:buChar char="•"/>
              <a:defRPr/>
            </a:pPr>
            <a:r>
              <a:rPr lang="en-US" sz="2400" b="1">
                <a:solidFill>
                  <a:schemeClr val="accent1">
                    <a:alpha val="100000"/>
                  </a:schemeClr>
                </a:solidFill>
                <a:latin typeface="Microsoft Yahei"/>
                <a:ea typeface="Microsoft Yahei"/>
                <a:cs typeface="Microsoft Yahei"/>
              </a:rPr>
              <a:t>对数函数简介</a:t>
            </a:r>
            <a:endParaRPr lang="en-US" sz="1100"/>
          </a:p>
          <a:p>
            <a:pPr marL="203200" lvl="0" indent="-203200">
              <a:lnSpc>
                <a:spcPct val="140000"/>
              </a:lnSpc>
              <a:spcBef>
                <a:spcPts val="375"/>
              </a:spcBef>
              <a:buFont typeface="Arial"/>
              <a:buChar char="•"/>
            </a:pPr>
            <a:r>
              <a:rPr lang="en-US" sz="2400" b="1">
                <a:solidFill>
                  <a:schemeClr val="accent1">
                    <a:alpha val="100000"/>
                  </a:schemeClr>
                </a:solidFill>
                <a:latin typeface="Microsoft Yahei"/>
                <a:ea typeface="Microsoft Yahei"/>
                <a:cs typeface="Microsoft Yahei"/>
              </a:rPr>
              <a:t>对数函数图像比较</a:t>
            </a:r>
          </a:p>
          <a:p>
            <a:pPr marL="203200" lvl="0" indent="-203200">
              <a:lnSpc>
                <a:spcPct val="140000"/>
              </a:lnSpc>
              <a:spcBef>
                <a:spcPts val="375"/>
              </a:spcBef>
              <a:buFont typeface="Arial"/>
              <a:buChar char="•"/>
            </a:pPr>
            <a:r>
              <a:rPr lang="en-US" sz="2400" b="1">
                <a:solidFill>
                  <a:schemeClr val="accent1">
                    <a:alpha val="100000"/>
                  </a:schemeClr>
                </a:solidFill>
                <a:latin typeface="Microsoft Yahei"/>
                <a:ea typeface="Microsoft Yahei"/>
                <a:cs typeface="Microsoft Yahei"/>
              </a:rPr>
              <a:t>对数函数的大小比较</a:t>
            </a:r>
          </a:p>
          <a:p>
            <a:pPr marL="203200" lvl="0" indent="-203200">
              <a:lnSpc>
                <a:spcPct val="140000"/>
              </a:lnSpc>
              <a:spcBef>
                <a:spcPts val="375"/>
              </a:spcBef>
              <a:buFont typeface="Arial"/>
              <a:buChar char="•"/>
            </a:pPr>
            <a:r>
              <a:rPr lang="en-US" sz="2400" b="1">
                <a:solidFill>
                  <a:schemeClr val="accent1">
                    <a:alpha val="100000"/>
                  </a:schemeClr>
                </a:solidFill>
                <a:latin typeface="Microsoft Yahei"/>
                <a:ea typeface="Microsoft Yahei"/>
                <a:cs typeface="Microsoft Yahei"/>
              </a:rPr>
              <a:t>实例分析</a:t>
            </a:r>
          </a:p>
          <a:p>
            <a:pPr marL="203200" lvl="0" indent="-203200">
              <a:lnSpc>
                <a:spcPct val="140000"/>
              </a:lnSpc>
              <a:spcBef>
                <a:spcPts val="375"/>
              </a:spcBef>
              <a:buFont typeface="Arial"/>
              <a:buChar char="•"/>
            </a:pPr>
            <a:r>
              <a:rPr lang="en-US" sz="2400" b="1">
                <a:solidFill>
                  <a:schemeClr val="accent1">
                    <a:alpha val="100000"/>
                  </a:schemeClr>
                </a:solidFill>
                <a:latin typeface="Microsoft Yahei"/>
                <a:ea typeface="Microsoft Yahei"/>
                <a:cs typeface="Microsoft Yahei"/>
              </a:rPr>
              <a:t>总结与回顾</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303421" y="3671349"/>
            <a:ext cx="718185"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303421" y="4038634"/>
            <a:ext cx="743585"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 name="Group 4"/>
          <p:cNvGrpSpPr/>
          <p:nvPr/>
        </p:nvGrpSpPr>
        <p:grpSpPr>
          <a:xfrm>
            <a:off x="1303421" y="2549736"/>
            <a:ext cx="4145173" cy="823690"/>
            <a:chOff x="1303421" y="2549736"/>
            <a:chExt cx="4145173" cy="823690"/>
          </a:xfrm>
        </p:grpSpPr>
        <p:sp>
          <p:nvSpPr>
            <p:cNvPr id="5" name="TextBox 5"/>
            <p:cNvSpPr txBox="1"/>
            <p:nvPr/>
          </p:nvSpPr>
          <p:spPr>
            <a:xfrm>
              <a:off x="1303421" y="2549736"/>
              <a:ext cx="4145173" cy="823690"/>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4950" b="1">
                  <a:solidFill>
                    <a:schemeClr val="accent3">
                      <a:alpha val="100000"/>
                    </a:schemeClr>
                  </a:solidFill>
                  <a:latin typeface="Microsoft Yahei"/>
                  <a:ea typeface="Microsoft Yahei"/>
                  <a:cs typeface="Microsoft Yahei"/>
                </a:rPr>
                <a:t>01</a:t>
              </a:r>
            </a:p>
          </p:txBody>
        </p:sp>
      </p:grpSp>
      <p:sp>
        <p:nvSpPr>
          <p:cNvPr id="6" name="TextBox 6"/>
          <p:cNvSpPr txBox="1"/>
          <p:nvPr/>
        </p:nvSpPr>
        <p:spPr>
          <a:xfrm>
            <a:off x="1303421" y="3463324"/>
            <a:ext cx="9764382" cy="701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rgbClr val="000000">
                    <a:alpha val="100000"/>
                  </a:srgbClr>
                </a:solidFill>
                <a:latin typeface="Microsoft Yahei"/>
                <a:ea typeface="Microsoft Yahei"/>
                <a:cs typeface="Microsoft Yahei"/>
              </a:rPr>
              <a:t>对数函数简介</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2696" b="12696"/>
          <a:stretch>
            <a:fillRect/>
          </a:stretch>
        </p:blipFill>
        <p:spPr>
          <a:xfrm>
            <a:off x="4793038" y="1852985"/>
            <a:ext cx="6129450" cy="4573004"/>
          </a:xfrm>
          <a:prstGeom prst="rect">
            <a:avLst/>
          </a:prstGeom>
        </p:spPr>
      </p:pic>
      <p:sp>
        <p:nvSpPr>
          <p:cNvPr id="3" name="TextBox 3"/>
          <p:cNvSpPr txBox="1"/>
          <p:nvPr/>
        </p:nvSpPr>
        <p:spPr>
          <a:xfrm>
            <a:off x="539110" y="1852985"/>
            <a:ext cx="4076700"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1">
                    <a:alpha val="100000"/>
                  </a:schemeClr>
                </a:solidFill>
                <a:latin typeface="Microsoft Yahei"/>
                <a:ea typeface="Microsoft Yahei"/>
                <a:cs typeface="Microsoft Yahei"/>
              </a:rPr>
              <a:t>自然对数</a:t>
            </a:r>
          </a:p>
        </p:txBody>
      </p:sp>
      <p:sp>
        <p:nvSpPr>
          <p:cNvPr id="4" name="TextBox 4"/>
          <p:cNvSpPr txBox="1"/>
          <p:nvPr/>
        </p:nvSpPr>
        <p:spPr>
          <a:xfrm>
            <a:off x="539110" y="3443352"/>
            <a:ext cx="4076700"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2">
                    <a:alpha val="100000"/>
                  </a:schemeClr>
                </a:solidFill>
                <a:latin typeface="Microsoft Yahei"/>
                <a:ea typeface="Microsoft Yahei"/>
                <a:cs typeface="Microsoft Yahei"/>
              </a:rPr>
              <a:t>常用对数</a:t>
            </a:r>
          </a:p>
        </p:txBody>
      </p:sp>
      <p:sp>
        <p:nvSpPr>
          <p:cNvPr id="5" name="TextBox 5"/>
          <p:cNvSpPr txBox="1"/>
          <p:nvPr/>
        </p:nvSpPr>
        <p:spPr>
          <a:xfrm>
            <a:off x="539110" y="5135911"/>
            <a:ext cx="4076700"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3">
                    <a:alpha val="100000"/>
                  </a:schemeClr>
                </a:solidFill>
                <a:latin typeface="Microsoft Yahei"/>
                <a:ea typeface="Microsoft Yahei"/>
                <a:cs typeface="Microsoft Yahei"/>
              </a:rPr>
              <a:t>底数</a:t>
            </a:r>
          </a:p>
        </p:txBody>
      </p:sp>
      <p:sp>
        <p:nvSpPr>
          <p:cNvPr id="6" name="TextBox 6"/>
          <p:cNvSpPr txBox="1"/>
          <p:nvPr/>
        </p:nvSpPr>
        <p:spPr>
          <a:xfrm>
            <a:off x="539110" y="2187220"/>
            <a:ext cx="4076700" cy="11239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以常数e（约等于2.71828）为底数的对数，记作lnx。</a:t>
            </a:r>
          </a:p>
        </p:txBody>
      </p:sp>
      <p:sp>
        <p:nvSpPr>
          <p:cNvPr id="7" name="TextBox 7"/>
          <p:cNvSpPr txBox="1"/>
          <p:nvPr/>
        </p:nvSpPr>
        <p:spPr>
          <a:xfrm>
            <a:off x="539110" y="3804338"/>
            <a:ext cx="4076700" cy="11239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以10为底数的对数，记作lgx。</a:t>
            </a:r>
          </a:p>
        </p:txBody>
      </p:sp>
      <p:sp>
        <p:nvSpPr>
          <p:cNvPr id="8" name="TextBox 8"/>
          <p:cNvSpPr txBox="1"/>
          <p:nvPr/>
        </p:nvSpPr>
        <p:spPr>
          <a:xfrm>
            <a:off x="539110" y="5477922"/>
            <a:ext cx="4076700" cy="11239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对数函数中自变量与因变量的比例系数，决定了函数值的增长速度。</a:t>
            </a:r>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对数函数的定义</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417731" y="2063687"/>
            <a:ext cx="1240346" cy="962406"/>
            <a:chOff x="2417731" y="2063687"/>
            <a:chExt cx="1240346" cy="962406"/>
          </a:xfrm>
        </p:grpSpPr>
        <p:sp>
          <p:nvSpPr>
            <p:cNvPr id="3" name="Freeform 3"/>
            <p:cNvSpPr/>
            <p:nvPr/>
          </p:nvSpPr>
          <p:spPr>
            <a:xfrm>
              <a:off x="2995231" y="2619756"/>
              <a:ext cx="399288" cy="154495"/>
            </a:xfrm>
            <a:custGeom>
              <a:rect l="l" t="t" r="r" b="b"/>
              <a:pathLst>
                <a:path w="21216" h="20708">
                  <a:moveTo>
                    <a:pt x="1330" y="19753"/>
                  </a:moveTo>
                  <a:cubicBezTo>
                    <a:pt x="2564" y="21600"/>
                    <a:pt x="4162" y="20692"/>
                    <a:pt x="4961" y="17693"/>
                  </a:cubicBezTo>
                  <a:lnTo>
                    <a:pt x="5011" y="17511"/>
                  </a:lnTo>
                  <a:lnTo>
                    <a:pt x="21216" y="4080"/>
                  </a:lnTo>
                  <a:lnTo>
                    <a:pt x="20841" y="0"/>
                  </a:lnTo>
                  <a:lnTo>
                    <a:pt x="4098" y="7952"/>
                  </a:lnTo>
                  <a:cubicBezTo>
                    <a:pt x="2812" y="6028"/>
                    <a:pt x="1144" y="7103"/>
                    <a:pt x="382" y="10348"/>
                  </a:cubicBezTo>
                  <a:cubicBezTo>
                    <a:pt x="-384" y="13604"/>
                    <a:pt x="39" y="17822"/>
                    <a:pt x="1330" y="19753"/>
                  </a:cubicBezTo>
                  <a:cubicBezTo>
                    <a:pt x="1330" y="19753"/>
                    <a:pt x="1330" y="19753"/>
                    <a:pt x="1330" y="1975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2417731" y="2063687"/>
              <a:ext cx="1240346" cy="962406"/>
            </a:xfrm>
            <a:custGeom>
              <a:rect l="l" t="t" r="r" b="b"/>
              <a:pathLst>
                <a:path w="21600" h="21600">
                  <a:moveTo>
                    <a:pt x="10801" y="0"/>
                  </a:moveTo>
                  <a:cubicBezTo>
                    <a:pt x="4845" y="0"/>
                    <a:pt x="0" y="6244"/>
                    <a:pt x="0" y="13917"/>
                  </a:cubicBezTo>
                  <a:cubicBezTo>
                    <a:pt x="0" y="16592"/>
                    <a:pt x="592" y="19193"/>
                    <a:pt x="1714" y="21439"/>
                  </a:cubicBezTo>
                  <a:lnTo>
                    <a:pt x="1794" y="21600"/>
                  </a:lnTo>
                  <a:lnTo>
                    <a:pt x="3127" y="21600"/>
                  </a:lnTo>
                  <a:lnTo>
                    <a:pt x="4906" y="19306"/>
                  </a:lnTo>
                  <a:lnTo>
                    <a:pt x="4061" y="18215"/>
                  </a:lnTo>
                  <a:lnTo>
                    <a:pt x="2388" y="20369"/>
                  </a:lnTo>
                  <a:lnTo>
                    <a:pt x="2326" y="20233"/>
                  </a:lnTo>
                  <a:cubicBezTo>
                    <a:pt x="1460" y="18314"/>
                    <a:pt x="1004" y="16131"/>
                    <a:pt x="1004" y="13917"/>
                  </a:cubicBezTo>
                  <a:cubicBezTo>
                    <a:pt x="1004" y="13853"/>
                    <a:pt x="1005" y="13791"/>
                    <a:pt x="1009" y="13726"/>
                  </a:cubicBezTo>
                  <a:lnTo>
                    <a:pt x="1018" y="13477"/>
                  </a:lnTo>
                  <a:lnTo>
                    <a:pt x="3260" y="13477"/>
                  </a:lnTo>
                  <a:lnTo>
                    <a:pt x="3260" y="11934"/>
                  </a:lnTo>
                  <a:lnTo>
                    <a:pt x="1134" y="11932"/>
                  </a:lnTo>
                  <a:lnTo>
                    <a:pt x="1152" y="11789"/>
                  </a:lnTo>
                  <a:cubicBezTo>
                    <a:pt x="1424" y="9725"/>
                    <a:pt x="2099" y="7766"/>
                    <a:pt x="3102" y="6124"/>
                  </a:cubicBezTo>
                  <a:lnTo>
                    <a:pt x="3168" y="6015"/>
                  </a:lnTo>
                  <a:lnTo>
                    <a:pt x="4705" y="8001"/>
                  </a:lnTo>
                  <a:lnTo>
                    <a:pt x="5553" y="6910"/>
                  </a:lnTo>
                  <a:lnTo>
                    <a:pt x="3975" y="4872"/>
                  </a:lnTo>
                  <a:lnTo>
                    <a:pt x="4043" y="4787"/>
                  </a:lnTo>
                  <a:cubicBezTo>
                    <a:pt x="5749" y="2693"/>
                    <a:pt x="7985" y="1462"/>
                    <a:pt x="10343" y="1321"/>
                  </a:cubicBezTo>
                  <a:lnTo>
                    <a:pt x="10440" y="1314"/>
                  </a:lnTo>
                  <a:lnTo>
                    <a:pt x="10440" y="4558"/>
                  </a:lnTo>
                  <a:lnTo>
                    <a:pt x="11636" y="4558"/>
                  </a:lnTo>
                  <a:lnTo>
                    <a:pt x="11638" y="1339"/>
                  </a:lnTo>
                  <a:lnTo>
                    <a:pt x="11740" y="1353"/>
                  </a:lnTo>
                  <a:cubicBezTo>
                    <a:pt x="13868" y="1614"/>
                    <a:pt x="15830" y="2746"/>
                    <a:pt x="17421" y="4630"/>
                  </a:cubicBezTo>
                  <a:lnTo>
                    <a:pt x="17492" y="4715"/>
                  </a:lnTo>
                  <a:lnTo>
                    <a:pt x="15950" y="6705"/>
                  </a:lnTo>
                  <a:lnTo>
                    <a:pt x="16799" y="7793"/>
                  </a:lnTo>
                  <a:lnTo>
                    <a:pt x="18323" y="5832"/>
                  </a:lnTo>
                  <a:lnTo>
                    <a:pt x="18388" y="5935"/>
                  </a:lnTo>
                  <a:cubicBezTo>
                    <a:pt x="19451" y="7613"/>
                    <a:pt x="20163" y="9638"/>
                    <a:pt x="20448" y="11789"/>
                  </a:cubicBezTo>
                  <a:lnTo>
                    <a:pt x="20466" y="11932"/>
                  </a:lnTo>
                  <a:lnTo>
                    <a:pt x="18419" y="11932"/>
                  </a:lnTo>
                  <a:lnTo>
                    <a:pt x="18419" y="13475"/>
                  </a:lnTo>
                  <a:lnTo>
                    <a:pt x="20582" y="13477"/>
                  </a:lnTo>
                  <a:lnTo>
                    <a:pt x="20589" y="13710"/>
                  </a:lnTo>
                  <a:cubicBezTo>
                    <a:pt x="20595" y="13791"/>
                    <a:pt x="20596" y="13853"/>
                    <a:pt x="20596" y="13917"/>
                  </a:cubicBezTo>
                  <a:cubicBezTo>
                    <a:pt x="20596" y="16138"/>
                    <a:pt x="20135" y="18333"/>
                    <a:pt x="19260" y="20260"/>
                  </a:cubicBezTo>
                  <a:lnTo>
                    <a:pt x="19203" y="20385"/>
                  </a:lnTo>
                  <a:lnTo>
                    <a:pt x="17426" y="18388"/>
                  </a:lnTo>
                  <a:lnTo>
                    <a:pt x="16641" y="19550"/>
                  </a:lnTo>
                  <a:lnTo>
                    <a:pt x="18460" y="21600"/>
                  </a:lnTo>
                  <a:lnTo>
                    <a:pt x="19804" y="21600"/>
                  </a:lnTo>
                  <a:lnTo>
                    <a:pt x="19886" y="21439"/>
                  </a:lnTo>
                  <a:cubicBezTo>
                    <a:pt x="21008" y="19197"/>
                    <a:pt x="21600" y="16594"/>
                    <a:pt x="21600" y="13917"/>
                  </a:cubicBezTo>
                  <a:cubicBezTo>
                    <a:pt x="21600" y="6244"/>
                    <a:pt x="16755" y="0"/>
                    <a:pt x="10801" y="0"/>
                  </a:cubicBezTo>
                  <a:cubicBezTo>
                    <a:pt x="10801" y="0"/>
                    <a:pt x="10801" y="0"/>
                    <a:pt x="10801"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5" name="Group 5"/>
          <p:cNvGrpSpPr/>
          <p:nvPr/>
        </p:nvGrpSpPr>
        <p:grpSpPr>
          <a:xfrm>
            <a:off x="2591991" y="2965418"/>
            <a:ext cx="906780" cy="396240"/>
            <a:chOff x="2591991" y="2965418"/>
            <a:chExt cx="906780" cy="396240"/>
          </a:xfrm>
        </p:grpSpPr>
        <p:sp>
          <p:nvSpPr>
            <p:cNvPr id="6" name="TextBox 6"/>
            <p:cNvSpPr txBox="1"/>
            <p:nvPr/>
          </p:nvSpPr>
          <p:spPr>
            <a:xfrm>
              <a:off x="2591991" y="2965418"/>
              <a:ext cx="906780" cy="396240"/>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800" b="1">
                  <a:solidFill>
                    <a:schemeClr val="accent1">
                      <a:alpha val="100000"/>
                    </a:schemeClr>
                  </a:solidFill>
                  <a:latin typeface="Microsoft Yahei"/>
                  <a:ea typeface="Microsoft Yahei"/>
                  <a:cs typeface="Microsoft Yahei"/>
                </a:rPr>
                <a:t>80%</a:t>
              </a:r>
            </a:p>
          </p:txBody>
        </p:sp>
      </p:grpSp>
      <p:grpSp>
        <p:nvGrpSpPr>
          <p:cNvPr id="7" name="Group 7"/>
          <p:cNvGrpSpPr/>
          <p:nvPr/>
        </p:nvGrpSpPr>
        <p:grpSpPr>
          <a:xfrm>
            <a:off x="8595360" y="2063687"/>
            <a:ext cx="1240346" cy="962406"/>
            <a:chOff x="8595360" y="2063687"/>
            <a:chExt cx="1240346" cy="962406"/>
          </a:xfrm>
        </p:grpSpPr>
        <p:sp>
          <p:nvSpPr>
            <p:cNvPr id="8" name="Freeform 8"/>
            <p:cNvSpPr/>
            <p:nvPr/>
          </p:nvSpPr>
          <p:spPr>
            <a:xfrm>
              <a:off x="9172766" y="2619756"/>
              <a:ext cx="399288" cy="154495"/>
            </a:xfrm>
            <a:custGeom>
              <a:rect l="l" t="t" r="r" b="b"/>
              <a:pathLst>
                <a:path w="21216" h="20708">
                  <a:moveTo>
                    <a:pt x="1330" y="19753"/>
                  </a:moveTo>
                  <a:cubicBezTo>
                    <a:pt x="2564" y="21600"/>
                    <a:pt x="4162" y="20692"/>
                    <a:pt x="4961" y="17693"/>
                  </a:cubicBezTo>
                  <a:lnTo>
                    <a:pt x="5011" y="17511"/>
                  </a:lnTo>
                  <a:lnTo>
                    <a:pt x="21216" y="4080"/>
                  </a:lnTo>
                  <a:lnTo>
                    <a:pt x="20841" y="0"/>
                  </a:lnTo>
                  <a:lnTo>
                    <a:pt x="4098" y="7952"/>
                  </a:lnTo>
                  <a:cubicBezTo>
                    <a:pt x="2812" y="6028"/>
                    <a:pt x="1144" y="7103"/>
                    <a:pt x="382" y="10348"/>
                  </a:cubicBezTo>
                  <a:cubicBezTo>
                    <a:pt x="-384" y="13604"/>
                    <a:pt x="39" y="17822"/>
                    <a:pt x="1330" y="19753"/>
                  </a:cubicBezTo>
                  <a:cubicBezTo>
                    <a:pt x="1330" y="19753"/>
                    <a:pt x="1330" y="19753"/>
                    <a:pt x="1330" y="19753"/>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8595360" y="2063687"/>
              <a:ext cx="1240346" cy="962406"/>
            </a:xfrm>
            <a:custGeom>
              <a:rect l="l" t="t" r="r" b="b"/>
              <a:pathLst>
                <a:path w="21600" h="21600">
                  <a:moveTo>
                    <a:pt x="10801" y="0"/>
                  </a:moveTo>
                  <a:cubicBezTo>
                    <a:pt x="4845" y="0"/>
                    <a:pt x="0" y="6244"/>
                    <a:pt x="0" y="13917"/>
                  </a:cubicBezTo>
                  <a:cubicBezTo>
                    <a:pt x="0" y="16592"/>
                    <a:pt x="592" y="19193"/>
                    <a:pt x="1714" y="21439"/>
                  </a:cubicBezTo>
                  <a:lnTo>
                    <a:pt x="1794" y="21600"/>
                  </a:lnTo>
                  <a:lnTo>
                    <a:pt x="3127" y="21600"/>
                  </a:lnTo>
                  <a:lnTo>
                    <a:pt x="4906" y="19306"/>
                  </a:lnTo>
                  <a:lnTo>
                    <a:pt x="4061" y="18215"/>
                  </a:lnTo>
                  <a:lnTo>
                    <a:pt x="2388" y="20369"/>
                  </a:lnTo>
                  <a:lnTo>
                    <a:pt x="2326" y="20233"/>
                  </a:lnTo>
                  <a:cubicBezTo>
                    <a:pt x="1460" y="18314"/>
                    <a:pt x="1004" y="16131"/>
                    <a:pt x="1004" y="13917"/>
                  </a:cubicBezTo>
                  <a:cubicBezTo>
                    <a:pt x="1004" y="13853"/>
                    <a:pt x="1005" y="13791"/>
                    <a:pt x="1009" y="13726"/>
                  </a:cubicBezTo>
                  <a:lnTo>
                    <a:pt x="1018" y="13477"/>
                  </a:lnTo>
                  <a:lnTo>
                    <a:pt x="3260" y="13477"/>
                  </a:lnTo>
                  <a:lnTo>
                    <a:pt x="3260" y="11934"/>
                  </a:lnTo>
                  <a:lnTo>
                    <a:pt x="1134" y="11932"/>
                  </a:lnTo>
                  <a:lnTo>
                    <a:pt x="1152" y="11789"/>
                  </a:lnTo>
                  <a:cubicBezTo>
                    <a:pt x="1424" y="9725"/>
                    <a:pt x="2099" y="7766"/>
                    <a:pt x="3102" y="6124"/>
                  </a:cubicBezTo>
                  <a:lnTo>
                    <a:pt x="3168" y="6015"/>
                  </a:lnTo>
                  <a:lnTo>
                    <a:pt x="4705" y="8001"/>
                  </a:lnTo>
                  <a:lnTo>
                    <a:pt x="5553" y="6910"/>
                  </a:lnTo>
                  <a:lnTo>
                    <a:pt x="3975" y="4872"/>
                  </a:lnTo>
                  <a:lnTo>
                    <a:pt x="4043" y="4787"/>
                  </a:lnTo>
                  <a:cubicBezTo>
                    <a:pt x="5749" y="2693"/>
                    <a:pt x="7985" y="1462"/>
                    <a:pt x="10343" y="1321"/>
                  </a:cubicBezTo>
                  <a:lnTo>
                    <a:pt x="10440" y="1314"/>
                  </a:lnTo>
                  <a:lnTo>
                    <a:pt x="10440" y="4558"/>
                  </a:lnTo>
                  <a:lnTo>
                    <a:pt x="11636" y="4558"/>
                  </a:lnTo>
                  <a:lnTo>
                    <a:pt x="11638" y="1339"/>
                  </a:lnTo>
                  <a:lnTo>
                    <a:pt x="11740" y="1353"/>
                  </a:lnTo>
                  <a:cubicBezTo>
                    <a:pt x="13868" y="1614"/>
                    <a:pt x="15830" y="2746"/>
                    <a:pt x="17421" y="4630"/>
                  </a:cubicBezTo>
                  <a:lnTo>
                    <a:pt x="17492" y="4715"/>
                  </a:lnTo>
                  <a:lnTo>
                    <a:pt x="15950" y="6705"/>
                  </a:lnTo>
                  <a:lnTo>
                    <a:pt x="16799" y="7793"/>
                  </a:lnTo>
                  <a:lnTo>
                    <a:pt x="18323" y="5832"/>
                  </a:lnTo>
                  <a:lnTo>
                    <a:pt x="18388" y="5935"/>
                  </a:lnTo>
                  <a:cubicBezTo>
                    <a:pt x="19451" y="7613"/>
                    <a:pt x="20163" y="9638"/>
                    <a:pt x="20448" y="11789"/>
                  </a:cubicBezTo>
                  <a:lnTo>
                    <a:pt x="20466" y="11932"/>
                  </a:lnTo>
                  <a:lnTo>
                    <a:pt x="18419" y="11932"/>
                  </a:lnTo>
                  <a:lnTo>
                    <a:pt x="18419" y="13475"/>
                  </a:lnTo>
                  <a:lnTo>
                    <a:pt x="20582" y="13477"/>
                  </a:lnTo>
                  <a:lnTo>
                    <a:pt x="20589" y="13710"/>
                  </a:lnTo>
                  <a:cubicBezTo>
                    <a:pt x="20595" y="13791"/>
                    <a:pt x="20596" y="13853"/>
                    <a:pt x="20596" y="13917"/>
                  </a:cubicBezTo>
                  <a:cubicBezTo>
                    <a:pt x="20596" y="16138"/>
                    <a:pt x="20135" y="18333"/>
                    <a:pt x="19260" y="20260"/>
                  </a:cubicBezTo>
                  <a:lnTo>
                    <a:pt x="19203" y="20385"/>
                  </a:lnTo>
                  <a:lnTo>
                    <a:pt x="17426" y="18388"/>
                  </a:lnTo>
                  <a:lnTo>
                    <a:pt x="16641" y="19550"/>
                  </a:lnTo>
                  <a:lnTo>
                    <a:pt x="18460" y="21600"/>
                  </a:lnTo>
                  <a:lnTo>
                    <a:pt x="19804" y="21600"/>
                  </a:lnTo>
                  <a:lnTo>
                    <a:pt x="19886" y="21439"/>
                  </a:lnTo>
                  <a:cubicBezTo>
                    <a:pt x="21008" y="19197"/>
                    <a:pt x="21600" y="16594"/>
                    <a:pt x="21600" y="13917"/>
                  </a:cubicBezTo>
                  <a:cubicBezTo>
                    <a:pt x="21600" y="6244"/>
                    <a:pt x="16755" y="0"/>
                    <a:pt x="10801" y="0"/>
                  </a:cubicBezTo>
                  <a:cubicBezTo>
                    <a:pt x="10801" y="0"/>
                    <a:pt x="10801" y="0"/>
                    <a:pt x="10801" y="0"/>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8769620" y="2965418"/>
            <a:ext cx="906780" cy="396240"/>
            <a:chOff x="8769620" y="2965418"/>
            <a:chExt cx="906780" cy="396240"/>
          </a:xfrm>
        </p:grpSpPr>
        <p:sp>
          <p:nvSpPr>
            <p:cNvPr id="11" name="TextBox 11"/>
            <p:cNvSpPr txBox="1"/>
            <p:nvPr/>
          </p:nvSpPr>
          <p:spPr>
            <a:xfrm>
              <a:off x="8769620" y="2965418"/>
              <a:ext cx="906780" cy="396240"/>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800" b="1">
                  <a:solidFill>
                    <a:schemeClr val="accent3">
                      <a:alpha val="100000"/>
                    </a:schemeClr>
                  </a:solidFill>
                  <a:latin typeface="Microsoft Yahei"/>
                  <a:ea typeface="Microsoft Yahei"/>
                  <a:cs typeface="Microsoft Yahei"/>
                </a:rPr>
                <a:t>80%</a:t>
              </a:r>
            </a:p>
          </p:txBody>
        </p:sp>
      </p:grpSp>
      <p:grpSp>
        <p:nvGrpSpPr>
          <p:cNvPr id="12" name="Group 12"/>
          <p:cNvGrpSpPr/>
          <p:nvPr/>
        </p:nvGrpSpPr>
        <p:grpSpPr>
          <a:xfrm>
            <a:off x="5258181" y="1559433"/>
            <a:ext cx="1600105" cy="1242060"/>
            <a:chOff x="5258181" y="1559433"/>
            <a:chExt cx="1600105" cy="1242060"/>
          </a:xfrm>
        </p:grpSpPr>
        <p:sp>
          <p:nvSpPr>
            <p:cNvPr id="13" name="Freeform 13"/>
            <p:cNvSpPr/>
            <p:nvPr/>
          </p:nvSpPr>
          <p:spPr>
            <a:xfrm rot="3243678">
              <a:off x="6003131" y="2277046"/>
              <a:ext cx="515112" cy="199454"/>
            </a:xfrm>
            <a:custGeom>
              <a:rect l="l" t="t" r="r" b="b"/>
              <a:pathLst>
                <a:path w="21216" h="20708">
                  <a:moveTo>
                    <a:pt x="1330" y="19753"/>
                  </a:moveTo>
                  <a:cubicBezTo>
                    <a:pt x="2564" y="21600"/>
                    <a:pt x="4162" y="20692"/>
                    <a:pt x="4961" y="17693"/>
                  </a:cubicBezTo>
                  <a:lnTo>
                    <a:pt x="5011" y="17511"/>
                  </a:lnTo>
                  <a:lnTo>
                    <a:pt x="21216" y="4080"/>
                  </a:lnTo>
                  <a:lnTo>
                    <a:pt x="20841" y="0"/>
                  </a:lnTo>
                  <a:lnTo>
                    <a:pt x="4098" y="7952"/>
                  </a:lnTo>
                  <a:cubicBezTo>
                    <a:pt x="2812" y="6028"/>
                    <a:pt x="1144" y="7103"/>
                    <a:pt x="382" y="10348"/>
                  </a:cubicBezTo>
                  <a:cubicBezTo>
                    <a:pt x="-384" y="13604"/>
                    <a:pt x="39" y="17822"/>
                    <a:pt x="1330" y="19753"/>
                  </a:cubicBezTo>
                  <a:cubicBezTo>
                    <a:pt x="1330" y="19753"/>
                    <a:pt x="1330" y="19753"/>
                    <a:pt x="1330" y="19753"/>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5258181" y="1559433"/>
              <a:ext cx="1600105" cy="1242060"/>
            </a:xfrm>
            <a:custGeom>
              <a:rect l="l" t="t" r="r" b="b"/>
              <a:pathLst>
                <a:path w="21600" h="21600">
                  <a:moveTo>
                    <a:pt x="10801" y="0"/>
                  </a:moveTo>
                  <a:cubicBezTo>
                    <a:pt x="4845" y="0"/>
                    <a:pt x="0" y="6244"/>
                    <a:pt x="0" y="13917"/>
                  </a:cubicBezTo>
                  <a:cubicBezTo>
                    <a:pt x="0" y="16592"/>
                    <a:pt x="592" y="19193"/>
                    <a:pt x="1714" y="21439"/>
                  </a:cubicBezTo>
                  <a:lnTo>
                    <a:pt x="1794" y="21600"/>
                  </a:lnTo>
                  <a:lnTo>
                    <a:pt x="3127" y="21600"/>
                  </a:lnTo>
                  <a:lnTo>
                    <a:pt x="4906" y="19306"/>
                  </a:lnTo>
                  <a:lnTo>
                    <a:pt x="4061" y="18215"/>
                  </a:lnTo>
                  <a:lnTo>
                    <a:pt x="2388" y="20369"/>
                  </a:lnTo>
                  <a:lnTo>
                    <a:pt x="2326" y="20233"/>
                  </a:lnTo>
                  <a:cubicBezTo>
                    <a:pt x="1460" y="18314"/>
                    <a:pt x="1004" y="16131"/>
                    <a:pt x="1004" y="13917"/>
                  </a:cubicBezTo>
                  <a:cubicBezTo>
                    <a:pt x="1004" y="13853"/>
                    <a:pt x="1005" y="13791"/>
                    <a:pt x="1009" y="13726"/>
                  </a:cubicBezTo>
                  <a:lnTo>
                    <a:pt x="1018" y="13477"/>
                  </a:lnTo>
                  <a:lnTo>
                    <a:pt x="3260" y="13477"/>
                  </a:lnTo>
                  <a:lnTo>
                    <a:pt x="3260" y="11934"/>
                  </a:lnTo>
                  <a:lnTo>
                    <a:pt x="1134" y="11932"/>
                  </a:lnTo>
                  <a:lnTo>
                    <a:pt x="1152" y="11789"/>
                  </a:lnTo>
                  <a:cubicBezTo>
                    <a:pt x="1424" y="9725"/>
                    <a:pt x="2099" y="7766"/>
                    <a:pt x="3102" y="6124"/>
                  </a:cubicBezTo>
                  <a:lnTo>
                    <a:pt x="3168" y="6015"/>
                  </a:lnTo>
                  <a:lnTo>
                    <a:pt x="4705" y="8001"/>
                  </a:lnTo>
                  <a:lnTo>
                    <a:pt x="5553" y="6910"/>
                  </a:lnTo>
                  <a:lnTo>
                    <a:pt x="3975" y="4872"/>
                  </a:lnTo>
                  <a:lnTo>
                    <a:pt x="4043" y="4787"/>
                  </a:lnTo>
                  <a:cubicBezTo>
                    <a:pt x="5749" y="2693"/>
                    <a:pt x="7985" y="1462"/>
                    <a:pt x="10343" y="1321"/>
                  </a:cubicBezTo>
                  <a:lnTo>
                    <a:pt x="10440" y="1314"/>
                  </a:lnTo>
                  <a:lnTo>
                    <a:pt x="10440" y="4558"/>
                  </a:lnTo>
                  <a:lnTo>
                    <a:pt x="11636" y="4558"/>
                  </a:lnTo>
                  <a:lnTo>
                    <a:pt x="11638" y="1339"/>
                  </a:lnTo>
                  <a:lnTo>
                    <a:pt x="11740" y="1353"/>
                  </a:lnTo>
                  <a:cubicBezTo>
                    <a:pt x="13868" y="1614"/>
                    <a:pt x="15830" y="2746"/>
                    <a:pt x="17421" y="4630"/>
                  </a:cubicBezTo>
                  <a:lnTo>
                    <a:pt x="17492" y="4715"/>
                  </a:lnTo>
                  <a:lnTo>
                    <a:pt x="15950" y="6705"/>
                  </a:lnTo>
                  <a:lnTo>
                    <a:pt x="16799" y="7793"/>
                  </a:lnTo>
                  <a:lnTo>
                    <a:pt x="18323" y="5832"/>
                  </a:lnTo>
                  <a:lnTo>
                    <a:pt x="18388" y="5935"/>
                  </a:lnTo>
                  <a:cubicBezTo>
                    <a:pt x="19451" y="7613"/>
                    <a:pt x="20163" y="9638"/>
                    <a:pt x="20448" y="11789"/>
                  </a:cubicBezTo>
                  <a:lnTo>
                    <a:pt x="20466" y="11932"/>
                  </a:lnTo>
                  <a:lnTo>
                    <a:pt x="18419" y="11932"/>
                  </a:lnTo>
                  <a:lnTo>
                    <a:pt x="18419" y="13475"/>
                  </a:lnTo>
                  <a:lnTo>
                    <a:pt x="20582" y="13477"/>
                  </a:lnTo>
                  <a:lnTo>
                    <a:pt x="20589" y="13710"/>
                  </a:lnTo>
                  <a:cubicBezTo>
                    <a:pt x="20595" y="13791"/>
                    <a:pt x="20596" y="13853"/>
                    <a:pt x="20596" y="13917"/>
                  </a:cubicBezTo>
                  <a:cubicBezTo>
                    <a:pt x="20596" y="16138"/>
                    <a:pt x="20135" y="18333"/>
                    <a:pt x="19260" y="20260"/>
                  </a:cubicBezTo>
                  <a:lnTo>
                    <a:pt x="19203" y="20385"/>
                  </a:lnTo>
                  <a:lnTo>
                    <a:pt x="17426" y="18388"/>
                  </a:lnTo>
                  <a:lnTo>
                    <a:pt x="16641" y="19550"/>
                  </a:lnTo>
                  <a:lnTo>
                    <a:pt x="18460" y="21600"/>
                  </a:lnTo>
                  <a:lnTo>
                    <a:pt x="19804" y="21600"/>
                  </a:lnTo>
                  <a:lnTo>
                    <a:pt x="19886" y="21439"/>
                  </a:lnTo>
                  <a:cubicBezTo>
                    <a:pt x="21008" y="19197"/>
                    <a:pt x="21600" y="16594"/>
                    <a:pt x="21600" y="13917"/>
                  </a:cubicBezTo>
                  <a:cubicBezTo>
                    <a:pt x="21600" y="6244"/>
                    <a:pt x="16755" y="0"/>
                    <a:pt x="10801" y="0"/>
                  </a:cubicBezTo>
                  <a:cubicBezTo>
                    <a:pt x="10801" y="0"/>
                    <a:pt x="10801" y="0"/>
                    <a:pt x="10801"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5" name="Group 15"/>
          <p:cNvGrpSpPr/>
          <p:nvPr/>
        </p:nvGrpSpPr>
        <p:grpSpPr>
          <a:xfrm>
            <a:off x="5481304" y="2723007"/>
            <a:ext cx="1173480" cy="396240"/>
            <a:chOff x="5481304" y="2723007"/>
            <a:chExt cx="1173480" cy="396240"/>
          </a:xfrm>
        </p:grpSpPr>
        <p:sp>
          <p:nvSpPr>
            <p:cNvPr id="16" name="TextBox 16"/>
            <p:cNvSpPr txBox="1"/>
            <p:nvPr/>
          </p:nvSpPr>
          <p:spPr>
            <a:xfrm>
              <a:off x="5481304" y="2723007"/>
              <a:ext cx="1173480" cy="396240"/>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800" b="1">
                  <a:solidFill>
                    <a:schemeClr val="accent2">
                      <a:alpha val="100000"/>
                    </a:schemeClr>
                  </a:solidFill>
                  <a:latin typeface="Microsoft Yahei"/>
                  <a:ea typeface="Microsoft Yahei"/>
                  <a:cs typeface="Microsoft Yahei"/>
                </a:rPr>
                <a:t>100%</a:t>
              </a:r>
            </a:p>
          </p:txBody>
        </p:sp>
      </p:grpSp>
      <p:grpSp>
        <p:nvGrpSpPr>
          <p:cNvPr id="17" name="Group 17"/>
          <p:cNvGrpSpPr/>
          <p:nvPr/>
        </p:nvGrpSpPr>
        <p:grpSpPr>
          <a:xfrm>
            <a:off x="454963" y="93878"/>
            <a:ext cx="10641129" cy="914400"/>
            <a:chOff x="454963" y="93878"/>
            <a:chExt cx="10641129" cy="914400"/>
          </a:xfrm>
        </p:grpSpPr>
        <p:sp>
          <p:nvSpPr>
            <p:cNvPr id="18" name="AutoShape 1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TextBox 3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对数函数的性质</a:t>
              </a:r>
            </a:p>
          </p:txBody>
        </p:sp>
      </p:grpSp>
      <p:grpSp>
        <p:nvGrpSpPr>
          <p:cNvPr id="39" name="Group 39"/>
          <p:cNvGrpSpPr/>
          <p:nvPr/>
        </p:nvGrpSpPr>
        <p:grpSpPr>
          <a:xfrm>
            <a:off x="1482995" y="3429572"/>
            <a:ext cx="2944273" cy="1699450"/>
            <a:chOff x="1482995" y="3429572"/>
            <a:chExt cx="2944273" cy="1699450"/>
          </a:xfrm>
        </p:grpSpPr>
        <p:sp>
          <p:nvSpPr>
            <p:cNvPr id="40" name="AutoShape 40"/>
            <p:cNvSpPr/>
            <p:nvPr/>
          </p:nvSpPr>
          <p:spPr>
            <a:xfrm>
              <a:off x="1482995" y="3429572"/>
              <a:ext cx="2944273" cy="1699450"/>
            </a:xfrm>
            <a:prstGeom prst="roundRect">
              <a:avLst>
                <a:gd name="adj" fmla="val 19953"/>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41" name="Group 41"/>
          <p:cNvGrpSpPr/>
          <p:nvPr/>
        </p:nvGrpSpPr>
        <p:grpSpPr>
          <a:xfrm>
            <a:off x="4595860" y="3248978"/>
            <a:ext cx="2944273" cy="1880045"/>
            <a:chOff x="4595860" y="3248978"/>
            <a:chExt cx="2944273" cy="1880045"/>
          </a:xfrm>
        </p:grpSpPr>
        <p:sp>
          <p:nvSpPr>
            <p:cNvPr id="42" name="AutoShape 42"/>
            <p:cNvSpPr/>
            <p:nvPr/>
          </p:nvSpPr>
          <p:spPr>
            <a:xfrm>
              <a:off x="4595860" y="3248978"/>
              <a:ext cx="2944273" cy="1880045"/>
            </a:xfrm>
            <a:prstGeom prst="roundRect">
              <a:avLst>
                <a:gd name="adj" fmla="val 19953"/>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43" name="Group 43"/>
          <p:cNvGrpSpPr/>
          <p:nvPr/>
        </p:nvGrpSpPr>
        <p:grpSpPr>
          <a:xfrm>
            <a:off x="7710249" y="3429572"/>
            <a:ext cx="2942844" cy="1699450"/>
            <a:chOff x="7710249" y="3429572"/>
            <a:chExt cx="2942844" cy="1699450"/>
          </a:xfrm>
        </p:grpSpPr>
        <p:sp>
          <p:nvSpPr>
            <p:cNvPr id="44" name="AutoShape 44"/>
            <p:cNvSpPr/>
            <p:nvPr/>
          </p:nvSpPr>
          <p:spPr>
            <a:xfrm>
              <a:off x="7710249" y="3429572"/>
              <a:ext cx="2942844" cy="1699450"/>
            </a:xfrm>
            <a:prstGeom prst="roundRect">
              <a:avLst>
                <a:gd name="adj" fmla="val 19953"/>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45" name="TextBox 45"/>
          <p:cNvSpPr txBox="1"/>
          <p:nvPr/>
        </p:nvSpPr>
        <p:spPr>
          <a:xfrm>
            <a:off x="1645039" y="3909822"/>
            <a:ext cx="2619375" cy="1219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ct val="0"/>
              </a:spcBef>
            </a:pPr>
            <a:r>
              <a:rPr lang="en-US" sz="1350">
                <a:solidFill>
                  <a:srgbClr val="FFFEFE">
                    <a:alpha val="100000"/>
                  </a:srgbClr>
                </a:solidFill>
                <a:latin typeface="Microsoft Yahei"/>
                <a:ea typeface="Microsoft Yahei"/>
                <a:cs typeface="Microsoft Yahei"/>
              </a:rPr>
              <a:t>对数函数的定义域为正实数集，即x&gt;0。</a:t>
            </a:r>
          </a:p>
        </p:txBody>
      </p:sp>
      <p:sp>
        <p:nvSpPr>
          <p:cNvPr id="46" name="TextBox 46"/>
          <p:cNvSpPr txBox="1"/>
          <p:nvPr/>
        </p:nvSpPr>
        <p:spPr>
          <a:xfrm>
            <a:off x="4757904" y="3802476"/>
            <a:ext cx="2619375" cy="1219200"/>
          </a:xfrm>
          <a:prstGeom prst="rect">
            <a:avLst/>
          </a:prstGeom>
        </p:spPr>
        <p:txBody>
          <a:bodyPr vert="horz" wrap="square" lIns="95250" tIns="95250" rIns="47625" bIns="952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ct val="0"/>
              </a:spcBef>
            </a:pPr>
            <a:r>
              <a:rPr lang="en-US" sz="1350">
                <a:solidFill>
                  <a:srgbClr val="FFFEFE">
                    <a:alpha val="100000"/>
                  </a:srgbClr>
                </a:solidFill>
                <a:latin typeface="Microsoft Yahei"/>
                <a:ea typeface="Microsoft Yahei"/>
                <a:cs typeface="Microsoft Yahei"/>
              </a:rPr>
              <a:t>对数函数的图像在第一象限内，随着x的增大，y值也增大。</a:t>
            </a:r>
          </a:p>
        </p:txBody>
      </p:sp>
      <p:sp>
        <p:nvSpPr>
          <p:cNvPr id="47" name="TextBox 47"/>
          <p:cNvSpPr txBox="1"/>
          <p:nvPr/>
        </p:nvSpPr>
        <p:spPr>
          <a:xfrm>
            <a:off x="7828464" y="3909822"/>
            <a:ext cx="2662490" cy="1219200"/>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ct val="0"/>
              </a:spcBef>
            </a:pPr>
            <a:r>
              <a:rPr lang="en-US" sz="1350">
                <a:solidFill>
                  <a:srgbClr val="FFFEFE">
                    <a:alpha val="100000"/>
                  </a:srgbClr>
                </a:solidFill>
                <a:latin typeface="Microsoft Yahei"/>
                <a:ea typeface="Microsoft Yahei"/>
                <a:cs typeface="Microsoft Yahei"/>
              </a:rPr>
              <a:t>对于不同的底数，对数函数的值域不同，但都大于等于0。</a:t>
            </a:r>
          </a:p>
        </p:txBody>
      </p:sp>
      <p:sp>
        <p:nvSpPr>
          <p:cNvPr id="48" name="TextBox 48"/>
          <p:cNvSpPr txBox="1"/>
          <p:nvPr/>
        </p:nvSpPr>
        <p:spPr>
          <a:xfrm>
            <a:off x="1645039" y="3537011"/>
            <a:ext cx="2619375"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rgbClr val="FFFEFE">
                    <a:alpha val="100000"/>
                  </a:srgbClr>
                </a:solidFill>
                <a:latin typeface="Microsoft Yahei"/>
                <a:ea typeface="Microsoft Yahei"/>
                <a:cs typeface="Microsoft Yahei"/>
              </a:rPr>
              <a:t>定义域</a:t>
            </a:r>
          </a:p>
        </p:txBody>
      </p:sp>
      <p:sp>
        <p:nvSpPr>
          <p:cNvPr id="49" name="TextBox 49"/>
          <p:cNvSpPr txBox="1"/>
          <p:nvPr/>
        </p:nvSpPr>
        <p:spPr>
          <a:xfrm>
            <a:off x="4757600" y="3350143"/>
            <a:ext cx="2619375"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rgbClr val="FFFEFE">
                    <a:alpha val="100000"/>
                  </a:srgbClr>
                </a:solidFill>
                <a:latin typeface="Microsoft Yahei"/>
                <a:ea typeface="Microsoft Yahei"/>
                <a:cs typeface="Microsoft Yahei"/>
              </a:rPr>
              <a:t>函数图像</a:t>
            </a:r>
          </a:p>
        </p:txBody>
      </p:sp>
      <p:sp>
        <p:nvSpPr>
          <p:cNvPr id="50" name="TextBox 50"/>
          <p:cNvSpPr txBox="1"/>
          <p:nvPr/>
        </p:nvSpPr>
        <p:spPr>
          <a:xfrm>
            <a:off x="7871579" y="3537011"/>
            <a:ext cx="2619375"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rgbClr val="FFFEFE">
                    <a:alpha val="100000"/>
                  </a:srgbClr>
                </a:solidFill>
                <a:latin typeface="Microsoft Yahei"/>
                <a:ea typeface="Microsoft Yahei"/>
                <a:cs typeface="Microsoft Yahei"/>
              </a:rPr>
              <a:t>函数值范围</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6376988" y="1678781"/>
            <a:ext cx="1617059" cy="1618488"/>
            <a:chOff x="6376988" y="1678781"/>
            <a:chExt cx="1617059" cy="1618488"/>
          </a:xfrm>
        </p:grpSpPr>
        <p:sp>
          <p:nvSpPr>
            <p:cNvPr id="3" name="Freeform 3"/>
            <p:cNvSpPr/>
            <p:nvPr/>
          </p:nvSpPr>
          <p:spPr>
            <a:xfrm>
              <a:off x="6376988" y="1678781"/>
              <a:ext cx="1617059" cy="1618488"/>
            </a:xfrm>
            <a:custGeom>
              <a:rect l="l" t="t" r="r" b="b"/>
              <a:pathLst>
                <a:path w="471" h="471">
                  <a:moveTo>
                    <a:pt x="235" y="0"/>
                  </a:moveTo>
                  <a:cubicBezTo>
                    <a:pt x="105" y="0"/>
                    <a:pt x="0" y="105"/>
                    <a:pt x="0" y="235"/>
                  </a:cubicBezTo>
                  <a:cubicBezTo>
                    <a:pt x="0" y="365"/>
                    <a:pt x="105" y="471"/>
                    <a:pt x="235" y="471"/>
                  </a:cubicBezTo>
                  <a:cubicBezTo>
                    <a:pt x="365" y="471"/>
                    <a:pt x="471" y="365"/>
                    <a:pt x="471" y="235"/>
                  </a:cubicBezTo>
                  <a:cubicBezTo>
                    <a:pt x="471" y="105"/>
                    <a:pt x="365" y="0"/>
                    <a:pt x="235" y="0"/>
                  </a:cubicBezTo>
                  <a:close/>
                  <a:moveTo>
                    <a:pt x="235" y="408"/>
                  </a:moveTo>
                  <a:cubicBezTo>
                    <a:pt x="140" y="408"/>
                    <a:pt x="62" y="331"/>
                    <a:pt x="62" y="235"/>
                  </a:cubicBezTo>
                  <a:cubicBezTo>
                    <a:pt x="62" y="140"/>
                    <a:pt x="140" y="62"/>
                    <a:pt x="235" y="62"/>
                  </a:cubicBezTo>
                  <a:cubicBezTo>
                    <a:pt x="331" y="62"/>
                    <a:pt x="408" y="140"/>
                    <a:pt x="408" y="235"/>
                  </a:cubicBezTo>
                  <a:cubicBezTo>
                    <a:pt x="408" y="331"/>
                    <a:pt x="331" y="408"/>
                    <a:pt x="235" y="408"/>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7102030" y="2315623"/>
              <a:ext cx="519970" cy="337947"/>
            </a:xfrm>
            <a:custGeom>
              <a:rect l="l" t="t" r="r" b="b"/>
              <a:pathLst>
                <a:path w="21600" h="21600">
                  <a:moveTo>
                    <a:pt x="12281" y="13211"/>
                  </a:moveTo>
                  <a:cubicBezTo>
                    <a:pt x="11747" y="14381"/>
                    <a:pt x="9458" y="18011"/>
                    <a:pt x="9360" y="18165"/>
                  </a:cubicBezTo>
                  <a:cubicBezTo>
                    <a:pt x="9249" y="18377"/>
                    <a:pt x="8939" y="18735"/>
                    <a:pt x="8644" y="18441"/>
                  </a:cubicBezTo>
                  <a:cubicBezTo>
                    <a:pt x="8559" y="18357"/>
                    <a:pt x="8459" y="18187"/>
                    <a:pt x="8459" y="17853"/>
                  </a:cubicBezTo>
                  <a:cubicBezTo>
                    <a:pt x="8459" y="17530"/>
                    <a:pt x="8554" y="17204"/>
                    <a:pt x="8565" y="17168"/>
                  </a:cubicBezTo>
                  <a:lnTo>
                    <a:pt x="9680" y="13369"/>
                  </a:lnTo>
                  <a:cubicBezTo>
                    <a:pt x="9471" y="13239"/>
                    <a:pt x="9111" y="13015"/>
                    <a:pt x="8832" y="12829"/>
                  </a:cubicBezTo>
                  <a:lnTo>
                    <a:pt x="8758" y="12781"/>
                  </a:lnTo>
                  <a:cubicBezTo>
                    <a:pt x="8476" y="12597"/>
                    <a:pt x="8124" y="12367"/>
                    <a:pt x="8124" y="11770"/>
                  </a:cubicBezTo>
                  <a:cubicBezTo>
                    <a:pt x="8124" y="11484"/>
                    <a:pt x="8211" y="11152"/>
                    <a:pt x="8393" y="10758"/>
                  </a:cubicBezTo>
                  <a:cubicBezTo>
                    <a:pt x="8927" y="9588"/>
                    <a:pt x="11216" y="5958"/>
                    <a:pt x="11314" y="5804"/>
                  </a:cubicBezTo>
                  <a:cubicBezTo>
                    <a:pt x="11426" y="5592"/>
                    <a:pt x="11735" y="5234"/>
                    <a:pt x="12030" y="5528"/>
                  </a:cubicBezTo>
                  <a:cubicBezTo>
                    <a:pt x="12115" y="5612"/>
                    <a:pt x="12215" y="5782"/>
                    <a:pt x="12215" y="6116"/>
                  </a:cubicBezTo>
                  <a:cubicBezTo>
                    <a:pt x="12215" y="6438"/>
                    <a:pt x="12120" y="6765"/>
                    <a:pt x="12110" y="6801"/>
                  </a:cubicBezTo>
                  <a:lnTo>
                    <a:pt x="10992" y="10600"/>
                  </a:lnTo>
                  <a:cubicBezTo>
                    <a:pt x="11203" y="10730"/>
                    <a:pt x="11563" y="10954"/>
                    <a:pt x="11842" y="11140"/>
                  </a:cubicBezTo>
                  <a:lnTo>
                    <a:pt x="11916" y="11188"/>
                  </a:lnTo>
                  <a:cubicBezTo>
                    <a:pt x="12198" y="11372"/>
                    <a:pt x="12550" y="11602"/>
                    <a:pt x="12550" y="12201"/>
                  </a:cubicBezTo>
                  <a:cubicBezTo>
                    <a:pt x="12550" y="12485"/>
                    <a:pt x="12462" y="12817"/>
                    <a:pt x="12281" y="13211"/>
                  </a:cubicBezTo>
                  <a:close/>
                  <a:moveTo>
                    <a:pt x="16430" y="6048"/>
                  </a:moveTo>
                  <a:cubicBezTo>
                    <a:pt x="16132" y="6048"/>
                    <a:pt x="15840" y="6088"/>
                    <a:pt x="15557" y="6162"/>
                  </a:cubicBezTo>
                  <a:cubicBezTo>
                    <a:pt x="14848" y="2597"/>
                    <a:pt x="12653" y="0"/>
                    <a:pt x="10054" y="0"/>
                  </a:cubicBezTo>
                  <a:cubicBezTo>
                    <a:pt x="6881" y="0"/>
                    <a:pt x="4310" y="3869"/>
                    <a:pt x="4310" y="8641"/>
                  </a:cubicBezTo>
                  <a:cubicBezTo>
                    <a:pt x="4310" y="9067"/>
                    <a:pt x="4330" y="9486"/>
                    <a:pt x="4369" y="9896"/>
                  </a:cubicBezTo>
                  <a:cubicBezTo>
                    <a:pt x="4217" y="9868"/>
                    <a:pt x="4064" y="9850"/>
                    <a:pt x="3906" y="9850"/>
                  </a:cubicBezTo>
                  <a:cubicBezTo>
                    <a:pt x="1749" y="9850"/>
                    <a:pt x="0" y="12481"/>
                    <a:pt x="0" y="15726"/>
                  </a:cubicBezTo>
                  <a:cubicBezTo>
                    <a:pt x="0" y="18969"/>
                    <a:pt x="1749" y="21600"/>
                    <a:pt x="3906" y="21600"/>
                  </a:cubicBezTo>
                  <a:lnTo>
                    <a:pt x="16430" y="21600"/>
                  </a:lnTo>
                  <a:cubicBezTo>
                    <a:pt x="19285" y="21600"/>
                    <a:pt x="21600" y="18119"/>
                    <a:pt x="21600" y="13823"/>
                  </a:cubicBezTo>
                  <a:cubicBezTo>
                    <a:pt x="21600" y="9530"/>
                    <a:pt x="19285" y="6048"/>
                    <a:pt x="16430" y="6048"/>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5" name="Group 5"/>
          <p:cNvGrpSpPr/>
          <p:nvPr/>
        </p:nvGrpSpPr>
        <p:grpSpPr>
          <a:xfrm>
            <a:off x="3672114" y="2961703"/>
            <a:ext cx="1188615" cy="782652"/>
            <a:chOff x="3672114" y="2961703"/>
            <a:chExt cx="1188615" cy="782652"/>
          </a:xfrm>
        </p:grpSpPr>
        <p:cxnSp>
          <p:nvCxnSpPr>
            <p:cNvPr id="6" name="Connector 6"/>
            <p:cNvCxnSpPr/>
            <p:nvPr/>
          </p:nvCxnSpPr>
          <p:spPr>
            <a:xfrm flipH="1">
              <a:off x="4412712" y="2961703"/>
              <a:ext cx="448017" cy="773517"/>
            </a:xfrm>
            <a:prstGeom prst="line">
              <a:avLst/>
            </a:prstGeom>
            <a:ln w="12700">
              <a:solidFill>
                <a:schemeClr val="lt1">
                  <a:lumMod val="65000"/>
                </a:schemeClr>
              </a:solidFill>
              <a:prstDash val="solid"/>
              <a:headEnd type="none"/>
              <a:tailEnd type="none"/>
            </a:ln>
          </p:spPr>
          <p:style>
            <a:lnRef idx="0">
              <a:schemeClr val="lt1"/>
            </a:lnRef>
            <a:fillRef idx="1">
              <a:schemeClr val="lt1"/>
            </a:fillRef>
            <a:effectRef idx="0">
              <a:schemeClr val="lt1"/>
            </a:effectRef>
            <a:fontRef idx="minor">
              <a:schemeClr val="lt1"/>
            </a:fontRef>
          </p:style>
        </p:cxnSp>
        <p:cxnSp>
          <p:nvCxnSpPr>
            <p:cNvPr id="7" name="Connector 7"/>
            <p:cNvCxnSpPr/>
            <p:nvPr/>
          </p:nvCxnSpPr>
          <p:spPr>
            <a:xfrm flipH="1">
              <a:off x="3672114" y="3744355"/>
              <a:ext cx="740598" cy="0"/>
            </a:xfrm>
            <a:prstGeom prst="line">
              <a:avLst/>
            </a:prstGeom>
            <a:ln w="12700">
              <a:solidFill>
                <a:schemeClr val="lt1">
                  <a:lumMod val="65000"/>
                </a:schemeClr>
              </a:solidFill>
              <a:prstDash val="solid"/>
              <a:headEnd type="none"/>
              <a:tailEnd type="oval"/>
            </a:ln>
          </p:spPr>
          <p:style>
            <a:lnRef idx="0">
              <a:schemeClr val="lt1"/>
            </a:lnRef>
            <a:fillRef idx="1">
              <a:schemeClr val="lt1"/>
            </a:fillRef>
            <a:effectRef idx="0">
              <a:schemeClr val="lt1"/>
            </a:effectRef>
            <a:fontRef idx="minor">
              <a:schemeClr val="lt1"/>
            </a:fontRef>
          </p:style>
        </p:cxnSp>
      </p:grpSp>
      <p:grpSp>
        <p:nvGrpSpPr>
          <p:cNvPr id="8" name="Group 8"/>
          <p:cNvGrpSpPr/>
          <p:nvPr/>
        </p:nvGrpSpPr>
        <p:grpSpPr>
          <a:xfrm>
            <a:off x="3672114" y="2961703"/>
            <a:ext cx="1188615" cy="782652"/>
            <a:chOff x="3672114" y="2961703"/>
            <a:chExt cx="1188615" cy="782652"/>
          </a:xfrm>
        </p:grpSpPr>
        <p:cxnSp>
          <p:nvCxnSpPr>
            <p:cNvPr id="9" name="Connector 9"/>
            <p:cNvCxnSpPr/>
            <p:nvPr/>
          </p:nvCxnSpPr>
          <p:spPr>
            <a:xfrm flipH="1">
              <a:off x="4411797" y="2961703"/>
              <a:ext cx="448932" cy="773621"/>
            </a:xfrm>
            <a:prstGeom prst="line">
              <a:avLst/>
            </a:prstGeom>
            <a:ln w="12700">
              <a:solidFill>
                <a:schemeClr val="lt1">
                  <a:lumMod val="65000"/>
                </a:schemeClr>
              </a:solidFill>
              <a:prstDash val="solid"/>
              <a:headEnd type="none"/>
              <a:tailEnd type="none"/>
            </a:ln>
          </p:spPr>
          <p:style>
            <a:lnRef idx="0">
              <a:schemeClr val="lt1"/>
            </a:lnRef>
            <a:fillRef idx="1">
              <a:schemeClr val="lt1"/>
            </a:fillRef>
            <a:effectRef idx="0">
              <a:schemeClr val="lt1"/>
            </a:effectRef>
            <a:fontRef idx="minor">
              <a:schemeClr val="lt1"/>
            </a:fontRef>
          </p:style>
        </p:cxnSp>
        <p:cxnSp>
          <p:nvCxnSpPr>
            <p:cNvPr id="10" name="Connector 10"/>
            <p:cNvCxnSpPr/>
            <p:nvPr/>
          </p:nvCxnSpPr>
          <p:spPr>
            <a:xfrm flipH="1">
              <a:off x="3672114" y="3744355"/>
              <a:ext cx="739683" cy="0"/>
            </a:xfrm>
            <a:prstGeom prst="line">
              <a:avLst/>
            </a:prstGeom>
            <a:ln w="12700">
              <a:solidFill>
                <a:schemeClr val="lt1">
                  <a:lumMod val="65000"/>
                </a:schemeClr>
              </a:solidFill>
              <a:prstDash val="solid"/>
              <a:headEnd type="none"/>
              <a:tailEnd type="oval"/>
            </a:ln>
          </p:spPr>
          <p:style>
            <a:lnRef idx="0">
              <a:schemeClr val="lt1"/>
            </a:lnRef>
            <a:fillRef idx="1">
              <a:schemeClr val="lt1"/>
            </a:fillRef>
            <a:effectRef idx="0">
              <a:schemeClr val="lt1"/>
            </a:effectRef>
            <a:fontRef idx="minor">
              <a:schemeClr val="lt1"/>
            </a:fontRef>
          </p:style>
        </p:cxnSp>
      </p:grpSp>
      <p:grpSp>
        <p:nvGrpSpPr>
          <p:cNvPr id="11" name="Group 11"/>
          <p:cNvGrpSpPr/>
          <p:nvPr/>
        </p:nvGrpSpPr>
        <p:grpSpPr>
          <a:xfrm>
            <a:off x="3672114" y="2961703"/>
            <a:ext cx="1188615" cy="782652"/>
            <a:chOff x="3672114" y="2961703"/>
            <a:chExt cx="1188615" cy="782652"/>
          </a:xfrm>
        </p:grpSpPr>
        <p:cxnSp>
          <p:nvCxnSpPr>
            <p:cNvPr id="12" name="Connector 12"/>
            <p:cNvCxnSpPr/>
            <p:nvPr/>
          </p:nvCxnSpPr>
          <p:spPr>
            <a:xfrm flipH="1">
              <a:off x="4411561" y="2961703"/>
              <a:ext cx="449168" cy="773517"/>
            </a:xfrm>
            <a:prstGeom prst="line">
              <a:avLst/>
            </a:prstGeom>
            <a:ln w="12700">
              <a:solidFill>
                <a:schemeClr val="dk1"/>
              </a:solidFill>
              <a:prstDash val="solid"/>
              <a:headEnd type="none"/>
              <a:tailEnd type="none"/>
            </a:ln>
          </p:spPr>
          <p:style>
            <a:lnRef idx="0">
              <a:schemeClr val="dk1"/>
            </a:lnRef>
            <a:fillRef idx="1">
              <a:schemeClr val="dk1"/>
            </a:fillRef>
            <a:effectRef idx="0">
              <a:schemeClr val="dk1"/>
            </a:effectRef>
            <a:fontRef idx="minor">
              <a:schemeClr val="lt1"/>
            </a:fontRef>
          </p:style>
        </p:cxnSp>
        <p:cxnSp>
          <p:nvCxnSpPr>
            <p:cNvPr id="13" name="Connector 13"/>
            <p:cNvCxnSpPr/>
            <p:nvPr/>
          </p:nvCxnSpPr>
          <p:spPr>
            <a:xfrm flipH="1">
              <a:off x="3672114" y="3744355"/>
              <a:ext cx="739447" cy="0"/>
            </a:xfrm>
            <a:prstGeom prst="line">
              <a:avLst/>
            </a:prstGeom>
            <a:ln w="12700">
              <a:solidFill>
                <a:schemeClr val="dk1"/>
              </a:solidFill>
              <a:prstDash val="solid"/>
              <a:headEnd type="none"/>
              <a:tailEnd type="oval"/>
            </a:ln>
          </p:spPr>
          <p:style>
            <a:lnRef idx="0">
              <a:schemeClr val="dk1"/>
            </a:lnRef>
            <a:fillRef idx="1">
              <a:schemeClr val="dk1"/>
            </a:fillRef>
            <a:effectRef idx="0">
              <a:schemeClr val="dk1"/>
            </a:effectRef>
            <a:fontRef idx="minor">
              <a:schemeClr val="lt1"/>
            </a:fontRef>
          </p:style>
        </p:cxnSp>
      </p:grpSp>
      <p:grpSp>
        <p:nvGrpSpPr>
          <p:cNvPr id="14" name="Group 14"/>
          <p:cNvGrpSpPr/>
          <p:nvPr/>
        </p:nvGrpSpPr>
        <p:grpSpPr>
          <a:xfrm>
            <a:off x="5631466" y="4068128"/>
            <a:ext cx="957358" cy="688848"/>
            <a:chOff x="5631466" y="4068128"/>
            <a:chExt cx="957358" cy="688848"/>
          </a:xfrm>
        </p:grpSpPr>
        <p:sp>
          <p:nvSpPr>
            <p:cNvPr id="15" name="AutoShape 15"/>
            <p:cNvSpPr/>
            <p:nvPr/>
          </p:nvSpPr>
          <p:spPr>
            <a:xfrm>
              <a:off x="5631466" y="4068699"/>
              <a:ext cx="957358" cy="68789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110192" y="4068128"/>
              <a:ext cx="478631" cy="688848"/>
            </a:xfrm>
            <a:prstGeom prst="rect">
              <a:avLst/>
            </a:prstGeom>
            <a:solidFill>
              <a:srgbClr val="0D0D0D">
                <a:alpha val="961"/>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5631466" y="4819555"/>
            <a:ext cx="957358" cy="688848"/>
            <a:chOff x="5631466" y="4819555"/>
            <a:chExt cx="957358" cy="688848"/>
          </a:xfrm>
        </p:grpSpPr>
        <p:sp>
          <p:nvSpPr>
            <p:cNvPr id="18" name="AutoShape 18"/>
            <p:cNvSpPr/>
            <p:nvPr/>
          </p:nvSpPr>
          <p:spPr>
            <a:xfrm>
              <a:off x="5631466" y="4819840"/>
              <a:ext cx="957358" cy="687896"/>
            </a:xfrm>
            <a:prstGeom prst="rect">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110192" y="4819555"/>
              <a:ext cx="478631" cy="688848"/>
            </a:xfrm>
            <a:prstGeom prst="rect">
              <a:avLst/>
            </a:prstGeom>
            <a:solidFill>
              <a:srgbClr val="0D0D0D">
                <a:alpha val="961"/>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0" name="Group 20"/>
          <p:cNvGrpSpPr/>
          <p:nvPr/>
        </p:nvGrpSpPr>
        <p:grpSpPr>
          <a:xfrm>
            <a:off x="5631466" y="5567458"/>
            <a:ext cx="957358" cy="480727"/>
            <a:chOff x="5631466" y="5567458"/>
            <a:chExt cx="957358" cy="480727"/>
          </a:xfrm>
        </p:grpSpPr>
        <p:sp>
          <p:nvSpPr>
            <p:cNvPr id="21" name="Freeform 21"/>
            <p:cNvSpPr/>
            <p:nvPr/>
          </p:nvSpPr>
          <p:spPr>
            <a:xfrm>
              <a:off x="5631466" y="5567458"/>
              <a:ext cx="957358" cy="480727"/>
            </a:xfrm>
            <a:custGeom>
              <a:rect l="l" t="t" r="r" b="b"/>
              <a:pathLst>
                <a:path w="520" h="261">
                  <a:moveTo>
                    <a:pt x="260" y="261"/>
                  </a:moveTo>
                  <a:lnTo>
                    <a:pt x="0" y="0"/>
                  </a:lnTo>
                  <a:lnTo>
                    <a:pt x="520" y="0"/>
                  </a:lnTo>
                  <a:lnTo>
                    <a:pt x="260" y="261"/>
                  </a:lnTo>
                  <a:close/>
                </a:path>
              </a:pathLst>
            </a:custGeom>
            <a:solidFill>
              <a:srgbClr val="ECAE7D">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5970270" y="5904452"/>
              <a:ext cx="279844" cy="143637"/>
            </a:xfrm>
            <a:custGeom>
              <a:rect l="l" t="t" r="r" b="b"/>
              <a:pathLst>
                <a:path w="152" h="78">
                  <a:moveTo>
                    <a:pt x="76" y="78"/>
                  </a:moveTo>
                  <a:lnTo>
                    <a:pt x="152" y="0"/>
                  </a:lnTo>
                  <a:lnTo>
                    <a:pt x="0" y="0"/>
                  </a:lnTo>
                  <a:lnTo>
                    <a:pt x="76" y="78"/>
                  </a:lnTo>
                  <a:close/>
                </a:path>
              </a:pathLst>
            </a:custGeom>
            <a:solidFill>
              <a:srgbClr val="3333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6110192" y="5567458"/>
              <a:ext cx="478631" cy="480727"/>
            </a:xfrm>
            <a:custGeom>
              <a:rect l="l" t="t" r="r" b="b"/>
              <a:pathLst>
                <a:path w="260" h="261">
                  <a:moveTo>
                    <a:pt x="0" y="261"/>
                  </a:moveTo>
                  <a:lnTo>
                    <a:pt x="260" y="0"/>
                  </a:lnTo>
                  <a:lnTo>
                    <a:pt x="0" y="0"/>
                  </a:lnTo>
                  <a:lnTo>
                    <a:pt x="0" y="261"/>
                  </a:lnTo>
                  <a:close/>
                </a:path>
              </a:pathLst>
            </a:custGeom>
            <a:solidFill>
              <a:srgbClr val="0D0D0D">
                <a:alpha val="961"/>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4" name="Group 24"/>
          <p:cNvGrpSpPr/>
          <p:nvPr/>
        </p:nvGrpSpPr>
        <p:grpSpPr>
          <a:xfrm>
            <a:off x="5631466" y="3308604"/>
            <a:ext cx="957358" cy="689419"/>
            <a:chOff x="5631466" y="3308604"/>
            <a:chExt cx="957358" cy="689419"/>
          </a:xfrm>
        </p:grpSpPr>
        <p:sp>
          <p:nvSpPr>
            <p:cNvPr id="25" name="AutoShape 25"/>
            <p:cNvSpPr/>
            <p:nvPr/>
          </p:nvSpPr>
          <p:spPr>
            <a:xfrm>
              <a:off x="5631466" y="3308604"/>
              <a:ext cx="957358" cy="689419"/>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110192" y="3308604"/>
              <a:ext cx="478631" cy="688848"/>
            </a:xfrm>
            <a:prstGeom prst="rect">
              <a:avLst/>
            </a:prstGeom>
            <a:solidFill>
              <a:srgbClr val="0D0D0D">
                <a:alpha val="961"/>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7" name="Group 27"/>
          <p:cNvGrpSpPr/>
          <p:nvPr/>
        </p:nvGrpSpPr>
        <p:grpSpPr>
          <a:xfrm>
            <a:off x="4186047" y="1678781"/>
            <a:ext cx="1617059" cy="1618488"/>
            <a:chOff x="4186047" y="1678781"/>
            <a:chExt cx="1617059" cy="1618488"/>
          </a:xfrm>
        </p:grpSpPr>
        <p:sp>
          <p:nvSpPr>
            <p:cNvPr id="28" name="Freeform 28"/>
            <p:cNvSpPr/>
            <p:nvPr/>
          </p:nvSpPr>
          <p:spPr>
            <a:xfrm>
              <a:off x="4186047" y="1678781"/>
              <a:ext cx="1617059" cy="1618488"/>
            </a:xfrm>
            <a:custGeom>
              <a:rect l="l" t="t" r="r" b="b"/>
              <a:pathLst>
                <a:path w="471" h="471">
                  <a:moveTo>
                    <a:pt x="235" y="0"/>
                  </a:moveTo>
                  <a:cubicBezTo>
                    <a:pt x="105" y="0"/>
                    <a:pt x="0" y="105"/>
                    <a:pt x="0" y="235"/>
                  </a:cubicBezTo>
                  <a:cubicBezTo>
                    <a:pt x="0" y="365"/>
                    <a:pt x="105" y="471"/>
                    <a:pt x="235" y="471"/>
                  </a:cubicBezTo>
                  <a:cubicBezTo>
                    <a:pt x="365" y="471"/>
                    <a:pt x="471" y="365"/>
                    <a:pt x="471" y="235"/>
                  </a:cubicBezTo>
                  <a:cubicBezTo>
                    <a:pt x="471" y="105"/>
                    <a:pt x="365" y="0"/>
                    <a:pt x="235" y="0"/>
                  </a:cubicBezTo>
                  <a:close/>
                  <a:moveTo>
                    <a:pt x="235" y="408"/>
                  </a:moveTo>
                  <a:cubicBezTo>
                    <a:pt x="140" y="408"/>
                    <a:pt x="62" y="331"/>
                    <a:pt x="62" y="235"/>
                  </a:cubicBezTo>
                  <a:cubicBezTo>
                    <a:pt x="62" y="140"/>
                    <a:pt x="140" y="62"/>
                    <a:pt x="235" y="62"/>
                  </a:cubicBezTo>
                  <a:cubicBezTo>
                    <a:pt x="331" y="62"/>
                    <a:pt x="408" y="140"/>
                    <a:pt x="408" y="235"/>
                  </a:cubicBezTo>
                  <a:cubicBezTo>
                    <a:pt x="408" y="331"/>
                    <a:pt x="331" y="408"/>
                    <a:pt x="235" y="408"/>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Freeform 29"/>
            <p:cNvSpPr/>
            <p:nvPr/>
          </p:nvSpPr>
          <p:spPr>
            <a:xfrm>
              <a:off x="4582096" y="2292477"/>
              <a:ext cx="535496" cy="428339"/>
            </a:xfrm>
            <a:custGeom>
              <a:rect l="l" t="t" r="r" b="b"/>
              <a:pathLst>
                <a:path w="21600" h="21600">
                  <a:moveTo>
                    <a:pt x="18143" y="10800"/>
                  </a:moveTo>
                  <a:cubicBezTo>
                    <a:pt x="17065" y="10800"/>
                    <a:pt x="16800" y="11898"/>
                    <a:pt x="16709" y="12419"/>
                  </a:cubicBezTo>
                  <a:cubicBezTo>
                    <a:pt x="16115" y="15817"/>
                    <a:pt x="13696" y="18359"/>
                    <a:pt x="10800" y="18359"/>
                  </a:cubicBezTo>
                  <a:cubicBezTo>
                    <a:pt x="9130" y="18359"/>
                    <a:pt x="7618" y="17514"/>
                    <a:pt x="6524" y="16146"/>
                  </a:cubicBezTo>
                  <a:cubicBezTo>
                    <a:pt x="6018" y="15513"/>
                    <a:pt x="5198" y="15513"/>
                    <a:pt x="4691" y="16146"/>
                  </a:cubicBezTo>
                  <a:cubicBezTo>
                    <a:pt x="4185" y="16779"/>
                    <a:pt x="4185" y="17804"/>
                    <a:pt x="4691" y="18437"/>
                  </a:cubicBezTo>
                  <a:cubicBezTo>
                    <a:pt x="6255" y="20391"/>
                    <a:pt x="8415" y="21600"/>
                    <a:pt x="10800" y="21600"/>
                  </a:cubicBezTo>
                  <a:cubicBezTo>
                    <a:pt x="14669" y="21600"/>
                    <a:pt x="17943" y="18421"/>
                    <a:pt x="19043" y="14039"/>
                  </a:cubicBezTo>
                  <a:lnTo>
                    <a:pt x="21600" y="14039"/>
                  </a:lnTo>
                  <a:lnTo>
                    <a:pt x="21600" y="10800"/>
                  </a:lnTo>
                  <a:cubicBezTo>
                    <a:pt x="21600" y="10800"/>
                    <a:pt x="18143" y="10800"/>
                    <a:pt x="18143" y="10800"/>
                  </a:cubicBezTo>
                  <a:close/>
                  <a:moveTo>
                    <a:pt x="4891" y="9180"/>
                  </a:moveTo>
                  <a:cubicBezTo>
                    <a:pt x="5484" y="5783"/>
                    <a:pt x="7904" y="3240"/>
                    <a:pt x="10800" y="3240"/>
                  </a:cubicBezTo>
                  <a:cubicBezTo>
                    <a:pt x="12470" y="3240"/>
                    <a:pt x="13982" y="4086"/>
                    <a:pt x="15076" y="5454"/>
                  </a:cubicBezTo>
                  <a:cubicBezTo>
                    <a:pt x="15582" y="6086"/>
                    <a:pt x="16404" y="6086"/>
                    <a:pt x="16909" y="5454"/>
                  </a:cubicBezTo>
                  <a:cubicBezTo>
                    <a:pt x="17415" y="4821"/>
                    <a:pt x="17415" y="3796"/>
                    <a:pt x="16909" y="3163"/>
                  </a:cubicBezTo>
                  <a:cubicBezTo>
                    <a:pt x="15346" y="1209"/>
                    <a:pt x="13186" y="0"/>
                    <a:pt x="10800" y="0"/>
                  </a:cubicBezTo>
                  <a:cubicBezTo>
                    <a:pt x="6931" y="0"/>
                    <a:pt x="3658" y="3178"/>
                    <a:pt x="2557" y="7560"/>
                  </a:cubicBezTo>
                  <a:lnTo>
                    <a:pt x="0" y="7560"/>
                  </a:lnTo>
                  <a:lnTo>
                    <a:pt x="0" y="10800"/>
                  </a:lnTo>
                  <a:lnTo>
                    <a:pt x="3457" y="10800"/>
                  </a:lnTo>
                  <a:cubicBezTo>
                    <a:pt x="4535" y="10800"/>
                    <a:pt x="4800" y="9702"/>
                    <a:pt x="4891" y="9180"/>
                  </a:cubicBezTo>
                  <a:close/>
                  <a:moveTo>
                    <a:pt x="7343" y="10800"/>
                  </a:moveTo>
                  <a:cubicBezTo>
                    <a:pt x="7343" y="13185"/>
                    <a:pt x="8891" y="15120"/>
                    <a:pt x="10800" y="15120"/>
                  </a:cubicBezTo>
                  <a:cubicBezTo>
                    <a:pt x="12709" y="15120"/>
                    <a:pt x="14255" y="13185"/>
                    <a:pt x="14255" y="10800"/>
                  </a:cubicBezTo>
                  <a:cubicBezTo>
                    <a:pt x="14255" y="8415"/>
                    <a:pt x="12709" y="6480"/>
                    <a:pt x="10800" y="6480"/>
                  </a:cubicBezTo>
                  <a:cubicBezTo>
                    <a:pt x="8891" y="6480"/>
                    <a:pt x="7343" y="8415"/>
                    <a:pt x="7343" y="1080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0" name="Group 30"/>
          <p:cNvGrpSpPr/>
          <p:nvPr/>
        </p:nvGrpSpPr>
        <p:grpSpPr>
          <a:xfrm>
            <a:off x="5278469" y="1678781"/>
            <a:ext cx="1617059" cy="1618488"/>
            <a:chOff x="5278469" y="1678781"/>
            <a:chExt cx="1617059" cy="1618488"/>
          </a:xfrm>
        </p:grpSpPr>
        <p:sp>
          <p:nvSpPr>
            <p:cNvPr id="31" name="Freeform 31"/>
            <p:cNvSpPr/>
            <p:nvPr/>
          </p:nvSpPr>
          <p:spPr>
            <a:xfrm>
              <a:off x="5278469" y="1678781"/>
              <a:ext cx="1617059" cy="1618488"/>
            </a:xfrm>
            <a:custGeom>
              <a:rect l="l" t="t" r="r" b="b"/>
              <a:pathLst>
                <a:path w="471" h="471">
                  <a:moveTo>
                    <a:pt x="235" y="0"/>
                  </a:moveTo>
                  <a:cubicBezTo>
                    <a:pt x="105" y="0"/>
                    <a:pt x="0" y="105"/>
                    <a:pt x="0" y="235"/>
                  </a:cubicBezTo>
                  <a:cubicBezTo>
                    <a:pt x="0" y="365"/>
                    <a:pt x="105" y="471"/>
                    <a:pt x="235" y="471"/>
                  </a:cubicBezTo>
                  <a:cubicBezTo>
                    <a:pt x="365" y="471"/>
                    <a:pt x="471" y="365"/>
                    <a:pt x="471" y="235"/>
                  </a:cubicBezTo>
                  <a:cubicBezTo>
                    <a:pt x="471" y="105"/>
                    <a:pt x="365" y="0"/>
                    <a:pt x="235" y="0"/>
                  </a:cubicBezTo>
                  <a:close/>
                  <a:moveTo>
                    <a:pt x="235" y="408"/>
                  </a:moveTo>
                  <a:cubicBezTo>
                    <a:pt x="140" y="408"/>
                    <a:pt x="62" y="331"/>
                    <a:pt x="62" y="235"/>
                  </a:cubicBezTo>
                  <a:cubicBezTo>
                    <a:pt x="62" y="140"/>
                    <a:pt x="140" y="62"/>
                    <a:pt x="235" y="62"/>
                  </a:cubicBezTo>
                  <a:cubicBezTo>
                    <a:pt x="331" y="62"/>
                    <a:pt x="408" y="140"/>
                    <a:pt x="408" y="235"/>
                  </a:cubicBezTo>
                  <a:cubicBezTo>
                    <a:pt x="408" y="331"/>
                    <a:pt x="331" y="408"/>
                    <a:pt x="235" y="408"/>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Freeform 32"/>
            <p:cNvSpPr/>
            <p:nvPr/>
          </p:nvSpPr>
          <p:spPr>
            <a:xfrm>
              <a:off x="5861590" y="2325624"/>
              <a:ext cx="490728" cy="405384"/>
            </a:xfrm>
            <a:custGeom>
              <a:rect l="l" t="t" r="r" b="b"/>
              <a:pathLst>
                <a:path w="107" h="88">
                  <a:moveTo>
                    <a:pt x="83" y="63"/>
                  </a:moveTo>
                  <a:cubicBezTo>
                    <a:pt x="97" y="47"/>
                    <a:pt x="97" y="23"/>
                    <a:pt x="83" y="7"/>
                  </a:cubicBezTo>
                  <a:cubicBezTo>
                    <a:pt x="82" y="6"/>
                    <a:pt x="82" y="4"/>
                    <a:pt x="83" y="3"/>
                  </a:cubicBezTo>
                  <a:cubicBezTo>
                    <a:pt x="85" y="0"/>
                    <a:pt x="85" y="0"/>
                    <a:pt x="85" y="0"/>
                  </a:cubicBezTo>
                  <a:cubicBezTo>
                    <a:pt x="86" y="0"/>
                    <a:pt x="86" y="0"/>
                    <a:pt x="87" y="0"/>
                  </a:cubicBezTo>
                  <a:cubicBezTo>
                    <a:pt x="88" y="0"/>
                    <a:pt x="89" y="0"/>
                    <a:pt x="89" y="0"/>
                  </a:cubicBezTo>
                  <a:cubicBezTo>
                    <a:pt x="107" y="20"/>
                    <a:pt x="107" y="50"/>
                    <a:pt x="89" y="69"/>
                  </a:cubicBezTo>
                  <a:cubicBezTo>
                    <a:pt x="89" y="70"/>
                    <a:pt x="88" y="70"/>
                    <a:pt x="87" y="70"/>
                  </a:cubicBezTo>
                  <a:cubicBezTo>
                    <a:pt x="86" y="70"/>
                    <a:pt x="86" y="70"/>
                    <a:pt x="85" y="69"/>
                  </a:cubicBezTo>
                  <a:cubicBezTo>
                    <a:pt x="83" y="67"/>
                    <a:pt x="83" y="67"/>
                    <a:pt x="83" y="67"/>
                  </a:cubicBezTo>
                  <a:cubicBezTo>
                    <a:pt x="82" y="65"/>
                    <a:pt x="82" y="64"/>
                    <a:pt x="83" y="63"/>
                  </a:cubicBezTo>
                  <a:close/>
                  <a:moveTo>
                    <a:pt x="24" y="63"/>
                  </a:moveTo>
                  <a:cubicBezTo>
                    <a:pt x="10" y="47"/>
                    <a:pt x="10" y="23"/>
                    <a:pt x="24" y="7"/>
                  </a:cubicBezTo>
                  <a:cubicBezTo>
                    <a:pt x="25" y="6"/>
                    <a:pt x="25" y="4"/>
                    <a:pt x="24" y="3"/>
                  </a:cubicBezTo>
                  <a:cubicBezTo>
                    <a:pt x="22" y="0"/>
                    <a:pt x="22" y="0"/>
                    <a:pt x="22" y="0"/>
                  </a:cubicBezTo>
                  <a:cubicBezTo>
                    <a:pt x="21" y="0"/>
                    <a:pt x="21" y="0"/>
                    <a:pt x="20" y="0"/>
                  </a:cubicBezTo>
                  <a:cubicBezTo>
                    <a:pt x="19" y="0"/>
                    <a:pt x="18" y="0"/>
                    <a:pt x="18" y="0"/>
                  </a:cubicBezTo>
                  <a:cubicBezTo>
                    <a:pt x="0" y="20"/>
                    <a:pt x="0" y="50"/>
                    <a:pt x="18" y="69"/>
                  </a:cubicBezTo>
                  <a:cubicBezTo>
                    <a:pt x="18" y="70"/>
                    <a:pt x="19" y="70"/>
                    <a:pt x="20" y="70"/>
                  </a:cubicBezTo>
                  <a:cubicBezTo>
                    <a:pt x="21" y="70"/>
                    <a:pt x="21" y="70"/>
                    <a:pt x="22" y="69"/>
                  </a:cubicBezTo>
                  <a:cubicBezTo>
                    <a:pt x="24" y="67"/>
                    <a:pt x="24" y="67"/>
                    <a:pt x="24" y="67"/>
                  </a:cubicBezTo>
                  <a:cubicBezTo>
                    <a:pt x="25" y="65"/>
                    <a:pt x="25" y="64"/>
                    <a:pt x="24" y="63"/>
                  </a:cubicBezTo>
                  <a:close/>
                  <a:moveTo>
                    <a:pt x="36" y="51"/>
                  </a:moveTo>
                  <a:cubicBezTo>
                    <a:pt x="37" y="53"/>
                    <a:pt x="37" y="54"/>
                    <a:pt x="36" y="55"/>
                  </a:cubicBezTo>
                  <a:cubicBezTo>
                    <a:pt x="33" y="58"/>
                    <a:pt x="33" y="58"/>
                    <a:pt x="33" y="58"/>
                  </a:cubicBezTo>
                  <a:cubicBezTo>
                    <a:pt x="33" y="58"/>
                    <a:pt x="32" y="59"/>
                    <a:pt x="31" y="59"/>
                  </a:cubicBezTo>
                  <a:cubicBezTo>
                    <a:pt x="30" y="58"/>
                    <a:pt x="30" y="58"/>
                    <a:pt x="29" y="58"/>
                  </a:cubicBezTo>
                  <a:cubicBezTo>
                    <a:pt x="18" y="44"/>
                    <a:pt x="18" y="25"/>
                    <a:pt x="29" y="12"/>
                  </a:cubicBezTo>
                  <a:cubicBezTo>
                    <a:pt x="30" y="11"/>
                    <a:pt x="30" y="11"/>
                    <a:pt x="31" y="11"/>
                  </a:cubicBezTo>
                  <a:cubicBezTo>
                    <a:pt x="32" y="11"/>
                    <a:pt x="33" y="11"/>
                    <a:pt x="33" y="12"/>
                  </a:cubicBezTo>
                  <a:cubicBezTo>
                    <a:pt x="36" y="14"/>
                    <a:pt x="36" y="14"/>
                    <a:pt x="36" y="14"/>
                  </a:cubicBezTo>
                  <a:cubicBezTo>
                    <a:pt x="37" y="15"/>
                    <a:pt x="37" y="17"/>
                    <a:pt x="36" y="18"/>
                  </a:cubicBezTo>
                  <a:cubicBezTo>
                    <a:pt x="28" y="28"/>
                    <a:pt x="28" y="42"/>
                    <a:pt x="36" y="51"/>
                  </a:cubicBezTo>
                  <a:close/>
                  <a:moveTo>
                    <a:pt x="61" y="80"/>
                  </a:moveTo>
                  <a:cubicBezTo>
                    <a:pt x="61" y="84"/>
                    <a:pt x="58" y="88"/>
                    <a:pt x="54" y="88"/>
                  </a:cubicBezTo>
                  <a:cubicBezTo>
                    <a:pt x="49" y="88"/>
                    <a:pt x="46" y="84"/>
                    <a:pt x="46" y="80"/>
                  </a:cubicBezTo>
                  <a:cubicBezTo>
                    <a:pt x="46" y="60"/>
                    <a:pt x="46" y="44"/>
                    <a:pt x="46" y="24"/>
                  </a:cubicBezTo>
                  <a:cubicBezTo>
                    <a:pt x="46" y="19"/>
                    <a:pt x="49" y="16"/>
                    <a:pt x="54" y="16"/>
                  </a:cubicBezTo>
                  <a:cubicBezTo>
                    <a:pt x="58" y="16"/>
                    <a:pt x="61" y="19"/>
                    <a:pt x="61" y="24"/>
                  </a:cubicBezTo>
                  <a:cubicBezTo>
                    <a:pt x="61" y="44"/>
                    <a:pt x="61" y="60"/>
                    <a:pt x="61" y="80"/>
                  </a:cubicBezTo>
                  <a:close/>
                  <a:moveTo>
                    <a:pt x="71" y="51"/>
                  </a:moveTo>
                  <a:cubicBezTo>
                    <a:pt x="70" y="53"/>
                    <a:pt x="70" y="54"/>
                    <a:pt x="71" y="55"/>
                  </a:cubicBezTo>
                  <a:cubicBezTo>
                    <a:pt x="74" y="58"/>
                    <a:pt x="74" y="58"/>
                    <a:pt x="74" y="58"/>
                  </a:cubicBezTo>
                  <a:cubicBezTo>
                    <a:pt x="74" y="58"/>
                    <a:pt x="75" y="59"/>
                    <a:pt x="76" y="59"/>
                  </a:cubicBezTo>
                  <a:cubicBezTo>
                    <a:pt x="77" y="58"/>
                    <a:pt x="77" y="58"/>
                    <a:pt x="78" y="58"/>
                  </a:cubicBezTo>
                  <a:cubicBezTo>
                    <a:pt x="89" y="44"/>
                    <a:pt x="89" y="25"/>
                    <a:pt x="78" y="12"/>
                  </a:cubicBezTo>
                  <a:cubicBezTo>
                    <a:pt x="77" y="11"/>
                    <a:pt x="77" y="11"/>
                    <a:pt x="76" y="11"/>
                  </a:cubicBezTo>
                  <a:cubicBezTo>
                    <a:pt x="75" y="11"/>
                    <a:pt x="74" y="11"/>
                    <a:pt x="74" y="12"/>
                  </a:cubicBezTo>
                  <a:cubicBezTo>
                    <a:pt x="71" y="14"/>
                    <a:pt x="71" y="14"/>
                    <a:pt x="71" y="14"/>
                  </a:cubicBezTo>
                  <a:cubicBezTo>
                    <a:pt x="70" y="15"/>
                    <a:pt x="70" y="17"/>
                    <a:pt x="71" y="18"/>
                  </a:cubicBezTo>
                  <a:cubicBezTo>
                    <a:pt x="79" y="28"/>
                    <a:pt x="79" y="42"/>
                    <a:pt x="71" y="5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3" name="Group 33"/>
          <p:cNvGrpSpPr/>
          <p:nvPr/>
        </p:nvGrpSpPr>
        <p:grpSpPr>
          <a:xfrm>
            <a:off x="6501829" y="3141178"/>
            <a:ext cx="1550007" cy="856845"/>
            <a:chOff x="6501829" y="3141178"/>
            <a:chExt cx="1550007" cy="856845"/>
          </a:xfrm>
        </p:grpSpPr>
        <p:cxnSp>
          <p:nvCxnSpPr>
            <p:cNvPr id="34" name="Connector 34"/>
            <p:cNvCxnSpPr/>
            <p:nvPr/>
          </p:nvCxnSpPr>
          <p:spPr>
            <a:xfrm>
              <a:off x="6501829" y="3141178"/>
              <a:ext cx="772981" cy="856845"/>
            </a:xfrm>
            <a:prstGeom prst="line">
              <a:avLst/>
            </a:prstGeom>
            <a:ln w="12700">
              <a:solidFill>
                <a:schemeClr val="dk1"/>
              </a:solidFill>
              <a:prstDash val="solid"/>
              <a:headEnd type="none"/>
              <a:tailEnd type="none"/>
            </a:ln>
          </p:spPr>
          <p:style>
            <a:lnRef idx="0">
              <a:schemeClr val="dk1"/>
            </a:lnRef>
            <a:fillRef idx="1">
              <a:schemeClr val="dk1"/>
            </a:fillRef>
            <a:effectRef idx="0">
              <a:schemeClr val="dk1"/>
            </a:effectRef>
            <a:fontRef idx="minor">
              <a:schemeClr val="lt1"/>
            </a:fontRef>
          </p:style>
        </p:cxnSp>
        <p:cxnSp>
          <p:nvCxnSpPr>
            <p:cNvPr id="35" name="Connector 35"/>
            <p:cNvCxnSpPr/>
            <p:nvPr/>
          </p:nvCxnSpPr>
          <p:spPr>
            <a:xfrm>
              <a:off x="7235821" y="3990692"/>
              <a:ext cx="816015" cy="0"/>
            </a:xfrm>
            <a:prstGeom prst="line">
              <a:avLst/>
            </a:prstGeom>
            <a:ln w="12700">
              <a:solidFill>
                <a:schemeClr val="dk1"/>
              </a:solidFill>
              <a:prstDash val="solid"/>
              <a:headEnd type="none"/>
              <a:tailEnd type="oval"/>
            </a:ln>
          </p:spPr>
          <p:style>
            <a:lnRef idx="0">
              <a:schemeClr val="dk1"/>
            </a:lnRef>
            <a:fillRef idx="1">
              <a:schemeClr val="dk1"/>
            </a:fillRef>
            <a:effectRef idx="0">
              <a:schemeClr val="dk1"/>
            </a:effectRef>
            <a:fontRef idx="minor">
              <a:schemeClr val="lt1"/>
            </a:fontRef>
          </p:style>
        </p:cxnSp>
      </p:grpSp>
      <p:grpSp>
        <p:nvGrpSpPr>
          <p:cNvPr id="36" name="Group 36"/>
          <p:cNvGrpSpPr/>
          <p:nvPr/>
        </p:nvGrpSpPr>
        <p:grpSpPr>
          <a:xfrm>
            <a:off x="7817411" y="2488025"/>
            <a:ext cx="1038363" cy="440204"/>
            <a:chOff x="7817411" y="2488025"/>
            <a:chExt cx="1038363" cy="440204"/>
          </a:xfrm>
        </p:grpSpPr>
        <p:cxnSp>
          <p:nvCxnSpPr>
            <p:cNvPr id="37" name="Connector 37"/>
            <p:cNvCxnSpPr/>
            <p:nvPr/>
          </p:nvCxnSpPr>
          <p:spPr>
            <a:xfrm>
              <a:off x="7817411" y="2488025"/>
              <a:ext cx="467443" cy="440204"/>
            </a:xfrm>
            <a:prstGeom prst="line">
              <a:avLst/>
            </a:prstGeom>
            <a:ln w="12700">
              <a:solidFill>
                <a:schemeClr val="dk1"/>
              </a:solidFill>
              <a:prstDash val="solid"/>
              <a:headEnd type="none"/>
              <a:tailEnd type="none"/>
            </a:ln>
          </p:spPr>
          <p:style>
            <a:lnRef idx="0">
              <a:schemeClr val="dk1"/>
            </a:lnRef>
            <a:fillRef idx="1">
              <a:schemeClr val="dk1"/>
            </a:fillRef>
            <a:effectRef idx="0">
              <a:schemeClr val="dk1"/>
            </a:effectRef>
            <a:fontRef idx="minor">
              <a:schemeClr val="lt1"/>
            </a:fontRef>
          </p:style>
        </p:cxnSp>
        <p:cxnSp>
          <p:nvCxnSpPr>
            <p:cNvPr id="38" name="Connector 38"/>
            <p:cNvCxnSpPr/>
            <p:nvPr/>
          </p:nvCxnSpPr>
          <p:spPr>
            <a:xfrm>
              <a:off x="8261968" y="2920898"/>
              <a:ext cx="593806" cy="0"/>
            </a:xfrm>
            <a:prstGeom prst="line">
              <a:avLst/>
            </a:prstGeom>
            <a:ln w="12700">
              <a:solidFill>
                <a:schemeClr val="dk1"/>
              </a:solidFill>
              <a:prstDash val="solid"/>
              <a:headEnd type="none"/>
              <a:tailEnd type="oval"/>
            </a:ln>
          </p:spPr>
          <p:style>
            <a:lnRef idx="0">
              <a:schemeClr val="dk1"/>
            </a:lnRef>
            <a:fillRef idx="1">
              <a:schemeClr val="dk1"/>
            </a:fillRef>
            <a:effectRef idx="0">
              <a:schemeClr val="dk1"/>
            </a:effectRef>
            <a:fontRef idx="minor">
              <a:schemeClr val="lt1"/>
            </a:fontRef>
          </p:style>
        </p:cxnSp>
      </p:grpSp>
      <p:sp>
        <p:nvSpPr>
          <p:cNvPr id="39" name="TextBox 39"/>
          <p:cNvSpPr txBox="1"/>
          <p:nvPr/>
        </p:nvSpPr>
        <p:spPr>
          <a:xfrm>
            <a:off x="1062867" y="2798540"/>
            <a:ext cx="2447925" cy="4762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1">
                    <a:alpha val="100000"/>
                  </a:schemeClr>
                </a:solidFill>
                <a:latin typeface="Microsoft Yahei"/>
                <a:ea typeface="Microsoft Yahei"/>
                <a:cs typeface="Microsoft Yahei"/>
              </a:rPr>
              <a:t>科学计算</a:t>
            </a:r>
          </a:p>
        </p:txBody>
      </p:sp>
      <p:sp>
        <p:nvSpPr>
          <p:cNvPr id="40" name="TextBox 40"/>
          <p:cNvSpPr txBox="1"/>
          <p:nvPr/>
        </p:nvSpPr>
        <p:spPr>
          <a:xfrm>
            <a:off x="9053162" y="1296588"/>
            <a:ext cx="2447925" cy="50482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1575" b="1">
                <a:solidFill>
                  <a:schemeClr val="accent1">
                    <a:alpha val="100000"/>
                  </a:schemeClr>
                </a:solidFill>
                <a:latin typeface="Microsoft Yahei"/>
                <a:ea typeface="Microsoft Yahei"/>
                <a:cs typeface="Microsoft Yahei"/>
              </a:rPr>
              <a:t>经济分析</a:t>
            </a:r>
          </a:p>
        </p:txBody>
      </p:sp>
      <p:sp>
        <p:nvSpPr>
          <p:cNvPr id="41" name="TextBox 41"/>
          <p:cNvSpPr txBox="1"/>
          <p:nvPr/>
        </p:nvSpPr>
        <p:spPr>
          <a:xfrm>
            <a:off x="8163435" y="3945922"/>
            <a:ext cx="2447925" cy="476250"/>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1">
                    <a:alpha val="100000"/>
                  </a:schemeClr>
                </a:solidFill>
                <a:latin typeface="Microsoft Yahei"/>
                <a:ea typeface="Microsoft Yahei"/>
                <a:cs typeface="Microsoft Yahei"/>
              </a:rPr>
              <a:t>信号处理</a:t>
            </a:r>
          </a:p>
        </p:txBody>
      </p:sp>
      <p:grpSp>
        <p:nvGrpSpPr>
          <p:cNvPr id="42" name="Group 42"/>
          <p:cNvGrpSpPr/>
          <p:nvPr/>
        </p:nvGrpSpPr>
        <p:grpSpPr>
          <a:xfrm>
            <a:off x="454963" y="93878"/>
            <a:ext cx="10641129" cy="914400"/>
            <a:chOff x="454963" y="93878"/>
            <a:chExt cx="10641129" cy="914400"/>
          </a:xfrm>
        </p:grpSpPr>
        <p:sp>
          <p:nvSpPr>
            <p:cNvPr id="43" name="AutoShape 4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AutoShape 4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AutoShape 5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AutoShape 5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AutoShape 5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3" name="AutoShape 5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AutoShape 5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AutoShape 5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6" name="AutoShape 5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7" name="AutoShape 5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AutoShape 5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9" name="AutoShape 5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0" name="AutoShape 6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1" name="AutoShape 6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2" name="AutoShape 6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3" name="TextBox 6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对数函数的应用</a:t>
              </a:r>
            </a:p>
          </p:txBody>
        </p:sp>
      </p:grpSp>
      <p:sp>
        <p:nvSpPr>
          <p:cNvPr id="64" name="TextBox 64"/>
          <p:cNvSpPr txBox="1"/>
          <p:nvPr/>
        </p:nvSpPr>
        <p:spPr>
          <a:xfrm>
            <a:off x="9053162" y="1610913"/>
            <a:ext cx="2447925" cy="1916910"/>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在金融、经济、市场分析等领域中，对数函数被广泛应用于分析数据和预测趋势。</a:t>
            </a:r>
          </a:p>
        </p:txBody>
      </p:sp>
      <p:sp>
        <p:nvSpPr>
          <p:cNvPr id="65" name="TextBox 65"/>
          <p:cNvSpPr txBox="1"/>
          <p:nvPr/>
        </p:nvSpPr>
        <p:spPr>
          <a:xfrm>
            <a:off x="8163435" y="4312904"/>
            <a:ext cx="2447925" cy="16954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在通信、音频处理、图像处理等领域中，对数函数被用于压缩信号和降低噪声。</a:t>
            </a:r>
          </a:p>
        </p:txBody>
      </p:sp>
      <p:sp>
        <p:nvSpPr>
          <p:cNvPr id="66" name="TextBox 66"/>
          <p:cNvSpPr txBox="1"/>
          <p:nvPr/>
        </p:nvSpPr>
        <p:spPr>
          <a:xfrm>
            <a:off x="1062867" y="3124390"/>
            <a:ext cx="2447925" cy="16954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在物理学、化学、生物学等领域中，常常需要用到对数函数来进行计算。</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303421" y="3671349"/>
            <a:ext cx="718185"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303421" y="4038634"/>
            <a:ext cx="743585"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 name="Group 4"/>
          <p:cNvGrpSpPr/>
          <p:nvPr/>
        </p:nvGrpSpPr>
        <p:grpSpPr>
          <a:xfrm>
            <a:off x="1303421" y="2549736"/>
            <a:ext cx="4145173" cy="823690"/>
            <a:chOff x="1303421" y="2549736"/>
            <a:chExt cx="4145173" cy="823690"/>
          </a:xfrm>
        </p:grpSpPr>
        <p:sp>
          <p:nvSpPr>
            <p:cNvPr id="5" name="TextBox 5"/>
            <p:cNvSpPr txBox="1"/>
            <p:nvPr/>
          </p:nvSpPr>
          <p:spPr>
            <a:xfrm>
              <a:off x="1303421" y="2549736"/>
              <a:ext cx="4145173" cy="823690"/>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4950" b="1">
                  <a:solidFill>
                    <a:schemeClr val="accent3">
                      <a:alpha val="100000"/>
                    </a:schemeClr>
                  </a:solidFill>
                  <a:latin typeface="Microsoft Yahei"/>
                  <a:ea typeface="Microsoft Yahei"/>
                  <a:cs typeface="Microsoft Yahei"/>
                </a:rPr>
                <a:t>02</a:t>
              </a:r>
            </a:p>
          </p:txBody>
        </p:sp>
      </p:grpSp>
      <p:sp>
        <p:nvSpPr>
          <p:cNvPr id="6" name="TextBox 6"/>
          <p:cNvSpPr txBox="1"/>
          <p:nvPr/>
        </p:nvSpPr>
        <p:spPr>
          <a:xfrm>
            <a:off x="1303421" y="3463324"/>
            <a:ext cx="9764382" cy="701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rgbClr val="000000">
                    <a:alpha val="100000"/>
                  </a:srgbClr>
                </a:solidFill>
                <a:latin typeface="Microsoft Yahei"/>
                <a:ea typeface="Microsoft Yahei"/>
                <a:cs typeface="Microsoft Yahei"/>
              </a:rPr>
              <a:t>对数函数图像比较</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总结词</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了解对数函数图像的绘制方法</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详细描述</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对数函数图像可以通过描点法、插值法或使用数学软件进行绘制。在绘制过程中，需要注意函数的定义域和值域，以及函数的单调性和奇偶性。通过绘制图像，可以直观地比较不同对数函数的大小关系。</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12500" r="12500"/>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图像的绘制</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26453" r="26453"/>
          <a:stretch>
            <a:fillRect/>
          </a:stretch>
        </p:blipFill>
        <p:spPr>
          <a:xfrm>
            <a:off x="740688" y="1168478"/>
            <a:ext cx="3679823"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总结词</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理解对数函数图像的平移和变换规律</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详细描述</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对数函数图像可以通过平移和变换得到不同的图像。对于函数y=log(x+k)，图像向右平移k个单位；对于函数y=log(ax)，图像按比例伸缩；对于函数y=log(x/k)，图像横向压缩k倍。通过这些变换，可以进一步比较对数函数的大小关系。</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图像的移动与变换</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总结词</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了解对数函数图像的对称性特点</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详细描述</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对数函数图像具有一些对称性特点。例如，对于函数y=log(x)，图像关于y轴对称；对于函数y=log(-x)，图像关于原点对称。这些对称性特点可以帮助我们更好地理解和比较对数函数的性质和大小关系。</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图像的对称性</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303421" y="3671349"/>
            <a:ext cx="718185"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303421" y="4038634"/>
            <a:ext cx="743585"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 name="Group 4"/>
          <p:cNvGrpSpPr/>
          <p:nvPr/>
        </p:nvGrpSpPr>
        <p:grpSpPr>
          <a:xfrm>
            <a:off x="1303421" y="2549736"/>
            <a:ext cx="4145173" cy="823690"/>
            <a:chOff x="1303421" y="2549736"/>
            <a:chExt cx="4145173" cy="823690"/>
          </a:xfrm>
        </p:grpSpPr>
        <p:sp>
          <p:nvSpPr>
            <p:cNvPr id="5" name="TextBox 5"/>
            <p:cNvSpPr txBox="1"/>
            <p:nvPr/>
          </p:nvSpPr>
          <p:spPr>
            <a:xfrm>
              <a:off x="1303421" y="2549736"/>
              <a:ext cx="4145173" cy="823690"/>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4950" b="1">
                  <a:solidFill>
                    <a:schemeClr val="accent3">
                      <a:alpha val="100000"/>
                    </a:schemeClr>
                  </a:solidFill>
                  <a:latin typeface="Microsoft Yahei"/>
                  <a:ea typeface="Microsoft Yahei"/>
                  <a:cs typeface="Microsoft Yahei"/>
                </a:rPr>
                <a:t>03</a:t>
              </a:r>
            </a:p>
          </p:txBody>
        </p:sp>
      </p:grpSp>
      <p:sp>
        <p:nvSpPr>
          <p:cNvPr id="6" name="TextBox 6"/>
          <p:cNvSpPr txBox="1"/>
          <p:nvPr/>
        </p:nvSpPr>
        <p:spPr>
          <a:xfrm>
            <a:off x="1303421" y="3463324"/>
            <a:ext cx="9764382" cy="701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rgbClr val="000000">
                    <a:alpha val="100000"/>
                  </a:srgbClr>
                </a:solidFill>
                <a:latin typeface="Microsoft Yahei"/>
                <a:ea typeface="Microsoft Yahei"/>
                <a:cs typeface="Microsoft Yahei"/>
              </a:rPr>
              <a:t>对数函数的大小比较</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https://d.book118.com/225333000043011121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5F6"/>
      </a:lt1>
      <a:dk2>
        <a:srgbClr val="410024"/>
      </a:dk2>
      <a:lt2>
        <a:srgbClr val="FFFFFF"/>
      </a:lt2>
      <a:accent1>
        <a:srgbClr val="CD5095"/>
      </a:accent1>
      <a:accent2>
        <a:srgbClr val="EF62B0"/>
      </a:accent2>
      <a:accent3>
        <a:srgbClr val="B7468F"/>
      </a:accent3>
      <a:accent4>
        <a:srgbClr val="9E84D2"/>
      </a:accent4>
      <a:accent5>
        <a:srgbClr val="B59BEB"/>
      </a:accent5>
      <a:accent6>
        <a:srgbClr val="97D5EF"/>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55</Paragraphs>
  <Slides>12</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12</vt:i4>
      </vt:variant>
    </vt:vector>
  </HeadingPairs>
  <TitlesOfParts>
    <vt:vector baseType="lpstr" size="16">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2024-09-24T03:12:06.895</cp:lastPrinted>
  <dcterms:created xsi:type="dcterms:W3CDTF">2024-09-23T19:12:06Z</dcterms:created>
  <dcterms:modified xsi:type="dcterms:W3CDTF">2024-09-23T19:12:08Z</dcterms:modified>
</cp:coreProperties>
</file>